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7" r:id="rId6"/>
    <p:sldId id="262" r:id="rId7"/>
    <p:sldId id="269" r:id="rId8"/>
    <p:sldId id="270" r:id="rId9"/>
    <p:sldId id="272" r:id="rId10"/>
    <p:sldId id="275" r:id="rId11"/>
    <p:sldId id="276"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5" d="100"/>
          <a:sy n="75" d="100"/>
        </p:scale>
        <p:origin x="54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E2EC-ED25-3F55-7423-9908D9305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1341E8-165F-E060-A7FC-39A29BFAC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429883-CAAD-901D-1E5F-D63E2D332584}"/>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5" name="Footer Placeholder 4">
            <a:extLst>
              <a:ext uri="{FF2B5EF4-FFF2-40B4-BE49-F238E27FC236}">
                <a16:creationId xmlns:a16="http://schemas.microsoft.com/office/drawing/2014/main" id="{64102592-31DA-7AB5-88EC-2EFBFF371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F1165-3173-723F-DA88-77413F05E889}"/>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383865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0056-9458-2957-2373-49275BABE6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B1324A-8F26-9BFB-724E-F4EC2B32B3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4F04B-B3AC-51E9-0061-2CEF0653290D}"/>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5" name="Footer Placeholder 4">
            <a:extLst>
              <a:ext uri="{FF2B5EF4-FFF2-40B4-BE49-F238E27FC236}">
                <a16:creationId xmlns:a16="http://schemas.microsoft.com/office/drawing/2014/main" id="{D49C1CB8-80CD-78A8-7ADC-7405534E6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7D955-8C80-6D75-96AB-13FBA3F34A30}"/>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114715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3FD26-8F85-4960-A757-C52BCC81A7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779A14-C93A-3AAD-815C-E219D9E45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FDF4B-FDD1-BD28-A413-23BA93806034}"/>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5" name="Footer Placeholder 4">
            <a:extLst>
              <a:ext uri="{FF2B5EF4-FFF2-40B4-BE49-F238E27FC236}">
                <a16:creationId xmlns:a16="http://schemas.microsoft.com/office/drawing/2014/main" id="{204453C6-D5F7-0F3B-BD43-4B10E36D7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E8600-FB40-2658-0787-38A9B50935A3}"/>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135261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4B5D-8C54-835A-316F-EEC3A6C0B9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E1F81D-842E-6CBA-A553-338A683DA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4B994-9160-E54B-6661-EE83B94E3442}"/>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5" name="Footer Placeholder 4">
            <a:extLst>
              <a:ext uri="{FF2B5EF4-FFF2-40B4-BE49-F238E27FC236}">
                <a16:creationId xmlns:a16="http://schemas.microsoft.com/office/drawing/2014/main" id="{B1D81442-A3AE-1CA3-90C7-4939D9C02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683E0-33AC-90D7-99B1-1BA2327B8B9F}"/>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135637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F028-20AF-B0AC-6347-1ACD547C8C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54D550-FE8B-59DE-570B-A38308F57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B6B93-7B4C-16E7-241E-741711EA30D8}"/>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5" name="Footer Placeholder 4">
            <a:extLst>
              <a:ext uri="{FF2B5EF4-FFF2-40B4-BE49-F238E27FC236}">
                <a16:creationId xmlns:a16="http://schemas.microsoft.com/office/drawing/2014/main" id="{13F47D1A-D48E-75E6-D460-467A3D77A6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13922-EA11-5045-79EE-76E2E9193F62}"/>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51737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67BB-E302-B65C-E4B2-7B1F6F51CE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856F94-020D-7810-042D-B76310C67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428D49-9232-9421-07C6-9A0B93520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7EA033-2CFE-4F25-5FE5-2992E43B419D}"/>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6" name="Footer Placeholder 5">
            <a:extLst>
              <a:ext uri="{FF2B5EF4-FFF2-40B4-BE49-F238E27FC236}">
                <a16:creationId xmlns:a16="http://schemas.microsoft.com/office/drawing/2014/main" id="{55E05C89-A3FB-4742-02B1-A5BC99998F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B8900-B18D-E70C-EC31-59CB7FAD1E3A}"/>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215899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58D0-198C-CDB9-8E67-40DE682789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9582EB-676F-637A-BF18-FDC035BA7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6B8AB-095E-8FC2-5D65-B766F81E91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C73948-1CAC-F8C6-FB77-7D0E2D5DA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04BE2-889A-5EA8-6155-7474B757C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41D3FA-253B-3605-4E98-3A3261F80E42}"/>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8" name="Footer Placeholder 7">
            <a:extLst>
              <a:ext uri="{FF2B5EF4-FFF2-40B4-BE49-F238E27FC236}">
                <a16:creationId xmlns:a16="http://schemas.microsoft.com/office/drawing/2014/main" id="{31403DD0-49AA-FBB5-CE1B-54F4A15AFB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20C49C-D749-57FE-658D-1F7E44099531}"/>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412223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42C7-EC2B-F1C3-20B4-6BF0D0E045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3151D-07E7-B4E0-62C7-C5CF8B922BA0}"/>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4" name="Footer Placeholder 3">
            <a:extLst>
              <a:ext uri="{FF2B5EF4-FFF2-40B4-BE49-F238E27FC236}">
                <a16:creationId xmlns:a16="http://schemas.microsoft.com/office/drawing/2014/main" id="{BB9EA8E6-570C-4897-6C3A-AAC07C62A1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846DFD-DD59-6A80-8B95-EC92E5871601}"/>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181882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380BC7-8762-D12B-5B43-201E9EF72BE7}"/>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3" name="Footer Placeholder 2">
            <a:extLst>
              <a:ext uri="{FF2B5EF4-FFF2-40B4-BE49-F238E27FC236}">
                <a16:creationId xmlns:a16="http://schemas.microsoft.com/office/drawing/2014/main" id="{1C16CC02-7429-ECC0-EA26-4E51FA34AD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591955-0F09-BBD9-A91E-FC71E870DB8E}"/>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294385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DED1-2589-D37F-BCFD-0081395E1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800A19-070A-3346-9C05-985018E9E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E953FD-ABB9-DC31-59FC-D70AE3A84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F0CA9-DEDA-A2B0-3D3B-A5A04489C3E3}"/>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6" name="Footer Placeholder 5">
            <a:extLst>
              <a:ext uri="{FF2B5EF4-FFF2-40B4-BE49-F238E27FC236}">
                <a16:creationId xmlns:a16="http://schemas.microsoft.com/office/drawing/2014/main" id="{3FC2C325-DDE5-3885-5C1A-2A938F3AA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1004A-81B3-0819-B750-E61EDA654E2C}"/>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293792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B7C9-A795-6C87-8BFD-F53745F24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BF0F1E-368E-FEE5-78A0-4967F76A3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C56AD9-FFE9-956C-A9B4-08480C5BE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48653-AF7B-3DD1-2520-B03AAF74643A}"/>
              </a:ext>
            </a:extLst>
          </p:cNvPr>
          <p:cNvSpPr>
            <a:spLocks noGrp="1"/>
          </p:cNvSpPr>
          <p:nvPr>
            <p:ph type="dt" sz="half" idx="10"/>
          </p:nvPr>
        </p:nvSpPr>
        <p:spPr/>
        <p:txBody>
          <a:bodyPr/>
          <a:lstStyle/>
          <a:p>
            <a:fld id="{C4727F16-418D-4BE6-BCDE-0E5F878F3A90}" type="datetimeFigureOut">
              <a:rPr lang="en-IN" smtClean="0"/>
              <a:t>19-12-2024</a:t>
            </a:fld>
            <a:endParaRPr lang="en-IN"/>
          </a:p>
        </p:txBody>
      </p:sp>
      <p:sp>
        <p:nvSpPr>
          <p:cNvPr id="6" name="Footer Placeholder 5">
            <a:extLst>
              <a:ext uri="{FF2B5EF4-FFF2-40B4-BE49-F238E27FC236}">
                <a16:creationId xmlns:a16="http://schemas.microsoft.com/office/drawing/2014/main" id="{F538D9AA-B3FF-FCDB-640A-F5F5AA598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1B89C-2E9C-04D1-B8DF-F18816D84A68}"/>
              </a:ext>
            </a:extLst>
          </p:cNvPr>
          <p:cNvSpPr>
            <a:spLocks noGrp="1"/>
          </p:cNvSpPr>
          <p:nvPr>
            <p:ph type="sldNum" sz="quarter" idx="12"/>
          </p:nvPr>
        </p:nvSpPr>
        <p:spPr/>
        <p:txBody>
          <a:bodyPr/>
          <a:lstStyle/>
          <a:p>
            <a:fld id="{4790B575-09CA-421A-B1EF-006E6DE872AB}" type="slidenum">
              <a:rPr lang="en-IN" smtClean="0"/>
              <a:t>‹#›</a:t>
            </a:fld>
            <a:endParaRPr lang="en-IN"/>
          </a:p>
        </p:txBody>
      </p:sp>
    </p:spTree>
    <p:extLst>
      <p:ext uri="{BB962C8B-B14F-4D97-AF65-F5344CB8AC3E}">
        <p14:creationId xmlns:p14="http://schemas.microsoft.com/office/powerpoint/2010/main" val="17122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CD08D-E4C8-28F2-22D2-3D024D69B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2D83FE-89E4-CD3F-8CB3-514BEC420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CA27E-3369-83AF-D733-B6BDDCC6A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27F16-418D-4BE6-BCDE-0E5F878F3A90}" type="datetimeFigureOut">
              <a:rPr lang="en-IN" smtClean="0"/>
              <a:t>19-12-2024</a:t>
            </a:fld>
            <a:endParaRPr lang="en-IN"/>
          </a:p>
        </p:txBody>
      </p:sp>
      <p:sp>
        <p:nvSpPr>
          <p:cNvPr id="5" name="Footer Placeholder 4">
            <a:extLst>
              <a:ext uri="{FF2B5EF4-FFF2-40B4-BE49-F238E27FC236}">
                <a16:creationId xmlns:a16="http://schemas.microsoft.com/office/drawing/2014/main" id="{920B6731-DDAC-65CF-5385-34AEA2C98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E304A7-1DC4-DACA-9F78-6713D01CE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0B575-09CA-421A-B1EF-006E6DE872AB}" type="slidenum">
              <a:rPr lang="en-IN" smtClean="0"/>
              <a:t>‹#›</a:t>
            </a:fld>
            <a:endParaRPr lang="en-IN"/>
          </a:p>
        </p:txBody>
      </p:sp>
    </p:spTree>
    <p:extLst>
      <p:ext uri="{BB962C8B-B14F-4D97-AF65-F5344CB8AC3E}">
        <p14:creationId xmlns:p14="http://schemas.microsoft.com/office/powerpoint/2010/main" val="2317232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AECC-2212-3C38-E3AA-D433E00FCDCC}"/>
              </a:ext>
            </a:extLst>
          </p:cNvPr>
          <p:cNvSpPr>
            <a:spLocks noGrp="1"/>
          </p:cNvSpPr>
          <p:nvPr>
            <p:ph type="ctrTitle"/>
          </p:nvPr>
        </p:nvSpPr>
        <p:spPr>
          <a:xfrm>
            <a:off x="1524000" y="442914"/>
            <a:ext cx="9144000" cy="1800224"/>
          </a:xfrm>
        </p:spPr>
        <p:txBody>
          <a:bodyPr>
            <a:normAutofit/>
          </a:bodyPr>
          <a:lstStyle/>
          <a:p>
            <a:r>
              <a:rPr lang="en-IN" sz="8000" i="1" dirty="0">
                <a:latin typeface="Broadway" panose="04040905080B02020502" pitchFamily="82" charset="0"/>
              </a:rPr>
              <a:t>Amazon Sales </a:t>
            </a:r>
          </a:p>
        </p:txBody>
      </p:sp>
      <p:sp>
        <p:nvSpPr>
          <p:cNvPr id="3" name="Subtitle 2">
            <a:extLst>
              <a:ext uri="{FF2B5EF4-FFF2-40B4-BE49-F238E27FC236}">
                <a16:creationId xmlns:a16="http://schemas.microsoft.com/office/drawing/2014/main" id="{6A875D0A-062E-51F1-6EED-11F373A2764A}"/>
              </a:ext>
            </a:extLst>
          </p:cNvPr>
          <p:cNvSpPr>
            <a:spLocks noGrp="1"/>
          </p:cNvSpPr>
          <p:nvPr>
            <p:ph type="subTitle" idx="1"/>
          </p:nvPr>
        </p:nvSpPr>
        <p:spPr>
          <a:xfrm>
            <a:off x="1524000" y="2171701"/>
            <a:ext cx="9144000" cy="2428874"/>
          </a:xfrm>
        </p:spPr>
        <p:txBody>
          <a:bodyPr>
            <a:normAutofit lnSpcReduction="10000"/>
          </a:bodyPr>
          <a:lstStyle/>
          <a:p>
            <a:endParaRPr lang="en-IN" dirty="0"/>
          </a:p>
          <a:p>
            <a:endParaRPr lang="en-IN" dirty="0"/>
          </a:p>
          <a:p>
            <a:r>
              <a:rPr lang="en-IN" sz="5400" dirty="0">
                <a:latin typeface="Arial Black" panose="020B0A04020102020204" pitchFamily="34" charset="0"/>
              </a:rPr>
              <a:t>SQL Project Presentation</a:t>
            </a:r>
          </a:p>
        </p:txBody>
      </p:sp>
      <p:sp>
        <p:nvSpPr>
          <p:cNvPr id="7" name="TextBox 6">
            <a:extLst>
              <a:ext uri="{FF2B5EF4-FFF2-40B4-BE49-F238E27FC236}">
                <a16:creationId xmlns:a16="http://schemas.microsoft.com/office/drawing/2014/main" id="{A1C187FC-E589-BEA0-698E-A2AE40D39AAF}"/>
              </a:ext>
            </a:extLst>
          </p:cNvPr>
          <p:cNvSpPr txBox="1"/>
          <p:nvPr/>
        </p:nvSpPr>
        <p:spPr>
          <a:xfrm>
            <a:off x="977900" y="4889500"/>
            <a:ext cx="2273300" cy="369332"/>
          </a:xfrm>
          <a:prstGeom prst="rect">
            <a:avLst/>
          </a:prstGeom>
          <a:noFill/>
        </p:spPr>
        <p:txBody>
          <a:bodyPr wrap="square" rtlCol="0">
            <a:spAutoFit/>
          </a:bodyPr>
          <a:lstStyle/>
          <a:p>
            <a:r>
              <a:rPr lang="en-IN" b="1" dirty="0"/>
              <a:t>BY Kusuma-S9629</a:t>
            </a:r>
          </a:p>
        </p:txBody>
      </p:sp>
    </p:spTree>
    <p:extLst>
      <p:ext uri="{BB962C8B-B14F-4D97-AF65-F5344CB8AC3E}">
        <p14:creationId xmlns:p14="http://schemas.microsoft.com/office/powerpoint/2010/main" val="252700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C176D-0FA9-71C6-E0DE-AC6302D32FC8}"/>
              </a:ext>
            </a:extLst>
          </p:cNvPr>
          <p:cNvSpPr>
            <a:spLocks noGrp="1"/>
          </p:cNvSpPr>
          <p:nvPr>
            <p:ph idx="1"/>
          </p:nvPr>
        </p:nvSpPr>
        <p:spPr/>
        <p:txBody>
          <a:bodyPr/>
          <a:lstStyle/>
          <a:p>
            <a:pPr marL="0" indent="0">
              <a:buNone/>
            </a:pPr>
            <a:r>
              <a:rPr lang="en-IN" dirty="0"/>
              <a:t>   </a:t>
            </a:r>
            <a:r>
              <a:rPr lang="en-IN" sz="3200" b="1" dirty="0">
                <a:solidFill>
                  <a:schemeClr val="accent1"/>
                </a:solidFill>
              </a:rPr>
              <a:t>Customer Analysis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2 customer types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member (predominant customer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type,highest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revenue)</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normal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product line (popular for male): Health and beauty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product line (popular for female): Fashion accessories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Gender with highest revenue : Female have contributed more to revenue (but not much difference)</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816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EDAB-CEB0-42BC-198A-62D71FCB3520}"/>
              </a:ext>
            </a:extLst>
          </p:cNvPr>
          <p:cNvSpPr>
            <a:spLocks noGrp="1"/>
          </p:cNvSpPr>
          <p:nvPr>
            <p:ph type="title"/>
          </p:nvPr>
        </p:nvSpPr>
        <p:spPr/>
        <p:txBody>
          <a:bodyPr>
            <a:normAutofit/>
          </a:bodyPr>
          <a:lstStyle/>
          <a:p>
            <a:r>
              <a:rPr lang="en-IN" sz="3200" b="1" dirty="0">
                <a:solidFill>
                  <a:schemeClr val="accent6"/>
                </a:solidFill>
              </a:rPr>
              <a:t>Suggestions or Recommendations :</a:t>
            </a:r>
          </a:p>
        </p:txBody>
      </p:sp>
      <p:sp>
        <p:nvSpPr>
          <p:cNvPr id="3" name="Content Placeholder 2">
            <a:extLst>
              <a:ext uri="{FF2B5EF4-FFF2-40B4-BE49-F238E27FC236}">
                <a16:creationId xmlns:a16="http://schemas.microsoft.com/office/drawing/2014/main" id="{59E6ABB8-9006-909D-2509-68B5BE10295B}"/>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a:t>
            </a:r>
            <a:r>
              <a:rPr lang="en-IN" sz="1800" dirty="0" err="1">
                <a:latin typeface="Calibri" panose="020F0502020204030204" pitchFamily="34" charset="0"/>
                <a:ea typeface="Calibri" panose="020F0502020204030204" pitchFamily="34" charset="0"/>
                <a:cs typeface="Times New Roman" panose="02020603050405020304" pitchFamily="18" charset="0"/>
              </a:rPr>
              <a:t>j</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anuary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month has highest revenue generated and also highest sales recorded ,providing vast Diverse options for all customer types and implementing few effective strategies will help.</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Announcements of offers, new products or campaigns during afternoon playa s crucial role for sales, as afternoon has peak sales hours.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Health and beauty products is least performing , so providing a new effective plan and need to give more attention to this product line.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Member type customers have been contributed more to revenue, likely due to the benefits or offers available to then.</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Developing a strategy to promote memberships among more customers to lower costs for acquiring new customers while boosting overall revenue.</a:t>
            </a:r>
          </a:p>
          <a:p>
            <a:pPr marL="0" indent="0">
              <a:buNone/>
            </a:pPr>
            <a:endParaRPr lang="en-IN" dirty="0"/>
          </a:p>
        </p:txBody>
      </p:sp>
    </p:spTree>
    <p:extLst>
      <p:ext uri="{BB962C8B-B14F-4D97-AF65-F5344CB8AC3E}">
        <p14:creationId xmlns:p14="http://schemas.microsoft.com/office/powerpoint/2010/main" val="321628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CB25B-A532-8998-B0B2-EB2C3D8A5C96}"/>
              </a:ext>
            </a:extLst>
          </p:cNvPr>
          <p:cNvSpPr txBox="1"/>
          <p:nvPr/>
        </p:nvSpPr>
        <p:spPr>
          <a:xfrm>
            <a:off x="3390900" y="1981200"/>
            <a:ext cx="5740400" cy="2308324"/>
          </a:xfrm>
          <a:prstGeom prst="rect">
            <a:avLst/>
          </a:prstGeom>
          <a:noFill/>
        </p:spPr>
        <p:txBody>
          <a:bodyPr wrap="square" rtlCol="0">
            <a:spAutoFit/>
          </a:bodyPr>
          <a:lstStyle/>
          <a:p>
            <a:r>
              <a:rPr lang="en-IN" sz="7200" b="1" dirty="0"/>
              <a:t>Thank</a:t>
            </a:r>
          </a:p>
          <a:p>
            <a:r>
              <a:rPr lang="en-IN" sz="7200" b="1" dirty="0"/>
              <a:t>          You</a:t>
            </a:r>
          </a:p>
        </p:txBody>
      </p:sp>
      <p:sp>
        <p:nvSpPr>
          <p:cNvPr id="3" name="Rectangle 2">
            <a:extLst>
              <a:ext uri="{FF2B5EF4-FFF2-40B4-BE49-F238E27FC236}">
                <a16:creationId xmlns:a16="http://schemas.microsoft.com/office/drawing/2014/main" id="{F6E5AF2B-6BF8-C29E-703B-01AF41176C3F}"/>
              </a:ext>
            </a:extLst>
          </p:cNvPr>
          <p:cNvSpPr/>
          <p:nvPr/>
        </p:nvSpPr>
        <p:spPr>
          <a:xfrm>
            <a:off x="0" y="-241300"/>
            <a:ext cx="12192000" cy="73787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bg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285832AC-66CE-248D-4D7D-2F7F66CFEA8D}"/>
              </a:ext>
            </a:extLst>
          </p:cNvPr>
          <p:cNvSpPr txBox="1"/>
          <p:nvPr/>
        </p:nvSpPr>
        <p:spPr>
          <a:xfrm>
            <a:off x="3581400" y="1549400"/>
            <a:ext cx="4445000" cy="2800767"/>
          </a:xfrm>
          <a:prstGeom prst="rect">
            <a:avLst/>
          </a:prstGeom>
          <a:noFill/>
        </p:spPr>
        <p:txBody>
          <a:bodyPr wrap="square" rtlCol="0">
            <a:spAutoFit/>
          </a:bodyPr>
          <a:lstStyle/>
          <a:p>
            <a:r>
              <a:rPr lang="en-IN" sz="8800" dirty="0">
                <a:solidFill>
                  <a:schemeClr val="bg1"/>
                </a:solidFill>
              </a:rPr>
              <a:t>Thank </a:t>
            </a:r>
          </a:p>
          <a:p>
            <a:r>
              <a:rPr lang="en-IN" sz="8800" dirty="0">
                <a:solidFill>
                  <a:schemeClr val="bg1"/>
                </a:solidFill>
              </a:rPr>
              <a:t>          You</a:t>
            </a:r>
          </a:p>
        </p:txBody>
      </p:sp>
    </p:spTree>
    <p:extLst>
      <p:ext uri="{BB962C8B-B14F-4D97-AF65-F5344CB8AC3E}">
        <p14:creationId xmlns:p14="http://schemas.microsoft.com/office/powerpoint/2010/main" val="187477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64DA-F8A6-7658-A551-1FEC929D3474}"/>
              </a:ext>
            </a:extLst>
          </p:cNvPr>
          <p:cNvSpPr>
            <a:spLocks noGrp="1"/>
          </p:cNvSpPr>
          <p:nvPr>
            <p:ph type="title"/>
          </p:nvPr>
        </p:nvSpPr>
        <p:spPr>
          <a:xfrm>
            <a:off x="838200" y="681038"/>
            <a:ext cx="10515600" cy="1566862"/>
          </a:xfrm>
        </p:spPr>
        <p:txBody>
          <a:bodyPr>
            <a:normAutofit/>
          </a:bodyPr>
          <a:lstStyle/>
          <a:p>
            <a:r>
              <a:rPr lang="en-IN" sz="7200" dirty="0"/>
              <a:t>            </a:t>
            </a:r>
            <a:r>
              <a:rPr lang="en-IN" sz="5400" dirty="0">
                <a:solidFill>
                  <a:schemeClr val="accent6"/>
                </a:solidFill>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54E93DC7-F1FC-8D6A-335F-0CD91163E4B9}"/>
              </a:ext>
            </a:extLst>
          </p:cNvPr>
          <p:cNvSpPr>
            <a:spLocks noGrp="1"/>
          </p:cNvSpPr>
          <p:nvPr>
            <p:ph idx="1"/>
          </p:nvPr>
        </p:nvSpPr>
        <p:spPr>
          <a:xfrm>
            <a:off x="838200" y="2743199"/>
            <a:ext cx="10515600" cy="3433763"/>
          </a:xfrm>
        </p:spPr>
        <p:txBody>
          <a:bodyPr/>
          <a:lstStyle/>
          <a:p>
            <a:r>
              <a:rPr lang="en-US" dirty="0"/>
              <a:t>The main aim of the project is to get some insights from the sales data of Amazon and also be able to understand how different factors are affecting sales of different branches.</a:t>
            </a:r>
          </a:p>
          <a:p>
            <a:r>
              <a:rPr lang="en-US" dirty="0"/>
              <a:t>This analysis helps us to optimize strategies, enhance profitability and helps in decision-making.</a:t>
            </a:r>
          </a:p>
          <a:p>
            <a:endParaRPr lang="en-IN" dirty="0"/>
          </a:p>
        </p:txBody>
      </p:sp>
    </p:spTree>
    <p:extLst>
      <p:ext uri="{BB962C8B-B14F-4D97-AF65-F5344CB8AC3E}">
        <p14:creationId xmlns:p14="http://schemas.microsoft.com/office/powerpoint/2010/main" val="272940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7120-437D-961F-F6C3-B080F4F288EC}"/>
              </a:ext>
            </a:extLst>
          </p:cNvPr>
          <p:cNvSpPr>
            <a:spLocks noGrp="1"/>
          </p:cNvSpPr>
          <p:nvPr>
            <p:ph type="title"/>
          </p:nvPr>
        </p:nvSpPr>
        <p:spPr>
          <a:xfrm>
            <a:off x="838200" y="546100"/>
            <a:ext cx="10515600" cy="1473200"/>
          </a:xfrm>
        </p:spPr>
        <p:txBody>
          <a:bodyPr>
            <a:normAutofit/>
          </a:bodyPr>
          <a:lstStyle/>
          <a:p>
            <a:r>
              <a:rPr lang="en-IN" dirty="0"/>
              <a:t>   </a:t>
            </a:r>
            <a:r>
              <a:rPr lang="en-IN" dirty="0">
                <a:latin typeface="Arial Black" panose="020B0A04020102020204" pitchFamily="34" charset="0"/>
              </a:rPr>
              <a:t>Overview of Amazon Sales data</a:t>
            </a:r>
          </a:p>
        </p:txBody>
      </p:sp>
      <p:sp>
        <p:nvSpPr>
          <p:cNvPr id="3" name="Content Placeholder 2">
            <a:extLst>
              <a:ext uri="{FF2B5EF4-FFF2-40B4-BE49-F238E27FC236}">
                <a16:creationId xmlns:a16="http://schemas.microsoft.com/office/drawing/2014/main" id="{AE3A7644-143E-1013-5C50-47ACE13EC495}"/>
              </a:ext>
            </a:extLst>
          </p:cNvPr>
          <p:cNvSpPr>
            <a:spLocks noGrp="1"/>
          </p:cNvSpPr>
          <p:nvPr>
            <p:ph idx="1"/>
          </p:nvPr>
        </p:nvSpPr>
        <p:spPr>
          <a:xfrm>
            <a:off x="838200" y="2425699"/>
            <a:ext cx="10515600" cy="3751263"/>
          </a:xfrm>
        </p:spPr>
        <p:txBody>
          <a:bodyPr/>
          <a:lstStyle/>
          <a:p>
            <a:r>
              <a:rPr lang="en-IN" dirty="0"/>
              <a:t>This data consists of 17 columns and 1000 rows.</a:t>
            </a:r>
          </a:p>
          <a:p>
            <a:r>
              <a:rPr lang="en-IN" dirty="0"/>
              <a:t>It consists of sales records of three branches in Myanmar which are </a:t>
            </a:r>
          </a:p>
          <a:p>
            <a:pPr marL="0" indent="0">
              <a:buNone/>
            </a:pPr>
            <a:r>
              <a:rPr lang="en-IN" dirty="0"/>
              <a:t>   Naypyitaw, Yangon, Mandalay that has been taken in the </a:t>
            </a:r>
          </a:p>
          <a:p>
            <a:pPr marL="0" indent="0">
              <a:buNone/>
            </a:pPr>
            <a:r>
              <a:rPr lang="en-IN" dirty="0"/>
              <a:t>   Quarter year of 2019.</a:t>
            </a:r>
          </a:p>
        </p:txBody>
      </p:sp>
    </p:spTree>
    <p:extLst>
      <p:ext uri="{BB962C8B-B14F-4D97-AF65-F5344CB8AC3E}">
        <p14:creationId xmlns:p14="http://schemas.microsoft.com/office/powerpoint/2010/main" val="78156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3CB1-59D5-D1A7-704D-8981A41BB3F2}"/>
              </a:ext>
            </a:extLst>
          </p:cNvPr>
          <p:cNvSpPr>
            <a:spLocks noGrp="1"/>
          </p:cNvSpPr>
          <p:nvPr>
            <p:ph type="title"/>
          </p:nvPr>
        </p:nvSpPr>
        <p:spPr/>
        <p:txBody>
          <a:bodyPr/>
          <a:lstStyle/>
          <a:p>
            <a:r>
              <a:rPr lang="en-IN" b="1" dirty="0">
                <a:solidFill>
                  <a:schemeClr val="accent6"/>
                </a:solidFill>
                <a:latin typeface="Bahnschrift" panose="020B0502040204020203" pitchFamily="34" charset="0"/>
              </a:rPr>
              <a:t>Approach Used</a:t>
            </a:r>
            <a:r>
              <a:rPr lang="en-IN" b="1" dirty="0">
                <a:solidFill>
                  <a:schemeClr val="accent6"/>
                </a:solidFill>
              </a:rPr>
              <a:t>:</a:t>
            </a:r>
          </a:p>
        </p:txBody>
      </p:sp>
      <p:sp>
        <p:nvSpPr>
          <p:cNvPr id="3" name="Content Placeholder 2">
            <a:extLst>
              <a:ext uri="{FF2B5EF4-FFF2-40B4-BE49-F238E27FC236}">
                <a16:creationId xmlns:a16="http://schemas.microsoft.com/office/drawing/2014/main" id="{DAE04248-F8EC-A4A2-AC0C-C24CA66CEA7E}"/>
              </a:ext>
            </a:extLst>
          </p:cNvPr>
          <p:cNvSpPr>
            <a:spLocks noGrp="1"/>
          </p:cNvSpPr>
          <p:nvPr>
            <p:ph idx="1"/>
          </p:nvPr>
        </p:nvSpPr>
        <p:spPr/>
        <p:txBody>
          <a:bodyPr/>
          <a:lstStyle/>
          <a:p>
            <a:r>
              <a:rPr lang="en-IN" sz="3200" b="1" dirty="0">
                <a:solidFill>
                  <a:schemeClr val="accent1"/>
                </a:solidFill>
              </a:rPr>
              <a:t>Data Wrangling </a:t>
            </a:r>
            <a:r>
              <a:rPr lang="en-IN" dirty="0"/>
              <a:t>: After we importing data into MySQL workbench, we should ensure that there are no NULL values or missing values, if any replace the missing values with data replacement methods.</a:t>
            </a:r>
          </a:p>
          <a:p>
            <a:pPr marL="514350" indent="-514350">
              <a:buAutoNum type="arabicPeriod"/>
            </a:pPr>
            <a:r>
              <a:rPr lang="en-IN" dirty="0"/>
              <a:t>Created a database named amazon in MySQL.</a:t>
            </a:r>
          </a:p>
          <a:p>
            <a:pPr marL="514350" indent="-514350">
              <a:buAutoNum type="arabicPeriod"/>
            </a:pPr>
            <a:r>
              <a:rPr lang="en-IN" dirty="0"/>
              <a:t>Created a table structure naming </a:t>
            </a:r>
            <a:r>
              <a:rPr lang="en-IN" dirty="0" err="1"/>
              <a:t>amazon_sales</a:t>
            </a:r>
            <a:r>
              <a:rPr lang="en-IN" dirty="0"/>
              <a:t> ,that contains 17 columns as required.</a:t>
            </a:r>
          </a:p>
          <a:p>
            <a:pPr marL="514350" indent="-514350">
              <a:buAutoNum type="arabicPeriod"/>
            </a:pPr>
            <a:r>
              <a:rPr lang="en-IN" dirty="0"/>
              <a:t>Imported the data using table data import wizard.</a:t>
            </a:r>
          </a:p>
          <a:p>
            <a:pPr marL="514350" indent="-514350">
              <a:buAutoNum type="arabicPeriod"/>
            </a:pPr>
            <a:r>
              <a:rPr lang="en-IN" dirty="0"/>
              <a:t>Checking null values and data types.</a:t>
            </a:r>
          </a:p>
        </p:txBody>
      </p:sp>
    </p:spTree>
    <p:extLst>
      <p:ext uri="{BB962C8B-B14F-4D97-AF65-F5344CB8AC3E}">
        <p14:creationId xmlns:p14="http://schemas.microsoft.com/office/powerpoint/2010/main" val="8915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16EB-290C-B1EB-D53E-EAA9E3F4474F}"/>
              </a:ext>
            </a:extLst>
          </p:cNvPr>
          <p:cNvSpPr>
            <a:spLocks noGrp="1"/>
          </p:cNvSpPr>
          <p:nvPr>
            <p:ph type="title"/>
          </p:nvPr>
        </p:nvSpPr>
        <p:spPr>
          <a:xfrm>
            <a:off x="838200" y="681037"/>
            <a:ext cx="10515600" cy="969963"/>
          </a:xfrm>
        </p:spPr>
        <p:txBody>
          <a:bodyPr>
            <a:normAutofit/>
          </a:bodyPr>
          <a:lstStyle/>
          <a:p>
            <a:r>
              <a:rPr lang="en-IN" sz="3200" b="1" dirty="0">
                <a:solidFill>
                  <a:schemeClr val="accent1"/>
                </a:solidFill>
                <a:latin typeface="+mn-lt"/>
              </a:rPr>
              <a:t>Feature Engineering </a:t>
            </a:r>
            <a:r>
              <a:rPr lang="en-IN" sz="3200" dirty="0">
                <a:solidFill>
                  <a:schemeClr val="accent1"/>
                </a:solidFill>
                <a:latin typeface="+mn-lt"/>
              </a:rPr>
              <a:t>: </a:t>
            </a:r>
          </a:p>
        </p:txBody>
      </p:sp>
      <p:sp>
        <p:nvSpPr>
          <p:cNvPr id="3" name="Content Placeholder 2">
            <a:extLst>
              <a:ext uri="{FF2B5EF4-FFF2-40B4-BE49-F238E27FC236}">
                <a16:creationId xmlns:a16="http://schemas.microsoft.com/office/drawing/2014/main" id="{9B133E99-A0F5-B324-BD87-7FBA47CFD147}"/>
              </a:ext>
            </a:extLst>
          </p:cNvPr>
          <p:cNvSpPr>
            <a:spLocks noGrp="1"/>
          </p:cNvSpPr>
          <p:nvPr>
            <p:ph idx="1"/>
          </p:nvPr>
        </p:nvSpPr>
        <p:spPr>
          <a:xfrm>
            <a:off x="838200" y="1485900"/>
            <a:ext cx="10515600" cy="4691063"/>
          </a:xfrm>
        </p:spPr>
        <p:txBody>
          <a:bodyPr/>
          <a:lstStyle/>
          <a:p>
            <a:r>
              <a:rPr lang="en-IN" dirty="0"/>
              <a:t>This will help us to add some new columns with the help of existing columns.</a:t>
            </a:r>
          </a:p>
          <a:p>
            <a:pPr marL="0" indent="0">
              <a:buNone/>
            </a:pPr>
            <a:r>
              <a:rPr lang="en-IN" dirty="0"/>
              <a:t>1.  We created 3 new columns, named </a:t>
            </a:r>
            <a:r>
              <a:rPr lang="en-IN" dirty="0" err="1"/>
              <a:t>time_of_day</a:t>
            </a:r>
            <a:r>
              <a:rPr lang="en-IN" dirty="0"/>
              <a:t>, </a:t>
            </a:r>
            <a:r>
              <a:rPr lang="en-IN" dirty="0" err="1"/>
              <a:t>day_name</a:t>
            </a:r>
            <a:r>
              <a:rPr lang="en-IN" dirty="0"/>
              <a:t>,                 </a:t>
            </a:r>
            <a:r>
              <a:rPr lang="en-IN" dirty="0" err="1"/>
              <a:t>month_name</a:t>
            </a:r>
            <a:r>
              <a:rPr lang="en-IN" dirty="0"/>
              <a:t> by extracting values f from date and time columns. </a:t>
            </a:r>
          </a:p>
          <a:p>
            <a:pPr marL="0" indent="0">
              <a:buNone/>
            </a:pPr>
            <a:r>
              <a:rPr lang="en-IN" dirty="0"/>
              <a:t>2. </a:t>
            </a:r>
            <a:r>
              <a:rPr lang="en-US" dirty="0"/>
              <a:t>It is easy to understand the sales on different factors.</a:t>
            </a:r>
            <a:endParaRPr lang="en-IN" dirty="0"/>
          </a:p>
          <a:p>
            <a:pPr marL="0" indent="0">
              <a:buNone/>
            </a:pPr>
            <a:r>
              <a:rPr lang="en-IN" dirty="0"/>
              <a:t>3. This helps us to answer and analyse and answer the sales based on </a:t>
            </a:r>
            <a:r>
              <a:rPr lang="en-IN" dirty="0" err="1"/>
              <a:t>time_of_day</a:t>
            </a:r>
            <a:r>
              <a:rPr lang="en-IN" dirty="0"/>
              <a:t>, (Morning, Afternoon, Evening), </a:t>
            </a:r>
            <a:r>
              <a:rPr lang="en-IN" dirty="0" err="1"/>
              <a:t>day_of_week</a:t>
            </a:r>
            <a:r>
              <a:rPr lang="en-IN" dirty="0"/>
              <a:t> (Sunday, Monday, Tuesday, and so on), </a:t>
            </a:r>
            <a:r>
              <a:rPr lang="en-IN" dirty="0" err="1"/>
              <a:t>month_name</a:t>
            </a:r>
            <a:r>
              <a:rPr lang="en-IN" dirty="0"/>
              <a:t>(</a:t>
            </a:r>
            <a:r>
              <a:rPr lang="en-IN" dirty="0" err="1"/>
              <a:t>jan</a:t>
            </a:r>
            <a:r>
              <a:rPr lang="en-IN" dirty="0"/>
              <a:t>, </a:t>
            </a:r>
            <a:r>
              <a:rPr lang="en-IN" dirty="0" err="1"/>
              <a:t>feb</a:t>
            </a:r>
            <a:r>
              <a:rPr lang="en-IN" dirty="0"/>
              <a:t>, march).</a:t>
            </a:r>
          </a:p>
        </p:txBody>
      </p:sp>
    </p:spTree>
    <p:extLst>
      <p:ext uri="{BB962C8B-B14F-4D97-AF65-F5344CB8AC3E}">
        <p14:creationId xmlns:p14="http://schemas.microsoft.com/office/powerpoint/2010/main" val="12346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3D3B-02F3-CBE5-873A-ED0BCE826255}"/>
              </a:ext>
            </a:extLst>
          </p:cNvPr>
          <p:cNvSpPr>
            <a:spLocks noGrp="1"/>
          </p:cNvSpPr>
          <p:nvPr>
            <p:ph type="title"/>
          </p:nvPr>
        </p:nvSpPr>
        <p:spPr>
          <a:xfrm>
            <a:off x="838200" y="365125"/>
            <a:ext cx="10515600" cy="688975"/>
          </a:xfrm>
        </p:spPr>
        <p:txBody>
          <a:bodyPr>
            <a:normAutofit/>
          </a:bodyPr>
          <a:lstStyle/>
          <a:p>
            <a:r>
              <a:rPr lang="en-IN" sz="2800" b="1" dirty="0">
                <a:solidFill>
                  <a:schemeClr val="accent6"/>
                </a:solidFill>
                <a:latin typeface="+mn-lt"/>
              </a:rPr>
              <a:t>Business Questions to answer :</a:t>
            </a:r>
          </a:p>
        </p:txBody>
      </p:sp>
      <p:sp>
        <p:nvSpPr>
          <p:cNvPr id="3" name="Content Placeholder 2">
            <a:extLst>
              <a:ext uri="{FF2B5EF4-FFF2-40B4-BE49-F238E27FC236}">
                <a16:creationId xmlns:a16="http://schemas.microsoft.com/office/drawing/2014/main" id="{75487368-5EB1-A1FA-5B01-A0D53BCAF9D2}"/>
              </a:ext>
            </a:extLst>
          </p:cNvPr>
          <p:cNvSpPr>
            <a:spLocks noGrp="1"/>
          </p:cNvSpPr>
          <p:nvPr>
            <p:ph idx="1"/>
          </p:nvPr>
        </p:nvSpPr>
        <p:spPr>
          <a:xfrm>
            <a:off x="838200" y="1054100"/>
            <a:ext cx="10515600" cy="5122863"/>
          </a:xfrm>
        </p:spPr>
        <p:txBody>
          <a:bodyPr>
            <a:normAutofit fontScale="92500" lnSpcReduction="10000"/>
          </a:bodyPr>
          <a:lstStyle/>
          <a:p>
            <a:pPr algn="l" rtl="0" fontAlgn="base">
              <a:buFont typeface="+mj-lt"/>
              <a:buAutoNum type="arabicPeriod"/>
            </a:pPr>
            <a:r>
              <a:rPr lang="en-US" sz="1800" b="0" i="0" u="none" strike="noStrike" dirty="0">
                <a:solidFill>
                  <a:srgbClr val="374151"/>
                </a:solidFill>
                <a:effectLst/>
                <a:latin typeface="Roboto" panose="02000000000000000000" pitchFamily="2" charset="0"/>
              </a:rPr>
              <a:t>What is the count of distinct cities in the dataset?</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For each branch, what is the corresponding city?</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What is the count of distinct product lines in the dataset?</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Which payment method occurs most frequently?</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Which product line has the highest sales?</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How much revenue is generated each month?</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In which month did the cost of goods sold reach its peak?</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Which product line generated the highest revenue?</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In which city was the highest revenue recorded?</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Which product line incurred the highest Value Added Tax?</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For each product line, add a column indicating "Good" if its sales are above average, otherwise "Bad."</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Identify the branch that exceeded the average number of products sold.</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Which product line is most frequently associated with each gender?</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Calculate the average rating for each product line.</a:t>
            </a:r>
          </a:p>
          <a:p>
            <a:pPr algn="l" rtl="0" fontAlgn="base">
              <a:buFont typeface="+mj-lt"/>
              <a:buAutoNum type="arabicPeriod"/>
            </a:pPr>
            <a:r>
              <a:rPr lang="en-US" sz="1800" b="0" i="0" u="none" strike="noStrike" dirty="0">
                <a:solidFill>
                  <a:srgbClr val="374151"/>
                </a:solidFill>
                <a:effectLst/>
                <a:latin typeface="Roboto" panose="02000000000000000000" pitchFamily="2" charset="0"/>
              </a:rPr>
              <a:t>Count the sales occurrences for each time of day on every weekday.</a:t>
            </a:r>
          </a:p>
          <a:p>
            <a:pPr marL="0" indent="0">
              <a:buNone/>
            </a:pPr>
            <a:endParaRPr lang="en-IN" dirty="0"/>
          </a:p>
        </p:txBody>
      </p:sp>
    </p:spTree>
    <p:extLst>
      <p:ext uri="{BB962C8B-B14F-4D97-AF65-F5344CB8AC3E}">
        <p14:creationId xmlns:p14="http://schemas.microsoft.com/office/powerpoint/2010/main" val="392873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9BE67-241A-CA19-05DA-E4A3043A721D}"/>
              </a:ext>
            </a:extLst>
          </p:cNvPr>
          <p:cNvSpPr>
            <a:spLocks noGrp="1"/>
          </p:cNvSpPr>
          <p:nvPr>
            <p:ph idx="1"/>
          </p:nvPr>
        </p:nvSpPr>
        <p:spPr>
          <a:xfrm>
            <a:off x="838200" y="1066800"/>
            <a:ext cx="10515600" cy="5110163"/>
          </a:xfrm>
        </p:spPr>
        <p:txBody>
          <a:bodyPr>
            <a:normAutofit fontScale="92500" lnSpcReduction="10000"/>
          </a:bodyPr>
          <a:lstStyle/>
          <a:p>
            <a:pPr marL="0" indent="0" algn="l" rtl="0" fontAlgn="base">
              <a:buNone/>
            </a:pPr>
            <a:r>
              <a:rPr lang="en-US" sz="1800" b="0" i="0" u="none" strike="noStrike" dirty="0">
                <a:solidFill>
                  <a:srgbClr val="374151"/>
                </a:solidFill>
                <a:effectLst/>
                <a:latin typeface="Roboto" panose="02000000000000000000" pitchFamily="2" charset="0"/>
              </a:rPr>
              <a:t>16.Identify the customer type contributing the highest revenue.</a:t>
            </a:r>
          </a:p>
          <a:p>
            <a:pPr marL="0" indent="0" algn="l" rtl="0" fontAlgn="base">
              <a:buNone/>
            </a:pPr>
            <a:r>
              <a:rPr lang="en-US" sz="1800" b="0" i="0" u="none" strike="noStrike" dirty="0">
                <a:solidFill>
                  <a:srgbClr val="374151"/>
                </a:solidFill>
                <a:effectLst/>
                <a:latin typeface="Roboto" panose="02000000000000000000" pitchFamily="2" charset="0"/>
              </a:rPr>
              <a:t>17.Determine the city with the highest VAT percentage.</a:t>
            </a:r>
          </a:p>
          <a:p>
            <a:pPr marL="0" indent="0" algn="l" rtl="0" fontAlgn="base">
              <a:buNone/>
            </a:pPr>
            <a:r>
              <a:rPr lang="en-US" sz="1800" dirty="0">
                <a:solidFill>
                  <a:srgbClr val="374151"/>
                </a:solidFill>
                <a:latin typeface="Roboto" panose="02000000000000000000" pitchFamily="2" charset="0"/>
              </a:rPr>
              <a:t>18.</a:t>
            </a:r>
            <a:r>
              <a:rPr lang="en-US" sz="1800" b="0" i="0" u="none" strike="noStrike" dirty="0">
                <a:solidFill>
                  <a:srgbClr val="374151"/>
                </a:solidFill>
                <a:effectLst/>
                <a:latin typeface="Roboto" panose="02000000000000000000" pitchFamily="2" charset="0"/>
              </a:rPr>
              <a:t>dentify the customer type with the highest VAT payments.</a:t>
            </a:r>
          </a:p>
          <a:p>
            <a:pPr marL="0" indent="0" algn="l" rtl="0" fontAlgn="base">
              <a:buNone/>
            </a:pPr>
            <a:r>
              <a:rPr lang="en-US" sz="1800" b="0" i="0" u="none" strike="noStrike" dirty="0">
                <a:solidFill>
                  <a:srgbClr val="374151"/>
                </a:solidFill>
                <a:effectLst/>
                <a:latin typeface="Roboto" panose="02000000000000000000" pitchFamily="2" charset="0"/>
              </a:rPr>
              <a:t>19.What is the count of distinct customer types in the dataset?</a:t>
            </a:r>
          </a:p>
          <a:p>
            <a:pPr marL="0" indent="0" algn="l" rtl="0" fontAlgn="base">
              <a:buNone/>
            </a:pPr>
            <a:r>
              <a:rPr lang="en-US" sz="1800" b="0" i="0" u="none" strike="noStrike" dirty="0">
                <a:solidFill>
                  <a:srgbClr val="374151"/>
                </a:solidFill>
                <a:effectLst/>
                <a:latin typeface="Roboto" panose="02000000000000000000" pitchFamily="2" charset="0"/>
              </a:rPr>
              <a:t>20.What is the count of distinct payment methods in the dataset?</a:t>
            </a:r>
          </a:p>
          <a:p>
            <a:pPr marL="0" indent="0" algn="l" rtl="0" fontAlgn="base">
              <a:buNone/>
            </a:pPr>
            <a:r>
              <a:rPr lang="en-US" sz="1800" b="0" i="0" u="none" strike="noStrike" dirty="0">
                <a:solidFill>
                  <a:srgbClr val="374151"/>
                </a:solidFill>
                <a:effectLst/>
                <a:latin typeface="Roboto" panose="02000000000000000000" pitchFamily="2" charset="0"/>
              </a:rPr>
              <a:t>21.Which customer type occurs most frequently?</a:t>
            </a:r>
          </a:p>
          <a:p>
            <a:pPr marL="0" indent="0" algn="l" rtl="0" fontAlgn="base">
              <a:buNone/>
            </a:pPr>
            <a:r>
              <a:rPr lang="en-US" sz="1800" b="0" i="0" u="none" strike="noStrike" dirty="0">
                <a:solidFill>
                  <a:srgbClr val="374151"/>
                </a:solidFill>
                <a:effectLst/>
                <a:latin typeface="Roboto" panose="02000000000000000000" pitchFamily="2" charset="0"/>
              </a:rPr>
              <a:t>22.Identify the customer type with the highest purchase frequency.</a:t>
            </a:r>
          </a:p>
          <a:p>
            <a:pPr marL="0" indent="0" algn="l" rtl="0" fontAlgn="base">
              <a:buNone/>
            </a:pPr>
            <a:r>
              <a:rPr lang="en-US" sz="1800" b="0" i="0" u="none" strike="noStrike" dirty="0">
                <a:solidFill>
                  <a:srgbClr val="374151"/>
                </a:solidFill>
                <a:effectLst/>
                <a:latin typeface="Roboto" panose="02000000000000000000" pitchFamily="2" charset="0"/>
              </a:rPr>
              <a:t>23.Determine the predominant gender among customers.</a:t>
            </a:r>
          </a:p>
          <a:p>
            <a:pPr marL="0" indent="0" algn="l" rtl="0" fontAlgn="base">
              <a:buNone/>
            </a:pPr>
            <a:r>
              <a:rPr lang="en-US" sz="1800" b="0" i="0" u="none" strike="noStrike" dirty="0">
                <a:solidFill>
                  <a:srgbClr val="374151"/>
                </a:solidFill>
                <a:effectLst/>
                <a:latin typeface="Roboto" panose="02000000000000000000" pitchFamily="2" charset="0"/>
              </a:rPr>
              <a:t>24.Examine the distribution of genders within each branch.</a:t>
            </a:r>
          </a:p>
          <a:p>
            <a:pPr marL="0" indent="0" algn="l" rtl="0" fontAlgn="base">
              <a:buNone/>
            </a:pPr>
            <a:r>
              <a:rPr lang="en-US" sz="1800" b="0" i="0" u="none" strike="noStrike" dirty="0">
                <a:solidFill>
                  <a:srgbClr val="374151"/>
                </a:solidFill>
                <a:effectLst/>
                <a:latin typeface="Roboto" panose="02000000000000000000" pitchFamily="2" charset="0"/>
              </a:rPr>
              <a:t>25.Identify the time of day when customers provide the most ratings.</a:t>
            </a:r>
          </a:p>
          <a:p>
            <a:pPr marL="0" indent="0" algn="l" rtl="0" fontAlgn="base">
              <a:buNone/>
            </a:pPr>
            <a:r>
              <a:rPr lang="en-US" sz="1800" b="0" i="0" u="none" strike="noStrike" dirty="0">
                <a:solidFill>
                  <a:srgbClr val="374151"/>
                </a:solidFill>
                <a:effectLst/>
                <a:latin typeface="Roboto" panose="02000000000000000000" pitchFamily="2" charset="0"/>
              </a:rPr>
              <a:t>26.Determine the time of day with the highest customer ratings for each branch.</a:t>
            </a:r>
          </a:p>
          <a:p>
            <a:pPr marL="0" indent="0" algn="l" rtl="0" fontAlgn="base">
              <a:buNone/>
            </a:pPr>
            <a:r>
              <a:rPr lang="en-US" sz="1800" dirty="0">
                <a:solidFill>
                  <a:srgbClr val="374151"/>
                </a:solidFill>
                <a:latin typeface="Roboto" panose="02000000000000000000" pitchFamily="2" charset="0"/>
              </a:rPr>
              <a:t>27.I</a:t>
            </a:r>
            <a:r>
              <a:rPr lang="en-US" sz="1800" b="0" i="0" u="none" strike="noStrike" dirty="0">
                <a:solidFill>
                  <a:srgbClr val="374151"/>
                </a:solidFill>
                <a:effectLst/>
                <a:latin typeface="Roboto" panose="02000000000000000000" pitchFamily="2" charset="0"/>
              </a:rPr>
              <a:t>dentify the day of the week with the highest average ratings.</a:t>
            </a:r>
          </a:p>
          <a:p>
            <a:pPr marL="0" indent="0" algn="l" rtl="0" fontAlgn="base">
              <a:buNone/>
            </a:pPr>
            <a:r>
              <a:rPr lang="en-US" sz="1800" b="0" i="0" u="none" strike="noStrike" dirty="0">
                <a:solidFill>
                  <a:srgbClr val="374151"/>
                </a:solidFill>
                <a:effectLst/>
                <a:latin typeface="Roboto" panose="02000000000000000000" pitchFamily="2" charset="0"/>
              </a:rPr>
              <a:t>28.Determine the day of the week with the highest average ratings for each branch.</a:t>
            </a:r>
          </a:p>
          <a:p>
            <a:pPr marL="0" indent="0">
              <a:buNone/>
            </a:pPr>
            <a:br>
              <a:rPr lang="en-US" dirty="0"/>
            </a:br>
            <a:endParaRPr lang="en-IN" dirty="0"/>
          </a:p>
        </p:txBody>
      </p:sp>
    </p:spTree>
    <p:extLst>
      <p:ext uri="{BB962C8B-B14F-4D97-AF65-F5344CB8AC3E}">
        <p14:creationId xmlns:p14="http://schemas.microsoft.com/office/powerpoint/2010/main" val="421566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9893-8150-6D34-08CA-37135D4D4A07}"/>
              </a:ext>
            </a:extLst>
          </p:cNvPr>
          <p:cNvSpPr>
            <a:spLocks noGrp="1"/>
          </p:cNvSpPr>
          <p:nvPr>
            <p:ph type="title"/>
          </p:nvPr>
        </p:nvSpPr>
        <p:spPr/>
        <p:txBody>
          <a:bodyPr/>
          <a:lstStyle/>
          <a:p>
            <a:r>
              <a:rPr lang="en-IN" b="1" dirty="0">
                <a:solidFill>
                  <a:schemeClr val="accent6"/>
                </a:solidFill>
                <a:latin typeface="+mn-lt"/>
              </a:rPr>
              <a:t>Key Insights</a:t>
            </a:r>
          </a:p>
        </p:txBody>
      </p:sp>
      <p:sp>
        <p:nvSpPr>
          <p:cNvPr id="3" name="Content Placeholder 2">
            <a:extLst>
              <a:ext uri="{FF2B5EF4-FFF2-40B4-BE49-F238E27FC236}">
                <a16:creationId xmlns:a16="http://schemas.microsoft.com/office/drawing/2014/main" id="{239CAB89-6BE2-7CAD-21E3-538C0E32C2C1}"/>
              </a:ext>
            </a:extLst>
          </p:cNvPr>
          <p:cNvSpPr>
            <a:spLocks noGrp="1"/>
          </p:cNvSpPr>
          <p:nvPr>
            <p:ph idx="1"/>
          </p:nvPr>
        </p:nvSpPr>
        <p:spPr/>
        <p:txBody>
          <a:bodyPr>
            <a:normAutofit/>
          </a:bodyPr>
          <a:lstStyle/>
          <a:p>
            <a:r>
              <a:rPr lang="en-IN" dirty="0">
                <a:solidFill>
                  <a:schemeClr val="accent1"/>
                </a:solidFill>
              </a:rPr>
              <a:t>Product Analysis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6 product lines in total : Health and beauty, Electronic accessories, Home and Lifestyle, Sports and Travel,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Food and beverages and Fashion accessories.</a:t>
            </a:r>
            <a:endParaRPr lang="en-IN" dirty="0"/>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Product line with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Highest Revenue : Food and beverages with 56145.96</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Lowest Revenue  : Health and beauty with 49193.96</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Highest vat           : Food and beverages with 2673.5640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Lowest vat            : Health and beauty with 2342.55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Highest sales	: Electronic accessories</a:t>
            </a:r>
          </a:p>
          <a:p>
            <a:endParaRPr lang="en-US" dirty="0"/>
          </a:p>
        </p:txBody>
      </p:sp>
    </p:spTree>
    <p:extLst>
      <p:ext uri="{BB962C8B-B14F-4D97-AF65-F5344CB8AC3E}">
        <p14:creationId xmlns:p14="http://schemas.microsoft.com/office/powerpoint/2010/main" val="421494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27F61-2ECE-D796-66C6-739AB47E2051}"/>
              </a:ext>
            </a:extLst>
          </p:cNvPr>
          <p:cNvSpPr>
            <a:spLocks noGrp="1"/>
          </p:cNvSpPr>
          <p:nvPr>
            <p:ph idx="1"/>
          </p:nvPr>
        </p:nvSpPr>
        <p:spPr>
          <a:xfrm>
            <a:off x="838200" y="1587500"/>
            <a:ext cx="10515600" cy="4589463"/>
          </a:xfrm>
        </p:spPr>
        <p:txBody>
          <a:bodyPr/>
          <a:lstStyle/>
          <a:p>
            <a:pPr marL="0" indent="0">
              <a:buNone/>
            </a:pPr>
            <a:r>
              <a:rPr lang="en-IN" sz="3200" dirty="0">
                <a:solidFill>
                  <a:schemeClr val="accent1"/>
                </a:solidFill>
              </a:rPr>
              <a:t>  Sales Analysis: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Month with highest Revenue : January with 116292.11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Month with lowest Revenue : February with 92589</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City, branch with Highest Revenue: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Napyitaw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 i.e. 110568.86</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City, branch with lowest Revenue: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Napyitaw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 i.e. 106198.00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Highest sales : Afternoon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Most used payment method : EWALLET</a:t>
            </a:r>
          </a:p>
          <a:p>
            <a:endParaRPr lang="en-IN" dirty="0"/>
          </a:p>
        </p:txBody>
      </p:sp>
    </p:spTree>
    <p:extLst>
      <p:ext uri="{BB962C8B-B14F-4D97-AF65-F5344CB8AC3E}">
        <p14:creationId xmlns:p14="http://schemas.microsoft.com/office/powerpoint/2010/main" val="361211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960</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Bahnschrift</vt:lpstr>
      <vt:lpstr>Broadway</vt:lpstr>
      <vt:lpstr>Calibri</vt:lpstr>
      <vt:lpstr>Calibri Light</vt:lpstr>
      <vt:lpstr>Roboto</vt:lpstr>
      <vt:lpstr>Office Theme</vt:lpstr>
      <vt:lpstr>Amazon Sales </vt:lpstr>
      <vt:lpstr>            Objective</vt:lpstr>
      <vt:lpstr>   Overview of Amazon Sales data</vt:lpstr>
      <vt:lpstr>Approach Used:</vt:lpstr>
      <vt:lpstr>Feature Engineering : </vt:lpstr>
      <vt:lpstr>Business Questions to answer :</vt:lpstr>
      <vt:lpstr>PowerPoint Presentation</vt:lpstr>
      <vt:lpstr>Key Insights</vt:lpstr>
      <vt:lpstr>PowerPoint Presentation</vt:lpstr>
      <vt:lpstr>PowerPoint Presentation</vt:lpstr>
      <vt:lpstr>Suggestions or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kusuma pemmasani</dc:creator>
  <cp:lastModifiedBy>kusuma pemmasani</cp:lastModifiedBy>
  <cp:revision>1</cp:revision>
  <dcterms:created xsi:type="dcterms:W3CDTF">2024-12-19T15:15:53Z</dcterms:created>
  <dcterms:modified xsi:type="dcterms:W3CDTF">2024-12-20T08:14:39Z</dcterms:modified>
</cp:coreProperties>
</file>