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0" r:id="rId1"/>
  </p:sldMasterIdLst>
  <p:notesMasterIdLst>
    <p:notesMasterId r:id="rId34"/>
  </p:notesMasterIdLst>
  <p:handoutMasterIdLst>
    <p:handoutMasterId r:id="rId35"/>
  </p:handoutMasterIdLst>
  <p:sldIdLst>
    <p:sldId id="566" r:id="rId2"/>
    <p:sldId id="567" r:id="rId3"/>
    <p:sldId id="568" r:id="rId4"/>
    <p:sldId id="543" r:id="rId5"/>
    <p:sldId id="537" r:id="rId6"/>
    <p:sldId id="569" r:id="rId7"/>
    <p:sldId id="570" r:id="rId8"/>
    <p:sldId id="540" r:id="rId9"/>
    <p:sldId id="541" r:id="rId10"/>
    <p:sldId id="542" r:id="rId11"/>
    <p:sldId id="571" r:id="rId12"/>
    <p:sldId id="572" r:id="rId13"/>
    <p:sldId id="573" r:id="rId14"/>
    <p:sldId id="574" r:id="rId15"/>
    <p:sldId id="575" r:id="rId16"/>
    <p:sldId id="536" r:id="rId17"/>
    <p:sldId id="577" r:id="rId18"/>
    <p:sldId id="578" r:id="rId19"/>
    <p:sldId id="579" r:id="rId20"/>
    <p:sldId id="580" r:id="rId21"/>
    <p:sldId id="581" r:id="rId22"/>
    <p:sldId id="582" r:id="rId23"/>
    <p:sldId id="588" r:id="rId24"/>
    <p:sldId id="583" r:id="rId25"/>
    <p:sldId id="584" r:id="rId26"/>
    <p:sldId id="589" r:id="rId27"/>
    <p:sldId id="590" r:id="rId28"/>
    <p:sldId id="591" r:id="rId29"/>
    <p:sldId id="585" r:id="rId30"/>
    <p:sldId id="560" r:id="rId31"/>
    <p:sldId id="586" r:id="rId32"/>
    <p:sldId id="587" r:id="rId33"/>
  </p:sldIdLst>
  <p:sldSz cx="9144000" cy="6858000" type="screen4x3"/>
  <p:notesSz cx="6807200" cy="9939338"/>
  <p:defaultTextStyle>
    <a:defPPr>
      <a:defRPr lang="ja-JP"/>
    </a:defPPr>
    <a:lvl1pPr algn="ctr"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ctr"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ctr"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ctr"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ctr"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D6F2"/>
    <a:srgbClr val="DFDFF5"/>
    <a:srgbClr val="FFE1E1"/>
    <a:srgbClr val="FFDB69"/>
    <a:srgbClr val="F0E5F7"/>
    <a:srgbClr val="FFC5C5"/>
    <a:srgbClr val="D6BCEA"/>
    <a:srgbClr val="F6F0FA"/>
    <a:srgbClr val="F3F3FB"/>
    <a:srgbClr val="B8FF71"/>
  </p:clrMru>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490" autoAdjust="0"/>
    <p:restoredTop sz="99099" autoAdjust="0"/>
  </p:normalViewPr>
  <p:slideViewPr>
    <p:cSldViewPr>
      <p:cViewPr varScale="1">
        <p:scale>
          <a:sx n="79" d="100"/>
          <a:sy n="79" d="100"/>
        </p:scale>
        <p:origin x="-77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93" d="100"/>
          <a:sy n="93" d="100"/>
        </p:scale>
        <p:origin x="-3774" y="-114"/>
      </p:cViewPr>
      <p:guideLst>
        <p:guide orient="horz" pos="3131"/>
        <p:guide pos="2143"/>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49575" cy="496888"/>
          </a:xfrm>
          <a:prstGeom prst="rect">
            <a:avLst/>
          </a:prstGeom>
          <a:noFill/>
          <a:ln w="9525">
            <a:noFill/>
            <a:miter lim="800000"/>
            <a:headEnd/>
            <a:tailEnd/>
          </a:ln>
          <a:effectLst/>
        </p:spPr>
        <p:txBody>
          <a:bodyPr vert="horz" wrap="square" lIns="91431" tIns="45716" rIns="91431" bIns="45716" numCol="1" anchor="t" anchorCtr="0" compatLnSpc="1">
            <a:prstTxWarp prst="textNoShape">
              <a:avLst/>
            </a:prstTxWarp>
          </a:bodyPr>
          <a:lstStyle>
            <a:lvl1pPr algn="l">
              <a:defRPr sz="1200">
                <a:ea typeface="ＭＳ Ｐゴシック" pitchFamily="50" charset="-128"/>
              </a:defRPr>
            </a:lvl1pPr>
          </a:lstStyle>
          <a:p>
            <a:pPr>
              <a:defRPr/>
            </a:pPr>
            <a:endParaRPr lang="en-US" altLang="ja-JP"/>
          </a:p>
        </p:txBody>
      </p:sp>
      <p:sp>
        <p:nvSpPr>
          <p:cNvPr id="120835" name="Rectangle 3"/>
          <p:cNvSpPr>
            <a:spLocks noGrp="1" noChangeArrowheads="1"/>
          </p:cNvSpPr>
          <p:nvPr>
            <p:ph type="dt" sz="quarter" idx="1"/>
          </p:nvPr>
        </p:nvSpPr>
        <p:spPr bwMode="auto">
          <a:xfrm>
            <a:off x="3856038" y="0"/>
            <a:ext cx="2949575" cy="496888"/>
          </a:xfrm>
          <a:prstGeom prst="rect">
            <a:avLst/>
          </a:prstGeom>
          <a:noFill/>
          <a:ln w="9525">
            <a:noFill/>
            <a:miter lim="800000"/>
            <a:headEnd/>
            <a:tailEnd/>
          </a:ln>
          <a:effectLst/>
        </p:spPr>
        <p:txBody>
          <a:bodyPr vert="horz" wrap="square" lIns="91431" tIns="45716" rIns="91431" bIns="45716"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120836" name="Rectangle 4"/>
          <p:cNvSpPr>
            <a:spLocks noGrp="1" noChangeArrowheads="1"/>
          </p:cNvSpPr>
          <p:nvPr>
            <p:ph type="ftr" sz="quarter" idx="2"/>
          </p:nvPr>
        </p:nvSpPr>
        <p:spPr bwMode="auto">
          <a:xfrm>
            <a:off x="0" y="9440863"/>
            <a:ext cx="2949575" cy="496887"/>
          </a:xfrm>
          <a:prstGeom prst="rect">
            <a:avLst/>
          </a:prstGeom>
          <a:noFill/>
          <a:ln w="9525">
            <a:noFill/>
            <a:miter lim="800000"/>
            <a:headEnd/>
            <a:tailEnd/>
          </a:ln>
          <a:effectLst/>
        </p:spPr>
        <p:txBody>
          <a:bodyPr vert="horz" wrap="square" lIns="91431" tIns="45716" rIns="91431" bIns="45716" numCol="1" anchor="b" anchorCtr="0" compatLnSpc="1">
            <a:prstTxWarp prst="textNoShape">
              <a:avLst/>
            </a:prstTxWarp>
          </a:bodyPr>
          <a:lstStyle>
            <a:lvl1pPr algn="l">
              <a:defRPr sz="1200">
                <a:ea typeface="ＭＳ Ｐゴシック" pitchFamily="50" charset="-128"/>
              </a:defRPr>
            </a:lvl1pPr>
          </a:lstStyle>
          <a:p>
            <a:pPr>
              <a:defRPr/>
            </a:pPr>
            <a:endParaRPr lang="en-US" altLang="ja-JP"/>
          </a:p>
        </p:txBody>
      </p:sp>
      <p:sp>
        <p:nvSpPr>
          <p:cNvPr id="120837" name="Rectangle 5"/>
          <p:cNvSpPr>
            <a:spLocks noGrp="1" noChangeArrowheads="1"/>
          </p:cNvSpPr>
          <p:nvPr>
            <p:ph type="sldNum" sz="quarter" idx="3"/>
          </p:nvPr>
        </p:nvSpPr>
        <p:spPr bwMode="auto">
          <a:xfrm>
            <a:off x="3856038" y="9440863"/>
            <a:ext cx="2949575" cy="496887"/>
          </a:xfrm>
          <a:prstGeom prst="rect">
            <a:avLst/>
          </a:prstGeom>
          <a:noFill/>
          <a:ln w="9525">
            <a:noFill/>
            <a:miter lim="800000"/>
            <a:headEnd/>
            <a:tailEnd/>
          </a:ln>
          <a:effectLst/>
        </p:spPr>
        <p:txBody>
          <a:bodyPr vert="horz" wrap="square" lIns="91431" tIns="45716" rIns="91431" bIns="45716" numCol="1" anchor="b" anchorCtr="0" compatLnSpc="1">
            <a:prstTxWarp prst="textNoShape">
              <a:avLst/>
            </a:prstTxWarp>
          </a:bodyPr>
          <a:lstStyle>
            <a:lvl1pPr algn="r">
              <a:defRPr sz="1200">
                <a:ea typeface="ＭＳ Ｐゴシック" pitchFamily="50" charset="-128"/>
              </a:defRPr>
            </a:lvl1pPr>
          </a:lstStyle>
          <a:p>
            <a:pPr>
              <a:defRPr/>
            </a:pPr>
            <a:fld id="{431147E5-C554-40FE-A89D-C7FC263F168C}" type="slidenum">
              <a:rPr lang="en-US" altLang="ja-JP"/>
              <a:pPr>
                <a:defRPr/>
              </a:pPr>
              <a:t>&lt;#&gt;</a:t>
            </a:fld>
            <a:endParaRPr lang="en-US" altLang="ja-JP"/>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354" name="Rectangle 2"/>
          <p:cNvSpPr>
            <a:spLocks noGrp="1" noChangeArrowheads="1"/>
          </p:cNvSpPr>
          <p:nvPr>
            <p:ph type="hdr" sz="quarter"/>
          </p:nvPr>
        </p:nvSpPr>
        <p:spPr bwMode="auto">
          <a:xfrm>
            <a:off x="0" y="0"/>
            <a:ext cx="2949575" cy="496888"/>
          </a:xfrm>
          <a:prstGeom prst="rect">
            <a:avLst/>
          </a:prstGeom>
          <a:noFill/>
          <a:ln w="9525">
            <a:noFill/>
            <a:miter lim="800000"/>
            <a:headEnd/>
            <a:tailEnd/>
          </a:ln>
          <a:effectLst/>
        </p:spPr>
        <p:txBody>
          <a:bodyPr vert="horz" wrap="square" lIns="91431" tIns="45716" rIns="91431" bIns="45716" numCol="1" anchor="t" anchorCtr="0" compatLnSpc="1">
            <a:prstTxWarp prst="textNoShape">
              <a:avLst/>
            </a:prstTxWarp>
          </a:bodyPr>
          <a:lstStyle>
            <a:lvl1pPr algn="l">
              <a:defRPr sz="1200">
                <a:ea typeface="ＭＳ Ｐゴシック" pitchFamily="50" charset="-128"/>
              </a:defRPr>
            </a:lvl1pPr>
          </a:lstStyle>
          <a:p>
            <a:pPr>
              <a:defRPr/>
            </a:pPr>
            <a:endParaRPr lang="en-US" altLang="ja-JP"/>
          </a:p>
        </p:txBody>
      </p:sp>
      <p:sp>
        <p:nvSpPr>
          <p:cNvPr id="100355" name="Rectangle 3"/>
          <p:cNvSpPr>
            <a:spLocks noGrp="1" noChangeArrowheads="1"/>
          </p:cNvSpPr>
          <p:nvPr>
            <p:ph type="dt" idx="1"/>
          </p:nvPr>
        </p:nvSpPr>
        <p:spPr bwMode="auto">
          <a:xfrm>
            <a:off x="3856038" y="0"/>
            <a:ext cx="2949575" cy="496888"/>
          </a:xfrm>
          <a:prstGeom prst="rect">
            <a:avLst/>
          </a:prstGeom>
          <a:noFill/>
          <a:ln w="9525">
            <a:noFill/>
            <a:miter lim="800000"/>
            <a:headEnd/>
            <a:tailEnd/>
          </a:ln>
          <a:effectLst/>
        </p:spPr>
        <p:txBody>
          <a:bodyPr vert="horz" wrap="square" lIns="91431" tIns="45716" rIns="91431" bIns="45716"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988" name="Rectangle 4"/>
          <p:cNvSpPr>
            <a:spLocks noGrp="1" noRot="1" noChangeAspect="1" noChangeArrowheads="1" noTextEdit="1"/>
          </p:cNvSpPr>
          <p:nvPr>
            <p:ph type="sldImg" idx="2"/>
          </p:nvPr>
        </p:nvSpPr>
        <p:spPr bwMode="auto">
          <a:xfrm>
            <a:off x="236538" y="504825"/>
            <a:ext cx="4967287" cy="3725863"/>
          </a:xfrm>
          <a:prstGeom prst="rect">
            <a:avLst/>
          </a:prstGeom>
          <a:noFill/>
          <a:ln w="9525">
            <a:solidFill>
              <a:srgbClr val="000000"/>
            </a:solidFill>
            <a:miter lim="800000"/>
            <a:headEnd/>
            <a:tailEnd/>
          </a:ln>
        </p:spPr>
      </p:sp>
      <p:sp>
        <p:nvSpPr>
          <p:cNvPr id="100357" name="Rectangle 5"/>
          <p:cNvSpPr>
            <a:spLocks noGrp="1" noChangeArrowheads="1"/>
          </p:cNvSpPr>
          <p:nvPr>
            <p:ph type="body" sz="quarter" idx="3"/>
          </p:nvPr>
        </p:nvSpPr>
        <p:spPr bwMode="auto">
          <a:xfrm>
            <a:off x="234950" y="4321175"/>
            <a:ext cx="6408738" cy="4872038"/>
          </a:xfrm>
          <a:prstGeom prst="rect">
            <a:avLst/>
          </a:prstGeom>
          <a:noFill/>
          <a:ln w="9525">
            <a:noFill/>
            <a:miter lim="800000"/>
            <a:headEnd/>
            <a:tailEnd/>
          </a:ln>
          <a:effectLst/>
        </p:spPr>
        <p:txBody>
          <a:bodyPr vert="horz" wrap="square" lIns="91431" tIns="45716" rIns="91431" bIns="45716"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100358" name="Rectangle 6"/>
          <p:cNvSpPr>
            <a:spLocks noGrp="1" noChangeArrowheads="1"/>
          </p:cNvSpPr>
          <p:nvPr>
            <p:ph type="ftr" sz="quarter" idx="4"/>
          </p:nvPr>
        </p:nvSpPr>
        <p:spPr bwMode="auto">
          <a:xfrm>
            <a:off x="0" y="9440863"/>
            <a:ext cx="2949575" cy="496887"/>
          </a:xfrm>
          <a:prstGeom prst="rect">
            <a:avLst/>
          </a:prstGeom>
          <a:noFill/>
          <a:ln w="9525">
            <a:noFill/>
            <a:miter lim="800000"/>
            <a:headEnd/>
            <a:tailEnd/>
          </a:ln>
          <a:effectLst/>
        </p:spPr>
        <p:txBody>
          <a:bodyPr vert="horz" wrap="square" lIns="91431" tIns="45716" rIns="91431" bIns="45716" numCol="1" anchor="b" anchorCtr="0" compatLnSpc="1">
            <a:prstTxWarp prst="textNoShape">
              <a:avLst/>
            </a:prstTxWarp>
          </a:bodyPr>
          <a:lstStyle>
            <a:lvl1pPr algn="l">
              <a:defRPr sz="1200">
                <a:ea typeface="ＭＳ Ｐゴシック" pitchFamily="50" charset="-128"/>
              </a:defRPr>
            </a:lvl1pPr>
          </a:lstStyle>
          <a:p>
            <a:pPr>
              <a:defRPr/>
            </a:pPr>
            <a:endParaRPr lang="en-US" altLang="ja-JP"/>
          </a:p>
        </p:txBody>
      </p:sp>
      <p:sp>
        <p:nvSpPr>
          <p:cNvPr id="100359" name="Rectangle 7"/>
          <p:cNvSpPr>
            <a:spLocks noGrp="1" noChangeArrowheads="1"/>
          </p:cNvSpPr>
          <p:nvPr>
            <p:ph type="sldNum" sz="quarter" idx="5"/>
          </p:nvPr>
        </p:nvSpPr>
        <p:spPr bwMode="auto">
          <a:xfrm>
            <a:off x="3856038" y="9440863"/>
            <a:ext cx="2949575" cy="496887"/>
          </a:xfrm>
          <a:prstGeom prst="rect">
            <a:avLst/>
          </a:prstGeom>
          <a:noFill/>
          <a:ln w="9525">
            <a:noFill/>
            <a:miter lim="800000"/>
            <a:headEnd/>
            <a:tailEnd/>
          </a:ln>
          <a:effectLst/>
        </p:spPr>
        <p:txBody>
          <a:bodyPr vert="horz" wrap="square" lIns="91431" tIns="45716" rIns="91431" bIns="45716" numCol="1" anchor="b" anchorCtr="0" compatLnSpc="1">
            <a:prstTxWarp prst="textNoShape">
              <a:avLst/>
            </a:prstTxWarp>
          </a:bodyPr>
          <a:lstStyle>
            <a:lvl1pPr algn="r">
              <a:defRPr sz="1200">
                <a:ea typeface="ＭＳ Ｐゴシック" pitchFamily="50" charset="-128"/>
              </a:defRPr>
            </a:lvl1pPr>
          </a:lstStyle>
          <a:p>
            <a:pPr>
              <a:defRPr/>
            </a:pPr>
            <a:fld id="{BF589E34-3ECD-4C89-95A8-EB825CF43805}" type="slidenum">
              <a:rPr lang="en-US" altLang="ja-JP"/>
              <a:pPr>
                <a:defRPr/>
              </a:pPr>
              <a:t>&lt;#&gt;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4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4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4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4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4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fld id="{BF589E34-3ECD-4C89-95A8-EB825CF43805}" type="slidenum">
              <a:rPr lang="en-US" altLang="ja-JP" smtClean="0"/>
              <a:pPr>
                <a:defRPr/>
              </a:pPr>
              <a:t>5</a:t>
            </a:fld>
            <a:endParaRPr lang="en-US" altLang="ja-JP"/>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fld id="{BF589E34-3ECD-4C89-95A8-EB825CF43805}" type="slidenum">
              <a:rPr lang="en-US" altLang="ja-JP" smtClean="0"/>
              <a:pPr>
                <a:defRPr/>
              </a:pPr>
              <a:t>30</a:t>
            </a:fld>
            <a:endParaRPr lang="en-US" altLang="ja-JP"/>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fld id="{BF589E34-3ECD-4C89-95A8-EB825CF43805}" type="slidenum">
              <a:rPr lang="en-US" altLang="ja-JP" smtClean="0"/>
              <a:pPr>
                <a:defRPr/>
              </a:pPr>
              <a:t>6</a:t>
            </a:fld>
            <a:endParaRPr lang="en-US" altLang="ja-JP"/>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fld id="{BF589E34-3ECD-4C89-95A8-EB825CF43805}" type="slidenum">
              <a:rPr lang="en-US" altLang="ja-JP" smtClean="0"/>
              <a:pPr>
                <a:defRPr/>
              </a:pPr>
              <a:t>7</a:t>
            </a:fld>
            <a:endParaRPr lang="en-US" altLang="ja-JP"/>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fld id="{BF589E34-3ECD-4C89-95A8-EB825CF43805}" type="slidenum">
              <a:rPr lang="en-US" altLang="ja-JP" smtClean="0"/>
              <a:pPr>
                <a:defRPr/>
              </a:pPr>
              <a:t>8</a:t>
            </a:fld>
            <a:endParaRPr lang="en-US" altLang="ja-JP"/>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fld id="{BF589E34-3ECD-4C89-95A8-EB825CF43805}" type="slidenum">
              <a:rPr lang="en-US" altLang="ja-JP" smtClean="0"/>
              <a:pPr>
                <a:defRPr/>
              </a:pPr>
              <a:t>9</a:t>
            </a:fld>
            <a:endParaRPr lang="en-US" altLang="ja-JP"/>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fld id="{BF589E34-3ECD-4C89-95A8-EB825CF43805}" type="slidenum">
              <a:rPr lang="en-US" altLang="ja-JP" smtClean="0"/>
              <a:pPr>
                <a:defRPr/>
              </a:pPr>
              <a:t>10</a:t>
            </a:fld>
            <a:endParaRPr lang="en-US" altLang="ja-JP"/>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fld id="{BF589E34-3ECD-4C89-95A8-EB825CF43805}" type="slidenum">
              <a:rPr lang="en-US" altLang="ja-JP" smtClean="0"/>
              <a:pPr>
                <a:defRPr/>
              </a:pPr>
              <a:t>22</a:t>
            </a:fld>
            <a:endParaRPr lang="en-US" altLang="ja-JP"/>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fld id="{BF589E34-3ECD-4C89-95A8-EB825CF43805}" type="slidenum">
              <a:rPr lang="en-US" altLang="ja-JP" smtClean="0"/>
              <a:pPr>
                <a:defRPr/>
              </a:pPr>
              <a:t>24</a:t>
            </a:fld>
            <a:endParaRPr lang="en-US" altLang="ja-JP"/>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fld id="{BF589E34-3ECD-4C89-95A8-EB825CF43805}" type="slidenum">
              <a:rPr lang="en-US" altLang="ja-JP" smtClean="0"/>
              <a:pPr>
                <a:defRPr/>
              </a:pPr>
              <a:t>25</a:t>
            </a:fld>
            <a:endParaRPr lang="en-US" altLang="ja-JP"/>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Rectangle 2" descr="横線"/>
          <p:cNvSpPr>
            <a:spLocks noChangeArrowheads="1"/>
          </p:cNvSpPr>
          <p:nvPr/>
        </p:nvSpPr>
        <p:spPr bwMode="auto">
          <a:xfrm>
            <a:off x="6699250" y="908050"/>
            <a:ext cx="2192338" cy="5473700"/>
          </a:xfrm>
          <a:prstGeom prst="rect">
            <a:avLst/>
          </a:prstGeom>
          <a:pattFill prst="ltHorz">
            <a:fgClr>
              <a:schemeClr val="bg2">
                <a:alpha val="50000"/>
              </a:schemeClr>
            </a:fgClr>
            <a:bgClr>
              <a:schemeClr val="bg1">
                <a:alpha val="50000"/>
              </a:schemeClr>
            </a:bgClr>
          </a:pattFill>
          <a:ln w="9525">
            <a:noFill/>
            <a:miter lim="800000"/>
            <a:headEnd/>
            <a:tailEnd/>
          </a:ln>
          <a:effectLst/>
        </p:spPr>
        <p:txBody>
          <a:bodyPr wrap="none" anchor="ctr"/>
          <a:lstStyle/>
          <a:p>
            <a:pPr>
              <a:defRPr/>
            </a:pPr>
            <a:endParaRPr lang="ja-JP" altLang="en-US">
              <a:ea typeface="ＭＳ Ｐゴシック" pitchFamily="50" charset="-128"/>
            </a:endParaRPr>
          </a:p>
        </p:txBody>
      </p:sp>
      <p:sp>
        <p:nvSpPr>
          <p:cNvPr id="5" name="Rectangle 5"/>
          <p:cNvSpPr>
            <a:spLocks noChangeArrowheads="1"/>
          </p:cNvSpPr>
          <p:nvPr/>
        </p:nvSpPr>
        <p:spPr bwMode="auto">
          <a:xfrm>
            <a:off x="317500" y="404813"/>
            <a:ext cx="6381750" cy="503237"/>
          </a:xfrm>
          <a:prstGeom prst="rect">
            <a:avLst/>
          </a:prstGeom>
          <a:gradFill rotWithShape="1">
            <a:gsLst>
              <a:gs pos="0">
                <a:schemeClr val="accent1"/>
              </a:gs>
              <a:gs pos="100000">
                <a:schemeClr val="accent1">
                  <a:gamma/>
                  <a:tint val="73725"/>
                  <a:invGamma/>
                </a:schemeClr>
              </a:gs>
            </a:gsLst>
            <a:lin ang="0" scaled="1"/>
          </a:gradFill>
          <a:ln w="9525">
            <a:noFill/>
            <a:miter lim="800000"/>
            <a:headEnd/>
            <a:tailEnd/>
          </a:ln>
          <a:effectLst/>
        </p:spPr>
        <p:txBody>
          <a:bodyPr wrap="none" anchor="ctr"/>
          <a:lstStyle/>
          <a:p>
            <a:pPr>
              <a:defRPr/>
            </a:pPr>
            <a:endParaRPr lang="ja-JP" altLang="en-US">
              <a:ea typeface="ＭＳ Ｐゴシック" pitchFamily="50" charset="-128"/>
            </a:endParaRPr>
          </a:p>
        </p:txBody>
      </p:sp>
      <p:sp>
        <p:nvSpPr>
          <p:cNvPr id="6" name="Rectangle 6"/>
          <p:cNvSpPr>
            <a:spLocks noChangeArrowheads="1"/>
          </p:cNvSpPr>
          <p:nvPr/>
        </p:nvSpPr>
        <p:spPr bwMode="auto">
          <a:xfrm>
            <a:off x="6699250" y="404813"/>
            <a:ext cx="2193925" cy="503237"/>
          </a:xfrm>
          <a:prstGeom prst="rect">
            <a:avLst/>
          </a:prstGeom>
          <a:gradFill rotWithShape="1">
            <a:gsLst>
              <a:gs pos="0">
                <a:schemeClr val="folHlink"/>
              </a:gs>
              <a:gs pos="100000">
                <a:schemeClr val="folHlink">
                  <a:gamma/>
                  <a:shade val="46275"/>
                  <a:invGamma/>
                </a:schemeClr>
              </a:gs>
            </a:gsLst>
            <a:lin ang="0" scaled="1"/>
          </a:gradFill>
          <a:ln w="9525">
            <a:noFill/>
            <a:miter lim="800000"/>
            <a:headEnd/>
            <a:tailEnd/>
          </a:ln>
          <a:effectLst/>
        </p:spPr>
        <p:txBody>
          <a:bodyPr wrap="none" anchor="ctr"/>
          <a:lstStyle/>
          <a:p>
            <a:pPr>
              <a:defRPr/>
            </a:pPr>
            <a:endParaRPr lang="ja-JP" altLang="en-US">
              <a:ea typeface="ＭＳ Ｐゴシック" pitchFamily="50" charset="-128"/>
            </a:endParaRPr>
          </a:p>
        </p:txBody>
      </p:sp>
      <p:sp>
        <p:nvSpPr>
          <p:cNvPr id="7" name="Rectangle 7"/>
          <p:cNvSpPr>
            <a:spLocks noChangeArrowheads="1"/>
          </p:cNvSpPr>
          <p:nvPr/>
        </p:nvSpPr>
        <p:spPr bwMode="auto">
          <a:xfrm>
            <a:off x="317500" y="901700"/>
            <a:ext cx="8574088" cy="144463"/>
          </a:xfrm>
          <a:prstGeom prst="rect">
            <a:avLst/>
          </a:prstGeom>
          <a:gradFill rotWithShape="1">
            <a:gsLst>
              <a:gs pos="0">
                <a:schemeClr val="bg2">
                  <a:alpha val="39999"/>
                </a:schemeClr>
              </a:gs>
              <a:gs pos="100000">
                <a:schemeClr val="bg1">
                  <a:alpha val="39999"/>
                </a:schemeClr>
              </a:gs>
            </a:gsLst>
            <a:lin ang="5400000" scaled="1"/>
          </a:gradFill>
          <a:ln w="9525">
            <a:noFill/>
            <a:miter lim="800000"/>
            <a:headEnd/>
            <a:tailEnd/>
          </a:ln>
          <a:effectLst/>
        </p:spPr>
        <p:txBody>
          <a:bodyPr wrap="none" anchor="ctr"/>
          <a:lstStyle/>
          <a:p>
            <a:pPr>
              <a:defRPr/>
            </a:pPr>
            <a:endParaRPr lang="ja-JP" altLang="en-US">
              <a:ea typeface="ＭＳ Ｐゴシック" pitchFamily="50" charset="-128"/>
            </a:endParaRPr>
          </a:p>
        </p:txBody>
      </p:sp>
      <p:sp>
        <p:nvSpPr>
          <p:cNvPr id="8" name="Line 8"/>
          <p:cNvSpPr>
            <a:spLocks noChangeShapeType="1"/>
          </p:cNvSpPr>
          <p:nvPr/>
        </p:nvSpPr>
        <p:spPr bwMode="auto">
          <a:xfrm>
            <a:off x="450850" y="3213100"/>
            <a:ext cx="6116638" cy="0"/>
          </a:xfrm>
          <a:prstGeom prst="line">
            <a:avLst/>
          </a:prstGeom>
          <a:noFill/>
          <a:ln w="9525">
            <a:solidFill>
              <a:srgbClr val="C0C0C0"/>
            </a:solidFill>
            <a:round/>
            <a:headEnd/>
            <a:tailEnd/>
          </a:ln>
          <a:effectLst/>
        </p:spPr>
        <p:txBody>
          <a:bodyPr/>
          <a:lstStyle/>
          <a:p>
            <a:pPr>
              <a:defRPr/>
            </a:pPr>
            <a:endParaRPr lang="ja-JP" altLang="en-US">
              <a:ea typeface="ＭＳ Ｐゴシック" pitchFamily="50" charset="-128"/>
            </a:endParaRPr>
          </a:p>
        </p:txBody>
      </p:sp>
      <p:sp>
        <p:nvSpPr>
          <p:cNvPr id="11" name="Rectangle 11"/>
          <p:cNvSpPr>
            <a:spLocks noChangeArrowheads="1"/>
          </p:cNvSpPr>
          <p:nvPr/>
        </p:nvSpPr>
        <p:spPr bwMode="auto">
          <a:xfrm>
            <a:off x="439738" y="3201988"/>
            <a:ext cx="4614862" cy="125412"/>
          </a:xfrm>
          <a:prstGeom prst="rect">
            <a:avLst/>
          </a:prstGeom>
          <a:gradFill rotWithShape="1">
            <a:gsLst>
              <a:gs pos="0">
                <a:schemeClr val="accent1"/>
              </a:gs>
              <a:gs pos="100000">
                <a:schemeClr val="accent1">
                  <a:gamma/>
                  <a:tint val="73725"/>
                  <a:invGamma/>
                </a:schemeClr>
              </a:gs>
            </a:gsLst>
            <a:lin ang="0" scaled="1"/>
          </a:gradFill>
          <a:ln w="9525">
            <a:noFill/>
            <a:miter lim="800000"/>
            <a:headEnd/>
            <a:tailEnd/>
          </a:ln>
          <a:effectLst/>
        </p:spPr>
        <p:txBody>
          <a:bodyPr wrap="none" anchor="ctr"/>
          <a:lstStyle/>
          <a:p>
            <a:pPr>
              <a:defRPr/>
            </a:pPr>
            <a:endParaRPr lang="ja-JP" altLang="en-US">
              <a:ea typeface="ＭＳ Ｐゴシック" pitchFamily="50" charset="-128"/>
            </a:endParaRPr>
          </a:p>
        </p:txBody>
      </p:sp>
      <p:sp>
        <p:nvSpPr>
          <p:cNvPr id="12" name="Rectangle 12"/>
          <p:cNvSpPr>
            <a:spLocks noChangeArrowheads="1"/>
          </p:cNvSpPr>
          <p:nvPr/>
        </p:nvSpPr>
        <p:spPr bwMode="auto">
          <a:xfrm>
            <a:off x="5054600" y="3201988"/>
            <a:ext cx="1511300" cy="125412"/>
          </a:xfrm>
          <a:prstGeom prst="rect">
            <a:avLst/>
          </a:prstGeom>
          <a:gradFill rotWithShape="1">
            <a:gsLst>
              <a:gs pos="0">
                <a:schemeClr val="folHlink"/>
              </a:gs>
              <a:gs pos="100000">
                <a:schemeClr val="folHlink">
                  <a:gamma/>
                  <a:shade val="46275"/>
                  <a:invGamma/>
                </a:schemeClr>
              </a:gs>
            </a:gsLst>
            <a:lin ang="0" scaled="1"/>
          </a:gradFill>
          <a:ln w="9525">
            <a:noFill/>
            <a:miter lim="800000"/>
            <a:headEnd/>
            <a:tailEnd/>
          </a:ln>
          <a:effectLst/>
        </p:spPr>
        <p:txBody>
          <a:bodyPr wrap="none" anchor="ctr"/>
          <a:lstStyle/>
          <a:p>
            <a:pPr>
              <a:defRPr/>
            </a:pPr>
            <a:endParaRPr lang="ja-JP" altLang="en-US">
              <a:ea typeface="ＭＳ Ｐゴシック" pitchFamily="50" charset="-128"/>
            </a:endParaRPr>
          </a:p>
        </p:txBody>
      </p:sp>
      <p:sp>
        <p:nvSpPr>
          <p:cNvPr id="267267" name="Rectangle 3"/>
          <p:cNvSpPr>
            <a:spLocks noGrp="1" noChangeArrowheads="1"/>
          </p:cNvSpPr>
          <p:nvPr>
            <p:ph type="ctrTitle"/>
          </p:nvPr>
        </p:nvSpPr>
        <p:spPr>
          <a:xfrm>
            <a:off x="784225" y="1125538"/>
            <a:ext cx="5781675" cy="1943100"/>
          </a:xfrm>
        </p:spPr>
        <p:txBody>
          <a:bodyPr anchor="b"/>
          <a:lstStyle>
            <a:lvl1pPr>
              <a:defRPr sz="4400" b="1"/>
            </a:lvl1pPr>
          </a:lstStyle>
          <a:p>
            <a:r>
              <a:rPr lang="ja-JP" altLang="en-US"/>
              <a:t>マスタ タイトルの書式設定</a:t>
            </a:r>
          </a:p>
        </p:txBody>
      </p:sp>
      <p:sp>
        <p:nvSpPr>
          <p:cNvPr id="267268" name="Rectangle 4"/>
          <p:cNvSpPr>
            <a:spLocks noGrp="1" noChangeArrowheads="1"/>
          </p:cNvSpPr>
          <p:nvPr>
            <p:ph type="subTitle" idx="1"/>
          </p:nvPr>
        </p:nvSpPr>
        <p:spPr>
          <a:xfrm>
            <a:off x="784225" y="3357563"/>
            <a:ext cx="5781675" cy="2376487"/>
          </a:xfrm>
        </p:spPr>
        <p:txBody>
          <a:bodyPr/>
          <a:lstStyle>
            <a:lvl1pPr marL="0" indent="0">
              <a:buFont typeface="Wingdings" pitchFamily="2" charset="2"/>
              <a:buNone/>
              <a:defRPr/>
            </a:lvl1pPr>
          </a:lstStyle>
          <a:p>
            <a:r>
              <a:rPr lang="ja-JP" altLang="en-US"/>
              <a:t>マスタ サブタイトルの書式設定</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50050" y="115888"/>
            <a:ext cx="2143125" cy="6121400"/>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317500" y="115888"/>
            <a:ext cx="6280150" cy="6121400"/>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タイトル、テキスト、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17500" y="115888"/>
            <a:ext cx="8574088" cy="865187"/>
          </a:xfrm>
        </p:spPr>
        <p:txBody>
          <a:bodyPr/>
          <a:lstStyle/>
          <a:p>
            <a:r>
              <a:rPr lang="ja-JP" altLang="en-US" smtClean="0"/>
              <a:t>マスタ タイトルの書式設定</a:t>
            </a:r>
            <a:endParaRPr lang="ja-JP" altLang="en-US"/>
          </a:p>
        </p:txBody>
      </p:sp>
      <p:sp>
        <p:nvSpPr>
          <p:cNvPr id="3" name="テキスト プレースホルダ 2"/>
          <p:cNvSpPr>
            <a:spLocks noGrp="1"/>
          </p:cNvSpPr>
          <p:nvPr>
            <p:ph type="body" sz="half" idx="1"/>
          </p:nvPr>
        </p:nvSpPr>
        <p:spPr>
          <a:xfrm>
            <a:off x="323850" y="1412875"/>
            <a:ext cx="4208463" cy="4824413"/>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84713" y="1412875"/>
            <a:ext cx="4208462" cy="4824413"/>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タイトル 6"/>
          <p:cNvSpPr>
            <a:spLocks noGrp="1"/>
          </p:cNvSpPr>
          <p:nvPr>
            <p:ph type="title"/>
          </p:nvPr>
        </p:nvSpPr>
        <p:spPr/>
        <p:txBody>
          <a:bodyPr/>
          <a:lstStyle/>
          <a:p>
            <a:r>
              <a:rPr kumimoji="1" lang="ja-JP" altLang="en-US" smtClean="0"/>
              <a:t>マスタ タイトルの書式設定</a:t>
            </a:r>
            <a:endParaRPr kumimoji="1" lang="ja-JP"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 テキストの書式設定</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323850" y="1412875"/>
            <a:ext cx="4208463" cy="4824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84713" y="1412875"/>
            <a:ext cx="4208462" cy="4824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42" name="Rectangle 2" descr="横線"/>
          <p:cNvSpPr>
            <a:spLocks noChangeArrowheads="1"/>
          </p:cNvSpPr>
          <p:nvPr/>
        </p:nvSpPr>
        <p:spPr bwMode="auto">
          <a:xfrm>
            <a:off x="1908175" y="6588125"/>
            <a:ext cx="6551613" cy="274638"/>
          </a:xfrm>
          <a:prstGeom prst="rect">
            <a:avLst/>
          </a:prstGeom>
          <a:pattFill prst="ltHorz">
            <a:fgClr>
              <a:schemeClr val="bg2">
                <a:alpha val="50000"/>
              </a:schemeClr>
            </a:fgClr>
            <a:bgClr>
              <a:schemeClr val="bg1">
                <a:alpha val="50000"/>
              </a:schemeClr>
            </a:bgClr>
          </a:pattFill>
          <a:ln w="9525">
            <a:noFill/>
            <a:miter lim="800000"/>
            <a:headEnd/>
            <a:tailEnd/>
          </a:ln>
          <a:effectLst/>
        </p:spPr>
        <p:txBody>
          <a:bodyPr wrap="none" anchor="ctr"/>
          <a:lstStyle/>
          <a:p>
            <a:pPr>
              <a:defRPr/>
            </a:pPr>
            <a:endParaRPr lang="ja-JP" altLang="en-US">
              <a:ea typeface="ＭＳ Ｐゴシック" pitchFamily="50" charset="-128"/>
            </a:endParaRPr>
          </a:p>
        </p:txBody>
      </p:sp>
      <p:sp>
        <p:nvSpPr>
          <p:cNvPr id="266243" name="Rectangle 3"/>
          <p:cNvSpPr>
            <a:spLocks noChangeArrowheads="1"/>
          </p:cNvSpPr>
          <p:nvPr/>
        </p:nvSpPr>
        <p:spPr bwMode="auto">
          <a:xfrm>
            <a:off x="317500" y="1052513"/>
            <a:ext cx="6381750" cy="144462"/>
          </a:xfrm>
          <a:prstGeom prst="rect">
            <a:avLst/>
          </a:prstGeom>
          <a:gradFill rotWithShape="1">
            <a:gsLst>
              <a:gs pos="0">
                <a:schemeClr val="accent1"/>
              </a:gs>
              <a:gs pos="100000">
                <a:schemeClr val="accent1">
                  <a:gamma/>
                  <a:tint val="69804"/>
                  <a:invGamma/>
                </a:schemeClr>
              </a:gs>
            </a:gsLst>
            <a:lin ang="0" scaled="1"/>
          </a:gradFill>
          <a:ln w="9525">
            <a:noFill/>
            <a:miter lim="800000"/>
            <a:headEnd/>
            <a:tailEnd/>
          </a:ln>
          <a:effectLst/>
        </p:spPr>
        <p:txBody>
          <a:bodyPr wrap="none" anchor="ctr"/>
          <a:lstStyle/>
          <a:p>
            <a:pPr>
              <a:defRPr/>
            </a:pPr>
            <a:endParaRPr lang="ja-JP" altLang="en-US">
              <a:ea typeface="ＭＳ Ｐゴシック" pitchFamily="50" charset="-128"/>
            </a:endParaRPr>
          </a:p>
        </p:txBody>
      </p:sp>
      <p:sp>
        <p:nvSpPr>
          <p:cNvPr id="266244" name="Rectangle 4" descr="横線"/>
          <p:cNvSpPr>
            <a:spLocks noChangeArrowheads="1"/>
          </p:cNvSpPr>
          <p:nvPr/>
        </p:nvSpPr>
        <p:spPr bwMode="auto">
          <a:xfrm>
            <a:off x="6699250" y="1138238"/>
            <a:ext cx="2192338" cy="274637"/>
          </a:xfrm>
          <a:prstGeom prst="rect">
            <a:avLst/>
          </a:prstGeom>
          <a:pattFill prst="ltHorz">
            <a:fgClr>
              <a:schemeClr val="bg2">
                <a:alpha val="50000"/>
              </a:schemeClr>
            </a:fgClr>
            <a:bgClr>
              <a:schemeClr val="bg1">
                <a:alpha val="50000"/>
              </a:schemeClr>
            </a:bgClr>
          </a:pattFill>
          <a:ln w="9525">
            <a:noFill/>
            <a:miter lim="800000"/>
            <a:headEnd/>
            <a:tailEnd/>
          </a:ln>
          <a:effectLst/>
        </p:spPr>
        <p:txBody>
          <a:bodyPr wrap="none" anchor="ctr"/>
          <a:lstStyle/>
          <a:p>
            <a:pPr>
              <a:defRPr/>
            </a:pPr>
            <a:endParaRPr lang="ja-JP" altLang="en-US">
              <a:ea typeface="ＭＳ Ｐゴシック" pitchFamily="50" charset="-128"/>
            </a:endParaRPr>
          </a:p>
        </p:txBody>
      </p:sp>
      <p:sp>
        <p:nvSpPr>
          <p:cNvPr id="266245" name="Rectangle 5"/>
          <p:cNvSpPr>
            <a:spLocks noChangeArrowheads="1"/>
          </p:cNvSpPr>
          <p:nvPr/>
        </p:nvSpPr>
        <p:spPr bwMode="auto">
          <a:xfrm>
            <a:off x="6699250" y="1052513"/>
            <a:ext cx="2193925" cy="144462"/>
          </a:xfrm>
          <a:prstGeom prst="rect">
            <a:avLst/>
          </a:prstGeom>
          <a:gradFill rotWithShape="1">
            <a:gsLst>
              <a:gs pos="0">
                <a:schemeClr val="folHlink"/>
              </a:gs>
              <a:gs pos="100000">
                <a:schemeClr val="folHlink">
                  <a:gamma/>
                  <a:shade val="46275"/>
                  <a:invGamma/>
                </a:schemeClr>
              </a:gs>
            </a:gsLst>
            <a:lin ang="0" scaled="1"/>
          </a:gradFill>
          <a:ln w="9525">
            <a:noFill/>
            <a:miter lim="800000"/>
            <a:headEnd/>
            <a:tailEnd/>
          </a:ln>
          <a:effectLst/>
        </p:spPr>
        <p:txBody>
          <a:bodyPr wrap="none" anchor="ctr"/>
          <a:lstStyle/>
          <a:p>
            <a:pPr>
              <a:defRPr/>
            </a:pPr>
            <a:endParaRPr lang="ja-JP" altLang="en-US">
              <a:ea typeface="ＭＳ Ｐゴシック" pitchFamily="50" charset="-128"/>
            </a:endParaRPr>
          </a:p>
        </p:txBody>
      </p:sp>
      <p:sp>
        <p:nvSpPr>
          <p:cNvPr id="2054" name="Rectangle 6"/>
          <p:cNvSpPr>
            <a:spLocks noGrp="1" noChangeArrowheads="1"/>
          </p:cNvSpPr>
          <p:nvPr>
            <p:ph type="title"/>
          </p:nvPr>
        </p:nvSpPr>
        <p:spPr bwMode="auto">
          <a:xfrm>
            <a:off x="1214414" y="115888"/>
            <a:ext cx="7677174" cy="8651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dirty="0" smtClean="0"/>
              <a:t>マスタ タイトルの書式設定</a:t>
            </a:r>
          </a:p>
        </p:txBody>
      </p:sp>
      <p:sp>
        <p:nvSpPr>
          <p:cNvPr id="2055" name="Rectangle 7"/>
          <p:cNvSpPr>
            <a:spLocks noGrp="1" noChangeArrowheads="1"/>
          </p:cNvSpPr>
          <p:nvPr>
            <p:ph type="body" idx="1"/>
          </p:nvPr>
        </p:nvSpPr>
        <p:spPr bwMode="auto">
          <a:xfrm>
            <a:off x="323850" y="1412875"/>
            <a:ext cx="8569325" cy="48244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266249" name="Rectangle 9"/>
          <p:cNvSpPr>
            <a:spLocks noChangeArrowheads="1"/>
          </p:cNvSpPr>
          <p:nvPr userDrawn="1"/>
        </p:nvSpPr>
        <p:spPr bwMode="auto">
          <a:xfrm>
            <a:off x="1835150" y="6608763"/>
            <a:ext cx="6689725" cy="244475"/>
          </a:xfrm>
          <a:prstGeom prst="rect">
            <a:avLst/>
          </a:prstGeom>
          <a:noFill/>
          <a:ln w="9525">
            <a:noFill/>
            <a:miter lim="800000"/>
            <a:headEnd/>
            <a:tailEnd/>
          </a:ln>
          <a:effectLst/>
        </p:spPr>
        <p:txBody>
          <a:bodyPr anchor="ctr">
            <a:spAutoFit/>
          </a:bodyPr>
          <a:lstStyle/>
          <a:p>
            <a:pPr algn="l">
              <a:defRPr/>
            </a:pPr>
            <a:r>
              <a:rPr lang="en-US" altLang="ja-JP" sz="1000" b="1" i="1" dirty="0">
                <a:solidFill>
                  <a:schemeClr val="accent2"/>
                </a:solidFill>
                <a:ea typeface="ＭＳ Ｐゴシック" pitchFamily="50" charset="-128"/>
              </a:rPr>
              <a:t>Department of Computer Science, Graduate School of Information Science &amp; Technology, Osaka University</a:t>
            </a:r>
          </a:p>
        </p:txBody>
      </p:sp>
      <p:pic>
        <p:nvPicPr>
          <p:cNvPr id="13" name="Picture 2" descr="\\kir\kir-home\rniitani\data\image\MASU\MASU.emf"/>
          <p:cNvPicPr>
            <a:picLocks noChangeAspect="1" noChangeArrowheads="1"/>
          </p:cNvPicPr>
          <p:nvPr userDrawn="1"/>
        </p:nvPicPr>
        <p:blipFill>
          <a:blip r:embed="rId14" cstate="print"/>
          <a:srcRect/>
          <a:stretch>
            <a:fillRect/>
          </a:stretch>
        </p:blipFill>
        <p:spPr bwMode="auto">
          <a:xfrm>
            <a:off x="178852" y="142852"/>
            <a:ext cx="914422" cy="785818"/>
          </a:xfrm>
          <a:prstGeom prst="rect">
            <a:avLst/>
          </a:prstGeom>
          <a:noFill/>
        </p:spPr>
      </p:pic>
    </p:spTree>
  </p:cSld>
  <p:clrMap bg1="lt1" tx1="dk1" bg2="lt2" tx2="dk2" accent1="accent1" accent2="accent2" accent3="accent3" accent4="accent4" accent5="accent5" accent6="accent6" hlink="hlink" folHlink="folHlink"/>
  <p:sldLayoutIdLst>
    <p:sldLayoutId id="2147483784"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Lst>
  <p:timing>
    <p:tnLst>
      <p:par>
        <p:cTn id="1" dur="indefinite" restart="never" nodeType="tmRoot"/>
      </p:par>
    </p:tnLst>
  </p:timing>
  <p:hf hdr="0" ftr="0" dt="0"/>
  <p:txStyles>
    <p:titleStyle>
      <a:lvl1pPr algn="l" rtl="0" eaLnBrk="0" fontAlgn="base" hangingPunct="0">
        <a:spcBef>
          <a:spcPct val="0"/>
        </a:spcBef>
        <a:spcAft>
          <a:spcPct val="0"/>
        </a:spcAft>
        <a:defRPr kumimoji="1" sz="4000">
          <a:solidFill>
            <a:schemeClr val="tx2"/>
          </a:solidFill>
          <a:latin typeface="+mj-lt"/>
          <a:ea typeface="+mj-ea"/>
          <a:cs typeface="+mj-cs"/>
        </a:defRPr>
      </a:lvl1pPr>
      <a:lvl2pPr algn="l" rtl="0" eaLnBrk="0" fontAlgn="base" hangingPunct="0">
        <a:spcBef>
          <a:spcPct val="0"/>
        </a:spcBef>
        <a:spcAft>
          <a:spcPct val="0"/>
        </a:spcAft>
        <a:defRPr kumimoji="1" sz="4000">
          <a:solidFill>
            <a:schemeClr val="tx2"/>
          </a:solidFill>
          <a:latin typeface="Arial" charset="0"/>
          <a:ea typeface="ＭＳ Ｐゴシック" pitchFamily="50" charset="-128"/>
        </a:defRPr>
      </a:lvl2pPr>
      <a:lvl3pPr algn="l" rtl="0" eaLnBrk="0" fontAlgn="base" hangingPunct="0">
        <a:spcBef>
          <a:spcPct val="0"/>
        </a:spcBef>
        <a:spcAft>
          <a:spcPct val="0"/>
        </a:spcAft>
        <a:defRPr kumimoji="1" sz="4000">
          <a:solidFill>
            <a:schemeClr val="tx2"/>
          </a:solidFill>
          <a:latin typeface="Arial" charset="0"/>
          <a:ea typeface="ＭＳ Ｐゴシック" pitchFamily="50" charset="-128"/>
        </a:defRPr>
      </a:lvl3pPr>
      <a:lvl4pPr algn="l" rtl="0" eaLnBrk="0" fontAlgn="base" hangingPunct="0">
        <a:spcBef>
          <a:spcPct val="0"/>
        </a:spcBef>
        <a:spcAft>
          <a:spcPct val="0"/>
        </a:spcAft>
        <a:defRPr kumimoji="1" sz="4000">
          <a:solidFill>
            <a:schemeClr val="tx2"/>
          </a:solidFill>
          <a:latin typeface="Arial" charset="0"/>
          <a:ea typeface="ＭＳ Ｐゴシック" pitchFamily="50" charset="-128"/>
        </a:defRPr>
      </a:lvl4pPr>
      <a:lvl5pPr algn="l" rtl="0" eaLnBrk="0" fontAlgn="base" hangingPunct="0">
        <a:spcBef>
          <a:spcPct val="0"/>
        </a:spcBef>
        <a:spcAft>
          <a:spcPct val="0"/>
        </a:spcAft>
        <a:defRPr kumimoji="1" sz="4000">
          <a:solidFill>
            <a:schemeClr val="tx2"/>
          </a:solidFill>
          <a:latin typeface="Arial" charset="0"/>
          <a:ea typeface="ＭＳ Ｐゴシック" pitchFamily="50" charset="-128"/>
        </a:defRPr>
      </a:lvl5pPr>
      <a:lvl6pPr marL="457200" algn="l" rtl="0" fontAlgn="base">
        <a:spcBef>
          <a:spcPct val="0"/>
        </a:spcBef>
        <a:spcAft>
          <a:spcPct val="0"/>
        </a:spcAft>
        <a:defRPr kumimoji="1" sz="4000">
          <a:solidFill>
            <a:schemeClr val="tx2"/>
          </a:solidFill>
          <a:latin typeface="Arial" charset="0"/>
          <a:ea typeface="ＭＳ Ｐゴシック" pitchFamily="50" charset="-128"/>
        </a:defRPr>
      </a:lvl6pPr>
      <a:lvl7pPr marL="914400" algn="l" rtl="0" fontAlgn="base">
        <a:spcBef>
          <a:spcPct val="0"/>
        </a:spcBef>
        <a:spcAft>
          <a:spcPct val="0"/>
        </a:spcAft>
        <a:defRPr kumimoji="1" sz="4000">
          <a:solidFill>
            <a:schemeClr val="tx2"/>
          </a:solidFill>
          <a:latin typeface="Arial" charset="0"/>
          <a:ea typeface="ＭＳ Ｐゴシック" pitchFamily="50" charset="-128"/>
        </a:defRPr>
      </a:lvl7pPr>
      <a:lvl8pPr marL="1371600" algn="l" rtl="0" fontAlgn="base">
        <a:spcBef>
          <a:spcPct val="0"/>
        </a:spcBef>
        <a:spcAft>
          <a:spcPct val="0"/>
        </a:spcAft>
        <a:defRPr kumimoji="1" sz="4000">
          <a:solidFill>
            <a:schemeClr val="tx2"/>
          </a:solidFill>
          <a:latin typeface="Arial" charset="0"/>
          <a:ea typeface="ＭＳ Ｐゴシック" pitchFamily="50" charset="-128"/>
        </a:defRPr>
      </a:lvl8pPr>
      <a:lvl9pPr marL="1828800" algn="l" rtl="0" fontAlgn="base">
        <a:spcBef>
          <a:spcPct val="0"/>
        </a:spcBef>
        <a:spcAft>
          <a:spcPct val="0"/>
        </a:spcAft>
        <a:defRPr kumimoji="1" sz="4000">
          <a:solidFill>
            <a:schemeClr val="tx2"/>
          </a:solidFill>
          <a:latin typeface="Arial" charset="0"/>
          <a:ea typeface="ＭＳ Ｐゴシック" pitchFamily="50" charset="-128"/>
        </a:defRPr>
      </a:lvl9pPr>
    </p:titleStyle>
    <p:bodyStyle>
      <a:lvl1pPr marL="342900" indent="-342900" algn="l" rtl="0" eaLnBrk="0" fontAlgn="base" hangingPunct="0">
        <a:spcBef>
          <a:spcPct val="20000"/>
        </a:spcBef>
        <a:spcAft>
          <a:spcPct val="0"/>
        </a:spcAft>
        <a:buClr>
          <a:schemeClr val="accent1"/>
        </a:buClr>
        <a:buSzPct val="8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p"/>
        <a:defRPr kumimoji="1" sz="2800">
          <a:solidFill>
            <a:schemeClr val="tx1"/>
          </a:solidFill>
          <a:latin typeface="+mn-lt"/>
          <a:ea typeface="+mn-ea"/>
        </a:defRPr>
      </a:lvl2pPr>
      <a:lvl3pPr marL="1143000" indent="-228600" algn="l" rtl="0" eaLnBrk="0" fontAlgn="base" hangingPunct="0">
        <a:spcBef>
          <a:spcPct val="20000"/>
        </a:spcBef>
        <a:spcAft>
          <a:spcPct val="0"/>
        </a:spcAft>
        <a:buSzPct val="8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1"/>
        </a:buClr>
        <a:buSzPct val="80000"/>
        <a:buFont typeface="Wingdings" pitchFamily="2" charset="2"/>
        <a:buChar char="p"/>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2"/>
        </a:buClr>
        <a:buSzPct val="8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2"/>
        </a:buClr>
        <a:buSzPct val="8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2"/>
        </a:buClr>
        <a:buSzPct val="8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2"/>
        </a:buClr>
        <a:buSzPct val="8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2"/>
        </a:buClr>
        <a:buSzPct val="80000"/>
        <a:buFont typeface="Wingdings" pitchFamily="2" charset="2"/>
        <a:buChar char="n"/>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ourceforge.net/projects/masu/"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hyperlink" Target="mailto:masu-developers@fenrir.ics.es.osaka-u.ac.jp"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ctrTitle"/>
          </p:nvPr>
        </p:nvSpPr>
        <p:spPr>
          <a:xfrm>
            <a:off x="784225" y="1125538"/>
            <a:ext cx="5716601" cy="1943100"/>
          </a:xfrm>
        </p:spPr>
        <p:txBody>
          <a:bodyPr/>
          <a:lstStyle/>
          <a:p>
            <a:r>
              <a:rPr lang="en-US" altLang="ja-JP" sz="4000" dirty="0" smtClean="0"/>
              <a:t>Metrics Assessment </a:t>
            </a:r>
            <a:r>
              <a:rPr lang="en-US" altLang="ja-JP" sz="4000" dirty="0" err="1" smtClean="0"/>
              <a:t>Plugin</a:t>
            </a:r>
            <a:r>
              <a:rPr lang="en-US" altLang="ja-JP" sz="4000" dirty="0" smtClean="0"/>
              <a:t> Platform for Software Unit</a:t>
            </a:r>
            <a:endParaRPr kumimoji="1" lang="ja-JP" altLang="en-US" sz="4000" dirty="0"/>
          </a:p>
        </p:txBody>
      </p:sp>
      <p:sp>
        <p:nvSpPr>
          <p:cNvPr id="8" name="サブタイトル 7"/>
          <p:cNvSpPr>
            <a:spLocks noGrp="1"/>
          </p:cNvSpPr>
          <p:nvPr>
            <p:ph type="subTitle" idx="1"/>
          </p:nvPr>
        </p:nvSpPr>
        <p:spPr/>
        <p:txBody>
          <a:bodyPr/>
          <a:lstStyle/>
          <a:p>
            <a:r>
              <a:rPr kumimoji="1" lang="en-US" altLang="ja-JP" dirty="0" err="1" smtClean="0"/>
              <a:t>Yoshiki</a:t>
            </a:r>
            <a:r>
              <a:rPr kumimoji="1" lang="en-US" altLang="ja-JP" dirty="0" smtClean="0"/>
              <a:t> Higo</a:t>
            </a:r>
          </a:p>
          <a:p>
            <a:r>
              <a:rPr lang="en-US" altLang="ja-JP" dirty="0" smtClean="0"/>
              <a:t>Akira </a:t>
            </a:r>
            <a:r>
              <a:rPr lang="en-US" altLang="ja-JP" dirty="0" err="1" smtClean="0"/>
              <a:t>Saitoh</a:t>
            </a:r>
            <a:endParaRPr lang="en-US" altLang="ja-JP" dirty="0" smtClean="0"/>
          </a:p>
          <a:p>
            <a:r>
              <a:rPr kumimoji="1" lang="en-US" altLang="ja-JP" dirty="0" err="1" smtClean="0"/>
              <a:t>Goro</a:t>
            </a:r>
            <a:r>
              <a:rPr kumimoji="1" lang="en-US" altLang="ja-JP" dirty="0" smtClean="0"/>
              <a:t> Yamada</a:t>
            </a:r>
            <a:endParaRPr lang="en-US" altLang="ja-JP" dirty="0"/>
          </a:p>
          <a:p>
            <a:r>
              <a:rPr kumimoji="1" lang="en-US" altLang="ja-JP" dirty="0" smtClean="0"/>
              <a:t>Yuko Mutoh</a:t>
            </a:r>
          </a:p>
        </p:txBody>
      </p:sp>
      <p:pic>
        <p:nvPicPr>
          <p:cNvPr id="9" name="図 8" descr="logo.png"/>
          <p:cNvPicPr>
            <a:picLocks noChangeAspect="1"/>
          </p:cNvPicPr>
          <p:nvPr/>
        </p:nvPicPr>
        <p:blipFill>
          <a:blip r:embed="rId2" cstate="print"/>
          <a:stretch>
            <a:fillRect/>
          </a:stretch>
        </p:blipFill>
        <p:spPr>
          <a:xfrm>
            <a:off x="3133739" y="5072074"/>
            <a:ext cx="3438525" cy="142875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Method API examples</a:t>
            </a:r>
            <a:br>
              <a:rPr kumimoji="1" lang="en-US" altLang="ja-JP" dirty="0" smtClean="0"/>
            </a:br>
            <a:r>
              <a:rPr lang="en-US" altLang="ja-JP" sz="2000" dirty="0" err="1" smtClean="0"/>
              <a:t>jp.ac.osaka_u.ist.sel.metricstool.main.data.target.MethodInfo</a:t>
            </a:r>
            <a:endParaRPr kumimoji="1" lang="ja-JP" altLang="en-US" dirty="0"/>
          </a:p>
        </p:txBody>
      </p:sp>
      <p:pic>
        <p:nvPicPr>
          <p:cNvPr id="2050" name="Picture 2"/>
          <p:cNvPicPr>
            <a:picLocks noChangeAspect="1" noChangeArrowheads="1"/>
          </p:cNvPicPr>
          <p:nvPr/>
        </p:nvPicPr>
        <p:blipFill>
          <a:blip r:embed="rId3" cstate="print"/>
          <a:srcRect/>
          <a:stretch>
            <a:fillRect/>
          </a:stretch>
        </p:blipFill>
        <p:spPr bwMode="auto">
          <a:xfrm>
            <a:off x="357158" y="1214422"/>
            <a:ext cx="8572560" cy="5067181"/>
          </a:xfrm>
          <a:prstGeom prst="rect">
            <a:avLst/>
          </a:prstGeom>
          <a:noFill/>
          <a:ln w="9525">
            <a:noFill/>
            <a:miter lim="800000"/>
            <a:headEnd/>
            <a:tailEnd/>
          </a:ln>
          <a:effectLst/>
        </p:spPr>
      </p:pic>
      <p:sp>
        <p:nvSpPr>
          <p:cNvPr id="4" name="角丸四角形吹き出し 3"/>
          <p:cNvSpPr/>
          <p:nvPr/>
        </p:nvSpPr>
        <p:spPr bwMode="auto">
          <a:xfrm>
            <a:off x="285720" y="5500702"/>
            <a:ext cx="2357454" cy="1000132"/>
          </a:xfrm>
          <a:prstGeom prst="wedgeRoundRectCallout">
            <a:avLst>
              <a:gd name="adj1" fmla="val 90062"/>
              <a:gd name="adj2" fmla="val -20841"/>
              <a:gd name="adj3" fmla="val 16667"/>
            </a:avLst>
          </a:prstGeom>
          <a:solidFill>
            <a:srgbClr val="FFFF00"/>
          </a:solid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2000" b="0" i="0" u="none" strike="noStrike" cap="none" normalizeH="0" baseline="0" smtClean="0">
              <a:ln>
                <a:noFill/>
              </a:ln>
              <a:solidFill>
                <a:schemeClr val="tx1"/>
              </a:solidFill>
              <a:effectLst/>
              <a:latin typeface="Arial" charset="0"/>
              <a:ea typeface="ＭＳ Ｐゴシック" pitchFamily="50" charset="-128"/>
            </a:endParaRPr>
          </a:p>
        </p:txBody>
      </p:sp>
      <p:sp>
        <p:nvSpPr>
          <p:cNvPr id="5" name="テキスト ボックス 4"/>
          <p:cNvSpPr txBox="1"/>
          <p:nvPr/>
        </p:nvSpPr>
        <p:spPr>
          <a:xfrm>
            <a:off x="214282" y="5506066"/>
            <a:ext cx="2571768" cy="923330"/>
          </a:xfrm>
          <a:prstGeom prst="rect">
            <a:avLst/>
          </a:prstGeom>
          <a:noFill/>
        </p:spPr>
        <p:txBody>
          <a:bodyPr wrap="square" rtlCol="0">
            <a:spAutoFit/>
          </a:bodyPr>
          <a:lstStyle/>
          <a:p>
            <a:r>
              <a:rPr lang="en-US" altLang="ja-JP" sz="1800" dirty="0" smtClean="0"/>
              <a:t>I’m very sorry that comments are written in Japanese</a:t>
            </a:r>
            <a:endParaRPr kumimoji="1" lang="ja-JP" altLang="en-US" sz="1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ctrTitle"/>
          </p:nvPr>
        </p:nvSpPr>
        <p:spPr/>
        <p:txBody>
          <a:bodyPr/>
          <a:lstStyle/>
          <a:p>
            <a:r>
              <a:rPr kumimoji="1" lang="en-US" altLang="ja-JP" dirty="0" smtClean="0"/>
              <a:t>How to execute MASU</a:t>
            </a:r>
            <a:endParaRPr kumimoji="1" lang="ja-JP" altLang="en-US" dirty="0"/>
          </a:p>
        </p:txBody>
      </p:sp>
      <p:pic>
        <p:nvPicPr>
          <p:cNvPr id="4" name="図 3" descr="logo.png"/>
          <p:cNvPicPr>
            <a:picLocks noChangeAspect="1"/>
          </p:cNvPicPr>
          <p:nvPr/>
        </p:nvPicPr>
        <p:blipFill>
          <a:blip r:embed="rId2" cstate="print"/>
          <a:stretch>
            <a:fillRect/>
          </a:stretch>
        </p:blipFill>
        <p:spPr>
          <a:xfrm>
            <a:off x="3071802" y="3929066"/>
            <a:ext cx="3438525" cy="142875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14414" y="115888"/>
            <a:ext cx="7677174" cy="865187"/>
          </a:xfrm>
        </p:spPr>
        <p:txBody>
          <a:bodyPr/>
          <a:lstStyle/>
          <a:p>
            <a:r>
              <a:rPr kumimoji="1" lang="en-US" altLang="ja-JP" dirty="0" smtClean="0"/>
              <a:t>Checklist for execution (1)</a:t>
            </a:r>
            <a:endParaRPr kumimoji="1" lang="ja-JP" altLang="en-US" dirty="0"/>
          </a:p>
        </p:txBody>
      </p:sp>
      <p:sp>
        <p:nvSpPr>
          <p:cNvPr id="3" name="コンテンツ プレースホルダ 2"/>
          <p:cNvSpPr>
            <a:spLocks noGrp="1"/>
          </p:cNvSpPr>
          <p:nvPr>
            <p:ph idx="1"/>
          </p:nvPr>
        </p:nvSpPr>
        <p:spPr/>
        <p:txBody>
          <a:bodyPr/>
          <a:lstStyle/>
          <a:p>
            <a:r>
              <a:rPr lang="en-US" altLang="ja-JP" dirty="0" smtClean="0"/>
              <a:t>Check that the following files are located at the same directory where “masu.jar” exists</a:t>
            </a:r>
          </a:p>
          <a:p>
            <a:pPr lvl="1"/>
            <a:r>
              <a:rPr lang="en-US" altLang="ja-JP" dirty="0" smtClean="0"/>
              <a:t>antlr.jar</a:t>
            </a:r>
          </a:p>
          <a:p>
            <a:pPr lvl="1"/>
            <a:r>
              <a:rPr lang="en-US" altLang="ja-JP" dirty="0" smtClean="0"/>
              <a:t>asm-all-3.2.jar</a:t>
            </a:r>
          </a:p>
          <a:p>
            <a:pPr lvl="1"/>
            <a:r>
              <a:rPr lang="en-US" altLang="ja-JP" dirty="0" smtClean="0"/>
              <a:t>commons-cli-1.1.jar</a:t>
            </a:r>
          </a:p>
          <a:p>
            <a:pPr lvl="1">
              <a:buNone/>
            </a:pPr>
            <a:r>
              <a:rPr lang="en-US" altLang="ja-JP" dirty="0" smtClean="0"/>
              <a:t>(If you execute MASU on Eclipse, all you have to do is adding the above files to the build path)</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14414" y="115888"/>
            <a:ext cx="7677174" cy="865187"/>
          </a:xfrm>
        </p:spPr>
        <p:txBody>
          <a:bodyPr/>
          <a:lstStyle/>
          <a:p>
            <a:r>
              <a:rPr kumimoji="1" lang="en-US" altLang="ja-JP" dirty="0" smtClean="0"/>
              <a:t>Checklist fo</a:t>
            </a:r>
            <a:r>
              <a:rPr lang="en-US" altLang="ja-JP" dirty="0" smtClean="0"/>
              <a:t>r execution (2)</a:t>
            </a:r>
            <a:endParaRPr kumimoji="1" lang="ja-JP" altLang="en-US" dirty="0"/>
          </a:p>
        </p:txBody>
      </p:sp>
      <p:sp>
        <p:nvSpPr>
          <p:cNvPr id="3" name="コンテンツ プレースホルダ 2"/>
          <p:cNvSpPr>
            <a:spLocks noGrp="1"/>
          </p:cNvSpPr>
          <p:nvPr>
            <p:ph idx="1"/>
          </p:nvPr>
        </p:nvSpPr>
        <p:spPr/>
        <p:txBody>
          <a:bodyPr/>
          <a:lstStyle/>
          <a:p>
            <a:r>
              <a:rPr lang="en-US" altLang="ja-JP" dirty="0" smtClean="0"/>
              <a:t>Check that there is a “</a:t>
            </a:r>
            <a:r>
              <a:rPr lang="en-US" altLang="ja-JP" dirty="0" err="1" smtClean="0"/>
              <a:t>plugins</a:t>
            </a:r>
            <a:r>
              <a:rPr lang="en-US" altLang="ja-JP" dirty="0" smtClean="0"/>
              <a:t>” directory at the same directory where “masu.jar” exists</a:t>
            </a:r>
          </a:p>
          <a:p>
            <a:pPr lvl="1"/>
            <a:r>
              <a:rPr lang="en-US" altLang="ja-JP" dirty="0" smtClean="0"/>
              <a:t>In “</a:t>
            </a:r>
            <a:r>
              <a:rPr lang="en-US" altLang="ja-JP" dirty="0" err="1" smtClean="0"/>
              <a:t>plugins</a:t>
            </a:r>
            <a:r>
              <a:rPr lang="en-US" altLang="ja-JP" dirty="0" smtClean="0"/>
              <a:t>” directory, every </a:t>
            </a:r>
            <a:r>
              <a:rPr lang="en-US" altLang="ja-JP" dirty="0" err="1" smtClean="0"/>
              <a:t>plugin</a:t>
            </a:r>
            <a:r>
              <a:rPr lang="en-US" altLang="ja-JP" dirty="0" smtClean="0"/>
              <a:t> has its own directory</a:t>
            </a:r>
          </a:p>
          <a:p>
            <a:pPr lvl="1"/>
            <a:r>
              <a:rPr lang="en-US" altLang="ja-JP" dirty="0" smtClean="0"/>
              <a:t>In their own directories, you have to put the following files on</a:t>
            </a:r>
          </a:p>
          <a:p>
            <a:pPr lvl="2"/>
            <a:r>
              <a:rPr lang="en-US" altLang="ja-JP" dirty="0" smtClean="0"/>
              <a:t>JAR file (</a:t>
            </a:r>
            <a:r>
              <a:rPr lang="en-US" altLang="ja-JP" dirty="0" err="1" smtClean="0"/>
              <a:t>plugin’s</a:t>
            </a:r>
            <a:r>
              <a:rPr lang="en-US" altLang="ja-JP" dirty="0" smtClean="0"/>
              <a:t> binary)</a:t>
            </a:r>
          </a:p>
          <a:p>
            <a:pPr lvl="2"/>
            <a:r>
              <a:rPr lang="en-US" altLang="ja-JP" dirty="0" smtClean="0"/>
              <a:t>XML file (configuration file)</a:t>
            </a:r>
          </a:p>
          <a:p>
            <a:pPr lvl="1">
              <a:buNone/>
            </a:pPr>
            <a:r>
              <a:rPr lang="en-US" altLang="ja-JP" dirty="0" smtClean="0"/>
              <a:t>(you may be helped by the existing </a:t>
            </a:r>
            <a:r>
              <a:rPr lang="en-US" altLang="ja-JP" dirty="0" err="1" smtClean="0"/>
              <a:t>plugins</a:t>
            </a:r>
            <a:r>
              <a:rPr lang="en-US" altLang="ja-JP" dirty="0" smtClean="0"/>
              <a:t> that are open to the public in </a:t>
            </a:r>
            <a:r>
              <a:rPr lang="en-US" altLang="ja-JP" dirty="0" err="1" smtClean="0"/>
              <a:t>SourceForge</a:t>
            </a:r>
            <a:r>
              <a:rPr lang="en-US" altLang="ja-JP" dirty="0" smtClean="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14414" y="115888"/>
            <a:ext cx="7677174" cy="865187"/>
          </a:xfrm>
        </p:spPr>
        <p:txBody>
          <a:bodyPr/>
          <a:lstStyle/>
          <a:p>
            <a:r>
              <a:rPr kumimoji="1" lang="en-US" altLang="ja-JP" dirty="0" smtClean="0"/>
              <a:t>Checklist for execution (3)</a:t>
            </a:r>
            <a:endParaRPr kumimoji="1" lang="ja-JP" altLang="en-US" dirty="0"/>
          </a:p>
        </p:txBody>
      </p:sp>
      <p:sp>
        <p:nvSpPr>
          <p:cNvPr id="3" name="コンテンツ プレースホルダ 2"/>
          <p:cNvSpPr>
            <a:spLocks noGrp="1"/>
          </p:cNvSpPr>
          <p:nvPr>
            <p:ph idx="1"/>
          </p:nvPr>
        </p:nvSpPr>
        <p:spPr/>
        <p:txBody>
          <a:bodyPr/>
          <a:lstStyle/>
          <a:p>
            <a:r>
              <a:rPr lang="en-US" altLang="ja-JP" sz="2800" dirty="0" smtClean="0"/>
              <a:t>Check that there is “resource” directory at the same directory where “masu.jar” exists, and the following files are located at the “resource” directory</a:t>
            </a:r>
          </a:p>
          <a:p>
            <a:pPr lvl="1"/>
            <a:r>
              <a:rPr lang="en-US" altLang="ja-JP" sz="2400" dirty="0" smtClean="0"/>
              <a:t>jdk142.jar</a:t>
            </a:r>
          </a:p>
          <a:p>
            <a:pPr lvl="1"/>
            <a:r>
              <a:rPr lang="en-US" altLang="ja-JP" sz="2400" dirty="0" smtClean="0"/>
              <a:t>jdk142java.lang.jar</a:t>
            </a:r>
          </a:p>
          <a:p>
            <a:pPr lvl="1"/>
            <a:r>
              <a:rPr lang="en-US" altLang="ja-JP" sz="2400" dirty="0" smtClean="0"/>
              <a:t>jdk150.jar</a:t>
            </a:r>
          </a:p>
          <a:p>
            <a:pPr lvl="1"/>
            <a:r>
              <a:rPr lang="en-US" altLang="ja-JP" sz="2400" dirty="0" smtClean="0"/>
              <a:t>jdk150java.lang.jar</a:t>
            </a:r>
          </a:p>
          <a:p>
            <a:pPr lvl="1"/>
            <a:r>
              <a:rPr lang="en-US" altLang="ja-JP" sz="2400" dirty="0" smtClean="0"/>
              <a:t>jdk160.jar</a:t>
            </a:r>
          </a:p>
          <a:p>
            <a:pPr lvl="1"/>
            <a:r>
              <a:rPr lang="en-US" altLang="ja-JP" sz="2400" dirty="0" smtClean="0"/>
              <a:t>jdk160java.lang.jar</a:t>
            </a:r>
          </a:p>
          <a:p>
            <a:pPr lvl="1"/>
            <a:endParaRPr kumimoji="1" lang="ja-JP" alt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14414" y="115888"/>
            <a:ext cx="7677174" cy="865187"/>
          </a:xfrm>
        </p:spPr>
        <p:txBody>
          <a:bodyPr/>
          <a:lstStyle/>
          <a:p>
            <a:r>
              <a:rPr lang="en-US" altLang="ja-JP" dirty="0" err="1" smtClean="0"/>
              <a:t>Exuecute</a:t>
            </a:r>
            <a:r>
              <a:rPr lang="en-US" altLang="ja-JP" dirty="0" smtClean="0"/>
              <a:t> MASU</a:t>
            </a:r>
            <a:endParaRPr kumimoji="1" lang="ja-JP" altLang="en-US" dirty="0"/>
          </a:p>
        </p:txBody>
      </p:sp>
      <p:sp>
        <p:nvSpPr>
          <p:cNvPr id="3" name="コンテンツ プレースホルダ 2"/>
          <p:cNvSpPr>
            <a:spLocks noGrp="1"/>
          </p:cNvSpPr>
          <p:nvPr>
            <p:ph idx="1"/>
          </p:nvPr>
        </p:nvSpPr>
        <p:spPr>
          <a:xfrm>
            <a:off x="323850" y="1412875"/>
            <a:ext cx="8677306" cy="4824413"/>
          </a:xfrm>
        </p:spPr>
        <p:txBody>
          <a:bodyPr/>
          <a:lstStyle/>
          <a:p>
            <a:r>
              <a:rPr lang="en-US" altLang="ja-JP" dirty="0" smtClean="0"/>
              <a:t>Example: measure </a:t>
            </a:r>
            <a:r>
              <a:rPr lang="en-US" altLang="ja-JP" dirty="0" smtClean="0">
                <a:solidFill>
                  <a:srgbClr val="FF0000"/>
                </a:solidFill>
              </a:rPr>
              <a:t>RFC</a:t>
            </a:r>
            <a:r>
              <a:rPr lang="en-US" altLang="ja-JP" dirty="0" smtClean="0"/>
              <a:t> metric from </a:t>
            </a:r>
            <a:r>
              <a:rPr lang="en-US" altLang="ja-JP" dirty="0" smtClean="0">
                <a:solidFill>
                  <a:srgbClr val="FF0000"/>
                </a:solidFill>
              </a:rPr>
              <a:t>Java</a:t>
            </a:r>
            <a:r>
              <a:rPr lang="en-US" altLang="ja-JP" dirty="0" smtClean="0"/>
              <a:t> source code located in “</a:t>
            </a:r>
            <a:r>
              <a:rPr lang="en-US" altLang="ja-JP" dirty="0" smtClean="0">
                <a:solidFill>
                  <a:srgbClr val="FF0000"/>
                </a:solidFill>
              </a:rPr>
              <a:t>sample</a:t>
            </a:r>
            <a:r>
              <a:rPr lang="en-US" altLang="ja-JP" dirty="0" smtClean="0"/>
              <a:t>” directory, and the measurement result is output to “</a:t>
            </a:r>
            <a:r>
              <a:rPr lang="en-US" altLang="ja-JP" dirty="0" smtClean="0">
                <a:solidFill>
                  <a:srgbClr val="FF0000"/>
                </a:solidFill>
              </a:rPr>
              <a:t>result.csv</a:t>
            </a:r>
            <a:r>
              <a:rPr lang="en-US" altLang="ja-JP" dirty="0" smtClean="0"/>
              <a:t>” file</a:t>
            </a:r>
          </a:p>
          <a:p>
            <a:pPr>
              <a:buNone/>
            </a:pPr>
            <a:endParaRPr kumimoji="1" lang="en-US" altLang="ja-JP" dirty="0" smtClean="0"/>
          </a:p>
          <a:p>
            <a:pPr lvl="1"/>
            <a:r>
              <a:rPr lang="en-US" altLang="ja-JP" dirty="0" smtClean="0"/>
              <a:t>java –jar masu.jar –d sample –l java –m </a:t>
            </a:r>
            <a:r>
              <a:rPr lang="en-US" altLang="ja-JP" dirty="0" err="1" smtClean="0"/>
              <a:t>rfc</a:t>
            </a:r>
            <a:r>
              <a:rPr lang="en-US" altLang="ja-JP" dirty="0" smtClean="0"/>
              <a:t> –C result.cvs</a:t>
            </a:r>
          </a:p>
          <a:p>
            <a:pPr lvl="1"/>
            <a:endParaRPr kumimoji="1" lang="en-US" altLang="ja-JP" dirty="0" smtClean="0"/>
          </a:p>
          <a:p>
            <a:pPr lvl="1"/>
            <a:r>
              <a:rPr lang="en-US" altLang="ja-JP" dirty="0" smtClean="0"/>
              <a:t>The following pages explain every command line argument</a:t>
            </a:r>
            <a:endParaRPr kumimoji="1" lang="ja-JP"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14414" y="115888"/>
            <a:ext cx="7677174" cy="865187"/>
          </a:xfrm>
        </p:spPr>
        <p:txBody>
          <a:bodyPr/>
          <a:lstStyle/>
          <a:p>
            <a:r>
              <a:rPr kumimoji="1" lang="en-US" altLang="ja-JP" dirty="0" smtClean="0"/>
              <a:t>Command Line </a:t>
            </a:r>
            <a:r>
              <a:rPr lang="en-US" altLang="ja-JP" dirty="0" smtClean="0"/>
              <a:t>A</a:t>
            </a:r>
            <a:r>
              <a:rPr kumimoji="1" lang="en-US" altLang="ja-JP" dirty="0" smtClean="0"/>
              <a:t>rgument (1)</a:t>
            </a:r>
            <a:endParaRPr kumimoji="1" lang="ja-JP" altLang="en-US" dirty="0"/>
          </a:p>
        </p:txBody>
      </p:sp>
      <p:sp>
        <p:nvSpPr>
          <p:cNvPr id="3" name="コンテンツ プレースホルダ 2"/>
          <p:cNvSpPr>
            <a:spLocks noGrp="1"/>
          </p:cNvSpPr>
          <p:nvPr>
            <p:ph idx="1"/>
          </p:nvPr>
        </p:nvSpPr>
        <p:spPr/>
        <p:txBody>
          <a:bodyPr/>
          <a:lstStyle/>
          <a:p>
            <a:r>
              <a:rPr kumimoji="1" lang="en-US" altLang="ja-JP" sz="2800" dirty="0" smtClean="0"/>
              <a:t>-h: </a:t>
            </a:r>
            <a:r>
              <a:rPr lang="en-US" altLang="ja-JP" sz="2800" dirty="0" smtClean="0"/>
              <a:t>E</a:t>
            </a:r>
            <a:r>
              <a:rPr kumimoji="1" lang="en-US" altLang="ja-JP" sz="2800" dirty="0" smtClean="0"/>
              <a:t>xecution on help mode. </a:t>
            </a:r>
            <a:r>
              <a:rPr lang="en-US" altLang="ja-JP" sz="2800" dirty="0" smtClean="0"/>
              <a:t>All the other arguments are ignored, and MASU outputs the list of command line arguments with brief description</a:t>
            </a:r>
          </a:p>
          <a:p>
            <a:pPr lvl="3"/>
            <a:endParaRPr kumimoji="1" lang="en-US" altLang="ja-JP" sz="1600" dirty="0" smtClean="0"/>
          </a:p>
          <a:p>
            <a:r>
              <a:rPr lang="en-US" altLang="ja-JP" sz="2800" dirty="0" smtClean="0"/>
              <a:t>-v: Verbose output. Output detailed information on processing. Analysis speed may become a little slower than non-verbose mode.</a:t>
            </a:r>
          </a:p>
          <a:p>
            <a:pPr lvl="4"/>
            <a:endParaRPr kumimoji="1" lang="en-US" altLang="ja-JP" sz="1600" dirty="0" smtClean="0"/>
          </a:p>
          <a:p>
            <a:r>
              <a:rPr lang="en-US" altLang="ja-JP" sz="2800" dirty="0" smtClean="0"/>
              <a:t>-l: Specify programming language. Currently, you can choose from “java13”, “java14”, “java15”, and “</a:t>
            </a:r>
            <a:r>
              <a:rPr lang="en-US" altLang="ja-JP" sz="2800" dirty="0" err="1" smtClean="0"/>
              <a:t>csharp</a:t>
            </a:r>
            <a:r>
              <a:rPr lang="en-US" altLang="ja-JP" sz="2800" dirty="0" smtClean="0"/>
              <a:t>”.</a:t>
            </a:r>
          </a:p>
          <a:p>
            <a:pPr lvl="1"/>
            <a:r>
              <a:rPr lang="en-US" altLang="ja-JP" sz="2400" dirty="0" smtClean="0"/>
              <a:t>“java” is also available, it is an alias of “java15”.</a:t>
            </a:r>
          </a:p>
          <a:p>
            <a:endParaRPr kumimoji="1" lang="ja-JP" altLang="en-US"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14414" y="115888"/>
            <a:ext cx="7677174" cy="865187"/>
          </a:xfrm>
        </p:spPr>
        <p:txBody>
          <a:bodyPr/>
          <a:lstStyle/>
          <a:p>
            <a:r>
              <a:rPr kumimoji="1" lang="en-US" altLang="ja-JP" dirty="0" smtClean="0"/>
              <a:t>Command Line Argument (2)</a:t>
            </a:r>
            <a:endParaRPr kumimoji="1" lang="ja-JP" altLang="en-US" dirty="0"/>
          </a:p>
        </p:txBody>
      </p:sp>
      <p:sp>
        <p:nvSpPr>
          <p:cNvPr id="3" name="コンテンツ プレースホルダ 2"/>
          <p:cNvSpPr>
            <a:spLocks noGrp="1"/>
          </p:cNvSpPr>
          <p:nvPr>
            <p:ph idx="1"/>
          </p:nvPr>
        </p:nvSpPr>
        <p:spPr>
          <a:xfrm>
            <a:off x="323850" y="1412875"/>
            <a:ext cx="8605868" cy="4824413"/>
          </a:xfrm>
        </p:spPr>
        <p:txBody>
          <a:bodyPr/>
          <a:lstStyle/>
          <a:p>
            <a:r>
              <a:rPr kumimoji="1" lang="en-US" altLang="ja-JP" sz="2800" dirty="0" smtClean="0"/>
              <a:t>-</a:t>
            </a:r>
            <a:r>
              <a:rPr kumimoji="1" lang="en-US" altLang="ja-JP" sz="2800" dirty="0" err="1" smtClean="0"/>
              <a:t>i</a:t>
            </a:r>
            <a:r>
              <a:rPr kumimoji="1" lang="en-US" altLang="ja-JP" sz="2800" dirty="0" smtClean="0"/>
              <a:t>: specify the list file, which contains a list of target source files.</a:t>
            </a:r>
          </a:p>
          <a:p>
            <a:pPr lvl="1"/>
            <a:r>
              <a:rPr kumimoji="1" lang="en-US" altLang="ja-JP" sz="2400" dirty="0" smtClean="0"/>
              <a:t>Every line contains only a single source file</a:t>
            </a:r>
          </a:p>
          <a:p>
            <a:pPr lvl="3"/>
            <a:endParaRPr lang="en-US" altLang="ja-JP" sz="1600" dirty="0" smtClean="0"/>
          </a:p>
          <a:p>
            <a:r>
              <a:rPr kumimoji="1" lang="en-US" altLang="ja-JP" sz="2800" dirty="0" smtClean="0"/>
              <a:t>-d: specify the target directory, where the target source files exist</a:t>
            </a:r>
          </a:p>
          <a:p>
            <a:pPr lvl="1"/>
            <a:r>
              <a:rPr lang="en-US" altLang="ja-JP" sz="2400" dirty="0" smtClean="0"/>
              <a:t>You can use both of “-</a:t>
            </a:r>
            <a:r>
              <a:rPr lang="en-US" altLang="ja-JP" sz="2400" dirty="0" err="1" smtClean="0"/>
              <a:t>i</a:t>
            </a:r>
            <a:r>
              <a:rPr lang="en-US" altLang="ja-JP" sz="2400" dirty="0" smtClean="0"/>
              <a:t>” and “-d” at the same time</a:t>
            </a:r>
            <a:endParaRPr kumimoji="1" lang="ja-JP" alt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14414" y="115888"/>
            <a:ext cx="7677174" cy="865187"/>
          </a:xfrm>
        </p:spPr>
        <p:txBody>
          <a:bodyPr/>
          <a:lstStyle/>
          <a:p>
            <a:r>
              <a:rPr kumimoji="1" lang="en-US" altLang="ja-JP" dirty="0" smtClean="0"/>
              <a:t>Command Line Argument (3)</a:t>
            </a:r>
            <a:endParaRPr kumimoji="1" lang="ja-JP" altLang="en-US" dirty="0"/>
          </a:p>
        </p:txBody>
      </p:sp>
      <p:sp>
        <p:nvSpPr>
          <p:cNvPr id="3" name="コンテンツ プレースホルダ 2"/>
          <p:cNvSpPr>
            <a:spLocks noGrp="1"/>
          </p:cNvSpPr>
          <p:nvPr>
            <p:ph idx="1"/>
          </p:nvPr>
        </p:nvSpPr>
        <p:spPr/>
        <p:txBody>
          <a:bodyPr/>
          <a:lstStyle/>
          <a:p>
            <a:r>
              <a:rPr lang="en-US" altLang="ja-JP" sz="2800" dirty="0" smtClean="0"/>
              <a:t>-m: specify measured metrics. If you specify multiple metrics, please them with comma “,”. Note that white space around the comma is not permitted.</a:t>
            </a:r>
          </a:p>
          <a:p>
            <a:pPr lvl="1"/>
            <a:r>
              <a:rPr kumimoji="1" lang="en-US" altLang="ja-JP" sz="2400" dirty="0" smtClean="0"/>
              <a:t>In the case of RFC and LCOM measurement, please write “-m </a:t>
            </a:r>
            <a:r>
              <a:rPr kumimoji="1" lang="en-US" altLang="ja-JP" sz="2400" dirty="0" err="1" smtClean="0"/>
              <a:t>rfc,lcom</a:t>
            </a:r>
            <a:r>
              <a:rPr kumimoji="1" lang="en-US" altLang="ja-JP" sz="2400" dirty="0" smtClean="0"/>
              <a:t>”</a:t>
            </a:r>
            <a:endParaRPr kumimoji="1" lang="ja-JP" alt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14414" y="115888"/>
            <a:ext cx="7677174" cy="865187"/>
          </a:xfrm>
        </p:spPr>
        <p:txBody>
          <a:bodyPr/>
          <a:lstStyle/>
          <a:p>
            <a:r>
              <a:rPr kumimoji="1" lang="en-US" altLang="ja-JP" dirty="0" smtClean="0"/>
              <a:t>Command Lint Argument (4)</a:t>
            </a:r>
            <a:endParaRPr kumimoji="1" lang="ja-JP" altLang="en-US" dirty="0"/>
          </a:p>
        </p:txBody>
      </p:sp>
      <p:sp>
        <p:nvSpPr>
          <p:cNvPr id="3" name="コンテンツ プレースホルダ 2"/>
          <p:cNvSpPr>
            <a:spLocks noGrp="1"/>
          </p:cNvSpPr>
          <p:nvPr>
            <p:ph idx="1"/>
          </p:nvPr>
        </p:nvSpPr>
        <p:spPr/>
        <p:txBody>
          <a:bodyPr/>
          <a:lstStyle/>
          <a:p>
            <a:r>
              <a:rPr kumimoji="1" lang="en-US" altLang="ja-JP" sz="2800" dirty="0" smtClean="0"/>
              <a:t>-F: specify output file for file metrics. </a:t>
            </a:r>
            <a:r>
              <a:rPr lang="en-US" altLang="ja-JP" sz="2800" dirty="0" smtClean="0"/>
              <a:t>If you specify 1 or more file metrics by using “-m”, you have to use this option.</a:t>
            </a:r>
          </a:p>
          <a:p>
            <a:pPr lvl="1"/>
            <a:r>
              <a:rPr lang="en-US" altLang="ja-JP" sz="2400" dirty="0" smtClean="0"/>
              <a:t>-C: specify output file for class metrics</a:t>
            </a:r>
          </a:p>
          <a:p>
            <a:pPr lvl="1"/>
            <a:r>
              <a:rPr lang="en-US" altLang="ja-JP" sz="2400" dirty="0" smtClean="0"/>
              <a:t>-M: specify output file for method metrics</a:t>
            </a:r>
          </a:p>
          <a:p>
            <a:pPr lvl="1"/>
            <a:r>
              <a:rPr lang="en-US" altLang="ja-JP" sz="2400" dirty="0" smtClean="0"/>
              <a:t>-A: specify output file for field (attribute) metrics</a:t>
            </a:r>
          </a:p>
          <a:p>
            <a:pPr lvl="1"/>
            <a:endParaRPr lang="en-US" altLang="ja-JP" sz="24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14414" y="115888"/>
            <a:ext cx="7677174" cy="865187"/>
          </a:xfrm>
        </p:spPr>
        <p:txBody>
          <a:bodyPr/>
          <a:lstStyle/>
          <a:p>
            <a:r>
              <a:rPr kumimoji="1" lang="en-US" altLang="ja-JP" dirty="0" smtClean="0"/>
              <a:t>What is MASU?</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A tool that support metrics measurement from source code</a:t>
            </a:r>
          </a:p>
          <a:p>
            <a:pPr lvl="1"/>
            <a:r>
              <a:rPr lang="en-US" altLang="ja-JP" dirty="0" smtClean="0"/>
              <a:t>User don’t have to implement a tool for analyzing source code </a:t>
            </a:r>
          </a:p>
          <a:p>
            <a:pPr lvl="1"/>
            <a:r>
              <a:rPr lang="en-US" altLang="ja-JP" dirty="0" smtClean="0"/>
              <a:t>User can measure any code metrics from the source code if (s)he implements </a:t>
            </a:r>
            <a:r>
              <a:rPr lang="en-US" altLang="ja-JP" dirty="0" err="1" smtClean="0"/>
              <a:t>plugins</a:t>
            </a:r>
            <a:r>
              <a:rPr lang="en-US" altLang="ja-JP" dirty="0" smtClean="0"/>
              <a:t> of the metrics</a:t>
            </a:r>
          </a:p>
          <a:p>
            <a:pPr lvl="1"/>
            <a:endParaRPr lang="en-US" altLang="ja-JP" dirty="0" smtClean="0"/>
          </a:p>
          <a:p>
            <a:r>
              <a:rPr lang="en-US" altLang="ja-JP" dirty="0" smtClean="0"/>
              <a:t>MASU can be used as source code analysis library with your own tool</a:t>
            </a:r>
            <a:endParaRPr kumimoji="1" lang="ja-JP"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14414" y="115888"/>
            <a:ext cx="7677174" cy="865187"/>
          </a:xfrm>
        </p:spPr>
        <p:txBody>
          <a:bodyPr/>
          <a:lstStyle/>
          <a:p>
            <a:r>
              <a:rPr kumimoji="1" lang="en-US" altLang="ja-JP" dirty="0" smtClean="0"/>
              <a:t>Command Line Argument (5)</a:t>
            </a:r>
            <a:endParaRPr kumimoji="1" lang="ja-JP" altLang="en-US" dirty="0"/>
          </a:p>
        </p:txBody>
      </p:sp>
      <p:sp>
        <p:nvSpPr>
          <p:cNvPr id="3" name="コンテンツ プレースホルダ 2"/>
          <p:cNvSpPr>
            <a:spLocks noGrp="1"/>
          </p:cNvSpPr>
          <p:nvPr>
            <p:ph idx="1"/>
          </p:nvPr>
        </p:nvSpPr>
        <p:spPr/>
        <p:txBody>
          <a:bodyPr/>
          <a:lstStyle/>
          <a:p>
            <a:r>
              <a:rPr kumimoji="1" lang="en-US" altLang="ja-JP" sz="2800" dirty="0" smtClean="0"/>
              <a:t>-b: specify libraries (binaries) for improving analysis result. For example, </a:t>
            </a:r>
            <a:r>
              <a:rPr lang="en-US" altLang="ja-JP" sz="2800" dirty="0" smtClean="0"/>
              <a:t>if your target is java15 source files, please specify “-b resource/java150.jar”. With the specification, MASU completely performs name resolving of JDK libraries.</a:t>
            </a:r>
          </a:p>
          <a:p>
            <a:endParaRPr kumimoji="1" lang="en-US" altLang="ja-JP" sz="2800" dirty="0" smtClean="0"/>
          </a:p>
          <a:p>
            <a:r>
              <a:rPr lang="en-US" altLang="ja-JP" sz="2800" dirty="0" smtClean="0"/>
              <a:t>-t: specify the number of threads for analysis. Ideally, we would like to specify the number of logical CPUs that the OS recognizes. If this option is not used, the number of used thread is “1”</a:t>
            </a:r>
            <a:endParaRPr kumimoji="1" lang="ja-JP" altLang="en-US" sz="2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ctrTitle"/>
          </p:nvPr>
        </p:nvSpPr>
        <p:spPr>
          <a:xfrm>
            <a:off x="784225" y="1125538"/>
            <a:ext cx="5930915" cy="1943100"/>
          </a:xfrm>
        </p:spPr>
        <p:txBody>
          <a:bodyPr/>
          <a:lstStyle/>
          <a:p>
            <a:r>
              <a:rPr lang="en-US" altLang="ja-JP" dirty="0" smtClean="0"/>
              <a:t>Use MASU as a source code analyzer</a:t>
            </a:r>
            <a:endParaRPr kumimoji="1" lang="ja-JP" altLang="en-US" dirty="0"/>
          </a:p>
        </p:txBody>
      </p:sp>
      <p:pic>
        <p:nvPicPr>
          <p:cNvPr id="4" name="図 3" descr="logo.png"/>
          <p:cNvPicPr>
            <a:picLocks noChangeAspect="1"/>
          </p:cNvPicPr>
          <p:nvPr/>
        </p:nvPicPr>
        <p:blipFill>
          <a:blip r:embed="rId2" cstate="print"/>
          <a:stretch>
            <a:fillRect/>
          </a:stretch>
        </p:blipFill>
        <p:spPr>
          <a:xfrm>
            <a:off x="3071802" y="3929066"/>
            <a:ext cx="3438525" cy="142875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14414" y="115888"/>
            <a:ext cx="7677174" cy="865187"/>
          </a:xfrm>
        </p:spPr>
        <p:txBody>
          <a:bodyPr/>
          <a:lstStyle/>
          <a:p>
            <a:r>
              <a:rPr lang="en-US" altLang="ja-JP" dirty="0" smtClean="0"/>
              <a:t>Required steps</a:t>
            </a:r>
            <a:endParaRPr kumimoji="1" lang="ja-JP" altLang="en-US" dirty="0"/>
          </a:p>
        </p:txBody>
      </p:sp>
      <p:sp>
        <p:nvSpPr>
          <p:cNvPr id="3" name="コンテンツ プレースホルダ 2"/>
          <p:cNvSpPr>
            <a:spLocks noGrp="1"/>
          </p:cNvSpPr>
          <p:nvPr>
            <p:ph idx="1"/>
          </p:nvPr>
        </p:nvSpPr>
        <p:spPr/>
        <p:txBody>
          <a:bodyPr/>
          <a:lstStyle/>
          <a:p>
            <a:pPr marL="457200" indent="-457200">
              <a:buFont typeface="+mj-lt"/>
              <a:buAutoNum type="arabicPeriod"/>
            </a:pPr>
            <a:r>
              <a:rPr lang="en-US" altLang="ja-JP" sz="2400" dirty="0" smtClean="0"/>
              <a:t>Define a main class as a </a:t>
            </a:r>
            <a:r>
              <a:rPr lang="en-US" altLang="ja-JP" sz="2400" dirty="0" err="1" smtClean="0"/>
              <a:t>drived</a:t>
            </a:r>
            <a:r>
              <a:rPr lang="en-US" altLang="ja-JP" sz="2400" dirty="0" smtClean="0"/>
              <a:t> class of “</a:t>
            </a:r>
            <a:r>
              <a:rPr lang="en-US" altLang="ja-JP" sz="2400" dirty="0" err="1" smtClean="0"/>
              <a:t>MetricsTool</a:t>
            </a:r>
            <a:r>
              <a:rPr lang="en-US" altLang="ja-JP" sz="2400" dirty="0" smtClean="0"/>
              <a:t>” class</a:t>
            </a:r>
          </a:p>
          <a:p>
            <a:pPr lvl="3"/>
            <a:endParaRPr lang="en-US" altLang="ja-JP" sz="1200" dirty="0" smtClean="0"/>
          </a:p>
          <a:p>
            <a:pPr marL="457200" indent="-457200">
              <a:buFont typeface="+mj-lt"/>
              <a:buAutoNum type="arabicPeriod"/>
            </a:pPr>
            <a:r>
              <a:rPr lang="en-US" altLang="ja-JP" sz="2400" dirty="0" smtClean="0"/>
              <a:t>Give configurations to class “Settings”</a:t>
            </a:r>
            <a:endParaRPr lang="en-US" altLang="ja-JP" sz="2400" dirty="0" smtClean="0"/>
          </a:p>
          <a:p>
            <a:pPr lvl="1"/>
            <a:r>
              <a:rPr kumimoji="1" lang="en-US" altLang="ja-JP" sz="2000" dirty="0" smtClean="0"/>
              <a:t>Target language, Target source files, Number of threads, ...</a:t>
            </a:r>
            <a:endParaRPr kumimoji="1" lang="en-US" altLang="ja-JP" sz="2000" dirty="0" smtClean="0"/>
          </a:p>
          <a:p>
            <a:pPr lvl="4"/>
            <a:endParaRPr kumimoji="1" lang="en-US" altLang="ja-JP" sz="1200" dirty="0" smtClean="0"/>
          </a:p>
          <a:p>
            <a:pPr marL="457200" indent="-457200">
              <a:buFont typeface="+mj-lt"/>
              <a:buAutoNum type="arabicPeriod"/>
            </a:pPr>
            <a:r>
              <a:rPr lang="en-US" altLang="ja-JP" sz="2400" dirty="0" smtClean="0"/>
              <a:t>Analysis target source files by invoking method “</a:t>
            </a:r>
            <a:r>
              <a:rPr lang="en-US" altLang="ja-JP" sz="2400" dirty="0" err="1" smtClean="0"/>
              <a:t>analyzeTargetFiles</a:t>
            </a:r>
            <a:r>
              <a:rPr lang="en-US" altLang="ja-JP" sz="2400" dirty="0" smtClean="0"/>
              <a:t>”, which is defined in class “Metrics Class”</a:t>
            </a:r>
            <a:endParaRPr lang="en-US" altLang="ja-JP" sz="2400" dirty="0" smtClean="0"/>
          </a:p>
          <a:p>
            <a:pPr lvl="4"/>
            <a:endParaRPr lang="en-US" altLang="ja-JP" sz="1200" dirty="0" smtClean="0"/>
          </a:p>
          <a:p>
            <a:pPr marL="457200" indent="-457200">
              <a:buFont typeface="+mj-lt"/>
              <a:buAutoNum type="arabicPeriod"/>
            </a:pPr>
            <a:r>
              <a:rPr lang="en-US" altLang="ja-JP" sz="2400" dirty="0" smtClean="0"/>
              <a:t>Use the analysis result</a:t>
            </a:r>
            <a:endParaRPr lang="en-US" altLang="ja-JP" sz="2400" dirty="0" smtClean="0"/>
          </a:p>
          <a:p>
            <a:pPr lvl="1"/>
            <a:r>
              <a:rPr kumimoji="1" lang="en-US" altLang="ja-JP" sz="2000" dirty="0" smtClean="0"/>
              <a:t>You can obtain various </a:t>
            </a:r>
            <a:r>
              <a:rPr lang="en-US" altLang="ja-JP" sz="2000" dirty="0" smtClean="0"/>
              <a:t>kinds of information from </a:t>
            </a:r>
            <a:r>
              <a:rPr lang="en-US" altLang="ja-JP" sz="2000" dirty="0" err="1" smtClean="0"/>
              <a:t>ClassInfoManager</a:t>
            </a:r>
            <a:r>
              <a:rPr lang="en-US" altLang="ja-JP" sz="2000" dirty="0" smtClean="0"/>
              <a:t>, </a:t>
            </a:r>
            <a:r>
              <a:rPr lang="en-US" altLang="ja-JP" sz="2000" dirty="0" err="1" smtClean="0"/>
              <a:t>MethodInfoManger</a:t>
            </a:r>
            <a:r>
              <a:rPr lang="en-US" altLang="ja-JP" sz="2000" dirty="0" smtClean="0"/>
              <a:t>, </a:t>
            </a:r>
            <a:r>
              <a:rPr lang="en-US" altLang="ja-JP" sz="2000" dirty="0" err="1" smtClean="0"/>
              <a:t>FieldInfoManager</a:t>
            </a:r>
            <a:r>
              <a:rPr lang="en-US" altLang="ja-JP" sz="2000" dirty="0" smtClean="0"/>
              <a:t>, and </a:t>
            </a:r>
            <a:r>
              <a:rPr lang="en-US" altLang="ja-JP" sz="2000" dirty="0" err="1" smtClean="0"/>
              <a:t>FileInfoManager</a:t>
            </a:r>
            <a:r>
              <a:rPr lang="en-US" altLang="ja-JP" sz="2000" dirty="0" smtClean="0"/>
              <a:t>, which  are available </a:t>
            </a:r>
            <a:r>
              <a:rPr lang="en-US" altLang="ja-JP" sz="2000" dirty="0" smtClean="0"/>
              <a:t>on </a:t>
            </a:r>
            <a:r>
              <a:rPr lang="en-US" altLang="ja-JP" sz="2000" dirty="0" err="1" smtClean="0"/>
              <a:t>DataManager</a:t>
            </a:r>
            <a:endParaRPr kumimoji="1" lang="ja-JP" altLang="en-US" sz="16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 1"/>
          <p:cNvSpPr>
            <a:spLocks noGrp="1"/>
          </p:cNvSpPr>
          <p:nvPr>
            <p:ph idx="1"/>
          </p:nvPr>
        </p:nvSpPr>
        <p:spPr/>
        <p:txBody>
          <a:bodyPr/>
          <a:lstStyle/>
          <a:p>
            <a:r>
              <a:rPr lang="en-US" altLang="ja-JP" sz="2800" dirty="0" smtClean="0"/>
              <a:t>If your target is Java source code, you can obtain more enhanced analysis result by giving libraries (</a:t>
            </a:r>
            <a:r>
              <a:rPr lang="en-US" altLang="ja-JP" sz="2800" dirty="0" err="1" smtClean="0"/>
              <a:t>bytecode</a:t>
            </a:r>
            <a:r>
              <a:rPr lang="en-US" altLang="ja-JP" sz="2800" dirty="0" smtClean="0"/>
              <a:t>) that the target uses.</a:t>
            </a:r>
          </a:p>
          <a:p>
            <a:pPr lvl="1"/>
            <a:r>
              <a:rPr kumimoji="1" lang="en-US" altLang="ja-JP" sz="2400" dirty="0" err="1" smtClean="0"/>
              <a:t>Specifis</a:t>
            </a:r>
            <a:r>
              <a:rPr kumimoji="1" lang="en-US" altLang="ja-JP" sz="2400" dirty="0" smtClean="0"/>
              <a:t> libraries by &lt;</a:t>
            </a:r>
            <a:r>
              <a:rPr kumimoji="1" lang="en-US" altLang="ja-JP" sz="2400" dirty="0" err="1" smtClean="0">
                <a:solidFill>
                  <a:srgbClr val="FF0000"/>
                </a:solidFill>
              </a:rPr>
              <a:t>Setting.getInstance</a:t>
            </a:r>
            <a:r>
              <a:rPr kumimoji="1" lang="en-US" altLang="ja-JP" sz="2400" dirty="0" smtClean="0">
                <a:solidFill>
                  <a:srgbClr val="FF0000"/>
                </a:solidFill>
              </a:rPr>
              <a:t>().</a:t>
            </a:r>
            <a:r>
              <a:rPr kumimoji="1" lang="en-US" altLang="ja-JP" sz="2400" dirty="0" err="1" smtClean="0">
                <a:solidFill>
                  <a:srgbClr val="FF0000"/>
                </a:solidFill>
              </a:rPr>
              <a:t>addLibrary</a:t>
            </a:r>
            <a:r>
              <a:rPr kumimoji="1" lang="en-US" altLang="ja-JP" sz="2400" dirty="0" smtClean="0">
                <a:solidFill>
                  <a:srgbClr val="FF0000"/>
                </a:solidFill>
              </a:rPr>
              <a:t>(“path\to\library”);</a:t>
            </a:r>
            <a:r>
              <a:rPr kumimoji="1" lang="en-US" altLang="ja-JP" sz="2400" dirty="0" smtClean="0"/>
              <a:t>&gt;</a:t>
            </a:r>
          </a:p>
          <a:p>
            <a:pPr lvl="1"/>
            <a:r>
              <a:rPr lang="en-US" altLang="ja-JP" sz="2400" dirty="0" smtClean="0"/>
              <a:t>Don’t forget to invoke method “</a:t>
            </a:r>
            <a:r>
              <a:rPr lang="en-US" altLang="ja-JP" sz="2400" dirty="0" err="1" smtClean="0"/>
              <a:t>analyzeLibraries</a:t>
            </a:r>
            <a:r>
              <a:rPr lang="en-US" altLang="ja-JP" sz="2400" dirty="0" smtClean="0"/>
              <a:t>” after the specification</a:t>
            </a:r>
          </a:p>
          <a:p>
            <a:pPr lvl="2"/>
            <a:r>
              <a:rPr lang="en-US" altLang="ja-JP" sz="2000" dirty="0" smtClean="0"/>
              <a:t>You can find a simple example on the next page</a:t>
            </a:r>
            <a:endParaRPr kumimoji="1" lang="en-US" altLang="ja-JP" sz="2000" dirty="0" smtClean="0"/>
          </a:p>
        </p:txBody>
      </p:sp>
      <p:sp>
        <p:nvSpPr>
          <p:cNvPr id="3" name="タイトル 2"/>
          <p:cNvSpPr>
            <a:spLocks noGrp="1"/>
          </p:cNvSpPr>
          <p:nvPr>
            <p:ph type="title"/>
          </p:nvPr>
        </p:nvSpPr>
        <p:spPr/>
        <p:txBody>
          <a:bodyPr/>
          <a:lstStyle/>
          <a:p>
            <a:r>
              <a:rPr lang="en-US" altLang="ja-JP" dirty="0" smtClean="0"/>
              <a:t>For obtaining more enhanced analysis result</a:t>
            </a:r>
            <a:endParaRPr kumimoji="1" lang="ja-JP"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32"/>
          <p:cNvGrpSpPr/>
          <p:nvPr/>
        </p:nvGrpSpPr>
        <p:grpSpPr>
          <a:xfrm>
            <a:off x="142844" y="1571612"/>
            <a:ext cx="2357454" cy="142876"/>
            <a:chOff x="142844" y="2000240"/>
            <a:chExt cx="2357454" cy="573092"/>
          </a:xfrm>
        </p:grpSpPr>
        <p:cxnSp>
          <p:nvCxnSpPr>
            <p:cNvPr id="46" name="直線コネクタ 45"/>
            <p:cNvCxnSpPr/>
            <p:nvPr/>
          </p:nvCxnSpPr>
          <p:spPr bwMode="auto">
            <a:xfrm>
              <a:off x="142844" y="2000240"/>
              <a:ext cx="2357454"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47" name="直線コネクタ 46"/>
            <p:cNvCxnSpPr/>
            <p:nvPr/>
          </p:nvCxnSpPr>
          <p:spPr bwMode="auto">
            <a:xfrm>
              <a:off x="142844" y="2071678"/>
              <a:ext cx="2357454"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48" name="直線コネクタ 47"/>
            <p:cNvCxnSpPr/>
            <p:nvPr/>
          </p:nvCxnSpPr>
          <p:spPr bwMode="auto">
            <a:xfrm>
              <a:off x="142844" y="2152640"/>
              <a:ext cx="2357454"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49" name="直線コネクタ 48"/>
            <p:cNvCxnSpPr/>
            <p:nvPr/>
          </p:nvCxnSpPr>
          <p:spPr bwMode="auto">
            <a:xfrm>
              <a:off x="142844" y="2214554"/>
              <a:ext cx="2357454"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50" name="直線コネクタ 49"/>
            <p:cNvCxnSpPr/>
            <p:nvPr/>
          </p:nvCxnSpPr>
          <p:spPr bwMode="auto">
            <a:xfrm>
              <a:off x="142844" y="2284404"/>
              <a:ext cx="2357454"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51" name="直線コネクタ 50"/>
            <p:cNvCxnSpPr/>
            <p:nvPr/>
          </p:nvCxnSpPr>
          <p:spPr bwMode="auto">
            <a:xfrm>
              <a:off x="142844" y="2355842"/>
              <a:ext cx="2357454"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52" name="直線コネクタ 51"/>
            <p:cNvCxnSpPr/>
            <p:nvPr/>
          </p:nvCxnSpPr>
          <p:spPr bwMode="auto">
            <a:xfrm>
              <a:off x="142844" y="2428868"/>
              <a:ext cx="2357454"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53" name="直線コネクタ 52"/>
            <p:cNvCxnSpPr/>
            <p:nvPr/>
          </p:nvCxnSpPr>
          <p:spPr bwMode="auto">
            <a:xfrm>
              <a:off x="142844" y="2500306"/>
              <a:ext cx="2357454"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54" name="直線コネクタ 53"/>
            <p:cNvCxnSpPr/>
            <p:nvPr/>
          </p:nvCxnSpPr>
          <p:spPr bwMode="auto">
            <a:xfrm>
              <a:off x="142844" y="2571744"/>
              <a:ext cx="2357454"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grpSp>
      <p:grpSp>
        <p:nvGrpSpPr>
          <p:cNvPr id="4" name="グループ化 39"/>
          <p:cNvGrpSpPr/>
          <p:nvPr/>
        </p:nvGrpSpPr>
        <p:grpSpPr>
          <a:xfrm>
            <a:off x="142844" y="2928934"/>
            <a:ext cx="2214578" cy="428628"/>
            <a:chOff x="142844" y="3284536"/>
            <a:chExt cx="2071702" cy="287340"/>
          </a:xfrm>
        </p:grpSpPr>
        <p:cxnSp>
          <p:nvCxnSpPr>
            <p:cNvPr id="34" name="直線コネクタ 33"/>
            <p:cNvCxnSpPr/>
            <p:nvPr/>
          </p:nvCxnSpPr>
          <p:spPr bwMode="auto">
            <a:xfrm>
              <a:off x="142844" y="3284536"/>
              <a:ext cx="2071702"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36" name="直線コネクタ 35"/>
            <p:cNvCxnSpPr/>
            <p:nvPr/>
          </p:nvCxnSpPr>
          <p:spPr bwMode="auto">
            <a:xfrm>
              <a:off x="142844" y="3357562"/>
              <a:ext cx="2071702"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37" name="直線コネクタ 36"/>
            <p:cNvCxnSpPr/>
            <p:nvPr/>
          </p:nvCxnSpPr>
          <p:spPr bwMode="auto">
            <a:xfrm>
              <a:off x="142844" y="3429000"/>
              <a:ext cx="2071702"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38" name="直線コネクタ 37"/>
            <p:cNvCxnSpPr/>
            <p:nvPr/>
          </p:nvCxnSpPr>
          <p:spPr bwMode="auto">
            <a:xfrm>
              <a:off x="142844" y="3498850"/>
              <a:ext cx="2071702"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39" name="直線コネクタ 38"/>
            <p:cNvCxnSpPr/>
            <p:nvPr/>
          </p:nvCxnSpPr>
          <p:spPr bwMode="auto">
            <a:xfrm>
              <a:off x="142844" y="3570288"/>
              <a:ext cx="2071702"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grpSp>
      <p:grpSp>
        <p:nvGrpSpPr>
          <p:cNvPr id="5" name="グループ化 32"/>
          <p:cNvGrpSpPr/>
          <p:nvPr/>
        </p:nvGrpSpPr>
        <p:grpSpPr>
          <a:xfrm>
            <a:off x="142844" y="2000240"/>
            <a:ext cx="2500330" cy="642942"/>
            <a:chOff x="142844" y="2000240"/>
            <a:chExt cx="2357454" cy="573092"/>
          </a:xfrm>
        </p:grpSpPr>
        <p:cxnSp>
          <p:nvCxnSpPr>
            <p:cNvPr id="23" name="直線コネクタ 22"/>
            <p:cNvCxnSpPr/>
            <p:nvPr/>
          </p:nvCxnSpPr>
          <p:spPr bwMode="auto">
            <a:xfrm>
              <a:off x="142844" y="2000240"/>
              <a:ext cx="2357454"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25" name="直線コネクタ 24"/>
            <p:cNvCxnSpPr/>
            <p:nvPr/>
          </p:nvCxnSpPr>
          <p:spPr bwMode="auto">
            <a:xfrm>
              <a:off x="142844" y="2071678"/>
              <a:ext cx="2357454"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26" name="直線コネクタ 25"/>
            <p:cNvCxnSpPr/>
            <p:nvPr/>
          </p:nvCxnSpPr>
          <p:spPr bwMode="auto">
            <a:xfrm>
              <a:off x="142844" y="2152640"/>
              <a:ext cx="2357454"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27" name="直線コネクタ 26"/>
            <p:cNvCxnSpPr/>
            <p:nvPr/>
          </p:nvCxnSpPr>
          <p:spPr bwMode="auto">
            <a:xfrm>
              <a:off x="142844" y="2214554"/>
              <a:ext cx="2357454"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28" name="直線コネクタ 27"/>
            <p:cNvCxnSpPr/>
            <p:nvPr/>
          </p:nvCxnSpPr>
          <p:spPr bwMode="auto">
            <a:xfrm>
              <a:off x="142844" y="2284404"/>
              <a:ext cx="2357454"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29" name="直線コネクタ 28"/>
            <p:cNvCxnSpPr/>
            <p:nvPr/>
          </p:nvCxnSpPr>
          <p:spPr bwMode="auto">
            <a:xfrm>
              <a:off x="142844" y="2355842"/>
              <a:ext cx="2357454"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30" name="直線コネクタ 29"/>
            <p:cNvCxnSpPr/>
            <p:nvPr/>
          </p:nvCxnSpPr>
          <p:spPr bwMode="auto">
            <a:xfrm>
              <a:off x="142844" y="2428868"/>
              <a:ext cx="2357454"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31" name="直線コネクタ 30"/>
            <p:cNvCxnSpPr/>
            <p:nvPr/>
          </p:nvCxnSpPr>
          <p:spPr bwMode="auto">
            <a:xfrm>
              <a:off x="142844" y="2500306"/>
              <a:ext cx="2357454"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32" name="直線コネクタ 31"/>
            <p:cNvCxnSpPr/>
            <p:nvPr/>
          </p:nvCxnSpPr>
          <p:spPr bwMode="auto">
            <a:xfrm>
              <a:off x="142844" y="2571744"/>
              <a:ext cx="2357454"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grpSp>
      <p:sp>
        <p:nvSpPr>
          <p:cNvPr id="2" name="タイトル 1"/>
          <p:cNvSpPr>
            <a:spLocks noGrp="1"/>
          </p:cNvSpPr>
          <p:nvPr>
            <p:ph type="title"/>
          </p:nvPr>
        </p:nvSpPr>
        <p:spPr>
          <a:xfrm>
            <a:off x="1214414" y="115888"/>
            <a:ext cx="7858180" cy="865187"/>
          </a:xfrm>
        </p:spPr>
        <p:txBody>
          <a:bodyPr/>
          <a:lstStyle/>
          <a:p>
            <a:r>
              <a:rPr lang="en-US" altLang="ja-JP" dirty="0" smtClean="0"/>
              <a:t>Example: outputs element names</a:t>
            </a:r>
            <a:endParaRPr kumimoji="1" lang="ja-JP" altLang="en-US" dirty="0"/>
          </a:p>
        </p:txBody>
      </p:sp>
      <p:grpSp>
        <p:nvGrpSpPr>
          <p:cNvPr id="6" name="グループ化 13"/>
          <p:cNvGrpSpPr/>
          <p:nvPr/>
        </p:nvGrpSpPr>
        <p:grpSpPr>
          <a:xfrm>
            <a:off x="4000496" y="1314378"/>
            <a:ext cx="4429156" cy="738664"/>
            <a:chOff x="4000496" y="1314378"/>
            <a:chExt cx="4429156" cy="738664"/>
          </a:xfrm>
        </p:grpSpPr>
        <p:sp>
          <p:nvSpPr>
            <p:cNvPr id="8" name="テキスト ボックス 7"/>
            <p:cNvSpPr txBox="1"/>
            <p:nvPr/>
          </p:nvSpPr>
          <p:spPr>
            <a:xfrm>
              <a:off x="4000496" y="1714488"/>
              <a:ext cx="4429156" cy="338554"/>
            </a:xfrm>
            <a:prstGeom prst="rect">
              <a:avLst/>
            </a:prstGeom>
            <a:noFill/>
            <a:ln w="12700">
              <a:solidFill>
                <a:schemeClr val="tx1"/>
              </a:solidFill>
            </a:ln>
          </p:spPr>
          <p:txBody>
            <a:bodyPr wrap="square" rtlCol="0">
              <a:spAutoFit/>
            </a:bodyPr>
            <a:lstStyle/>
            <a:p>
              <a:pPr algn="l"/>
              <a:r>
                <a:rPr lang="en-US" altLang="ja-JP" sz="1600" dirty="0" smtClean="0"/>
                <a:t>public class Simple01 </a:t>
              </a:r>
              <a:r>
                <a:rPr lang="en-US" altLang="ja-JP" sz="1600" dirty="0" smtClean="0">
                  <a:solidFill>
                    <a:srgbClr val="FF0000"/>
                  </a:solidFill>
                </a:rPr>
                <a:t>extends </a:t>
              </a:r>
              <a:r>
                <a:rPr lang="en-US" altLang="ja-JP" sz="1600" dirty="0" err="1" smtClean="0">
                  <a:solidFill>
                    <a:srgbClr val="FF0000"/>
                  </a:solidFill>
                </a:rPr>
                <a:t>MetricsTool</a:t>
              </a:r>
              <a:r>
                <a:rPr lang="en-US" altLang="ja-JP" sz="1600" dirty="0" smtClean="0">
                  <a:solidFill>
                    <a:srgbClr val="FF0000"/>
                  </a:solidFill>
                </a:rPr>
                <a:t> </a:t>
              </a:r>
              <a:r>
                <a:rPr lang="en-US" altLang="ja-JP" sz="1600" dirty="0" smtClean="0"/>
                <a:t>{</a:t>
              </a:r>
            </a:p>
          </p:txBody>
        </p:sp>
        <p:sp>
          <p:nvSpPr>
            <p:cNvPr id="9" name="テキスト ボックス 8"/>
            <p:cNvSpPr txBox="1"/>
            <p:nvPr/>
          </p:nvSpPr>
          <p:spPr>
            <a:xfrm>
              <a:off x="4000496" y="1314378"/>
              <a:ext cx="4429156" cy="400110"/>
            </a:xfrm>
            <a:prstGeom prst="rect">
              <a:avLst/>
            </a:prstGeom>
            <a:noFill/>
          </p:spPr>
          <p:txBody>
            <a:bodyPr wrap="square" rtlCol="0">
              <a:spAutoFit/>
            </a:bodyPr>
            <a:lstStyle/>
            <a:p>
              <a:r>
                <a:rPr kumimoji="1" lang="en-US" altLang="ja-JP" dirty="0" smtClean="0"/>
                <a:t>1. </a:t>
              </a:r>
              <a:r>
                <a:rPr lang="en-US" altLang="ja-JP" dirty="0" smtClean="0"/>
                <a:t>Extends “</a:t>
              </a:r>
              <a:r>
                <a:rPr kumimoji="1" lang="en-US" altLang="ja-JP" dirty="0" err="1" smtClean="0"/>
                <a:t>MetricsTool</a:t>
              </a:r>
              <a:r>
                <a:rPr kumimoji="1" lang="en-US" altLang="ja-JP" dirty="0" smtClean="0"/>
                <a:t>” class</a:t>
              </a:r>
              <a:endParaRPr kumimoji="1" lang="ja-JP" altLang="en-US" dirty="0"/>
            </a:p>
          </p:txBody>
        </p:sp>
      </p:grpSp>
      <p:sp>
        <p:nvSpPr>
          <p:cNvPr id="10" name="テキスト ボックス 9"/>
          <p:cNvSpPr txBox="1"/>
          <p:nvPr/>
        </p:nvSpPr>
        <p:spPr>
          <a:xfrm>
            <a:off x="4000496" y="2827565"/>
            <a:ext cx="5072066" cy="1815882"/>
          </a:xfrm>
          <a:prstGeom prst="rect">
            <a:avLst/>
          </a:prstGeom>
          <a:noFill/>
          <a:ln w="12700">
            <a:solidFill>
              <a:schemeClr val="tx1"/>
            </a:solidFill>
          </a:ln>
        </p:spPr>
        <p:txBody>
          <a:bodyPr wrap="square" rtlCol="0">
            <a:spAutoFit/>
          </a:bodyPr>
          <a:lstStyle/>
          <a:p>
            <a:pPr algn="l"/>
            <a:r>
              <a:rPr lang="en-US" altLang="ja-JP" sz="1600" dirty="0" err="1" smtClean="0"/>
              <a:t>Settings.</a:t>
            </a:r>
            <a:r>
              <a:rPr lang="en-US" altLang="ja-JP" sz="1600" i="1" dirty="0" err="1" smtClean="0"/>
              <a:t>getInstance</a:t>
            </a:r>
            <a:r>
              <a:rPr lang="en-US" altLang="ja-JP" sz="1600" i="1" dirty="0" smtClean="0"/>
              <a:t>().</a:t>
            </a:r>
            <a:r>
              <a:rPr lang="en-US" altLang="ja-JP" sz="1600" i="1" dirty="0" err="1" smtClean="0">
                <a:solidFill>
                  <a:srgbClr val="FF0000"/>
                </a:solidFill>
              </a:rPr>
              <a:t>setLanguage</a:t>
            </a:r>
            <a:r>
              <a:rPr lang="en-US" altLang="ja-JP" sz="1600" i="1" dirty="0" smtClean="0"/>
              <a:t>("java");</a:t>
            </a:r>
          </a:p>
          <a:p>
            <a:pPr algn="l"/>
            <a:r>
              <a:rPr lang="en-US" altLang="ja-JP" sz="1600" dirty="0" err="1" smtClean="0"/>
              <a:t>Settings.</a:t>
            </a:r>
            <a:r>
              <a:rPr lang="en-US" altLang="ja-JP" sz="1600" i="1" dirty="0" err="1" smtClean="0"/>
              <a:t>getInstance</a:t>
            </a:r>
            <a:r>
              <a:rPr lang="en-US" altLang="ja-JP" sz="1600" i="1" dirty="0" smtClean="0"/>
              <a:t>().</a:t>
            </a:r>
            <a:r>
              <a:rPr lang="en-US" altLang="ja-JP" sz="1600" i="1" dirty="0" err="1" smtClean="0">
                <a:solidFill>
                  <a:srgbClr val="FF0000"/>
                </a:solidFill>
              </a:rPr>
              <a:t>setTargetDirectory</a:t>
            </a:r>
            <a:r>
              <a:rPr lang="en-US" altLang="ja-JP" sz="1600" i="1" dirty="0" smtClean="0"/>
              <a:t>(</a:t>
            </a:r>
          </a:p>
          <a:p>
            <a:pPr algn="l"/>
            <a:r>
              <a:rPr lang="en-US" altLang="ja-JP" sz="1600" dirty="0" smtClean="0"/>
              <a:t>"H:\\eclipse\\eclipse-3.5\\workspace\\</a:t>
            </a:r>
            <a:r>
              <a:rPr lang="en-US" altLang="ja-JP" sz="1600" dirty="0" err="1" smtClean="0"/>
              <a:t>masu</a:t>
            </a:r>
            <a:r>
              <a:rPr lang="en-US" altLang="ja-JP" sz="1600" dirty="0" smtClean="0"/>
              <a:t>");</a:t>
            </a:r>
          </a:p>
          <a:p>
            <a:pPr algn="l"/>
            <a:r>
              <a:rPr lang="en-US" altLang="ja-JP" sz="1600" dirty="0" err="1" smtClean="0"/>
              <a:t>Settings.</a:t>
            </a:r>
            <a:r>
              <a:rPr lang="en-US" altLang="ja-JP" sz="1600" i="1" dirty="0" err="1" smtClean="0"/>
              <a:t>getInstance</a:t>
            </a:r>
            <a:r>
              <a:rPr lang="en-US" altLang="ja-JP" sz="1600" i="1" dirty="0" smtClean="0"/>
              <a:t>().</a:t>
            </a:r>
            <a:r>
              <a:rPr lang="en-US" altLang="ja-JP" sz="1600" i="1" dirty="0" err="1" smtClean="0">
                <a:solidFill>
                  <a:srgbClr val="FF0000"/>
                </a:solidFill>
              </a:rPr>
              <a:t>setVerbose</a:t>
            </a:r>
            <a:r>
              <a:rPr lang="en-US" altLang="ja-JP" sz="1600" i="1" dirty="0" smtClean="0"/>
              <a:t>(</a:t>
            </a:r>
            <a:r>
              <a:rPr lang="en-US" altLang="ja-JP" sz="1600" b="1" i="1" dirty="0" smtClean="0"/>
              <a:t>true);</a:t>
            </a:r>
          </a:p>
          <a:p>
            <a:pPr algn="l"/>
            <a:r>
              <a:rPr lang="en-US" altLang="ja-JP" sz="1600" dirty="0" err="1" smtClean="0"/>
              <a:t>Settings.</a:t>
            </a:r>
            <a:r>
              <a:rPr lang="en-US" altLang="ja-JP" sz="1600" i="1" dirty="0" err="1" smtClean="0"/>
              <a:t>getInstance</a:t>
            </a:r>
            <a:r>
              <a:rPr lang="en-US" altLang="ja-JP" sz="1600" i="1" dirty="0" smtClean="0"/>
              <a:t>().</a:t>
            </a:r>
            <a:r>
              <a:rPr lang="en-US" altLang="ja-JP" sz="1600" i="1" dirty="0" err="1" smtClean="0">
                <a:solidFill>
                  <a:srgbClr val="FF0000"/>
                </a:solidFill>
              </a:rPr>
              <a:t>addLibrary</a:t>
            </a:r>
            <a:r>
              <a:rPr lang="en-US" altLang="ja-JP" sz="1600" i="1" dirty="0" smtClean="0"/>
              <a:t>(</a:t>
            </a:r>
            <a:r>
              <a:rPr lang="en-US" altLang="ja-JP" sz="1600" b="1" i="1" dirty="0" smtClean="0"/>
              <a:t>“resource\jdk160.jar”</a:t>
            </a:r>
            <a:r>
              <a:rPr lang="en-US" altLang="ja-JP" sz="1600" i="1" dirty="0" smtClean="0"/>
              <a:t>);</a:t>
            </a:r>
            <a:endParaRPr lang="en-US" altLang="ja-JP" sz="1600" b="1" i="1" dirty="0" smtClean="0"/>
          </a:p>
          <a:p>
            <a:pPr algn="l"/>
            <a:r>
              <a:rPr lang="en-US" altLang="ja-JP" sz="1600" dirty="0" err="1" smtClean="0"/>
              <a:t>Settings</a:t>
            </a:r>
            <a:r>
              <a:rPr lang="en-US" altLang="ja-JP" sz="1600" i="1" dirty="0" err="1" smtClean="0"/>
              <a:t>.getInstance</a:t>
            </a:r>
            <a:r>
              <a:rPr lang="en-US" altLang="ja-JP" sz="1600" i="1" dirty="0" smtClean="0"/>
              <a:t>().</a:t>
            </a:r>
            <a:r>
              <a:rPr lang="en-US" altLang="ja-JP" sz="1600" i="1" dirty="0" err="1" smtClean="0">
                <a:solidFill>
                  <a:srgbClr val="FF0000"/>
                </a:solidFill>
              </a:rPr>
              <a:t>setThreadNumber</a:t>
            </a:r>
            <a:r>
              <a:rPr lang="en-US" altLang="ja-JP" sz="1600" i="1" dirty="0" smtClean="0"/>
              <a:t>(2);</a:t>
            </a:r>
          </a:p>
        </p:txBody>
      </p:sp>
      <p:sp>
        <p:nvSpPr>
          <p:cNvPr id="11" name="テキスト ボックス 10"/>
          <p:cNvSpPr txBox="1"/>
          <p:nvPr/>
        </p:nvSpPr>
        <p:spPr>
          <a:xfrm>
            <a:off x="4000496" y="2427454"/>
            <a:ext cx="5072098" cy="400110"/>
          </a:xfrm>
          <a:prstGeom prst="rect">
            <a:avLst/>
          </a:prstGeom>
          <a:noFill/>
        </p:spPr>
        <p:txBody>
          <a:bodyPr wrap="square" rtlCol="0">
            <a:spAutoFit/>
          </a:bodyPr>
          <a:lstStyle/>
          <a:p>
            <a:r>
              <a:rPr lang="en-US" altLang="ja-JP" dirty="0" smtClean="0"/>
              <a:t>2. Specifies required information</a:t>
            </a:r>
            <a:endParaRPr kumimoji="1" lang="ja-JP" altLang="en-US" dirty="0"/>
          </a:p>
        </p:txBody>
      </p:sp>
      <p:grpSp>
        <p:nvGrpSpPr>
          <p:cNvPr id="7" name="グループ化 15"/>
          <p:cNvGrpSpPr/>
          <p:nvPr/>
        </p:nvGrpSpPr>
        <p:grpSpPr>
          <a:xfrm>
            <a:off x="4000496" y="4711495"/>
            <a:ext cx="4429156" cy="1432149"/>
            <a:chOff x="4000496" y="4957716"/>
            <a:chExt cx="4429156" cy="1432149"/>
          </a:xfrm>
        </p:grpSpPr>
        <p:sp>
          <p:nvSpPr>
            <p:cNvPr id="12" name="テキスト ボックス 11"/>
            <p:cNvSpPr txBox="1"/>
            <p:nvPr/>
          </p:nvSpPr>
          <p:spPr>
            <a:xfrm>
              <a:off x="4000496" y="5312647"/>
              <a:ext cx="4429156" cy="1077218"/>
            </a:xfrm>
            <a:prstGeom prst="rect">
              <a:avLst/>
            </a:prstGeom>
            <a:noFill/>
            <a:ln w="12700">
              <a:solidFill>
                <a:schemeClr val="tx1"/>
              </a:solidFill>
            </a:ln>
          </p:spPr>
          <p:txBody>
            <a:bodyPr wrap="square" rtlCol="0">
              <a:spAutoFit/>
            </a:bodyPr>
            <a:lstStyle/>
            <a:p>
              <a:pPr algn="l"/>
              <a:r>
                <a:rPr lang="en-US" altLang="ja-JP" sz="1600" dirty="0" smtClean="0"/>
                <a:t>final Simple01 simple = </a:t>
              </a:r>
              <a:r>
                <a:rPr lang="en-US" altLang="ja-JP" sz="1600" dirty="0" smtClean="0">
                  <a:solidFill>
                    <a:srgbClr val="FF0000"/>
                  </a:solidFill>
                </a:rPr>
                <a:t>new Simple01();</a:t>
              </a:r>
            </a:p>
            <a:p>
              <a:pPr algn="l"/>
              <a:r>
                <a:rPr lang="en-US" altLang="ja-JP" sz="1600" dirty="0" err="1" smtClean="0"/>
                <a:t>simple.</a:t>
              </a:r>
              <a:r>
                <a:rPr lang="en-US" altLang="ja-JP" sz="1600" dirty="0" err="1" smtClean="0">
                  <a:solidFill>
                    <a:srgbClr val="FF0000"/>
                  </a:solidFill>
                </a:rPr>
                <a:t>analyzeLibraries</a:t>
              </a:r>
              <a:r>
                <a:rPr lang="en-US" altLang="ja-JP" sz="1600" dirty="0" smtClean="0">
                  <a:solidFill>
                    <a:srgbClr val="FF0000"/>
                  </a:solidFill>
                </a:rPr>
                <a:t>();</a:t>
              </a:r>
            </a:p>
            <a:p>
              <a:pPr algn="l"/>
              <a:r>
                <a:rPr lang="en-US" altLang="ja-JP" sz="1600" dirty="0" err="1" smtClean="0"/>
                <a:t>simple.</a:t>
              </a:r>
              <a:r>
                <a:rPr lang="en-US" altLang="ja-JP" sz="1600" dirty="0" err="1" smtClean="0">
                  <a:solidFill>
                    <a:srgbClr val="FF0000"/>
                  </a:solidFill>
                </a:rPr>
                <a:t>readTargetFiles</a:t>
              </a:r>
              <a:r>
                <a:rPr lang="en-US" altLang="ja-JP" sz="1600" dirty="0" smtClean="0">
                  <a:solidFill>
                    <a:srgbClr val="FF0000"/>
                  </a:solidFill>
                </a:rPr>
                <a:t>();</a:t>
              </a:r>
              <a:endParaRPr lang="ja-JP" altLang="en-US" sz="1600" dirty="0" smtClean="0">
                <a:solidFill>
                  <a:srgbClr val="FF0000"/>
                </a:solidFill>
              </a:endParaRPr>
            </a:p>
            <a:p>
              <a:pPr algn="l"/>
              <a:r>
                <a:rPr lang="en-US" altLang="ja-JP" sz="1600" dirty="0" err="1" smtClean="0"/>
                <a:t>simple.</a:t>
              </a:r>
              <a:r>
                <a:rPr lang="en-US" altLang="ja-JP" sz="1600" dirty="0" err="1" smtClean="0">
                  <a:solidFill>
                    <a:srgbClr val="FF0000"/>
                  </a:solidFill>
                </a:rPr>
                <a:t>analyzeTargetFiles</a:t>
              </a:r>
              <a:r>
                <a:rPr lang="en-US" altLang="ja-JP" sz="1600" dirty="0" smtClean="0">
                  <a:solidFill>
                    <a:srgbClr val="FF0000"/>
                  </a:solidFill>
                </a:rPr>
                <a:t>();</a:t>
              </a:r>
            </a:p>
          </p:txBody>
        </p:sp>
        <p:sp>
          <p:nvSpPr>
            <p:cNvPr id="13" name="テキスト ボックス 12"/>
            <p:cNvSpPr txBox="1"/>
            <p:nvPr/>
          </p:nvSpPr>
          <p:spPr>
            <a:xfrm>
              <a:off x="4000496" y="4957716"/>
              <a:ext cx="4429156" cy="400110"/>
            </a:xfrm>
            <a:prstGeom prst="rect">
              <a:avLst/>
            </a:prstGeom>
            <a:noFill/>
          </p:spPr>
          <p:txBody>
            <a:bodyPr wrap="square" rtlCol="0">
              <a:spAutoFit/>
            </a:bodyPr>
            <a:lstStyle/>
            <a:p>
              <a:r>
                <a:rPr kumimoji="1" lang="en-US" altLang="ja-JP" dirty="0" smtClean="0"/>
                <a:t>3. Analyzes target source files</a:t>
              </a:r>
              <a:endParaRPr kumimoji="1" lang="ja-JP" altLang="en-US" dirty="0"/>
            </a:p>
          </p:txBody>
        </p:sp>
      </p:grpSp>
      <p:cxnSp>
        <p:nvCxnSpPr>
          <p:cNvPr id="41" name="直線矢印コネクタ 40"/>
          <p:cNvCxnSpPr>
            <a:endCxn id="8" idx="1"/>
          </p:cNvCxnSpPr>
          <p:nvPr/>
        </p:nvCxnSpPr>
        <p:spPr bwMode="auto">
          <a:xfrm>
            <a:off x="2500298" y="1643050"/>
            <a:ext cx="1500198" cy="240715"/>
          </a:xfrm>
          <a:prstGeom prst="straightConnector1">
            <a:avLst/>
          </a:prstGeom>
          <a:solidFill>
            <a:srgbClr val="FFFF99"/>
          </a:solidFill>
          <a:ln w="25400" cap="flat" cmpd="sng" algn="ctr">
            <a:solidFill>
              <a:schemeClr val="tx1"/>
            </a:solidFill>
            <a:prstDash val="solid"/>
            <a:round/>
            <a:headEnd type="none" w="med" len="med"/>
            <a:tailEnd type="arrow"/>
          </a:ln>
          <a:effectLst/>
        </p:spPr>
      </p:cxnSp>
      <p:cxnSp>
        <p:nvCxnSpPr>
          <p:cNvPr id="43" name="直線矢印コネクタ 42"/>
          <p:cNvCxnSpPr>
            <a:endCxn id="10" idx="1"/>
          </p:cNvCxnSpPr>
          <p:nvPr/>
        </p:nvCxnSpPr>
        <p:spPr bwMode="auto">
          <a:xfrm rot="16200000" flipH="1">
            <a:off x="2561359" y="2296368"/>
            <a:ext cx="1520953" cy="1357322"/>
          </a:xfrm>
          <a:prstGeom prst="straightConnector1">
            <a:avLst/>
          </a:prstGeom>
          <a:solidFill>
            <a:srgbClr val="FFFF99"/>
          </a:solidFill>
          <a:ln w="25400" cap="flat" cmpd="sng" algn="ctr">
            <a:solidFill>
              <a:schemeClr val="tx1"/>
            </a:solidFill>
            <a:prstDash val="solid"/>
            <a:round/>
            <a:headEnd type="none" w="med" len="med"/>
            <a:tailEnd type="arrow"/>
          </a:ln>
          <a:effectLst/>
        </p:spPr>
      </p:cxnSp>
      <p:cxnSp>
        <p:nvCxnSpPr>
          <p:cNvPr id="45" name="直線矢印コネクタ 44"/>
          <p:cNvCxnSpPr>
            <a:endCxn id="12" idx="1"/>
          </p:cNvCxnSpPr>
          <p:nvPr/>
        </p:nvCxnSpPr>
        <p:spPr bwMode="auto">
          <a:xfrm rot="16200000" flipH="1">
            <a:off x="1912347" y="3516885"/>
            <a:ext cx="2533225" cy="1643074"/>
          </a:xfrm>
          <a:prstGeom prst="straightConnector1">
            <a:avLst/>
          </a:prstGeom>
          <a:solidFill>
            <a:srgbClr val="FFFF99"/>
          </a:solidFill>
          <a:ln w="25400" cap="flat" cmpd="sng" algn="ctr">
            <a:solidFill>
              <a:schemeClr val="tx1"/>
            </a:solidFill>
            <a:prstDash val="solid"/>
            <a:round/>
            <a:headEnd type="none" w="med" len="med"/>
            <a:tailEnd type="arrow"/>
          </a:ln>
          <a:effectLst/>
        </p:spPr>
      </p:cxnSp>
      <p:sp>
        <p:nvSpPr>
          <p:cNvPr id="40" name="テキスト ボックス 39"/>
          <p:cNvSpPr txBox="1"/>
          <p:nvPr/>
        </p:nvSpPr>
        <p:spPr>
          <a:xfrm>
            <a:off x="285720" y="1277386"/>
            <a:ext cx="3643338" cy="5755422"/>
          </a:xfrm>
          <a:prstGeom prst="rect">
            <a:avLst/>
          </a:prstGeom>
          <a:noFill/>
          <a:ln w="19050">
            <a:solidFill>
              <a:schemeClr val="tx1"/>
            </a:solidFill>
          </a:ln>
        </p:spPr>
        <p:txBody>
          <a:bodyPr wrap="square" rtlCol="0">
            <a:spAutoFit/>
          </a:bodyPr>
          <a:lstStyle/>
          <a:p>
            <a:pPr algn="l"/>
            <a:r>
              <a:rPr lang="en-US" altLang="ja-JP" sz="800" b="1" dirty="0" smtClean="0"/>
              <a:t>public class Simple01 extends </a:t>
            </a:r>
            <a:r>
              <a:rPr lang="en-US" altLang="ja-JP" sz="800" b="1" dirty="0" err="1" smtClean="0"/>
              <a:t>MetricsTool</a:t>
            </a:r>
            <a:r>
              <a:rPr lang="en-US" altLang="ja-JP" sz="800" b="1" dirty="0" smtClean="0"/>
              <a:t> {</a:t>
            </a:r>
          </a:p>
          <a:p>
            <a:pPr algn="l"/>
            <a:endParaRPr lang="ja-JP" altLang="en-US" sz="800" dirty="0" smtClean="0"/>
          </a:p>
          <a:p>
            <a:pPr algn="l"/>
            <a:r>
              <a:rPr lang="en-US" altLang="ja-JP" sz="800" b="1" dirty="0" smtClean="0"/>
              <a:t>public static void main(String[] </a:t>
            </a:r>
            <a:r>
              <a:rPr lang="en-US" altLang="ja-JP" sz="800" b="1" dirty="0" err="1" smtClean="0"/>
              <a:t>args</a:t>
            </a:r>
            <a:r>
              <a:rPr lang="en-US" altLang="ja-JP" sz="800" b="1" dirty="0" smtClean="0"/>
              <a:t>) {</a:t>
            </a:r>
          </a:p>
          <a:p>
            <a:pPr algn="l"/>
            <a:endParaRPr lang="ja-JP" altLang="en-US" sz="800" dirty="0" smtClean="0"/>
          </a:p>
          <a:p>
            <a:pPr algn="l"/>
            <a:r>
              <a:rPr lang="en-US" altLang="ja-JP" sz="800" dirty="0" smtClean="0"/>
              <a:t>// </a:t>
            </a:r>
            <a:r>
              <a:rPr lang="ja-JP" altLang="en-US" sz="800" dirty="0" smtClean="0"/>
              <a:t>解析用設定</a:t>
            </a:r>
          </a:p>
          <a:p>
            <a:pPr algn="l"/>
            <a:r>
              <a:rPr lang="en-US" altLang="ja-JP" sz="800" dirty="0" err="1" smtClean="0"/>
              <a:t>Settings.</a:t>
            </a:r>
            <a:r>
              <a:rPr lang="en-US" altLang="ja-JP" sz="800" i="1" dirty="0" err="1" smtClean="0"/>
              <a:t>getInstance</a:t>
            </a:r>
            <a:r>
              <a:rPr lang="en-US" altLang="ja-JP" sz="800" i="1" dirty="0" smtClean="0"/>
              <a:t>().</a:t>
            </a:r>
            <a:r>
              <a:rPr lang="en-US" altLang="ja-JP" sz="800" i="1" dirty="0" err="1" smtClean="0"/>
              <a:t>setLanguage</a:t>
            </a:r>
            <a:r>
              <a:rPr lang="en-US" altLang="ja-JP" sz="800" i="1" dirty="0" smtClean="0"/>
              <a:t>("java");</a:t>
            </a:r>
          </a:p>
          <a:p>
            <a:pPr algn="l"/>
            <a:r>
              <a:rPr lang="en-US" altLang="ja-JP" sz="800" dirty="0" err="1" smtClean="0"/>
              <a:t>Settings.</a:t>
            </a:r>
            <a:r>
              <a:rPr lang="en-US" altLang="ja-JP" sz="800" i="1" dirty="0" err="1" smtClean="0"/>
              <a:t>getInstance</a:t>
            </a:r>
            <a:r>
              <a:rPr lang="en-US" altLang="ja-JP" sz="800" i="1" dirty="0" smtClean="0"/>
              <a:t>().</a:t>
            </a:r>
            <a:r>
              <a:rPr lang="en-US" altLang="ja-JP" sz="800" i="1" dirty="0" err="1" smtClean="0"/>
              <a:t>setTargetDirectory</a:t>
            </a:r>
            <a:r>
              <a:rPr lang="en-US" altLang="ja-JP" sz="800" i="1" dirty="0" smtClean="0"/>
              <a:t>(</a:t>
            </a:r>
          </a:p>
          <a:p>
            <a:pPr algn="l"/>
            <a:r>
              <a:rPr lang="en-US" altLang="ja-JP" sz="800" dirty="0" smtClean="0"/>
              <a:t>"H:\\eclipse\\eclipse-3.5\\workspace\\</a:t>
            </a:r>
            <a:r>
              <a:rPr lang="en-US" altLang="ja-JP" sz="800" dirty="0" err="1" smtClean="0"/>
              <a:t>masu</a:t>
            </a:r>
            <a:r>
              <a:rPr lang="en-US" altLang="ja-JP" sz="800" dirty="0" smtClean="0"/>
              <a:t>");</a:t>
            </a:r>
          </a:p>
          <a:p>
            <a:pPr algn="l"/>
            <a:r>
              <a:rPr lang="en-US" altLang="ja-JP" sz="800" dirty="0" err="1" smtClean="0"/>
              <a:t>Settings.</a:t>
            </a:r>
            <a:r>
              <a:rPr lang="en-US" altLang="ja-JP" sz="800" i="1" dirty="0" err="1" smtClean="0"/>
              <a:t>getInstance</a:t>
            </a:r>
            <a:r>
              <a:rPr lang="en-US" altLang="ja-JP" sz="800" i="1" dirty="0" smtClean="0"/>
              <a:t>().</a:t>
            </a:r>
            <a:r>
              <a:rPr lang="en-US" altLang="ja-JP" sz="800" i="1" dirty="0" err="1" smtClean="0"/>
              <a:t>setVerbose</a:t>
            </a:r>
            <a:r>
              <a:rPr lang="en-US" altLang="ja-JP" sz="800" i="1" dirty="0" smtClean="0"/>
              <a:t>(true);</a:t>
            </a:r>
          </a:p>
          <a:p>
            <a:pPr algn="l"/>
            <a:r>
              <a:rPr lang="en-US" altLang="ja-JP" sz="800" dirty="0" err="1" smtClean="0"/>
              <a:t>Settings.getInstance</a:t>
            </a:r>
            <a:r>
              <a:rPr lang="en-US" altLang="ja-JP" sz="800" dirty="0" smtClean="0"/>
              <a:t>().</a:t>
            </a:r>
            <a:r>
              <a:rPr lang="en-US" altLang="ja-JP" sz="800" i="1" dirty="0" err="1" smtClean="0"/>
              <a:t>addLibrary</a:t>
            </a:r>
            <a:r>
              <a:rPr lang="en-US" altLang="ja-JP" sz="800" i="1" dirty="0" smtClean="0"/>
              <a:t>(“resource\jdk160.jar”);</a:t>
            </a:r>
          </a:p>
          <a:p>
            <a:pPr algn="l"/>
            <a:r>
              <a:rPr lang="en-US" altLang="ja-JP" sz="800" dirty="0" err="1" smtClean="0"/>
              <a:t>Settings</a:t>
            </a:r>
            <a:r>
              <a:rPr lang="en-US" altLang="ja-JP" sz="800" i="1" dirty="0" err="1" smtClean="0"/>
              <a:t>.getInstance</a:t>
            </a:r>
            <a:r>
              <a:rPr lang="en-US" altLang="ja-JP" sz="800" i="1" dirty="0" smtClean="0"/>
              <a:t>().</a:t>
            </a:r>
            <a:r>
              <a:rPr lang="en-US" altLang="ja-JP" sz="800" i="1" dirty="0" err="1" smtClean="0"/>
              <a:t>setThreadNumber</a:t>
            </a:r>
            <a:r>
              <a:rPr lang="en-US" altLang="ja-JP" sz="800" i="1" dirty="0" smtClean="0"/>
              <a:t>(2);</a:t>
            </a:r>
          </a:p>
          <a:p>
            <a:pPr algn="l"/>
            <a:endParaRPr lang="ja-JP" altLang="en-US" sz="800" dirty="0" smtClean="0"/>
          </a:p>
          <a:p>
            <a:pPr algn="l"/>
            <a:r>
              <a:rPr lang="en-US" altLang="ja-JP" sz="800" dirty="0" smtClean="0"/>
              <a:t>// </a:t>
            </a:r>
            <a:r>
              <a:rPr lang="ja-JP" altLang="en-US" sz="800" dirty="0" smtClean="0"/>
              <a:t>対象ファイルの解析</a:t>
            </a:r>
          </a:p>
          <a:p>
            <a:pPr algn="l"/>
            <a:r>
              <a:rPr lang="en-US" altLang="ja-JP" sz="800" b="1" dirty="0" smtClean="0"/>
              <a:t>final Simple01 simple = new Simple01();</a:t>
            </a:r>
          </a:p>
          <a:p>
            <a:pPr algn="l"/>
            <a:r>
              <a:rPr lang="en-US" altLang="ja-JP" sz="800" dirty="0" err="1" smtClean="0"/>
              <a:t>Simple.analyzeLibraries</a:t>
            </a:r>
            <a:r>
              <a:rPr lang="en-US" altLang="ja-JP" sz="800" dirty="0" smtClean="0"/>
              <a:t>();</a:t>
            </a:r>
          </a:p>
          <a:p>
            <a:pPr algn="l"/>
            <a:r>
              <a:rPr lang="en-US" altLang="ja-JP" sz="800" dirty="0" err="1" smtClean="0"/>
              <a:t>simple.readTargetFiles</a:t>
            </a:r>
            <a:r>
              <a:rPr lang="en-US" altLang="ja-JP" sz="800" dirty="0" smtClean="0"/>
              <a:t>();</a:t>
            </a:r>
          </a:p>
          <a:p>
            <a:pPr algn="l"/>
            <a:r>
              <a:rPr lang="en-US" altLang="ja-JP" sz="800" dirty="0" err="1" smtClean="0"/>
              <a:t>simple.analyzeTargetFiles</a:t>
            </a:r>
            <a:r>
              <a:rPr lang="en-US" altLang="ja-JP" sz="800" dirty="0" smtClean="0"/>
              <a:t>();</a:t>
            </a:r>
          </a:p>
          <a:p>
            <a:pPr algn="l"/>
            <a:endParaRPr lang="ja-JP" altLang="en-US" sz="800" dirty="0" smtClean="0"/>
          </a:p>
          <a:p>
            <a:pPr algn="l"/>
            <a:r>
              <a:rPr lang="en-US" altLang="ja-JP" sz="800" dirty="0" smtClean="0"/>
              <a:t>// </a:t>
            </a:r>
            <a:r>
              <a:rPr lang="ja-JP" altLang="en-US" sz="800" dirty="0" smtClean="0"/>
              <a:t>対象クラス一覧を取得</a:t>
            </a:r>
          </a:p>
          <a:p>
            <a:pPr algn="l"/>
            <a:r>
              <a:rPr lang="en-US" altLang="ja-JP" sz="800" b="1" dirty="0" smtClean="0"/>
              <a:t>final Set&lt;</a:t>
            </a:r>
            <a:r>
              <a:rPr lang="en-US" altLang="ja-JP" sz="800" b="1" dirty="0" err="1" smtClean="0"/>
              <a:t>TargetClassInfo</a:t>
            </a:r>
            <a:r>
              <a:rPr lang="en-US" altLang="ja-JP" sz="800" b="1" dirty="0" smtClean="0"/>
              <a:t>&gt; classes = </a:t>
            </a:r>
            <a:r>
              <a:rPr lang="en-US" altLang="ja-JP" sz="800" b="1" dirty="0" err="1" smtClean="0"/>
              <a:t>DataManager.</a:t>
            </a:r>
            <a:r>
              <a:rPr lang="en-US" altLang="ja-JP" sz="800" b="1" i="1" dirty="0" err="1" smtClean="0"/>
              <a:t>getInstance</a:t>
            </a:r>
            <a:r>
              <a:rPr lang="en-US" altLang="ja-JP" sz="800" b="1" i="1" dirty="0" smtClean="0"/>
              <a:t>()</a:t>
            </a:r>
          </a:p>
          <a:p>
            <a:pPr algn="l"/>
            <a:r>
              <a:rPr lang="en-US" altLang="ja-JP" sz="800" dirty="0" smtClean="0"/>
              <a:t>.</a:t>
            </a:r>
            <a:r>
              <a:rPr lang="en-US" altLang="ja-JP" sz="800" dirty="0" err="1" smtClean="0"/>
              <a:t>getClassInfoManager</a:t>
            </a:r>
            <a:r>
              <a:rPr lang="en-US" altLang="ja-JP" sz="800" dirty="0" smtClean="0"/>
              <a:t>().</a:t>
            </a:r>
            <a:r>
              <a:rPr lang="en-US" altLang="ja-JP" sz="800" dirty="0" err="1" smtClean="0"/>
              <a:t>getTargetClassInfos</a:t>
            </a:r>
            <a:r>
              <a:rPr lang="en-US" altLang="ja-JP" sz="800" dirty="0" smtClean="0"/>
              <a:t>();</a:t>
            </a:r>
          </a:p>
          <a:p>
            <a:pPr algn="l"/>
            <a:r>
              <a:rPr lang="en-US" altLang="ja-JP" sz="800" b="1" dirty="0" smtClean="0"/>
              <a:t>for (final </a:t>
            </a:r>
            <a:r>
              <a:rPr lang="en-US" altLang="ja-JP" sz="800" b="1" dirty="0" err="1" smtClean="0"/>
              <a:t>TargetClassInfo</a:t>
            </a:r>
            <a:r>
              <a:rPr lang="en-US" altLang="ja-JP" sz="800" b="1" dirty="0" smtClean="0"/>
              <a:t> </a:t>
            </a:r>
            <a:r>
              <a:rPr lang="en-US" altLang="ja-JP" sz="800" b="1" dirty="0" err="1" smtClean="0"/>
              <a:t>classInfo</a:t>
            </a:r>
            <a:r>
              <a:rPr lang="en-US" altLang="ja-JP" sz="800" b="1" dirty="0" smtClean="0"/>
              <a:t> : classes) {</a:t>
            </a:r>
          </a:p>
          <a:p>
            <a:pPr algn="l"/>
            <a:r>
              <a:rPr lang="en-US" altLang="ja-JP" sz="800" dirty="0" err="1" smtClean="0"/>
              <a:t>System.</a:t>
            </a:r>
            <a:r>
              <a:rPr lang="en-US" altLang="ja-JP" sz="800" i="1" dirty="0" err="1" smtClean="0"/>
              <a:t>out.println</a:t>
            </a:r>
            <a:r>
              <a:rPr lang="en-US" altLang="ja-JP" sz="800" i="1" dirty="0" smtClean="0"/>
              <a:t>(</a:t>
            </a:r>
            <a:r>
              <a:rPr lang="en-US" altLang="ja-JP" sz="800" i="1" dirty="0" err="1" smtClean="0"/>
              <a:t>classInfo.getFullQualifiedName</a:t>
            </a:r>
            <a:r>
              <a:rPr lang="en-US" altLang="ja-JP" sz="800" i="1" dirty="0" smtClean="0"/>
              <a:t>("."));</a:t>
            </a:r>
          </a:p>
          <a:p>
            <a:pPr algn="l"/>
            <a:r>
              <a:rPr lang="en-US" altLang="ja-JP" sz="800" dirty="0" smtClean="0"/>
              <a:t>}</a:t>
            </a:r>
          </a:p>
          <a:p>
            <a:pPr algn="l"/>
            <a:endParaRPr lang="ja-JP" altLang="en-US" sz="800" dirty="0" smtClean="0"/>
          </a:p>
          <a:p>
            <a:pPr algn="l"/>
            <a:r>
              <a:rPr lang="en-US" altLang="ja-JP" sz="800" dirty="0" smtClean="0"/>
              <a:t>// </a:t>
            </a:r>
            <a:r>
              <a:rPr lang="ja-JP" altLang="en-US" sz="800" dirty="0" smtClean="0"/>
              <a:t>対象メソッド一覧を取得</a:t>
            </a:r>
          </a:p>
          <a:p>
            <a:pPr algn="l"/>
            <a:r>
              <a:rPr lang="en-US" altLang="ja-JP" sz="800" b="1" dirty="0" smtClean="0"/>
              <a:t>final Set&lt;</a:t>
            </a:r>
            <a:r>
              <a:rPr lang="en-US" altLang="ja-JP" sz="800" b="1" dirty="0" err="1" smtClean="0"/>
              <a:t>TargetMethodInfo</a:t>
            </a:r>
            <a:r>
              <a:rPr lang="en-US" altLang="ja-JP" sz="800" b="1" dirty="0" smtClean="0"/>
              <a:t>&gt; methods = </a:t>
            </a:r>
            <a:r>
              <a:rPr lang="en-US" altLang="ja-JP" sz="800" b="1" dirty="0" err="1" smtClean="0"/>
              <a:t>DataManager.</a:t>
            </a:r>
            <a:r>
              <a:rPr lang="en-US" altLang="ja-JP" sz="800" b="1" i="1" dirty="0" err="1" smtClean="0"/>
              <a:t>getInstance</a:t>
            </a:r>
            <a:r>
              <a:rPr lang="en-US" altLang="ja-JP" sz="800" b="1" i="1" dirty="0" smtClean="0"/>
              <a:t>()</a:t>
            </a:r>
          </a:p>
          <a:p>
            <a:pPr algn="l"/>
            <a:r>
              <a:rPr lang="en-US" altLang="ja-JP" sz="800" dirty="0" smtClean="0"/>
              <a:t>.</a:t>
            </a:r>
            <a:r>
              <a:rPr lang="en-US" altLang="ja-JP" sz="800" dirty="0" err="1" smtClean="0"/>
              <a:t>getMethodInfoManager</a:t>
            </a:r>
            <a:r>
              <a:rPr lang="en-US" altLang="ja-JP" sz="800" dirty="0" smtClean="0"/>
              <a:t>().</a:t>
            </a:r>
            <a:r>
              <a:rPr lang="en-US" altLang="ja-JP" sz="800" dirty="0" err="1" smtClean="0"/>
              <a:t>getTargetMethodInfos</a:t>
            </a:r>
            <a:r>
              <a:rPr lang="en-US" altLang="ja-JP" sz="800" dirty="0" smtClean="0"/>
              <a:t>();</a:t>
            </a:r>
          </a:p>
          <a:p>
            <a:pPr algn="l"/>
            <a:r>
              <a:rPr lang="en-US" altLang="ja-JP" sz="800" b="1" dirty="0" smtClean="0"/>
              <a:t>for (final </a:t>
            </a:r>
            <a:r>
              <a:rPr lang="en-US" altLang="ja-JP" sz="800" b="1" dirty="0" err="1" smtClean="0"/>
              <a:t>TargetMethodInfo</a:t>
            </a:r>
            <a:r>
              <a:rPr lang="en-US" altLang="ja-JP" sz="800" b="1" dirty="0" smtClean="0"/>
              <a:t> method : methods) {</a:t>
            </a:r>
          </a:p>
          <a:p>
            <a:pPr algn="l"/>
            <a:r>
              <a:rPr lang="en-US" altLang="ja-JP" sz="800" dirty="0" err="1" smtClean="0"/>
              <a:t>System.</a:t>
            </a:r>
            <a:r>
              <a:rPr lang="en-US" altLang="ja-JP" sz="800" i="1" dirty="0" err="1" smtClean="0"/>
              <a:t>out.println</a:t>
            </a:r>
            <a:r>
              <a:rPr lang="en-US" altLang="ja-JP" sz="800" i="1" dirty="0" smtClean="0"/>
              <a:t>(</a:t>
            </a:r>
            <a:r>
              <a:rPr lang="en-US" altLang="ja-JP" sz="800" i="1" dirty="0" err="1" smtClean="0"/>
              <a:t>method.getMethodName</a:t>
            </a:r>
            <a:r>
              <a:rPr lang="en-US" altLang="ja-JP" sz="800" i="1" dirty="0" smtClean="0"/>
              <a:t>());</a:t>
            </a:r>
          </a:p>
          <a:p>
            <a:pPr algn="l"/>
            <a:r>
              <a:rPr lang="en-US" altLang="ja-JP" sz="800" dirty="0" smtClean="0"/>
              <a:t>}</a:t>
            </a:r>
          </a:p>
          <a:p>
            <a:pPr algn="l"/>
            <a:endParaRPr lang="ja-JP" altLang="en-US" sz="800" dirty="0" smtClean="0"/>
          </a:p>
          <a:p>
            <a:pPr algn="l"/>
            <a:r>
              <a:rPr lang="en-US" altLang="ja-JP" sz="800" dirty="0" smtClean="0"/>
              <a:t>// </a:t>
            </a:r>
            <a:r>
              <a:rPr lang="ja-JP" altLang="en-US" sz="800" dirty="0" smtClean="0"/>
              <a:t>対象フィールド一覧を取得</a:t>
            </a:r>
          </a:p>
          <a:p>
            <a:pPr algn="l"/>
            <a:r>
              <a:rPr lang="en-US" altLang="ja-JP" sz="800" b="1" dirty="0" smtClean="0"/>
              <a:t>final Set&lt;</a:t>
            </a:r>
            <a:r>
              <a:rPr lang="en-US" altLang="ja-JP" sz="800" b="1" dirty="0" err="1" smtClean="0"/>
              <a:t>TargetFieldInfo</a:t>
            </a:r>
            <a:r>
              <a:rPr lang="en-US" altLang="ja-JP" sz="800" b="1" dirty="0" smtClean="0"/>
              <a:t>&gt; fields = </a:t>
            </a:r>
            <a:r>
              <a:rPr lang="en-US" altLang="ja-JP" sz="800" b="1" dirty="0" err="1" smtClean="0"/>
              <a:t>DataManager.</a:t>
            </a:r>
            <a:r>
              <a:rPr lang="en-US" altLang="ja-JP" sz="800" b="1" i="1" dirty="0" err="1" smtClean="0"/>
              <a:t>getInstance</a:t>
            </a:r>
            <a:r>
              <a:rPr lang="en-US" altLang="ja-JP" sz="800" b="1" i="1" dirty="0" smtClean="0"/>
              <a:t>()</a:t>
            </a:r>
          </a:p>
          <a:p>
            <a:pPr algn="l"/>
            <a:r>
              <a:rPr lang="en-US" altLang="ja-JP" sz="800" dirty="0" smtClean="0"/>
              <a:t>.</a:t>
            </a:r>
            <a:r>
              <a:rPr lang="en-US" altLang="ja-JP" sz="800" dirty="0" err="1" smtClean="0"/>
              <a:t>getFieldInfoManager</a:t>
            </a:r>
            <a:r>
              <a:rPr lang="en-US" altLang="ja-JP" sz="800" dirty="0" smtClean="0"/>
              <a:t>().</a:t>
            </a:r>
            <a:r>
              <a:rPr lang="en-US" altLang="ja-JP" sz="800" dirty="0" err="1" smtClean="0"/>
              <a:t>getTargetFieldInfos</a:t>
            </a:r>
            <a:r>
              <a:rPr lang="en-US" altLang="ja-JP" sz="800" dirty="0" smtClean="0"/>
              <a:t>();</a:t>
            </a:r>
          </a:p>
          <a:p>
            <a:pPr algn="l"/>
            <a:r>
              <a:rPr lang="en-US" altLang="ja-JP" sz="800" b="1" dirty="0" smtClean="0"/>
              <a:t>for (final </a:t>
            </a:r>
            <a:r>
              <a:rPr lang="en-US" altLang="ja-JP" sz="800" b="1" dirty="0" err="1" smtClean="0"/>
              <a:t>TargetFieldInfo</a:t>
            </a:r>
            <a:r>
              <a:rPr lang="en-US" altLang="ja-JP" sz="800" b="1" dirty="0" smtClean="0"/>
              <a:t> field : fields) {</a:t>
            </a:r>
          </a:p>
          <a:p>
            <a:pPr algn="l"/>
            <a:r>
              <a:rPr lang="en-US" altLang="ja-JP" sz="800" dirty="0" err="1" smtClean="0"/>
              <a:t>System.</a:t>
            </a:r>
            <a:r>
              <a:rPr lang="en-US" altLang="ja-JP" sz="800" i="1" dirty="0" err="1" smtClean="0"/>
              <a:t>out.println</a:t>
            </a:r>
            <a:r>
              <a:rPr lang="en-US" altLang="ja-JP" sz="800" i="1" dirty="0" smtClean="0"/>
              <a:t>(</a:t>
            </a:r>
            <a:r>
              <a:rPr lang="en-US" altLang="ja-JP" sz="800" i="1" dirty="0" err="1" smtClean="0"/>
              <a:t>field.getName</a:t>
            </a:r>
            <a:r>
              <a:rPr lang="en-US" altLang="ja-JP" sz="800" i="1" dirty="0" smtClean="0"/>
              <a:t>());</a:t>
            </a:r>
          </a:p>
          <a:p>
            <a:pPr algn="l"/>
            <a:r>
              <a:rPr lang="en-US" altLang="ja-JP" sz="800" dirty="0" smtClean="0"/>
              <a:t>}</a:t>
            </a:r>
          </a:p>
          <a:p>
            <a:pPr algn="l"/>
            <a:endParaRPr lang="ja-JP" altLang="en-US" sz="800" dirty="0" smtClean="0"/>
          </a:p>
          <a:p>
            <a:pPr algn="l"/>
            <a:r>
              <a:rPr lang="en-US" altLang="ja-JP" sz="800" dirty="0" smtClean="0"/>
              <a:t>// </a:t>
            </a:r>
            <a:r>
              <a:rPr lang="ja-JP" altLang="en-US" sz="800" dirty="0" smtClean="0"/>
              <a:t>対象ファイル一覧を取得</a:t>
            </a:r>
          </a:p>
          <a:p>
            <a:pPr algn="l"/>
            <a:r>
              <a:rPr lang="en-US" altLang="ja-JP" sz="800" b="1" dirty="0" smtClean="0"/>
              <a:t>final Set&lt;</a:t>
            </a:r>
            <a:r>
              <a:rPr lang="en-US" altLang="ja-JP" sz="800" b="1" dirty="0" err="1" smtClean="0"/>
              <a:t>FileInfo</a:t>
            </a:r>
            <a:r>
              <a:rPr lang="en-US" altLang="ja-JP" sz="800" b="1" dirty="0" smtClean="0"/>
              <a:t>&gt; files = </a:t>
            </a:r>
            <a:r>
              <a:rPr lang="en-US" altLang="ja-JP" sz="800" b="1" dirty="0" err="1" smtClean="0"/>
              <a:t>DataManager.</a:t>
            </a:r>
            <a:r>
              <a:rPr lang="en-US" altLang="ja-JP" sz="800" b="1" i="1" dirty="0" err="1" smtClean="0"/>
              <a:t>getInstance</a:t>
            </a:r>
            <a:r>
              <a:rPr lang="en-US" altLang="ja-JP" sz="800" b="1" i="1" dirty="0" smtClean="0"/>
              <a:t>()</a:t>
            </a:r>
          </a:p>
          <a:p>
            <a:pPr algn="l"/>
            <a:r>
              <a:rPr lang="en-US" altLang="ja-JP" sz="800" dirty="0" smtClean="0"/>
              <a:t>.</a:t>
            </a:r>
            <a:r>
              <a:rPr lang="en-US" altLang="ja-JP" sz="800" dirty="0" err="1" smtClean="0"/>
              <a:t>getFileInfoManager</a:t>
            </a:r>
            <a:r>
              <a:rPr lang="en-US" altLang="ja-JP" sz="800" dirty="0" smtClean="0"/>
              <a:t>().</a:t>
            </a:r>
            <a:r>
              <a:rPr lang="en-US" altLang="ja-JP" sz="800" dirty="0" err="1" smtClean="0"/>
              <a:t>getFileInfos</a:t>
            </a:r>
            <a:r>
              <a:rPr lang="en-US" altLang="ja-JP" sz="800" dirty="0" smtClean="0"/>
              <a:t>();</a:t>
            </a:r>
          </a:p>
          <a:p>
            <a:pPr algn="l"/>
            <a:r>
              <a:rPr lang="en-US" altLang="ja-JP" sz="800" b="1" dirty="0" smtClean="0"/>
              <a:t>for (final </a:t>
            </a:r>
            <a:r>
              <a:rPr lang="en-US" altLang="ja-JP" sz="800" b="1" dirty="0" err="1" smtClean="0"/>
              <a:t>FileInfo</a:t>
            </a:r>
            <a:r>
              <a:rPr lang="en-US" altLang="ja-JP" sz="800" b="1" dirty="0" smtClean="0"/>
              <a:t> file : files) {</a:t>
            </a:r>
          </a:p>
          <a:p>
            <a:pPr algn="l"/>
            <a:r>
              <a:rPr lang="en-US" altLang="ja-JP" sz="800" dirty="0" err="1" smtClean="0"/>
              <a:t>System.</a:t>
            </a:r>
            <a:r>
              <a:rPr lang="en-US" altLang="ja-JP" sz="800" i="1" dirty="0" err="1" smtClean="0"/>
              <a:t>out.println</a:t>
            </a:r>
            <a:r>
              <a:rPr lang="en-US" altLang="ja-JP" sz="800" i="1" dirty="0" smtClean="0"/>
              <a:t>(</a:t>
            </a:r>
            <a:r>
              <a:rPr lang="en-US" altLang="ja-JP" sz="800" i="1" dirty="0" err="1" smtClean="0"/>
              <a:t>file.getName</a:t>
            </a:r>
            <a:r>
              <a:rPr lang="en-US" altLang="ja-JP" sz="800" i="1" dirty="0" smtClean="0"/>
              <a:t>());</a:t>
            </a:r>
          </a:p>
          <a:p>
            <a:pPr algn="l"/>
            <a:r>
              <a:rPr lang="en-US" altLang="ja-JP" sz="800" dirty="0" smtClean="0"/>
              <a:t>}}}</a:t>
            </a:r>
            <a:endParaRPr kumimoji="1" lang="ja-JP" altLang="en-US" sz="8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1" name="直線コネクタ 70"/>
          <p:cNvCxnSpPr/>
          <p:nvPr/>
        </p:nvCxnSpPr>
        <p:spPr bwMode="auto">
          <a:xfrm>
            <a:off x="142844" y="5784085"/>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72" name="直線コネクタ 71"/>
          <p:cNvCxnSpPr/>
          <p:nvPr/>
        </p:nvCxnSpPr>
        <p:spPr bwMode="auto">
          <a:xfrm>
            <a:off x="142844" y="5856707"/>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73" name="直線コネクタ 72"/>
          <p:cNvCxnSpPr/>
          <p:nvPr/>
        </p:nvCxnSpPr>
        <p:spPr bwMode="auto">
          <a:xfrm>
            <a:off x="142844" y="5927751"/>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grpSp>
        <p:nvGrpSpPr>
          <p:cNvPr id="2" name="グループ化 73"/>
          <p:cNvGrpSpPr/>
          <p:nvPr/>
        </p:nvGrpSpPr>
        <p:grpSpPr>
          <a:xfrm>
            <a:off x="142844" y="5426895"/>
            <a:ext cx="3357586" cy="285752"/>
            <a:chOff x="142844" y="5857892"/>
            <a:chExt cx="3357586" cy="285752"/>
          </a:xfrm>
        </p:grpSpPr>
        <p:cxnSp>
          <p:nvCxnSpPr>
            <p:cNvPr id="75" name="直線コネクタ 74"/>
            <p:cNvCxnSpPr/>
            <p:nvPr/>
          </p:nvCxnSpPr>
          <p:spPr bwMode="auto">
            <a:xfrm>
              <a:off x="142844" y="5857892"/>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76" name="直線コネクタ 75"/>
            <p:cNvCxnSpPr/>
            <p:nvPr/>
          </p:nvCxnSpPr>
          <p:spPr bwMode="auto">
            <a:xfrm>
              <a:off x="142844" y="5930514"/>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77" name="直線コネクタ 76"/>
            <p:cNvCxnSpPr/>
            <p:nvPr/>
          </p:nvCxnSpPr>
          <p:spPr bwMode="auto">
            <a:xfrm>
              <a:off x="142844" y="6001558"/>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78" name="直線コネクタ 77"/>
            <p:cNvCxnSpPr/>
            <p:nvPr/>
          </p:nvCxnSpPr>
          <p:spPr bwMode="auto">
            <a:xfrm>
              <a:off x="142844" y="6071022"/>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79" name="直線コネクタ 78"/>
            <p:cNvCxnSpPr/>
            <p:nvPr/>
          </p:nvCxnSpPr>
          <p:spPr bwMode="auto">
            <a:xfrm>
              <a:off x="142844" y="6142065"/>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grpSp>
      <p:cxnSp>
        <p:nvCxnSpPr>
          <p:cNvPr id="81" name="直線コネクタ 80"/>
          <p:cNvCxnSpPr/>
          <p:nvPr/>
        </p:nvCxnSpPr>
        <p:spPr bwMode="auto">
          <a:xfrm>
            <a:off x="142844" y="4927619"/>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82" name="直線コネクタ 81"/>
          <p:cNvCxnSpPr/>
          <p:nvPr/>
        </p:nvCxnSpPr>
        <p:spPr bwMode="auto">
          <a:xfrm>
            <a:off x="142844" y="4999057"/>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83" name="直線コネクタ 82"/>
          <p:cNvCxnSpPr/>
          <p:nvPr/>
        </p:nvCxnSpPr>
        <p:spPr bwMode="auto">
          <a:xfrm>
            <a:off x="142844" y="5356247"/>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grpSp>
        <p:nvGrpSpPr>
          <p:cNvPr id="3" name="グループ化 83"/>
          <p:cNvGrpSpPr/>
          <p:nvPr/>
        </p:nvGrpSpPr>
        <p:grpSpPr>
          <a:xfrm>
            <a:off x="142844" y="4572008"/>
            <a:ext cx="3357586" cy="285752"/>
            <a:chOff x="142844" y="5857892"/>
            <a:chExt cx="3357586" cy="285752"/>
          </a:xfrm>
        </p:grpSpPr>
        <p:cxnSp>
          <p:nvCxnSpPr>
            <p:cNvPr id="85" name="直線コネクタ 84"/>
            <p:cNvCxnSpPr/>
            <p:nvPr/>
          </p:nvCxnSpPr>
          <p:spPr bwMode="auto">
            <a:xfrm>
              <a:off x="142844" y="5857892"/>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86" name="直線コネクタ 85"/>
            <p:cNvCxnSpPr/>
            <p:nvPr/>
          </p:nvCxnSpPr>
          <p:spPr bwMode="auto">
            <a:xfrm>
              <a:off x="142844" y="5930514"/>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87" name="直線コネクタ 86"/>
            <p:cNvCxnSpPr/>
            <p:nvPr/>
          </p:nvCxnSpPr>
          <p:spPr bwMode="auto">
            <a:xfrm>
              <a:off x="142844" y="6001558"/>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88" name="直線コネクタ 87"/>
            <p:cNvCxnSpPr/>
            <p:nvPr/>
          </p:nvCxnSpPr>
          <p:spPr bwMode="auto">
            <a:xfrm>
              <a:off x="142844" y="6071022"/>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89" name="直線コネクタ 88"/>
            <p:cNvCxnSpPr/>
            <p:nvPr/>
          </p:nvCxnSpPr>
          <p:spPr bwMode="auto">
            <a:xfrm>
              <a:off x="142844" y="6142065"/>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grpSp>
      <p:cxnSp>
        <p:nvCxnSpPr>
          <p:cNvPr id="91" name="直線コネクタ 90"/>
          <p:cNvCxnSpPr/>
          <p:nvPr/>
        </p:nvCxnSpPr>
        <p:spPr bwMode="auto">
          <a:xfrm>
            <a:off x="142844" y="4070363"/>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92" name="直線コネクタ 91"/>
          <p:cNvCxnSpPr/>
          <p:nvPr/>
        </p:nvCxnSpPr>
        <p:spPr bwMode="auto">
          <a:xfrm>
            <a:off x="142844" y="4141801"/>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93" name="直線コネクタ 92"/>
          <p:cNvCxnSpPr/>
          <p:nvPr/>
        </p:nvCxnSpPr>
        <p:spPr bwMode="auto">
          <a:xfrm>
            <a:off x="142844" y="4213239"/>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grpSp>
        <p:nvGrpSpPr>
          <p:cNvPr id="4" name="グループ化 93"/>
          <p:cNvGrpSpPr/>
          <p:nvPr/>
        </p:nvGrpSpPr>
        <p:grpSpPr>
          <a:xfrm>
            <a:off x="142844" y="3714752"/>
            <a:ext cx="3357586" cy="285752"/>
            <a:chOff x="142844" y="5857892"/>
            <a:chExt cx="3357586" cy="285752"/>
          </a:xfrm>
        </p:grpSpPr>
        <p:cxnSp>
          <p:nvCxnSpPr>
            <p:cNvPr id="95" name="直線コネクタ 94"/>
            <p:cNvCxnSpPr/>
            <p:nvPr/>
          </p:nvCxnSpPr>
          <p:spPr bwMode="auto">
            <a:xfrm>
              <a:off x="142844" y="5857892"/>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96" name="直線コネクタ 95"/>
            <p:cNvCxnSpPr/>
            <p:nvPr/>
          </p:nvCxnSpPr>
          <p:spPr bwMode="auto">
            <a:xfrm>
              <a:off x="142844" y="5930514"/>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97" name="直線コネクタ 96"/>
            <p:cNvCxnSpPr/>
            <p:nvPr/>
          </p:nvCxnSpPr>
          <p:spPr bwMode="auto">
            <a:xfrm>
              <a:off x="142844" y="6001558"/>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98" name="直線コネクタ 97"/>
            <p:cNvCxnSpPr/>
            <p:nvPr/>
          </p:nvCxnSpPr>
          <p:spPr bwMode="auto">
            <a:xfrm>
              <a:off x="142844" y="6071022"/>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99" name="直線コネクタ 98"/>
            <p:cNvCxnSpPr/>
            <p:nvPr/>
          </p:nvCxnSpPr>
          <p:spPr bwMode="auto">
            <a:xfrm>
              <a:off x="142844" y="6142065"/>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grpSp>
      <p:cxnSp>
        <p:nvCxnSpPr>
          <p:cNvPr id="65" name="直線コネクタ 64"/>
          <p:cNvCxnSpPr/>
          <p:nvPr/>
        </p:nvCxnSpPr>
        <p:spPr bwMode="auto">
          <a:xfrm>
            <a:off x="142844" y="6641341"/>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66" name="直線コネクタ 65"/>
          <p:cNvCxnSpPr/>
          <p:nvPr/>
        </p:nvCxnSpPr>
        <p:spPr bwMode="auto">
          <a:xfrm>
            <a:off x="142844" y="6713963"/>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67" name="直線コネクタ 66"/>
          <p:cNvCxnSpPr/>
          <p:nvPr/>
        </p:nvCxnSpPr>
        <p:spPr bwMode="auto">
          <a:xfrm>
            <a:off x="142844" y="6785007"/>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grpSp>
        <p:nvGrpSpPr>
          <p:cNvPr id="5" name="グループ化 69"/>
          <p:cNvGrpSpPr/>
          <p:nvPr/>
        </p:nvGrpSpPr>
        <p:grpSpPr>
          <a:xfrm>
            <a:off x="142844" y="6284151"/>
            <a:ext cx="3357586" cy="285752"/>
            <a:chOff x="142844" y="5857892"/>
            <a:chExt cx="3357586" cy="285752"/>
          </a:xfrm>
        </p:grpSpPr>
        <p:cxnSp>
          <p:nvCxnSpPr>
            <p:cNvPr id="39" name="直線コネクタ 38"/>
            <p:cNvCxnSpPr/>
            <p:nvPr/>
          </p:nvCxnSpPr>
          <p:spPr bwMode="auto">
            <a:xfrm>
              <a:off x="142844" y="5857892"/>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40" name="直線コネクタ 39"/>
            <p:cNvCxnSpPr/>
            <p:nvPr/>
          </p:nvCxnSpPr>
          <p:spPr bwMode="auto">
            <a:xfrm>
              <a:off x="142844" y="5930514"/>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41" name="直線コネクタ 40"/>
            <p:cNvCxnSpPr/>
            <p:nvPr/>
          </p:nvCxnSpPr>
          <p:spPr bwMode="auto">
            <a:xfrm>
              <a:off x="142844" y="6001558"/>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42" name="直線コネクタ 41"/>
            <p:cNvCxnSpPr/>
            <p:nvPr/>
          </p:nvCxnSpPr>
          <p:spPr bwMode="auto">
            <a:xfrm>
              <a:off x="142844" y="6071022"/>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43" name="直線コネクタ 42"/>
            <p:cNvCxnSpPr/>
            <p:nvPr/>
          </p:nvCxnSpPr>
          <p:spPr bwMode="auto">
            <a:xfrm>
              <a:off x="142844" y="6142065"/>
              <a:ext cx="3357586" cy="1579"/>
            </a:xfrm>
            <a:prstGeom prst="line">
              <a:avLst/>
            </a:prstGeom>
            <a:solidFill>
              <a:srgbClr val="FFFF99"/>
            </a:solidFill>
            <a:ln w="101600" cap="flat" cmpd="sng" algn="ctr">
              <a:solidFill>
                <a:srgbClr val="FF0000"/>
              </a:solidFill>
              <a:prstDash val="solid"/>
              <a:round/>
              <a:headEnd type="none" w="med" len="med"/>
              <a:tailEnd type="none" w="med" len="med"/>
            </a:ln>
            <a:effectLst/>
          </p:spPr>
        </p:cxnSp>
      </p:grpSp>
      <p:sp>
        <p:nvSpPr>
          <p:cNvPr id="7" name="タイトル 6"/>
          <p:cNvSpPr>
            <a:spLocks noGrp="1"/>
          </p:cNvSpPr>
          <p:nvPr>
            <p:ph type="title"/>
          </p:nvPr>
        </p:nvSpPr>
        <p:spPr>
          <a:xfrm>
            <a:off x="1214414" y="115888"/>
            <a:ext cx="7929586" cy="865187"/>
          </a:xfrm>
        </p:spPr>
        <p:txBody>
          <a:bodyPr/>
          <a:lstStyle/>
          <a:p>
            <a:r>
              <a:rPr lang="en-US" altLang="ja-JP" dirty="0" smtClean="0"/>
              <a:t>Example: outputs element names</a:t>
            </a:r>
            <a:endParaRPr kumimoji="1" lang="ja-JP" altLang="en-US" dirty="0"/>
          </a:p>
        </p:txBody>
      </p:sp>
      <p:grpSp>
        <p:nvGrpSpPr>
          <p:cNvPr id="6" name="グループ化 19"/>
          <p:cNvGrpSpPr/>
          <p:nvPr/>
        </p:nvGrpSpPr>
        <p:grpSpPr>
          <a:xfrm>
            <a:off x="4000496" y="1329625"/>
            <a:ext cx="5072098" cy="1670747"/>
            <a:chOff x="4000496" y="1500174"/>
            <a:chExt cx="5072098" cy="1670747"/>
          </a:xfrm>
        </p:grpSpPr>
        <p:sp>
          <p:nvSpPr>
            <p:cNvPr id="10" name="テキスト ボックス 9"/>
            <p:cNvSpPr txBox="1"/>
            <p:nvPr/>
          </p:nvSpPr>
          <p:spPr>
            <a:xfrm>
              <a:off x="4000496" y="1785926"/>
              <a:ext cx="5072098" cy="1384995"/>
            </a:xfrm>
            <a:prstGeom prst="rect">
              <a:avLst/>
            </a:prstGeom>
            <a:noFill/>
            <a:ln w="12700">
              <a:solidFill>
                <a:schemeClr val="accent1"/>
              </a:solidFill>
            </a:ln>
          </p:spPr>
          <p:txBody>
            <a:bodyPr wrap="square" rtlCol="0">
              <a:spAutoFit/>
            </a:bodyPr>
            <a:lstStyle/>
            <a:p>
              <a:pPr algn="l"/>
              <a:r>
                <a:rPr lang="en-US" altLang="ja-JP" sz="1400" dirty="0" smtClean="0"/>
                <a:t>final Set&lt;</a:t>
              </a:r>
              <a:r>
                <a:rPr lang="en-US" altLang="ja-JP" sz="1400" dirty="0" err="1" smtClean="0"/>
                <a:t>TargetClassInfo</a:t>
              </a:r>
              <a:r>
                <a:rPr lang="en-US" altLang="ja-JP" sz="1400" dirty="0" smtClean="0"/>
                <a:t>&gt; classes =   </a:t>
              </a:r>
              <a:r>
                <a:rPr lang="en-US" altLang="ja-JP" sz="1400" dirty="0" err="1" smtClean="0">
                  <a:solidFill>
                    <a:srgbClr val="FF0000"/>
                  </a:solidFill>
                </a:rPr>
                <a:t>DataManager.getInstance</a:t>
              </a:r>
              <a:r>
                <a:rPr lang="en-US" altLang="ja-JP" sz="1400" dirty="0" smtClean="0">
                  <a:solidFill>
                    <a:srgbClr val="FF0000"/>
                  </a:solidFill>
                </a:rPr>
                <a:t>().</a:t>
              </a:r>
              <a:r>
                <a:rPr lang="en-US" altLang="ja-JP" sz="1400" dirty="0" err="1" smtClean="0">
                  <a:solidFill>
                    <a:srgbClr val="FF0000"/>
                  </a:solidFill>
                </a:rPr>
                <a:t>getClassInfoManager</a:t>
              </a:r>
              <a:r>
                <a:rPr lang="en-US" altLang="ja-JP" sz="1400" dirty="0" smtClean="0">
                  <a:solidFill>
                    <a:srgbClr val="FF0000"/>
                  </a:solidFill>
                </a:rPr>
                <a:t>().</a:t>
              </a:r>
              <a:r>
                <a:rPr lang="en-US" altLang="ja-JP" sz="1400" dirty="0" err="1" smtClean="0">
                  <a:solidFill>
                    <a:srgbClr val="FF0000"/>
                  </a:solidFill>
                </a:rPr>
                <a:t>getTargetClassInfos</a:t>
              </a:r>
              <a:r>
                <a:rPr lang="en-US" altLang="ja-JP" sz="1400" dirty="0" smtClean="0">
                  <a:solidFill>
                    <a:srgbClr val="FF0000"/>
                  </a:solidFill>
                </a:rPr>
                <a:t>();</a:t>
              </a:r>
            </a:p>
            <a:p>
              <a:pPr algn="l"/>
              <a:r>
                <a:rPr lang="en-US" altLang="ja-JP" sz="1400" dirty="0" smtClean="0"/>
                <a:t>for (final </a:t>
              </a:r>
              <a:r>
                <a:rPr lang="en-US" altLang="ja-JP" sz="1400" dirty="0" err="1" smtClean="0"/>
                <a:t>TargetClassInfo</a:t>
              </a:r>
              <a:r>
                <a:rPr lang="en-US" altLang="ja-JP" sz="1400" dirty="0" smtClean="0"/>
                <a:t> </a:t>
              </a:r>
              <a:r>
                <a:rPr lang="en-US" altLang="ja-JP" sz="1400" dirty="0" err="1" smtClean="0"/>
                <a:t>classInfo</a:t>
              </a:r>
              <a:r>
                <a:rPr lang="en-US" altLang="ja-JP" sz="1400" dirty="0" smtClean="0"/>
                <a:t> : classes){</a:t>
              </a:r>
            </a:p>
            <a:p>
              <a:pPr algn="l"/>
              <a:r>
                <a:rPr lang="en-US" altLang="ja-JP" sz="1400" dirty="0" smtClean="0"/>
                <a:t>    </a:t>
              </a:r>
              <a:r>
                <a:rPr lang="en-US" altLang="ja-JP" sz="1400" dirty="0" err="1" smtClean="0"/>
                <a:t>System.out.println</a:t>
              </a:r>
              <a:r>
                <a:rPr lang="en-US" altLang="ja-JP" sz="1400" dirty="0" smtClean="0"/>
                <a:t>(</a:t>
              </a:r>
              <a:r>
                <a:rPr lang="en-US" altLang="ja-JP" sz="1400" dirty="0" err="1" smtClean="0"/>
                <a:t>classInfo.</a:t>
              </a:r>
              <a:r>
                <a:rPr lang="en-US" altLang="ja-JP" sz="1400" dirty="0" err="1" smtClean="0">
                  <a:solidFill>
                    <a:srgbClr val="FF0000"/>
                  </a:solidFill>
                </a:rPr>
                <a:t>getFullQualifiedName</a:t>
              </a:r>
              <a:r>
                <a:rPr lang="en-US" altLang="ja-JP" sz="1400" dirty="0" smtClean="0">
                  <a:solidFill>
                    <a:srgbClr val="FF0000"/>
                  </a:solidFill>
                </a:rPr>
                <a:t>(".")</a:t>
              </a:r>
              <a:r>
                <a:rPr lang="en-US" altLang="ja-JP" sz="1400" dirty="0" smtClean="0"/>
                <a:t>);</a:t>
              </a:r>
            </a:p>
            <a:p>
              <a:pPr algn="l"/>
              <a:r>
                <a:rPr lang="en-US" altLang="ja-JP" sz="1400" dirty="0" smtClean="0"/>
                <a:t>}</a:t>
              </a:r>
              <a:endParaRPr kumimoji="1" lang="ja-JP" altLang="en-US" sz="4400" dirty="0"/>
            </a:p>
          </p:txBody>
        </p:sp>
        <p:sp>
          <p:nvSpPr>
            <p:cNvPr id="11" name="テキスト ボックス 10"/>
            <p:cNvSpPr txBox="1"/>
            <p:nvPr/>
          </p:nvSpPr>
          <p:spPr>
            <a:xfrm>
              <a:off x="4000496" y="1500174"/>
              <a:ext cx="5072098" cy="338554"/>
            </a:xfrm>
            <a:prstGeom prst="rect">
              <a:avLst/>
            </a:prstGeom>
            <a:noFill/>
          </p:spPr>
          <p:txBody>
            <a:bodyPr wrap="square" rtlCol="0">
              <a:spAutoFit/>
            </a:bodyPr>
            <a:lstStyle/>
            <a:p>
              <a:r>
                <a:rPr kumimoji="1" lang="en-US" altLang="ja-JP" sz="1600" dirty="0" smtClean="0"/>
                <a:t>4. Outputs full qualified names of target classes</a:t>
              </a:r>
              <a:endParaRPr kumimoji="1" lang="ja-JP" altLang="en-US" sz="1600" dirty="0"/>
            </a:p>
          </p:txBody>
        </p:sp>
      </p:grpSp>
      <p:grpSp>
        <p:nvGrpSpPr>
          <p:cNvPr id="8" name="グループ化 20"/>
          <p:cNvGrpSpPr/>
          <p:nvPr/>
        </p:nvGrpSpPr>
        <p:grpSpPr>
          <a:xfrm>
            <a:off x="4000496" y="3071810"/>
            <a:ext cx="5072098" cy="1077218"/>
            <a:chOff x="4000496" y="3210168"/>
            <a:chExt cx="5072098" cy="1077218"/>
          </a:xfrm>
        </p:grpSpPr>
        <p:sp>
          <p:nvSpPr>
            <p:cNvPr id="14" name="テキスト ボックス 13"/>
            <p:cNvSpPr txBox="1"/>
            <p:nvPr/>
          </p:nvSpPr>
          <p:spPr>
            <a:xfrm>
              <a:off x="4000496" y="3548722"/>
              <a:ext cx="5072098" cy="738664"/>
            </a:xfrm>
            <a:prstGeom prst="rect">
              <a:avLst/>
            </a:prstGeom>
            <a:noFill/>
            <a:ln w="12700">
              <a:solidFill>
                <a:schemeClr val="accent1"/>
              </a:solidFill>
            </a:ln>
          </p:spPr>
          <p:txBody>
            <a:bodyPr wrap="square" rtlCol="0">
              <a:spAutoFit/>
            </a:bodyPr>
            <a:lstStyle/>
            <a:p>
              <a:pPr algn="l"/>
              <a:r>
                <a:rPr lang="en-US" altLang="ja-JP" sz="1400" dirty="0" smtClean="0"/>
                <a:t>final Set&lt;</a:t>
              </a:r>
              <a:r>
                <a:rPr lang="en-US" altLang="ja-JP" sz="1400" dirty="0" err="1" smtClean="0"/>
                <a:t>TargetMethodInfo</a:t>
              </a:r>
              <a:r>
                <a:rPr lang="en-US" altLang="ja-JP" sz="1400" dirty="0" smtClean="0"/>
                <a:t>&gt; methods =  </a:t>
              </a:r>
              <a:r>
                <a:rPr lang="en-US" altLang="ja-JP" sz="1400" dirty="0" err="1" smtClean="0">
                  <a:solidFill>
                    <a:srgbClr val="FF0000"/>
                  </a:solidFill>
                </a:rPr>
                <a:t>DataManager.getInstance</a:t>
              </a:r>
              <a:r>
                <a:rPr lang="en-US" altLang="ja-JP" sz="1400" dirty="0" smtClean="0">
                  <a:solidFill>
                    <a:srgbClr val="FF0000"/>
                  </a:solidFill>
                </a:rPr>
                <a:t>().</a:t>
              </a:r>
              <a:r>
                <a:rPr lang="en-US" altLang="ja-JP" sz="1400" dirty="0" err="1" smtClean="0">
                  <a:solidFill>
                    <a:srgbClr val="FF0000"/>
                  </a:solidFill>
                </a:rPr>
                <a:t>getMethodInfoManager</a:t>
              </a:r>
              <a:r>
                <a:rPr lang="en-US" altLang="ja-JP" sz="1400" dirty="0" smtClean="0">
                  <a:solidFill>
                    <a:srgbClr val="FF0000"/>
                  </a:solidFill>
                </a:rPr>
                <a:t>() .</a:t>
              </a:r>
              <a:r>
                <a:rPr lang="en-US" altLang="ja-JP" sz="1400" dirty="0" err="1" smtClean="0">
                  <a:solidFill>
                    <a:srgbClr val="FF0000"/>
                  </a:solidFill>
                </a:rPr>
                <a:t>getTargetMethodInfos</a:t>
              </a:r>
              <a:r>
                <a:rPr lang="en-US" altLang="ja-JP" sz="1400" dirty="0" smtClean="0">
                  <a:solidFill>
                    <a:srgbClr val="FF0000"/>
                  </a:solidFill>
                </a:rPr>
                <a:t>();</a:t>
              </a:r>
              <a:endParaRPr kumimoji="1" lang="ja-JP" altLang="en-US" sz="1400" dirty="0">
                <a:solidFill>
                  <a:srgbClr val="FF0000"/>
                </a:solidFill>
              </a:endParaRPr>
            </a:p>
          </p:txBody>
        </p:sp>
        <p:sp>
          <p:nvSpPr>
            <p:cNvPr id="15" name="テキスト ボックス 14"/>
            <p:cNvSpPr txBox="1"/>
            <p:nvPr/>
          </p:nvSpPr>
          <p:spPr>
            <a:xfrm>
              <a:off x="4000496" y="3210168"/>
              <a:ext cx="4929222" cy="338554"/>
            </a:xfrm>
            <a:prstGeom prst="rect">
              <a:avLst/>
            </a:prstGeom>
            <a:noFill/>
          </p:spPr>
          <p:txBody>
            <a:bodyPr wrap="square" rtlCol="0">
              <a:spAutoFit/>
            </a:bodyPr>
            <a:lstStyle/>
            <a:p>
              <a:r>
                <a:rPr lang="en-US" altLang="ja-JP" sz="1600" dirty="0" smtClean="0"/>
                <a:t>5</a:t>
              </a:r>
              <a:r>
                <a:rPr kumimoji="1" lang="en-US" altLang="ja-JP" sz="1600" dirty="0" smtClean="0"/>
                <a:t>. </a:t>
              </a:r>
              <a:r>
                <a:rPr lang="en-US" altLang="ja-JP" sz="1600" dirty="0" smtClean="0"/>
                <a:t>Obtains target methods</a:t>
              </a:r>
              <a:endParaRPr kumimoji="1" lang="ja-JP" altLang="en-US" sz="1600" dirty="0"/>
            </a:p>
          </p:txBody>
        </p:sp>
      </p:grpSp>
      <p:grpSp>
        <p:nvGrpSpPr>
          <p:cNvPr id="9" name="グループ化 21"/>
          <p:cNvGrpSpPr/>
          <p:nvPr/>
        </p:nvGrpSpPr>
        <p:grpSpPr>
          <a:xfrm>
            <a:off x="4000496" y="4214818"/>
            <a:ext cx="5072098" cy="1077218"/>
            <a:chOff x="4000496" y="4281738"/>
            <a:chExt cx="5072098" cy="1077218"/>
          </a:xfrm>
        </p:grpSpPr>
        <p:sp>
          <p:nvSpPr>
            <p:cNvPr id="16" name="テキスト ボックス 15"/>
            <p:cNvSpPr txBox="1"/>
            <p:nvPr/>
          </p:nvSpPr>
          <p:spPr>
            <a:xfrm>
              <a:off x="4000496" y="4620292"/>
              <a:ext cx="5072098" cy="738664"/>
            </a:xfrm>
            <a:prstGeom prst="rect">
              <a:avLst/>
            </a:prstGeom>
            <a:noFill/>
            <a:ln w="12700">
              <a:solidFill>
                <a:schemeClr val="accent1"/>
              </a:solidFill>
            </a:ln>
          </p:spPr>
          <p:txBody>
            <a:bodyPr wrap="square" rtlCol="0">
              <a:spAutoFit/>
            </a:bodyPr>
            <a:lstStyle/>
            <a:p>
              <a:pPr algn="l"/>
              <a:r>
                <a:rPr lang="en-US" altLang="ja-JP" sz="1400" dirty="0" smtClean="0"/>
                <a:t>final Set&lt;</a:t>
              </a:r>
              <a:r>
                <a:rPr lang="en-US" altLang="ja-JP" sz="1400" dirty="0" err="1" smtClean="0"/>
                <a:t>TargetFieldInfo</a:t>
              </a:r>
              <a:r>
                <a:rPr lang="en-US" altLang="ja-JP" sz="1400" dirty="0" smtClean="0"/>
                <a:t>&gt; fields =</a:t>
              </a:r>
            </a:p>
            <a:p>
              <a:pPr algn="l"/>
              <a:r>
                <a:rPr lang="en-US" altLang="ja-JP" sz="1400" dirty="0" err="1" smtClean="0">
                  <a:solidFill>
                    <a:srgbClr val="FF0000"/>
                  </a:solidFill>
                </a:rPr>
                <a:t>DataManager.getInstance</a:t>
              </a:r>
              <a:r>
                <a:rPr lang="en-US" altLang="ja-JP" sz="1400" dirty="0" smtClean="0">
                  <a:solidFill>
                    <a:srgbClr val="FF0000"/>
                  </a:solidFill>
                </a:rPr>
                <a:t>().</a:t>
              </a:r>
              <a:r>
                <a:rPr lang="en-US" altLang="ja-JP" sz="1400" dirty="0" err="1" smtClean="0">
                  <a:solidFill>
                    <a:srgbClr val="FF0000"/>
                  </a:solidFill>
                </a:rPr>
                <a:t>getFieldInfoManager</a:t>
              </a:r>
              <a:r>
                <a:rPr lang="en-US" altLang="ja-JP" sz="1400" dirty="0" smtClean="0">
                  <a:solidFill>
                    <a:srgbClr val="FF0000"/>
                  </a:solidFill>
                </a:rPr>
                <a:t>().</a:t>
              </a:r>
              <a:r>
                <a:rPr lang="en-US" altLang="ja-JP" sz="1400" dirty="0" err="1" smtClean="0">
                  <a:solidFill>
                    <a:srgbClr val="FF0000"/>
                  </a:solidFill>
                </a:rPr>
                <a:t>getTargetFieldInfos</a:t>
              </a:r>
              <a:r>
                <a:rPr lang="en-US" altLang="ja-JP" sz="1400" dirty="0" smtClean="0">
                  <a:solidFill>
                    <a:srgbClr val="FF0000"/>
                  </a:solidFill>
                </a:rPr>
                <a:t>(); </a:t>
              </a:r>
              <a:endParaRPr kumimoji="1" lang="ja-JP" altLang="en-US" sz="3200" dirty="0">
                <a:solidFill>
                  <a:srgbClr val="FF0000"/>
                </a:solidFill>
              </a:endParaRPr>
            </a:p>
          </p:txBody>
        </p:sp>
        <p:sp>
          <p:nvSpPr>
            <p:cNvPr id="17" name="テキスト ボックス 16"/>
            <p:cNvSpPr txBox="1"/>
            <p:nvPr/>
          </p:nvSpPr>
          <p:spPr>
            <a:xfrm>
              <a:off x="4000496" y="4281738"/>
              <a:ext cx="4929222" cy="338554"/>
            </a:xfrm>
            <a:prstGeom prst="rect">
              <a:avLst/>
            </a:prstGeom>
            <a:noFill/>
          </p:spPr>
          <p:txBody>
            <a:bodyPr wrap="square" rtlCol="0">
              <a:spAutoFit/>
            </a:bodyPr>
            <a:lstStyle/>
            <a:p>
              <a:r>
                <a:rPr lang="en-US" altLang="ja-JP" sz="1600" dirty="0" smtClean="0"/>
                <a:t>6</a:t>
              </a:r>
              <a:r>
                <a:rPr kumimoji="1" lang="en-US" altLang="ja-JP" sz="1600" dirty="0" smtClean="0"/>
                <a:t>.Obtains target fields (attributes)</a:t>
              </a:r>
              <a:endParaRPr kumimoji="1" lang="ja-JP" altLang="en-US" sz="1600" dirty="0"/>
            </a:p>
          </p:txBody>
        </p:sp>
      </p:grpSp>
      <p:grpSp>
        <p:nvGrpSpPr>
          <p:cNvPr id="12" name="グループ化 22"/>
          <p:cNvGrpSpPr/>
          <p:nvPr/>
        </p:nvGrpSpPr>
        <p:grpSpPr>
          <a:xfrm>
            <a:off x="4000496" y="5286388"/>
            <a:ext cx="5072098" cy="1077218"/>
            <a:chOff x="4000496" y="5281870"/>
            <a:chExt cx="5072098" cy="1077218"/>
          </a:xfrm>
        </p:grpSpPr>
        <p:sp>
          <p:nvSpPr>
            <p:cNvPr id="18" name="テキスト ボックス 17"/>
            <p:cNvSpPr txBox="1"/>
            <p:nvPr/>
          </p:nvSpPr>
          <p:spPr>
            <a:xfrm>
              <a:off x="4000496" y="5620424"/>
              <a:ext cx="5072098" cy="738664"/>
            </a:xfrm>
            <a:prstGeom prst="rect">
              <a:avLst/>
            </a:prstGeom>
            <a:noFill/>
            <a:ln w="12700">
              <a:solidFill>
                <a:schemeClr val="accent1"/>
              </a:solidFill>
            </a:ln>
          </p:spPr>
          <p:txBody>
            <a:bodyPr wrap="square" rtlCol="0">
              <a:spAutoFit/>
            </a:bodyPr>
            <a:lstStyle/>
            <a:p>
              <a:pPr algn="l"/>
              <a:r>
                <a:rPr lang="en-US" altLang="ja-JP" sz="1400" dirty="0" smtClean="0"/>
                <a:t>final Set&lt;</a:t>
              </a:r>
              <a:r>
                <a:rPr lang="en-US" altLang="ja-JP" sz="1400" dirty="0" err="1" smtClean="0"/>
                <a:t>FileInfo</a:t>
              </a:r>
              <a:r>
                <a:rPr lang="en-US" altLang="ja-JP" sz="1400" dirty="0" smtClean="0"/>
                <a:t>&gt; files = </a:t>
              </a:r>
              <a:r>
                <a:rPr lang="en-US" altLang="ja-JP" sz="1400" dirty="0" err="1" smtClean="0">
                  <a:solidFill>
                    <a:srgbClr val="FF0000"/>
                  </a:solidFill>
                </a:rPr>
                <a:t>DataManager.getInstance</a:t>
              </a:r>
              <a:r>
                <a:rPr lang="en-US" altLang="ja-JP" sz="1400" dirty="0" smtClean="0">
                  <a:solidFill>
                    <a:srgbClr val="FF0000"/>
                  </a:solidFill>
                </a:rPr>
                <a:t>().</a:t>
              </a:r>
              <a:r>
                <a:rPr lang="en-US" altLang="ja-JP" sz="1400" dirty="0" err="1" smtClean="0">
                  <a:solidFill>
                    <a:srgbClr val="FF0000"/>
                  </a:solidFill>
                </a:rPr>
                <a:t>getFileInfoManager</a:t>
              </a:r>
              <a:r>
                <a:rPr lang="en-US" altLang="ja-JP" sz="1400" dirty="0" smtClean="0">
                  <a:solidFill>
                    <a:srgbClr val="FF0000"/>
                  </a:solidFill>
                </a:rPr>
                <a:t>().</a:t>
              </a:r>
              <a:r>
                <a:rPr lang="en-US" altLang="ja-JP" sz="1400" dirty="0" err="1" smtClean="0">
                  <a:solidFill>
                    <a:srgbClr val="FF0000"/>
                  </a:solidFill>
                </a:rPr>
                <a:t>getFileInfos</a:t>
              </a:r>
              <a:r>
                <a:rPr lang="en-US" altLang="ja-JP" sz="1400" dirty="0" smtClean="0">
                  <a:solidFill>
                    <a:srgbClr val="FF0000"/>
                  </a:solidFill>
                </a:rPr>
                <a:t>();</a:t>
              </a:r>
              <a:endParaRPr kumimoji="1" lang="ja-JP" altLang="en-US" sz="6000" dirty="0">
                <a:solidFill>
                  <a:srgbClr val="FF0000"/>
                </a:solidFill>
              </a:endParaRPr>
            </a:p>
          </p:txBody>
        </p:sp>
        <p:sp>
          <p:nvSpPr>
            <p:cNvPr id="19" name="テキスト ボックス 18"/>
            <p:cNvSpPr txBox="1"/>
            <p:nvPr/>
          </p:nvSpPr>
          <p:spPr>
            <a:xfrm>
              <a:off x="4000496" y="5281870"/>
              <a:ext cx="4929222" cy="338554"/>
            </a:xfrm>
            <a:prstGeom prst="rect">
              <a:avLst/>
            </a:prstGeom>
            <a:noFill/>
          </p:spPr>
          <p:txBody>
            <a:bodyPr wrap="square" rtlCol="0">
              <a:spAutoFit/>
            </a:bodyPr>
            <a:lstStyle/>
            <a:p>
              <a:r>
                <a:rPr lang="en-US" altLang="ja-JP" sz="1600" dirty="0" smtClean="0"/>
                <a:t>7</a:t>
              </a:r>
              <a:r>
                <a:rPr kumimoji="1" lang="en-US" altLang="ja-JP" sz="1600" dirty="0" smtClean="0"/>
                <a:t>. </a:t>
              </a:r>
              <a:r>
                <a:rPr lang="en-US" altLang="ja-JP" sz="1600" dirty="0" smtClean="0"/>
                <a:t>Obtains target source files</a:t>
              </a:r>
              <a:endParaRPr kumimoji="1" lang="ja-JP" altLang="en-US" sz="1600" dirty="0"/>
            </a:p>
          </p:txBody>
        </p:sp>
      </p:grpSp>
      <p:cxnSp>
        <p:nvCxnSpPr>
          <p:cNvPr id="50" name="直線矢印コネクタ 49"/>
          <p:cNvCxnSpPr>
            <a:endCxn id="10" idx="1"/>
          </p:cNvCxnSpPr>
          <p:nvPr/>
        </p:nvCxnSpPr>
        <p:spPr bwMode="auto">
          <a:xfrm rot="5400000" flipH="1" flipV="1">
            <a:off x="3118463" y="2689843"/>
            <a:ext cx="1264001" cy="500066"/>
          </a:xfrm>
          <a:prstGeom prst="straightConnector1">
            <a:avLst/>
          </a:prstGeom>
          <a:solidFill>
            <a:srgbClr val="FFFF99"/>
          </a:solidFill>
          <a:ln w="25400" cap="flat" cmpd="sng" algn="ctr">
            <a:solidFill>
              <a:schemeClr val="tx1"/>
            </a:solidFill>
            <a:prstDash val="solid"/>
            <a:round/>
            <a:headEnd type="none" w="med" len="med"/>
            <a:tailEnd type="arrow"/>
          </a:ln>
          <a:effectLst/>
        </p:spPr>
      </p:cxnSp>
      <p:cxnSp>
        <p:nvCxnSpPr>
          <p:cNvPr id="52" name="直線矢印コネクタ 51"/>
          <p:cNvCxnSpPr>
            <a:endCxn id="14" idx="1"/>
          </p:cNvCxnSpPr>
          <p:nvPr/>
        </p:nvCxnSpPr>
        <p:spPr bwMode="auto">
          <a:xfrm rot="5400000" flipH="1" flipV="1">
            <a:off x="3425745" y="3854381"/>
            <a:ext cx="649436" cy="500066"/>
          </a:xfrm>
          <a:prstGeom prst="straightConnector1">
            <a:avLst/>
          </a:prstGeom>
          <a:solidFill>
            <a:srgbClr val="FFFF99"/>
          </a:solidFill>
          <a:ln w="25400" cap="flat" cmpd="sng" algn="ctr">
            <a:solidFill>
              <a:schemeClr val="tx1"/>
            </a:solidFill>
            <a:prstDash val="solid"/>
            <a:round/>
            <a:headEnd type="none" w="med" len="med"/>
            <a:tailEnd type="arrow"/>
          </a:ln>
          <a:effectLst/>
        </p:spPr>
      </p:cxnSp>
      <p:cxnSp>
        <p:nvCxnSpPr>
          <p:cNvPr id="54" name="直線矢印コネクタ 53"/>
          <p:cNvCxnSpPr>
            <a:endCxn id="16" idx="1"/>
          </p:cNvCxnSpPr>
          <p:nvPr/>
        </p:nvCxnSpPr>
        <p:spPr bwMode="auto">
          <a:xfrm flipV="1">
            <a:off x="3500430" y="4922704"/>
            <a:ext cx="500066" cy="363684"/>
          </a:xfrm>
          <a:prstGeom prst="straightConnector1">
            <a:avLst/>
          </a:prstGeom>
          <a:solidFill>
            <a:srgbClr val="FFFF99"/>
          </a:solidFill>
          <a:ln w="25400" cap="flat" cmpd="sng" algn="ctr">
            <a:solidFill>
              <a:schemeClr val="tx1"/>
            </a:solidFill>
            <a:prstDash val="solid"/>
            <a:round/>
            <a:headEnd type="none" w="med" len="med"/>
            <a:tailEnd type="arrow"/>
          </a:ln>
          <a:effectLst/>
        </p:spPr>
      </p:cxnSp>
      <p:cxnSp>
        <p:nvCxnSpPr>
          <p:cNvPr id="56" name="直線矢印コネクタ 55"/>
          <p:cNvCxnSpPr/>
          <p:nvPr/>
        </p:nvCxnSpPr>
        <p:spPr bwMode="auto">
          <a:xfrm flipV="1">
            <a:off x="3500430" y="6137150"/>
            <a:ext cx="500066" cy="149370"/>
          </a:xfrm>
          <a:prstGeom prst="straightConnector1">
            <a:avLst/>
          </a:prstGeom>
          <a:solidFill>
            <a:srgbClr val="FFFF99"/>
          </a:solidFill>
          <a:ln w="25400" cap="flat" cmpd="sng" algn="ctr">
            <a:solidFill>
              <a:schemeClr val="tx1"/>
            </a:solidFill>
            <a:prstDash val="solid"/>
            <a:round/>
            <a:headEnd type="none" w="med" len="med"/>
            <a:tailEnd type="arrow"/>
          </a:ln>
          <a:effectLst/>
        </p:spPr>
      </p:cxnSp>
      <p:sp>
        <p:nvSpPr>
          <p:cNvPr id="51" name="テキスト ボックス 50"/>
          <p:cNvSpPr txBox="1"/>
          <p:nvPr/>
        </p:nvSpPr>
        <p:spPr>
          <a:xfrm>
            <a:off x="285720" y="1277386"/>
            <a:ext cx="3643338" cy="5755422"/>
          </a:xfrm>
          <a:prstGeom prst="rect">
            <a:avLst/>
          </a:prstGeom>
          <a:noFill/>
          <a:ln w="19050">
            <a:solidFill>
              <a:schemeClr val="tx1"/>
            </a:solidFill>
          </a:ln>
        </p:spPr>
        <p:txBody>
          <a:bodyPr wrap="square" rtlCol="0">
            <a:spAutoFit/>
          </a:bodyPr>
          <a:lstStyle/>
          <a:p>
            <a:pPr algn="l"/>
            <a:r>
              <a:rPr lang="en-US" altLang="ja-JP" sz="800" b="1" dirty="0" smtClean="0"/>
              <a:t>public class Simple01 extends </a:t>
            </a:r>
            <a:r>
              <a:rPr lang="en-US" altLang="ja-JP" sz="800" b="1" dirty="0" err="1" smtClean="0"/>
              <a:t>MetricsTool</a:t>
            </a:r>
            <a:r>
              <a:rPr lang="en-US" altLang="ja-JP" sz="800" b="1" dirty="0" smtClean="0"/>
              <a:t> {</a:t>
            </a:r>
          </a:p>
          <a:p>
            <a:pPr algn="l"/>
            <a:endParaRPr lang="ja-JP" altLang="en-US" sz="800" dirty="0" smtClean="0"/>
          </a:p>
          <a:p>
            <a:pPr algn="l"/>
            <a:r>
              <a:rPr lang="en-US" altLang="ja-JP" sz="800" b="1" dirty="0" smtClean="0"/>
              <a:t>public static void main(String[] </a:t>
            </a:r>
            <a:r>
              <a:rPr lang="en-US" altLang="ja-JP" sz="800" b="1" dirty="0" err="1" smtClean="0"/>
              <a:t>args</a:t>
            </a:r>
            <a:r>
              <a:rPr lang="en-US" altLang="ja-JP" sz="800" b="1" dirty="0" smtClean="0"/>
              <a:t>) {</a:t>
            </a:r>
          </a:p>
          <a:p>
            <a:pPr algn="l"/>
            <a:endParaRPr lang="ja-JP" altLang="en-US" sz="800" dirty="0" smtClean="0"/>
          </a:p>
          <a:p>
            <a:pPr algn="l"/>
            <a:r>
              <a:rPr lang="en-US" altLang="ja-JP" sz="800" dirty="0" smtClean="0"/>
              <a:t>// </a:t>
            </a:r>
            <a:r>
              <a:rPr lang="ja-JP" altLang="en-US" sz="800" dirty="0" smtClean="0"/>
              <a:t>解析用設定</a:t>
            </a:r>
          </a:p>
          <a:p>
            <a:pPr algn="l"/>
            <a:r>
              <a:rPr lang="en-US" altLang="ja-JP" sz="800" dirty="0" err="1" smtClean="0"/>
              <a:t>Settings.</a:t>
            </a:r>
            <a:r>
              <a:rPr lang="en-US" altLang="ja-JP" sz="800" i="1" dirty="0" err="1" smtClean="0"/>
              <a:t>getInstance</a:t>
            </a:r>
            <a:r>
              <a:rPr lang="en-US" altLang="ja-JP" sz="800" i="1" dirty="0" smtClean="0"/>
              <a:t>().</a:t>
            </a:r>
            <a:r>
              <a:rPr lang="en-US" altLang="ja-JP" sz="800" i="1" dirty="0" err="1" smtClean="0"/>
              <a:t>setLanguage</a:t>
            </a:r>
            <a:r>
              <a:rPr lang="en-US" altLang="ja-JP" sz="800" i="1" dirty="0" smtClean="0"/>
              <a:t>("java");</a:t>
            </a:r>
          </a:p>
          <a:p>
            <a:pPr algn="l"/>
            <a:r>
              <a:rPr lang="en-US" altLang="ja-JP" sz="800" dirty="0" err="1" smtClean="0"/>
              <a:t>Settings.</a:t>
            </a:r>
            <a:r>
              <a:rPr lang="en-US" altLang="ja-JP" sz="800" i="1" dirty="0" err="1" smtClean="0"/>
              <a:t>getInstance</a:t>
            </a:r>
            <a:r>
              <a:rPr lang="en-US" altLang="ja-JP" sz="800" i="1" dirty="0" smtClean="0"/>
              <a:t>().</a:t>
            </a:r>
            <a:r>
              <a:rPr lang="en-US" altLang="ja-JP" sz="800" i="1" dirty="0" err="1" smtClean="0"/>
              <a:t>setTargetDirectory</a:t>
            </a:r>
            <a:r>
              <a:rPr lang="en-US" altLang="ja-JP" sz="800" i="1" dirty="0" smtClean="0"/>
              <a:t>(</a:t>
            </a:r>
          </a:p>
          <a:p>
            <a:pPr algn="l"/>
            <a:r>
              <a:rPr lang="en-US" altLang="ja-JP" sz="800" dirty="0" smtClean="0"/>
              <a:t>"H:\\eclipse\\eclipse-3.5\\workspace\\</a:t>
            </a:r>
            <a:r>
              <a:rPr lang="en-US" altLang="ja-JP" sz="800" dirty="0" err="1" smtClean="0"/>
              <a:t>masu</a:t>
            </a:r>
            <a:r>
              <a:rPr lang="en-US" altLang="ja-JP" sz="800" dirty="0" smtClean="0"/>
              <a:t>");</a:t>
            </a:r>
          </a:p>
          <a:p>
            <a:pPr algn="l"/>
            <a:r>
              <a:rPr lang="en-US" altLang="ja-JP" sz="800" dirty="0" err="1" smtClean="0"/>
              <a:t>Settings.</a:t>
            </a:r>
            <a:r>
              <a:rPr lang="en-US" altLang="ja-JP" sz="800" i="1" dirty="0" err="1" smtClean="0"/>
              <a:t>getInstance</a:t>
            </a:r>
            <a:r>
              <a:rPr lang="en-US" altLang="ja-JP" sz="800" i="1" dirty="0" smtClean="0"/>
              <a:t>().</a:t>
            </a:r>
            <a:r>
              <a:rPr lang="en-US" altLang="ja-JP" sz="800" i="1" dirty="0" err="1" smtClean="0"/>
              <a:t>setVerbose</a:t>
            </a:r>
            <a:r>
              <a:rPr lang="en-US" altLang="ja-JP" sz="800" i="1" dirty="0" smtClean="0"/>
              <a:t>(true);</a:t>
            </a:r>
          </a:p>
          <a:p>
            <a:pPr algn="l"/>
            <a:r>
              <a:rPr lang="en-US" altLang="ja-JP" sz="800" dirty="0" err="1" smtClean="0"/>
              <a:t>Settings.getInstance</a:t>
            </a:r>
            <a:r>
              <a:rPr lang="en-US" altLang="ja-JP" sz="800" dirty="0" smtClean="0"/>
              <a:t>().</a:t>
            </a:r>
            <a:r>
              <a:rPr lang="en-US" altLang="ja-JP" sz="800" i="1" dirty="0" err="1" smtClean="0"/>
              <a:t>addLibrary</a:t>
            </a:r>
            <a:r>
              <a:rPr lang="en-US" altLang="ja-JP" sz="800" i="1" dirty="0" smtClean="0"/>
              <a:t>(“resource\jdk160.jar”);</a:t>
            </a:r>
          </a:p>
          <a:p>
            <a:pPr algn="l"/>
            <a:r>
              <a:rPr lang="en-US" altLang="ja-JP" sz="800" dirty="0" err="1" smtClean="0"/>
              <a:t>Settings</a:t>
            </a:r>
            <a:r>
              <a:rPr lang="en-US" altLang="ja-JP" sz="800" i="1" dirty="0" err="1" smtClean="0"/>
              <a:t>.getInstance</a:t>
            </a:r>
            <a:r>
              <a:rPr lang="en-US" altLang="ja-JP" sz="800" i="1" dirty="0" smtClean="0"/>
              <a:t>().</a:t>
            </a:r>
            <a:r>
              <a:rPr lang="en-US" altLang="ja-JP" sz="800" i="1" dirty="0" err="1" smtClean="0"/>
              <a:t>setThreadNumber</a:t>
            </a:r>
            <a:r>
              <a:rPr lang="en-US" altLang="ja-JP" sz="800" i="1" dirty="0" smtClean="0"/>
              <a:t>(2);</a:t>
            </a:r>
          </a:p>
          <a:p>
            <a:pPr algn="l"/>
            <a:endParaRPr lang="ja-JP" altLang="en-US" sz="800" dirty="0" smtClean="0"/>
          </a:p>
          <a:p>
            <a:pPr algn="l"/>
            <a:r>
              <a:rPr lang="en-US" altLang="ja-JP" sz="800" dirty="0" smtClean="0"/>
              <a:t>// </a:t>
            </a:r>
            <a:r>
              <a:rPr lang="ja-JP" altLang="en-US" sz="800" dirty="0" smtClean="0"/>
              <a:t>対象ファイルの解析</a:t>
            </a:r>
          </a:p>
          <a:p>
            <a:pPr algn="l"/>
            <a:r>
              <a:rPr lang="en-US" altLang="ja-JP" sz="800" b="1" dirty="0" smtClean="0"/>
              <a:t>final Simple01 simple = new Simple01();</a:t>
            </a:r>
          </a:p>
          <a:p>
            <a:pPr algn="l"/>
            <a:r>
              <a:rPr lang="en-US" altLang="ja-JP" sz="800" dirty="0" err="1" smtClean="0"/>
              <a:t>Simple.analyzeLibraries</a:t>
            </a:r>
            <a:r>
              <a:rPr lang="en-US" altLang="ja-JP" sz="800" dirty="0" smtClean="0"/>
              <a:t>();</a:t>
            </a:r>
            <a:endParaRPr lang="en-US" altLang="ja-JP" sz="800" b="1" dirty="0" smtClean="0"/>
          </a:p>
          <a:p>
            <a:pPr algn="l"/>
            <a:r>
              <a:rPr lang="en-US" altLang="ja-JP" sz="800" dirty="0" err="1" smtClean="0"/>
              <a:t>simple.readTargetFiles</a:t>
            </a:r>
            <a:r>
              <a:rPr lang="en-US" altLang="ja-JP" sz="800" dirty="0" smtClean="0"/>
              <a:t>();</a:t>
            </a:r>
          </a:p>
          <a:p>
            <a:pPr algn="l"/>
            <a:r>
              <a:rPr lang="en-US" altLang="ja-JP" sz="800" dirty="0" err="1" smtClean="0"/>
              <a:t>simple.analyzeTargetFiles</a:t>
            </a:r>
            <a:r>
              <a:rPr lang="en-US" altLang="ja-JP" sz="800" dirty="0" smtClean="0"/>
              <a:t>();</a:t>
            </a:r>
          </a:p>
          <a:p>
            <a:pPr algn="l"/>
            <a:endParaRPr lang="ja-JP" altLang="en-US" sz="800" dirty="0" smtClean="0"/>
          </a:p>
          <a:p>
            <a:pPr algn="l"/>
            <a:r>
              <a:rPr lang="en-US" altLang="ja-JP" sz="800" dirty="0" smtClean="0"/>
              <a:t>// </a:t>
            </a:r>
            <a:r>
              <a:rPr lang="ja-JP" altLang="en-US" sz="800" dirty="0" smtClean="0"/>
              <a:t>対象クラス一覧を取得</a:t>
            </a:r>
          </a:p>
          <a:p>
            <a:pPr algn="l"/>
            <a:r>
              <a:rPr lang="en-US" altLang="ja-JP" sz="800" b="1" dirty="0" smtClean="0"/>
              <a:t>final Set&lt;</a:t>
            </a:r>
            <a:r>
              <a:rPr lang="en-US" altLang="ja-JP" sz="800" b="1" dirty="0" err="1" smtClean="0"/>
              <a:t>TargetClassInfo</a:t>
            </a:r>
            <a:r>
              <a:rPr lang="en-US" altLang="ja-JP" sz="800" b="1" dirty="0" smtClean="0"/>
              <a:t>&gt; classes = </a:t>
            </a:r>
            <a:r>
              <a:rPr lang="en-US" altLang="ja-JP" sz="800" b="1" dirty="0" err="1" smtClean="0"/>
              <a:t>DataManager.</a:t>
            </a:r>
            <a:r>
              <a:rPr lang="en-US" altLang="ja-JP" sz="800" b="1" i="1" dirty="0" err="1" smtClean="0"/>
              <a:t>getInstance</a:t>
            </a:r>
            <a:r>
              <a:rPr lang="en-US" altLang="ja-JP" sz="800" b="1" i="1" dirty="0" smtClean="0"/>
              <a:t>()</a:t>
            </a:r>
          </a:p>
          <a:p>
            <a:pPr algn="l"/>
            <a:r>
              <a:rPr lang="en-US" altLang="ja-JP" sz="800" dirty="0" smtClean="0"/>
              <a:t>.</a:t>
            </a:r>
            <a:r>
              <a:rPr lang="en-US" altLang="ja-JP" sz="800" dirty="0" err="1" smtClean="0"/>
              <a:t>getClassInfoManager</a:t>
            </a:r>
            <a:r>
              <a:rPr lang="en-US" altLang="ja-JP" sz="800" dirty="0" smtClean="0"/>
              <a:t>().</a:t>
            </a:r>
            <a:r>
              <a:rPr lang="en-US" altLang="ja-JP" sz="800" dirty="0" err="1" smtClean="0"/>
              <a:t>getTargetClassInfos</a:t>
            </a:r>
            <a:r>
              <a:rPr lang="en-US" altLang="ja-JP" sz="800" dirty="0" smtClean="0"/>
              <a:t>();</a:t>
            </a:r>
          </a:p>
          <a:p>
            <a:pPr algn="l"/>
            <a:r>
              <a:rPr lang="en-US" altLang="ja-JP" sz="800" b="1" dirty="0" smtClean="0"/>
              <a:t>for (final </a:t>
            </a:r>
            <a:r>
              <a:rPr lang="en-US" altLang="ja-JP" sz="800" b="1" dirty="0" err="1" smtClean="0"/>
              <a:t>TargetClassInfo</a:t>
            </a:r>
            <a:r>
              <a:rPr lang="en-US" altLang="ja-JP" sz="800" b="1" dirty="0" smtClean="0"/>
              <a:t> </a:t>
            </a:r>
            <a:r>
              <a:rPr lang="en-US" altLang="ja-JP" sz="800" b="1" dirty="0" err="1" smtClean="0"/>
              <a:t>classInfo</a:t>
            </a:r>
            <a:r>
              <a:rPr lang="en-US" altLang="ja-JP" sz="800" b="1" dirty="0" smtClean="0"/>
              <a:t> : classes) {</a:t>
            </a:r>
          </a:p>
          <a:p>
            <a:pPr algn="l"/>
            <a:r>
              <a:rPr lang="en-US" altLang="ja-JP" sz="800" dirty="0" err="1" smtClean="0"/>
              <a:t>System.</a:t>
            </a:r>
            <a:r>
              <a:rPr lang="en-US" altLang="ja-JP" sz="800" i="1" dirty="0" err="1" smtClean="0"/>
              <a:t>out.println</a:t>
            </a:r>
            <a:r>
              <a:rPr lang="en-US" altLang="ja-JP" sz="800" i="1" dirty="0" smtClean="0"/>
              <a:t>(</a:t>
            </a:r>
            <a:r>
              <a:rPr lang="en-US" altLang="ja-JP" sz="800" i="1" dirty="0" err="1" smtClean="0"/>
              <a:t>classInfo.getFullQualifiedName</a:t>
            </a:r>
            <a:r>
              <a:rPr lang="en-US" altLang="ja-JP" sz="800" i="1" dirty="0" smtClean="0"/>
              <a:t>("."));</a:t>
            </a:r>
          </a:p>
          <a:p>
            <a:pPr algn="l"/>
            <a:r>
              <a:rPr lang="en-US" altLang="ja-JP" sz="800" dirty="0" smtClean="0"/>
              <a:t>}</a:t>
            </a:r>
          </a:p>
          <a:p>
            <a:pPr algn="l"/>
            <a:endParaRPr lang="ja-JP" altLang="en-US" sz="800" dirty="0" smtClean="0"/>
          </a:p>
          <a:p>
            <a:pPr algn="l"/>
            <a:r>
              <a:rPr lang="en-US" altLang="ja-JP" sz="800" dirty="0" smtClean="0"/>
              <a:t>// </a:t>
            </a:r>
            <a:r>
              <a:rPr lang="ja-JP" altLang="en-US" sz="800" dirty="0" smtClean="0"/>
              <a:t>対象メソッド一覧を取得</a:t>
            </a:r>
          </a:p>
          <a:p>
            <a:pPr algn="l"/>
            <a:r>
              <a:rPr lang="en-US" altLang="ja-JP" sz="800" b="1" dirty="0" smtClean="0"/>
              <a:t>final Set&lt;</a:t>
            </a:r>
            <a:r>
              <a:rPr lang="en-US" altLang="ja-JP" sz="800" b="1" dirty="0" err="1" smtClean="0"/>
              <a:t>TargetMethodInfo</a:t>
            </a:r>
            <a:r>
              <a:rPr lang="en-US" altLang="ja-JP" sz="800" b="1" dirty="0" smtClean="0"/>
              <a:t>&gt; methods = </a:t>
            </a:r>
            <a:r>
              <a:rPr lang="en-US" altLang="ja-JP" sz="800" b="1" dirty="0" err="1" smtClean="0"/>
              <a:t>DataManager.</a:t>
            </a:r>
            <a:r>
              <a:rPr lang="en-US" altLang="ja-JP" sz="800" b="1" i="1" dirty="0" err="1" smtClean="0"/>
              <a:t>getInstance</a:t>
            </a:r>
            <a:r>
              <a:rPr lang="en-US" altLang="ja-JP" sz="800" b="1" i="1" dirty="0" smtClean="0"/>
              <a:t>()</a:t>
            </a:r>
          </a:p>
          <a:p>
            <a:pPr algn="l"/>
            <a:r>
              <a:rPr lang="en-US" altLang="ja-JP" sz="800" dirty="0" smtClean="0"/>
              <a:t>.</a:t>
            </a:r>
            <a:r>
              <a:rPr lang="en-US" altLang="ja-JP" sz="800" dirty="0" err="1" smtClean="0"/>
              <a:t>getMethodInfoManager</a:t>
            </a:r>
            <a:r>
              <a:rPr lang="en-US" altLang="ja-JP" sz="800" dirty="0" smtClean="0"/>
              <a:t>().</a:t>
            </a:r>
            <a:r>
              <a:rPr lang="en-US" altLang="ja-JP" sz="800" dirty="0" err="1" smtClean="0"/>
              <a:t>getTargetMethodInfos</a:t>
            </a:r>
            <a:r>
              <a:rPr lang="en-US" altLang="ja-JP" sz="800" dirty="0" smtClean="0"/>
              <a:t>();</a:t>
            </a:r>
          </a:p>
          <a:p>
            <a:pPr algn="l"/>
            <a:r>
              <a:rPr lang="en-US" altLang="ja-JP" sz="800" b="1" dirty="0" smtClean="0"/>
              <a:t>for (final </a:t>
            </a:r>
            <a:r>
              <a:rPr lang="en-US" altLang="ja-JP" sz="800" b="1" dirty="0" err="1" smtClean="0"/>
              <a:t>TargetMethodInfo</a:t>
            </a:r>
            <a:r>
              <a:rPr lang="en-US" altLang="ja-JP" sz="800" b="1" dirty="0" smtClean="0"/>
              <a:t> method : methods) {</a:t>
            </a:r>
          </a:p>
          <a:p>
            <a:pPr algn="l"/>
            <a:r>
              <a:rPr lang="en-US" altLang="ja-JP" sz="800" dirty="0" err="1" smtClean="0"/>
              <a:t>System.</a:t>
            </a:r>
            <a:r>
              <a:rPr lang="en-US" altLang="ja-JP" sz="800" i="1" dirty="0" err="1" smtClean="0"/>
              <a:t>out.println</a:t>
            </a:r>
            <a:r>
              <a:rPr lang="en-US" altLang="ja-JP" sz="800" i="1" dirty="0" smtClean="0"/>
              <a:t>(</a:t>
            </a:r>
            <a:r>
              <a:rPr lang="en-US" altLang="ja-JP" sz="800" i="1" dirty="0" err="1" smtClean="0"/>
              <a:t>method.getMethodName</a:t>
            </a:r>
            <a:r>
              <a:rPr lang="en-US" altLang="ja-JP" sz="800" i="1" dirty="0" smtClean="0"/>
              <a:t>());</a:t>
            </a:r>
          </a:p>
          <a:p>
            <a:pPr algn="l"/>
            <a:r>
              <a:rPr lang="en-US" altLang="ja-JP" sz="800" dirty="0" smtClean="0"/>
              <a:t>}</a:t>
            </a:r>
          </a:p>
          <a:p>
            <a:pPr algn="l"/>
            <a:endParaRPr lang="ja-JP" altLang="en-US" sz="800" dirty="0" smtClean="0"/>
          </a:p>
          <a:p>
            <a:pPr algn="l"/>
            <a:r>
              <a:rPr lang="en-US" altLang="ja-JP" sz="800" dirty="0" smtClean="0"/>
              <a:t>// </a:t>
            </a:r>
            <a:r>
              <a:rPr lang="ja-JP" altLang="en-US" sz="800" dirty="0" smtClean="0"/>
              <a:t>対象フィールド一覧を取得</a:t>
            </a:r>
          </a:p>
          <a:p>
            <a:pPr algn="l"/>
            <a:r>
              <a:rPr lang="en-US" altLang="ja-JP" sz="800" b="1" dirty="0" smtClean="0"/>
              <a:t>final Set&lt;</a:t>
            </a:r>
            <a:r>
              <a:rPr lang="en-US" altLang="ja-JP" sz="800" b="1" dirty="0" err="1" smtClean="0"/>
              <a:t>TargetFieldInfo</a:t>
            </a:r>
            <a:r>
              <a:rPr lang="en-US" altLang="ja-JP" sz="800" b="1" dirty="0" smtClean="0"/>
              <a:t>&gt; fields = </a:t>
            </a:r>
            <a:r>
              <a:rPr lang="en-US" altLang="ja-JP" sz="800" b="1" dirty="0" err="1" smtClean="0"/>
              <a:t>DataManager.</a:t>
            </a:r>
            <a:r>
              <a:rPr lang="en-US" altLang="ja-JP" sz="800" b="1" i="1" dirty="0" err="1" smtClean="0"/>
              <a:t>getInstance</a:t>
            </a:r>
            <a:r>
              <a:rPr lang="en-US" altLang="ja-JP" sz="800" b="1" i="1" dirty="0" smtClean="0"/>
              <a:t>()</a:t>
            </a:r>
          </a:p>
          <a:p>
            <a:pPr algn="l"/>
            <a:r>
              <a:rPr lang="en-US" altLang="ja-JP" sz="800" dirty="0" smtClean="0"/>
              <a:t>.</a:t>
            </a:r>
            <a:r>
              <a:rPr lang="en-US" altLang="ja-JP" sz="800" dirty="0" err="1" smtClean="0"/>
              <a:t>getFieldInfoManager</a:t>
            </a:r>
            <a:r>
              <a:rPr lang="en-US" altLang="ja-JP" sz="800" dirty="0" smtClean="0"/>
              <a:t>().</a:t>
            </a:r>
            <a:r>
              <a:rPr lang="en-US" altLang="ja-JP" sz="800" dirty="0" err="1" smtClean="0"/>
              <a:t>getTargetFieldInfos</a:t>
            </a:r>
            <a:r>
              <a:rPr lang="en-US" altLang="ja-JP" sz="800" dirty="0" smtClean="0"/>
              <a:t>();</a:t>
            </a:r>
          </a:p>
          <a:p>
            <a:pPr algn="l"/>
            <a:r>
              <a:rPr lang="en-US" altLang="ja-JP" sz="800" b="1" dirty="0" smtClean="0"/>
              <a:t>for (final </a:t>
            </a:r>
            <a:r>
              <a:rPr lang="en-US" altLang="ja-JP" sz="800" b="1" dirty="0" err="1" smtClean="0"/>
              <a:t>TargetFieldInfo</a:t>
            </a:r>
            <a:r>
              <a:rPr lang="en-US" altLang="ja-JP" sz="800" b="1" dirty="0" smtClean="0"/>
              <a:t> field : fields) {</a:t>
            </a:r>
          </a:p>
          <a:p>
            <a:pPr algn="l"/>
            <a:r>
              <a:rPr lang="en-US" altLang="ja-JP" sz="800" dirty="0" err="1" smtClean="0"/>
              <a:t>System.</a:t>
            </a:r>
            <a:r>
              <a:rPr lang="en-US" altLang="ja-JP" sz="800" i="1" dirty="0" err="1" smtClean="0"/>
              <a:t>out.println</a:t>
            </a:r>
            <a:r>
              <a:rPr lang="en-US" altLang="ja-JP" sz="800" i="1" dirty="0" smtClean="0"/>
              <a:t>(</a:t>
            </a:r>
            <a:r>
              <a:rPr lang="en-US" altLang="ja-JP" sz="800" i="1" dirty="0" err="1" smtClean="0"/>
              <a:t>field.getName</a:t>
            </a:r>
            <a:r>
              <a:rPr lang="en-US" altLang="ja-JP" sz="800" i="1" dirty="0" smtClean="0"/>
              <a:t>());</a:t>
            </a:r>
          </a:p>
          <a:p>
            <a:pPr algn="l"/>
            <a:r>
              <a:rPr lang="en-US" altLang="ja-JP" sz="800" dirty="0" smtClean="0"/>
              <a:t>}</a:t>
            </a:r>
          </a:p>
          <a:p>
            <a:pPr algn="l"/>
            <a:endParaRPr lang="ja-JP" altLang="en-US" sz="800" dirty="0" smtClean="0"/>
          </a:p>
          <a:p>
            <a:pPr algn="l"/>
            <a:r>
              <a:rPr lang="en-US" altLang="ja-JP" sz="800" dirty="0" smtClean="0"/>
              <a:t>// </a:t>
            </a:r>
            <a:r>
              <a:rPr lang="ja-JP" altLang="en-US" sz="800" dirty="0" smtClean="0"/>
              <a:t>対象ファイル一覧を取得</a:t>
            </a:r>
          </a:p>
          <a:p>
            <a:pPr algn="l"/>
            <a:r>
              <a:rPr lang="en-US" altLang="ja-JP" sz="800" b="1" dirty="0" smtClean="0"/>
              <a:t>final Set&lt;</a:t>
            </a:r>
            <a:r>
              <a:rPr lang="en-US" altLang="ja-JP" sz="800" b="1" dirty="0" err="1" smtClean="0"/>
              <a:t>FileInfo</a:t>
            </a:r>
            <a:r>
              <a:rPr lang="en-US" altLang="ja-JP" sz="800" b="1" dirty="0" smtClean="0"/>
              <a:t>&gt; files = </a:t>
            </a:r>
            <a:r>
              <a:rPr lang="en-US" altLang="ja-JP" sz="800" b="1" dirty="0" err="1" smtClean="0"/>
              <a:t>DataManager.</a:t>
            </a:r>
            <a:r>
              <a:rPr lang="en-US" altLang="ja-JP" sz="800" b="1" i="1" dirty="0" err="1" smtClean="0"/>
              <a:t>getInstance</a:t>
            </a:r>
            <a:r>
              <a:rPr lang="en-US" altLang="ja-JP" sz="800" b="1" i="1" dirty="0" smtClean="0"/>
              <a:t>()</a:t>
            </a:r>
          </a:p>
          <a:p>
            <a:pPr algn="l"/>
            <a:r>
              <a:rPr lang="en-US" altLang="ja-JP" sz="800" dirty="0" smtClean="0"/>
              <a:t>.</a:t>
            </a:r>
            <a:r>
              <a:rPr lang="en-US" altLang="ja-JP" sz="800" dirty="0" err="1" smtClean="0"/>
              <a:t>getFileInfoManager</a:t>
            </a:r>
            <a:r>
              <a:rPr lang="en-US" altLang="ja-JP" sz="800" dirty="0" smtClean="0"/>
              <a:t>().</a:t>
            </a:r>
            <a:r>
              <a:rPr lang="en-US" altLang="ja-JP" sz="800" dirty="0" err="1" smtClean="0"/>
              <a:t>getFileInfos</a:t>
            </a:r>
            <a:r>
              <a:rPr lang="en-US" altLang="ja-JP" sz="800" dirty="0" smtClean="0"/>
              <a:t>();</a:t>
            </a:r>
          </a:p>
          <a:p>
            <a:pPr algn="l"/>
            <a:r>
              <a:rPr lang="en-US" altLang="ja-JP" sz="800" b="1" dirty="0" smtClean="0"/>
              <a:t>for (final </a:t>
            </a:r>
            <a:r>
              <a:rPr lang="en-US" altLang="ja-JP" sz="800" b="1" dirty="0" err="1" smtClean="0"/>
              <a:t>FileInfo</a:t>
            </a:r>
            <a:r>
              <a:rPr lang="en-US" altLang="ja-JP" sz="800" b="1" dirty="0" smtClean="0"/>
              <a:t> file : files) {</a:t>
            </a:r>
          </a:p>
          <a:p>
            <a:pPr algn="l"/>
            <a:r>
              <a:rPr lang="en-US" altLang="ja-JP" sz="800" dirty="0" err="1" smtClean="0"/>
              <a:t>System.</a:t>
            </a:r>
            <a:r>
              <a:rPr lang="en-US" altLang="ja-JP" sz="800" i="1" dirty="0" err="1" smtClean="0"/>
              <a:t>out.println</a:t>
            </a:r>
            <a:r>
              <a:rPr lang="en-US" altLang="ja-JP" sz="800" i="1" dirty="0" smtClean="0"/>
              <a:t>(</a:t>
            </a:r>
            <a:r>
              <a:rPr lang="en-US" altLang="ja-JP" sz="800" i="1" dirty="0" err="1" smtClean="0"/>
              <a:t>file.getName</a:t>
            </a:r>
            <a:r>
              <a:rPr lang="en-US" altLang="ja-JP" sz="800" i="1" dirty="0" smtClean="0"/>
              <a:t>());</a:t>
            </a:r>
          </a:p>
          <a:p>
            <a:pPr algn="l"/>
            <a:r>
              <a:rPr lang="en-US" altLang="ja-JP" sz="800" dirty="0" smtClean="0"/>
              <a:t>}}}</a:t>
            </a:r>
            <a:endParaRPr kumimoji="1" lang="ja-JP" altLang="en-US" sz="8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p:txBody>
          <a:bodyPr/>
          <a:lstStyle/>
          <a:p>
            <a:r>
              <a:rPr kumimoji="1" lang="en-US" altLang="ja-JP" dirty="0" smtClean="0"/>
              <a:t>You can obtain the </a:t>
            </a:r>
            <a:r>
              <a:rPr lang="en-US" altLang="ja-JP" dirty="0" smtClean="0"/>
              <a:t>analysis </a:t>
            </a:r>
            <a:r>
              <a:rPr lang="en-US" altLang="ja-JP" dirty="0" err="1" smtClean="0"/>
              <a:t>progres</a:t>
            </a:r>
            <a:r>
              <a:rPr lang="en-US" altLang="ja-JP" dirty="0" smtClean="0"/>
              <a:t> of MASU by treating its output handler</a:t>
            </a:r>
          </a:p>
          <a:p>
            <a:r>
              <a:rPr lang="en-US" altLang="ja-JP" dirty="0" smtClean="0"/>
              <a:t>Write the code of the next 2 pages in your main method</a:t>
            </a:r>
          </a:p>
          <a:p>
            <a:pPr lvl="1"/>
            <a:r>
              <a:rPr lang="en-US" altLang="ja-JP" dirty="0" smtClean="0"/>
              <a:t>The code has to be written at the above of the MASU analysis API invocations</a:t>
            </a:r>
          </a:p>
          <a:p>
            <a:pPr>
              <a:buNone/>
            </a:pPr>
            <a:endParaRPr kumimoji="1" lang="ja-JP" altLang="en-US" dirty="0"/>
          </a:p>
        </p:txBody>
      </p:sp>
      <p:sp>
        <p:nvSpPr>
          <p:cNvPr id="2" name="タイトル 1"/>
          <p:cNvSpPr>
            <a:spLocks noGrp="1"/>
          </p:cNvSpPr>
          <p:nvPr>
            <p:ph type="title"/>
          </p:nvPr>
        </p:nvSpPr>
        <p:spPr/>
        <p:txBody>
          <a:bodyPr/>
          <a:lstStyle/>
          <a:p>
            <a:r>
              <a:rPr lang="en-US" altLang="ja-JP" dirty="0" smtClean="0"/>
              <a:t>How to obtain the progress of MASU (1)</a:t>
            </a:r>
            <a:endParaRPr kumimoji="1" lang="ja-JP"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 1"/>
          <p:cNvSpPr>
            <a:spLocks noGrp="1"/>
          </p:cNvSpPr>
          <p:nvPr>
            <p:ph idx="1"/>
          </p:nvPr>
        </p:nvSpPr>
        <p:spPr/>
        <p:txBody>
          <a:bodyPr/>
          <a:lstStyle/>
          <a:p>
            <a:r>
              <a:rPr kumimoji="1" lang="en-US" altLang="ja-JP" sz="2800" dirty="0" smtClean="0"/>
              <a:t>Firstly, output printer is set to </a:t>
            </a:r>
            <a:r>
              <a:rPr lang="en-US" altLang="ja-JP" sz="2800" dirty="0" smtClean="0"/>
              <a:t>the </a:t>
            </a:r>
            <a:r>
              <a:rPr lang="en-US" altLang="ja-JP" sz="2800" b="1" i="1" dirty="0" smtClean="0"/>
              <a:t>out</a:t>
            </a:r>
            <a:r>
              <a:rPr lang="en-US" altLang="ja-JP" sz="2800" dirty="0" smtClean="0"/>
              <a:t> field of </a:t>
            </a:r>
            <a:r>
              <a:rPr lang="en-US" altLang="ja-JP" sz="2800" b="1" i="1" dirty="0" err="1" smtClean="0"/>
              <a:t>MetricsTool</a:t>
            </a:r>
            <a:r>
              <a:rPr lang="en-US" altLang="ja-JP" sz="2800" dirty="0" smtClean="0"/>
              <a:t> class</a:t>
            </a:r>
            <a:endParaRPr kumimoji="1" lang="en-US" altLang="ja-JP" sz="2800" dirty="0" smtClean="0"/>
          </a:p>
          <a:p>
            <a:pPr lvl="1"/>
            <a:r>
              <a:rPr lang="en-US" altLang="ja-JP" sz="2400" dirty="0" smtClean="0">
                <a:solidFill>
                  <a:srgbClr val="FF0000"/>
                </a:solidFill>
              </a:rPr>
              <a:t>XXX </a:t>
            </a:r>
            <a:r>
              <a:rPr lang="en-US" altLang="ja-JP" sz="2400" dirty="0" smtClean="0">
                <a:solidFill>
                  <a:schemeClr val="tx2"/>
                </a:solidFill>
              </a:rPr>
              <a:t>should be the name of your tool</a:t>
            </a:r>
            <a:endParaRPr kumimoji="1" lang="ja-JP" altLang="en-US" sz="2400" dirty="0">
              <a:solidFill>
                <a:schemeClr val="tx2"/>
              </a:solidFill>
            </a:endParaRPr>
          </a:p>
        </p:txBody>
      </p:sp>
      <p:sp>
        <p:nvSpPr>
          <p:cNvPr id="3" name="タイトル 2"/>
          <p:cNvSpPr>
            <a:spLocks noGrp="1"/>
          </p:cNvSpPr>
          <p:nvPr>
            <p:ph type="title"/>
          </p:nvPr>
        </p:nvSpPr>
        <p:spPr/>
        <p:txBody>
          <a:bodyPr/>
          <a:lstStyle/>
          <a:p>
            <a:r>
              <a:rPr kumimoji="1" lang="en-US" altLang="ja-JP" dirty="0" smtClean="0"/>
              <a:t>How to obtain the progress of MASU (2)</a:t>
            </a:r>
            <a:endParaRPr kumimoji="1" lang="ja-JP" altLang="en-US" dirty="0"/>
          </a:p>
        </p:txBody>
      </p:sp>
      <p:sp>
        <p:nvSpPr>
          <p:cNvPr id="4" name="テキスト ボックス 3"/>
          <p:cNvSpPr txBox="1"/>
          <p:nvPr/>
        </p:nvSpPr>
        <p:spPr>
          <a:xfrm>
            <a:off x="285720" y="3517661"/>
            <a:ext cx="8429684" cy="2554545"/>
          </a:xfrm>
          <a:prstGeom prst="rect">
            <a:avLst/>
          </a:prstGeom>
          <a:noFill/>
          <a:ln w="19050">
            <a:solidFill>
              <a:schemeClr val="tx1"/>
            </a:solidFill>
          </a:ln>
        </p:spPr>
        <p:txBody>
          <a:bodyPr wrap="square" rtlCol="0">
            <a:spAutoFit/>
          </a:bodyPr>
          <a:lstStyle/>
          <a:p>
            <a:pPr algn="l"/>
            <a:r>
              <a:rPr lang="en-US" altLang="ja-JP" b="1" dirty="0" smtClean="0"/>
              <a:t>final Class&lt;?&gt; </a:t>
            </a:r>
            <a:r>
              <a:rPr lang="en-US" altLang="ja-JP" b="1" dirty="0" err="1" smtClean="0"/>
              <a:t>metricstool</a:t>
            </a:r>
            <a:r>
              <a:rPr lang="en-US" altLang="ja-JP" b="1" dirty="0" smtClean="0"/>
              <a:t> = </a:t>
            </a:r>
            <a:r>
              <a:rPr lang="en-US" altLang="ja-JP" b="1" dirty="0" err="1" smtClean="0"/>
              <a:t>MetricsTool.class</a:t>
            </a:r>
            <a:r>
              <a:rPr lang="en-US" altLang="ja-JP" b="1" dirty="0" smtClean="0"/>
              <a:t>;</a:t>
            </a:r>
          </a:p>
          <a:p>
            <a:pPr algn="l"/>
            <a:r>
              <a:rPr lang="en-US" altLang="ja-JP" b="1" dirty="0" smtClean="0"/>
              <a:t>final Field out = </a:t>
            </a:r>
            <a:r>
              <a:rPr lang="en-US" altLang="ja-JP" b="1" dirty="0" err="1" smtClean="0"/>
              <a:t>metricstool.getDeclaredField</a:t>
            </a:r>
            <a:r>
              <a:rPr lang="en-US" altLang="ja-JP" b="1" dirty="0" smtClean="0"/>
              <a:t>("out");</a:t>
            </a:r>
          </a:p>
          <a:p>
            <a:pPr algn="l"/>
            <a:r>
              <a:rPr lang="en-US" altLang="ja-JP" dirty="0" err="1" smtClean="0"/>
              <a:t>out.setAccessible</a:t>
            </a:r>
            <a:r>
              <a:rPr lang="en-US" altLang="ja-JP" dirty="0" smtClean="0"/>
              <a:t>(</a:t>
            </a:r>
            <a:r>
              <a:rPr lang="en-US" altLang="ja-JP" b="1" dirty="0" smtClean="0"/>
              <a:t>true);</a:t>
            </a:r>
          </a:p>
          <a:p>
            <a:pPr algn="l"/>
            <a:r>
              <a:rPr lang="en-US" altLang="ja-JP" dirty="0" err="1" smtClean="0"/>
              <a:t>out.set</a:t>
            </a:r>
            <a:r>
              <a:rPr lang="en-US" altLang="ja-JP" dirty="0" smtClean="0"/>
              <a:t>(</a:t>
            </a:r>
            <a:r>
              <a:rPr lang="en-US" altLang="ja-JP" b="1" dirty="0" smtClean="0"/>
              <a:t>null, new </a:t>
            </a:r>
            <a:r>
              <a:rPr lang="en-US" altLang="ja-JP" b="1" dirty="0" err="1" smtClean="0"/>
              <a:t>DefaultMessagePrinter</a:t>
            </a:r>
            <a:r>
              <a:rPr lang="en-US" altLang="ja-JP" b="1" dirty="0" smtClean="0"/>
              <a:t>(new </a:t>
            </a:r>
            <a:r>
              <a:rPr lang="en-US" altLang="ja-JP" b="1" dirty="0" err="1" smtClean="0"/>
              <a:t>MessageSource</a:t>
            </a:r>
            <a:r>
              <a:rPr lang="en-US" altLang="ja-JP" b="1" dirty="0" smtClean="0"/>
              <a:t>() {</a:t>
            </a:r>
          </a:p>
          <a:p>
            <a:pPr algn="l"/>
            <a:r>
              <a:rPr lang="en-US" altLang="ja-JP" b="1" dirty="0" smtClean="0"/>
              <a:t>    public String </a:t>
            </a:r>
            <a:r>
              <a:rPr lang="en-US" altLang="ja-JP" b="1" dirty="0" err="1" smtClean="0"/>
              <a:t>getMessageSourceName</a:t>
            </a:r>
            <a:r>
              <a:rPr lang="en-US" altLang="ja-JP" b="1" dirty="0" smtClean="0"/>
              <a:t>() {</a:t>
            </a:r>
          </a:p>
          <a:p>
            <a:pPr algn="l"/>
            <a:r>
              <a:rPr lang="en-US" altLang="ja-JP" b="1" dirty="0" smtClean="0"/>
              <a:t>        return “</a:t>
            </a:r>
            <a:r>
              <a:rPr lang="en-US" altLang="ja-JP" b="1" dirty="0" smtClean="0">
                <a:solidFill>
                  <a:srgbClr val="FF0000"/>
                </a:solidFill>
              </a:rPr>
              <a:t>XXX</a:t>
            </a:r>
            <a:r>
              <a:rPr lang="en-US" altLang="ja-JP" b="1" dirty="0" smtClean="0"/>
              <a:t>";</a:t>
            </a:r>
          </a:p>
          <a:p>
            <a:pPr algn="l"/>
            <a:r>
              <a:rPr lang="en-US" altLang="ja-JP" dirty="0" smtClean="0"/>
              <a:t>    }</a:t>
            </a:r>
          </a:p>
          <a:p>
            <a:pPr algn="l"/>
            <a:r>
              <a:rPr lang="en-US" altLang="ja-JP" dirty="0" smtClean="0"/>
              <a:t>}, MESSAGE_TYPE.</a:t>
            </a:r>
            <a:r>
              <a:rPr lang="en-US" altLang="ja-JP" i="1" dirty="0" smtClean="0"/>
              <a:t>OUT));</a:t>
            </a:r>
            <a:endParaRPr kumimoji="1" lang="ja-JP"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 1"/>
          <p:cNvSpPr>
            <a:spLocks noGrp="1"/>
          </p:cNvSpPr>
          <p:nvPr>
            <p:ph idx="1"/>
          </p:nvPr>
        </p:nvSpPr>
        <p:spPr>
          <a:xfrm>
            <a:off x="323850" y="1412875"/>
            <a:ext cx="8569325" cy="1801811"/>
          </a:xfrm>
        </p:spPr>
        <p:txBody>
          <a:bodyPr/>
          <a:lstStyle/>
          <a:p>
            <a:r>
              <a:rPr lang="en-US" altLang="ja-JP" sz="2800" dirty="0" smtClean="0"/>
              <a:t>Finally, write the code what is done when an event occurs in the </a:t>
            </a:r>
            <a:r>
              <a:rPr lang="en-US" altLang="ja-JP" sz="2800" b="1" i="1" dirty="0" smtClean="0"/>
              <a:t>out</a:t>
            </a:r>
            <a:r>
              <a:rPr lang="en-US" altLang="ja-JP" sz="2800" dirty="0" smtClean="0"/>
              <a:t> field</a:t>
            </a:r>
          </a:p>
          <a:p>
            <a:pPr lvl="1"/>
            <a:r>
              <a:rPr kumimoji="1" lang="en-US" altLang="ja-JP" sz="2400" dirty="0" smtClean="0"/>
              <a:t>Herein, the event was output into the standard output</a:t>
            </a:r>
          </a:p>
          <a:p>
            <a:pPr lvl="1"/>
            <a:endParaRPr lang="en-US" altLang="ja-JP" sz="2400" dirty="0" smtClean="0"/>
          </a:p>
          <a:p>
            <a:pPr lvl="1"/>
            <a:endParaRPr kumimoji="1" lang="en-US" altLang="ja-JP" sz="2400" dirty="0" smtClean="0"/>
          </a:p>
          <a:p>
            <a:pPr lvl="1"/>
            <a:endParaRPr lang="en-US" altLang="ja-JP" sz="2400" dirty="0" smtClean="0"/>
          </a:p>
          <a:p>
            <a:pPr lvl="1"/>
            <a:endParaRPr kumimoji="1" lang="en-US" altLang="ja-JP" sz="2400" dirty="0" smtClean="0"/>
          </a:p>
          <a:p>
            <a:pPr lvl="1"/>
            <a:endParaRPr lang="en-US" altLang="ja-JP" sz="2400" dirty="0" smtClean="0"/>
          </a:p>
          <a:p>
            <a:pPr lvl="1">
              <a:buNone/>
            </a:pPr>
            <a:endParaRPr lang="en-US" altLang="ja-JP" sz="2400" dirty="0" smtClean="0"/>
          </a:p>
          <a:p>
            <a:r>
              <a:rPr kumimoji="1" lang="en-US" altLang="ja-JP" sz="2800" dirty="0" smtClean="0"/>
              <a:t>The </a:t>
            </a:r>
            <a:r>
              <a:rPr kumimoji="1" lang="en-US" altLang="ja-JP" sz="2800" b="1" i="1" dirty="0" smtClean="0"/>
              <a:t>error</a:t>
            </a:r>
            <a:r>
              <a:rPr kumimoji="1" lang="en-US" altLang="ja-JP" sz="2800" dirty="0" smtClean="0"/>
              <a:t> field of </a:t>
            </a:r>
            <a:r>
              <a:rPr kumimoji="1" lang="en-US" altLang="ja-JP" sz="2800" dirty="0" err="1" smtClean="0"/>
              <a:t>MetricsTool</a:t>
            </a:r>
            <a:r>
              <a:rPr kumimoji="1" lang="en-US" altLang="ja-JP" sz="2800" dirty="0" smtClean="0"/>
              <a:t> can be treated as the same way</a:t>
            </a:r>
            <a:endParaRPr kumimoji="1" lang="ja-JP" altLang="en-US" sz="2800" dirty="0"/>
          </a:p>
        </p:txBody>
      </p:sp>
      <p:sp>
        <p:nvSpPr>
          <p:cNvPr id="3" name="タイトル 2"/>
          <p:cNvSpPr>
            <a:spLocks noGrp="1"/>
          </p:cNvSpPr>
          <p:nvPr>
            <p:ph type="title"/>
          </p:nvPr>
        </p:nvSpPr>
        <p:spPr/>
        <p:txBody>
          <a:bodyPr/>
          <a:lstStyle/>
          <a:p>
            <a:r>
              <a:rPr kumimoji="1" lang="en-US" altLang="ja-JP" dirty="0" smtClean="0"/>
              <a:t>How to obtain the profess of MASU (3)</a:t>
            </a:r>
            <a:endParaRPr kumimoji="1" lang="ja-JP" altLang="en-US" dirty="0"/>
          </a:p>
        </p:txBody>
      </p:sp>
      <p:sp>
        <p:nvSpPr>
          <p:cNvPr id="4" name="テキスト ボックス 3"/>
          <p:cNvSpPr txBox="1"/>
          <p:nvPr/>
        </p:nvSpPr>
        <p:spPr>
          <a:xfrm>
            <a:off x="285720" y="2928934"/>
            <a:ext cx="8572560" cy="2554545"/>
          </a:xfrm>
          <a:prstGeom prst="rect">
            <a:avLst/>
          </a:prstGeom>
          <a:noFill/>
          <a:ln w="19050">
            <a:solidFill>
              <a:schemeClr val="tx1"/>
            </a:solidFill>
          </a:ln>
        </p:spPr>
        <p:txBody>
          <a:bodyPr wrap="square" rtlCol="0">
            <a:spAutoFit/>
          </a:bodyPr>
          <a:lstStyle/>
          <a:p>
            <a:pPr algn="l"/>
            <a:r>
              <a:rPr lang="en-US" altLang="ja-JP" dirty="0" err="1" smtClean="0"/>
              <a:t>MessagePool.</a:t>
            </a:r>
            <a:r>
              <a:rPr lang="en-US" altLang="ja-JP" i="1" dirty="0" err="1" smtClean="0"/>
              <a:t>getInstance</a:t>
            </a:r>
            <a:r>
              <a:rPr lang="en-US" altLang="ja-JP" i="1" dirty="0" smtClean="0"/>
              <a:t>(MESSAGE_TYPE.OUT).</a:t>
            </a:r>
            <a:r>
              <a:rPr lang="en-US" altLang="ja-JP" i="1" dirty="0" err="1" smtClean="0"/>
              <a:t>addMessageListener</a:t>
            </a:r>
            <a:r>
              <a:rPr lang="en-US" altLang="ja-JP" i="1" dirty="0" smtClean="0"/>
              <a:t>(</a:t>
            </a:r>
          </a:p>
          <a:p>
            <a:pPr algn="l"/>
            <a:r>
              <a:rPr lang="ja-JP" altLang="en-US" b="1" dirty="0" smtClean="0"/>
              <a:t>    </a:t>
            </a:r>
            <a:r>
              <a:rPr lang="en-US" altLang="ja-JP" b="1" dirty="0" smtClean="0"/>
              <a:t>new </a:t>
            </a:r>
            <a:r>
              <a:rPr lang="en-US" altLang="ja-JP" b="1" dirty="0" err="1" smtClean="0"/>
              <a:t>MessageListener</a:t>
            </a:r>
            <a:r>
              <a:rPr lang="en-US" altLang="ja-JP" b="1" dirty="0" smtClean="0"/>
              <a:t>() {</a:t>
            </a:r>
          </a:p>
          <a:p>
            <a:pPr algn="l"/>
            <a:r>
              <a:rPr lang="en-US" altLang="ja-JP" b="1" dirty="0" smtClean="0"/>
              <a:t>        public void </a:t>
            </a:r>
            <a:r>
              <a:rPr lang="en-US" altLang="ja-JP" b="1" dirty="0" err="1" smtClean="0"/>
              <a:t>messageReceived</a:t>
            </a:r>
            <a:r>
              <a:rPr lang="en-US" altLang="ja-JP" b="1" dirty="0" smtClean="0"/>
              <a:t>(</a:t>
            </a:r>
            <a:r>
              <a:rPr lang="en-US" altLang="ja-JP" b="1" dirty="0" err="1" smtClean="0"/>
              <a:t>MessageEvent</a:t>
            </a:r>
            <a:r>
              <a:rPr lang="en-US" altLang="ja-JP" b="1" dirty="0" smtClean="0"/>
              <a:t> event) {</a:t>
            </a:r>
          </a:p>
          <a:p>
            <a:pPr algn="l"/>
            <a:r>
              <a:rPr lang="en-US" altLang="ja-JP" dirty="0" smtClean="0"/>
              <a:t>            </a:t>
            </a:r>
            <a:r>
              <a:rPr lang="en-US" altLang="ja-JP" dirty="0" err="1" smtClean="0"/>
              <a:t>System.</a:t>
            </a:r>
            <a:r>
              <a:rPr lang="en-US" altLang="ja-JP" i="1" dirty="0" err="1" smtClean="0"/>
              <a:t>out.print</a:t>
            </a:r>
            <a:r>
              <a:rPr lang="en-US" altLang="ja-JP" i="1" dirty="0" smtClean="0"/>
              <a:t>(</a:t>
            </a:r>
            <a:r>
              <a:rPr lang="en-US" altLang="ja-JP" i="1" dirty="0" err="1" smtClean="0"/>
              <a:t>event.getSource</a:t>
            </a:r>
            <a:r>
              <a:rPr lang="en-US" altLang="ja-JP" i="1" dirty="0" smtClean="0"/>
              <a:t>()</a:t>
            </a:r>
            <a:r>
              <a:rPr lang="en-US" altLang="ja-JP" dirty="0" smtClean="0"/>
              <a:t>.</a:t>
            </a:r>
            <a:r>
              <a:rPr lang="en-US" altLang="ja-JP" dirty="0" err="1" smtClean="0"/>
              <a:t>getMessageSourceName</a:t>
            </a:r>
            <a:r>
              <a:rPr lang="en-US" altLang="ja-JP" dirty="0" smtClean="0"/>
              <a:t>()</a:t>
            </a:r>
          </a:p>
          <a:p>
            <a:pPr algn="l"/>
            <a:r>
              <a:rPr lang="en-US" altLang="ja-JP" dirty="0" smtClean="0"/>
              <a:t>                                        + " &gt; " + </a:t>
            </a:r>
            <a:r>
              <a:rPr lang="en-US" altLang="ja-JP" dirty="0" err="1" smtClean="0"/>
              <a:t>event.getMessage</a:t>
            </a:r>
            <a:r>
              <a:rPr lang="en-US" altLang="ja-JP" dirty="0" smtClean="0"/>
              <a:t>());</a:t>
            </a:r>
          </a:p>
          <a:p>
            <a:pPr algn="l"/>
            <a:r>
              <a:rPr lang="en-US" altLang="ja-JP" dirty="0" smtClean="0"/>
              <a:t>        }</a:t>
            </a:r>
          </a:p>
          <a:p>
            <a:pPr algn="l"/>
            <a:r>
              <a:rPr lang="en-US" altLang="ja-JP" dirty="0" smtClean="0"/>
              <a:t>    }</a:t>
            </a:r>
          </a:p>
          <a:p>
            <a:pPr algn="l"/>
            <a:r>
              <a:rPr lang="en-US" altLang="ja-JP" dirty="0" smtClean="0"/>
              <a:t>);</a:t>
            </a:r>
            <a:endParaRPr kumimoji="1" lang="ja-JP"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ctrTitle"/>
          </p:nvPr>
        </p:nvSpPr>
        <p:spPr/>
        <p:txBody>
          <a:bodyPr/>
          <a:lstStyle/>
          <a:p>
            <a:r>
              <a:rPr lang="en-US" altLang="ja-JP" dirty="0" smtClean="0"/>
              <a:t>Miscellaneous</a:t>
            </a:r>
            <a:endParaRPr kumimoji="1" lang="ja-JP" altLang="en-US" dirty="0"/>
          </a:p>
        </p:txBody>
      </p:sp>
      <p:pic>
        <p:nvPicPr>
          <p:cNvPr id="4" name="図 3" descr="logo.png"/>
          <p:cNvPicPr>
            <a:picLocks noChangeAspect="1"/>
          </p:cNvPicPr>
          <p:nvPr/>
        </p:nvPicPr>
        <p:blipFill>
          <a:blip r:embed="rId2" cstate="print"/>
          <a:stretch>
            <a:fillRect/>
          </a:stretch>
        </p:blipFill>
        <p:spPr>
          <a:xfrm>
            <a:off x="3071802" y="3929066"/>
            <a:ext cx="3438525" cy="142875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dirty="0" smtClean="0"/>
              <a:t>MASU Architecture</a:t>
            </a:r>
            <a:endParaRPr kumimoji="1" lang="ja-JP" altLang="en-US" dirty="0"/>
          </a:p>
        </p:txBody>
      </p:sp>
      <p:pic>
        <p:nvPicPr>
          <p:cNvPr id="1026" name="Picture 2" descr="C:\Users\higo\Desktop\esemposter_figure.png"/>
          <p:cNvPicPr>
            <a:picLocks noChangeAspect="1" noChangeArrowheads="1"/>
          </p:cNvPicPr>
          <p:nvPr/>
        </p:nvPicPr>
        <p:blipFill>
          <a:blip r:embed="rId2" cstate="print"/>
          <a:srcRect/>
          <a:stretch>
            <a:fillRect/>
          </a:stretch>
        </p:blipFill>
        <p:spPr bwMode="auto">
          <a:xfrm>
            <a:off x="0" y="2071678"/>
            <a:ext cx="9144000" cy="2786358"/>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14414" y="115888"/>
            <a:ext cx="7677174" cy="865187"/>
          </a:xfrm>
        </p:spPr>
        <p:txBody>
          <a:bodyPr/>
          <a:lstStyle/>
          <a:p>
            <a:r>
              <a:rPr lang="en-US" altLang="ja-JP" dirty="0" smtClean="0"/>
              <a:t>MASU is open to the public in </a:t>
            </a:r>
            <a:r>
              <a:rPr lang="en-US" altLang="ja-JP" dirty="0" err="1" smtClean="0"/>
              <a:t>SoureForge</a:t>
            </a:r>
            <a:endParaRPr kumimoji="1" lang="ja-JP" altLang="en-US" dirty="0"/>
          </a:p>
        </p:txBody>
      </p:sp>
      <p:sp>
        <p:nvSpPr>
          <p:cNvPr id="3" name="コンテンツ プレースホルダ 2"/>
          <p:cNvSpPr>
            <a:spLocks noGrp="1"/>
          </p:cNvSpPr>
          <p:nvPr>
            <p:ph idx="1"/>
          </p:nvPr>
        </p:nvSpPr>
        <p:spPr/>
        <p:txBody>
          <a:bodyPr/>
          <a:lstStyle/>
          <a:p>
            <a:r>
              <a:rPr lang="en-US" altLang="ja-JP" dirty="0" smtClean="0"/>
              <a:t>URL on </a:t>
            </a:r>
            <a:r>
              <a:rPr lang="en-US" altLang="ja-JP" dirty="0" err="1" smtClean="0"/>
              <a:t>SourceForge</a:t>
            </a:r>
            <a:endParaRPr lang="en-US" altLang="ja-JP" dirty="0" smtClean="0"/>
          </a:p>
          <a:p>
            <a:pPr lvl="1"/>
            <a:r>
              <a:rPr lang="en-US" altLang="ja-JP" dirty="0" smtClean="0">
                <a:hlinkClick r:id="rId3"/>
              </a:rPr>
              <a:t>http://sourceforge.net/projects/masu/</a:t>
            </a:r>
            <a:endParaRPr lang="en-US" altLang="ja-JP" dirty="0" smtClean="0"/>
          </a:p>
          <a:p>
            <a:pPr lvl="1"/>
            <a:r>
              <a:rPr lang="en-US" altLang="ja-JP" dirty="0" smtClean="0"/>
              <a:t>You can download the package and browse historical information</a:t>
            </a:r>
          </a:p>
          <a:p>
            <a:pPr lvl="1"/>
            <a:endParaRPr lang="en-US" altLang="ja-JP" dirty="0" smtClean="0"/>
          </a:p>
          <a:p>
            <a:r>
              <a:rPr lang="en-US" altLang="ja-JP" dirty="0" smtClean="0"/>
              <a:t>Checkout the source code with subversion</a:t>
            </a:r>
          </a:p>
          <a:p>
            <a:pPr lvl="1"/>
            <a:r>
              <a:rPr lang="en-US" altLang="ja-JP" sz="1800" dirty="0" err="1" smtClean="0"/>
              <a:t>svn</a:t>
            </a:r>
            <a:r>
              <a:rPr lang="en-US" altLang="ja-JP" sz="1800" dirty="0" smtClean="0"/>
              <a:t> co https://masu.svn.sourceforge.net/svnroot/masu/svnroot/main </a:t>
            </a:r>
            <a:r>
              <a:rPr lang="en-US" altLang="ja-JP" sz="1800" dirty="0" err="1" smtClean="0"/>
              <a:t>masu</a:t>
            </a:r>
            <a:endParaRPr lang="en-US" altLang="ja-JP" sz="1800" dirty="0" smtClean="0"/>
          </a:p>
          <a:p>
            <a:pPr lvl="1"/>
            <a:endParaRPr lang="en-US" altLang="ja-JP" sz="1800" dirty="0" smtClean="0"/>
          </a:p>
          <a:p>
            <a:r>
              <a:rPr lang="en-US" altLang="ja-JP" dirty="0" smtClean="0"/>
              <a:t>License: EPL</a:t>
            </a:r>
            <a:r>
              <a:rPr lang="ja-JP" altLang="en-US" dirty="0" smtClean="0"/>
              <a:t>　（</a:t>
            </a:r>
            <a:r>
              <a:rPr lang="en-US" altLang="ja-JP" dirty="0" smtClean="0"/>
              <a:t>Eclipse Public License</a:t>
            </a:r>
            <a:r>
              <a:rPr lang="ja-JP" altLang="en-US" dirty="0" smtClean="0"/>
              <a:t>）</a:t>
            </a:r>
            <a:endParaRPr lang="en-US" altLang="ja-JP" dirty="0" smtClean="0"/>
          </a:p>
          <a:p>
            <a:pPr lvl="1"/>
            <a:endParaRPr lang="en-US" altLang="ja-JP" dirty="0" smtClean="0"/>
          </a:p>
          <a:p>
            <a:pPr>
              <a:buNone/>
            </a:pPr>
            <a:endParaRPr lang="en-US" altLang="ja-JP" dirty="0" smtClean="0"/>
          </a:p>
          <a:p>
            <a:pPr lvl="1">
              <a:buNone/>
            </a:pPr>
            <a:endParaRPr lang="en-US" altLang="ja-JP"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14414" y="115888"/>
            <a:ext cx="7677174" cy="865187"/>
          </a:xfrm>
        </p:spPr>
        <p:txBody>
          <a:bodyPr/>
          <a:lstStyle/>
          <a:p>
            <a:r>
              <a:rPr lang="en-US" altLang="ja-JP" dirty="0" smtClean="0"/>
              <a:t>Bug report</a:t>
            </a:r>
            <a:endParaRPr kumimoji="1" lang="ja-JP" altLang="en-US" dirty="0"/>
          </a:p>
        </p:txBody>
      </p:sp>
      <p:sp>
        <p:nvSpPr>
          <p:cNvPr id="3" name="コンテンツ プレースホルダ 2"/>
          <p:cNvSpPr>
            <a:spLocks noGrp="1"/>
          </p:cNvSpPr>
          <p:nvPr>
            <p:ph idx="1"/>
          </p:nvPr>
        </p:nvSpPr>
        <p:spPr/>
        <p:txBody>
          <a:bodyPr/>
          <a:lstStyle/>
          <a:p>
            <a:r>
              <a:rPr lang="en-US" altLang="ja-JP" dirty="0" smtClean="0"/>
              <a:t>If you find strange behavior, we’d like you to report it</a:t>
            </a:r>
          </a:p>
          <a:p>
            <a:endParaRPr kumimoji="1" lang="en-US" altLang="ja-JP" dirty="0" smtClean="0"/>
          </a:p>
          <a:p>
            <a:endParaRPr lang="en-US" altLang="ja-JP" dirty="0" smtClean="0"/>
          </a:p>
          <a:p>
            <a:endParaRPr kumimoji="1" lang="en-US" altLang="ja-JP" dirty="0" smtClean="0"/>
          </a:p>
          <a:p>
            <a:endParaRPr lang="en-US" altLang="ja-JP" dirty="0" smtClean="0"/>
          </a:p>
          <a:p>
            <a:endParaRPr kumimoji="1" lang="en-US" altLang="ja-JP" dirty="0" smtClean="0"/>
          </a:p>
          <a:p>
            <a:endParaRPr lang="en-US" altLang="ja-JP" dirty="0" smtClean="0"/>
          </a:p>
          <a:p>
            <a:r>
              <a:rPr lang="en-US" altLang="ja-JP" sz="2800" dirty="0" smtClean="0"/>
              <a:t>We’ll also welcome requires for new features</a:t>
            </a:r>
            <a:endParaRPr kumimoji="1" lang="ja-JP" altLang="en-US" sz="2800" dirty="0"/>
          </a:p>
        </p:txBody>
      </p:sp>
      <p:pic>
        <p:nvPicPr>
          <p:cNvPr id="1026" name="Picture 2" descr="C:\Users\higo\Desktop\snapshot1.jpg"/>
          <p:cNvPicPr>
            <a:picLocks noChangeArrowheads="1"/>
          </p:cNvPicPr>
          <p:nvPr/>
        </p:nvPicPr>
        <p:blipFill>
          <a:blip r:embed="rId2" cstate="print"/>
          <a:srcRect/>
          <a:stretch>
            <a:fillRect/>
          </a:stretch>
        </p:blipFill>
        <p:spPr bwMode="auto">
          <a:xfrm>
            <a:off x="428596" y="2571744"/>
            <a:ext cx="3857652" cy="3358426"/>
          </a:xfrm>
          <a:prstGeom prst="rect">
            <a:avLst/>
          </a:prstGeom>
          <a:noFill/>
        </p:spPr>
      </p:pic>
      <p:pic>
        <p:nvPicPr>
          <p:cNvPr id="1027" name="Picture 3" descr="C:\Users\higo\Desktop\snapshot2.jpg"/>
          <p:cNvPicPr>
            <a:picLocks noChangeAspect="1" noChangeArrowheads="1"/>
          </p:cNvPicPr>
          <p:nvPr/>
        </p:nvPicPr>
        <p:blipFill>
          <a:blip r:embed="rId3" cstate="print"/>
          <a:srcRect/>
          <a:stretch>
            <a:fillRect/>
          </a:stretch>
        </p:blipFill>
        <p:spPr bwMode="auto">
          <a:xfrm>
            <a:off x="4857752" y="2500306"/>
            <a:ext cx="3977669" cy="3429024"/>
          </a:xfrm>
          <a:prstGeom prst="rect">
            <a:avLst/>
          </a:prstGeom>
          <a:noFill/>
        </p:spPr>
      </p:pic>
      <p:sp>
        <p:nvSpPr>
          <p:cNvPr id="9" name="円/楕円 8"/>
          <p:cNvSpPr/>
          <p:nvPr/>
        </p:nvSpPr>
        <p:spPr bwMode="auto">
          <a:xfrm>
            <a:off x="1857356" y="3857629"/>
            <a:ext cx="571504" cy="357189"/>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2000" b="0" i="0" u="none" strike="noStrike" cap="none" normalizeH="0" baseline="0" smtClean="0">
              <a:ln>
                <a:noFill/>
              </a:ln>
              <a:solidFill>
                <a:schemeClr val="tx1"/>
              </a:solidFill>
              <a:effectLst/>
              <a:latin typeface="Arial" charset="0"/>
              <a:ea typeface="ＭＳ Ｐゴシック" pitchFamily="50" charset="-128"/>
            </a:endParaRPr>
          </a:p>
        </p:txBody>
      </p:sp>
      <p:sp>
        <p:nvSpPr>
          <p:cNvPr id="11" name="円/楕円 10"/>
          <p:cNvSpPr/>
          <p:nvPr/>
        </p:nvSpPr>
        <p:spPr bwMode="auto">
          <a:xfrm>
            <a:off x="6715140" y="3929066"/>
            <a:ext cx="500066" cy="285753"/>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2000" b="0" i="0" u="none" strike="noStrike" cap="none" normalizeH="0" baseline="0" smtClean="0">
              <a:ln>
                <a:noFill/>
              </a:ln>
              <a:solidFill>
                <a:schemeClr val="tx1"/>
              </a:solidFill>
              <a:effectLst/>
              <a:latin typeface="Arial" charset="0"/>
              <a:ea typeface="ＭＳ Ｐゴシック" pitchFamily="50" charset="-128"/>
            </a:endParaRPr>
          </a:p>
        </p:txBody>
      </p:sp>
      <p:cxnSp>
        <p:nvCxnSpPr>
          <p:cNvPr id="13" name="直線矢印コネクタ 12"/>
          <p:cNvCxnSpPr>
            <a:endCxn id="9" idx="7"/>
          </p:cNvCxnSpPr>
          <p:nvPr/>
        </p:nvCxnSpPr>
        <p:spPr bwMode="auto">
          <a:xfrm rot="5400000">
            <a:off x="2217983" y="2698929"/>
            <a:ext cx="1338192" cy="1083827"/>
          </a:xfrm>
          <a:prstGeom prst="straightConnector1">
            <a:avLst/>
          </a:prstGeom>
          <a:solidFill>
            <a:srgbClr val="FFFF99"/>
          </a:solidFill>
          <a:ln w="25400" cap="flat" cmpd="sng" algn="ctr">
            <a:solidFill>
              <a:srgbClr val="FF0000"/>
            </a:solidFill>
            <a:prstDash val="solid"/>
            <a:round/>
            <a:headEnd type="none" w="med" len="med"/>
            <a:tailEnd type="arrow"/>
          </a:ln>
          <a:effectLst/>
        </p:spPr>
      </p:cxnSp>
      <p:cxnSp>
        <p:nvCxnSpPr>
          <p:cNvPr id="17" name="直線矢印コネクタ 16"/>
          <p:cNvCxnSpPr/>
          <p:nvPr/>
        </p:nvCxnSpPr>
        <p:spPr bwMode="auto">
          <a:xfrm rot="5400000">
            <a:off x="6945148" y="2698927"/>
            <a:ext cx="1338192" cy="1083827"/>
          </a:xfrm>
          <a:prstGeom prst="straightConnector1">
            <a:avLst/>
          </a:prstGeom>
          <a:solidFill>
            <a:srgbClr val="FFFF99"/>
          </a:solidFill>
          <a:ln w="25400" cap="flat" cmpd="sng" algn="ctr">
            <a:solidFill>
              <a:srgbClr val="FF0000"/>
            </a:solidFill>
            <a:prstDash val="solid"/>
            <a:round/>
            <a:headEnd type="none" w="med" len="med"/>
            <a:tailEnd type="arrow"/>
          </a:ln>
          <a:effectLst/>
        </p:spPr>
      </p:cxnSp>
      <p:sp>
        <p:nvSpPr>
          <p:cNvPr id="18" name="テキスト ボックス 17"/>
          <p:cNvSpPr txBox="1"/>
          <p:nvPr/>
        </p:nvSpPr>
        <p:spPr>
          <a:xfrm>
            <a:off x="2857488" y="2243072"/>
            <a:ext cx="2143140" cy="400110"/>
          </a:xfrm>
          <a:prstGeom prst="rect">
            <a:avLst/>
          </a:prstGeom>
          <a:noFill/>
        </p:spPr>
        <p:txBody>
          <a:bodyPr wrap="square" rtlCol="0">
            <a:spAutoFit/>
          </a:bodyPr>
          <a:lstStyle/>
          <a:p>
            <a:r>
              <a:rPr kumimoji="1" lang="en-US" altLang="ja-JP" dirty="0" smtClean="0">
                <a:solidFill>
                  <a:srgbClr val="FF0000"/>
                </a:solidFill>
              </a:rPr>
              <a:t>Click “Develop”</a:t>
            </a:r>
            <a:endParaRPr kumimoji="1" lang="ja-JP" altLang="en-US" dirty="0">
              <a:solidFill>
                <a:srgbClr val="FF0000"/>
              </a:solidFill>
            </a:endParaRPr>
          </a:p>
        </p:txBody>
      </p:sp>
      <p:sp>
        <p:nvSpPr>
          <p:cNvPr id="19" name="テキスト ボックス 18"/>
          <p:cNvSpPr txBox="1"/>
          <p:nvPr/>
        </p:nvSpPr>
        <p:spPr>
          <a:xfrm>
            <a:off x="7072330" y="2214554"/>
            <a:ext cx="2143140" cy="400110"/>
          </a:xfrm>
          <a:prstGeom prst="rect">
            <a:avLst/>
          </a:prstGeom>
          <a:noFill/>
        </p:spPr>
        <p:txBody>
          <a:bodyPr wrap="square" rtlCol="0">
            <a:spAutoFit/>
          </a:bodyPr>
          <a:lstStyle/>
          <a:p>
            <a:r>
              <a:rPr kumimoji="1" lang="en-US" altLang="ja-JP" dirty="0" smtClean="0">
                <a:solidFill>
                  <a:srgbClr val="FF0000"/>
                </a:solidFill>
              </a:rPr>
              <a:t>Click “Bugs”</a:t>
            </a:r>
            <a:endParaRPr kumimoji="1" lang="ja-JP" altLang="en-US" dirty="0">
              <a:solidFill>
                <a:srgbClr val="FF0000"/>
              </a:solidFill>
            </a:endParaRPr>
          </a:p>
        </p:txBody>
      </p:sp>
      <p:sp>
        <p:nvSpPr>
          <p:cNvPr id="16" name="角丸四角形吹き出し 15"/>
          <p:cNvSpPr/>
          <p:nvPr/>
        </p:nvSpPr>
        <p:spPr bwMode="auto">
          <a:xfrm>
            <a:off x="3929058" y="214290"/>
            <a:ext cx="5072098" cy="785818"/>
          </a:xfrm>
          <a:prstGeom prst="wedgeRoundRectCallout">
            <a:avLst>
              <a:gd name="adj1" fmla="val -47916"/>
              <a:gd name="adj2" fmla="val 131103"/>
              <a:gd name="adj3" fmla="val 16667"/>
            </a:avLst>
          </a:prstGeom>
          <a:solidFill>
            <a:srgbClr val="FFFF00"/>
          </a:solid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ja-JP" sz="1600" dirty="0" smtClean="0">
                <a:ea typeface="ＭＳ Ｐゴシック" pitchFamily="50" charset="-128"/>
              </a:rPr>
              <a:t>Or send a bug report to </a:t>
            </a:r>
          </a:p>
          <a:p>
            <a:pPr marL="0" marR="0" indent="0" algn="ctr" defTabSz="914400" rtl="0" eaLnBrk="1" fontAlgn="base" latinLnBrk="0" hangingPunct="1">
              <a:lnSpc>
                <a:spcPct val="100000"/>
              </a:lnSpc>
              <a:spcBef>
                <a:spcPct val="0"/>
              </a:spcBef>
              <a:spcAft>
                <a:spcPct val="0"/>
              </a:spcAft>
              <a:buClrTx/>
              <a:buSzTx/>
              <a:buFontTx/>
              <a:buNone/>
              <a:tabLst/>
            </a:pPr>
            <a:r>
              <a:rPr lang="en-US" altLang="ja-JP" sz="1600" dirty="0" smtClean="0">
                <a:ea typeface="ＭＳ Ｐゴシック" pitchFamily="50" charset="-128"/>
                <a:hlinkClick r:id="rId4"/>
              </a:rPr>
              <a:t>m</a:t>
            </a:r>
            <a:r>
              <a:rPr kumimoji="1" lang="en-US" altLang="ja-JP" sz="1600" b="0" i="0" u="none" strike="noStrike" cap="none" normalizeH="0" baseline="0" dirty="0" smtClean="0">
                <a:ln>
                  <a:noFill/>
                </a:ln>
                <a:solidFill>
                  <a:schemeClr val="tx1"/>
                </a:solidFill>
                <a:effectLst/>
                <a:latin typeface="Arial" charset="0"/>
                <a:ea typeface="ＭＳ Ｐゴシック" pitchFamily="50" charset="-128"/>
                <a:hlinkClick r:id="rId4"/>
              </a:rPr>
              <a:t>asu-developers@fenrir.ics.es.osaka-u.ac.jp</a:t>
            </a:r>
            <a:endParaRPr kumimoji="1" lang="en-US" altLang="ja-JP" sz="1600" b="0" i="0" u="none" strike="noStrike" cap="none" normalizeH="0" baseline="0" dirty="0" smtClean="0">
              <a:ln>
                <a:noFill/>
              </a:ln>
              <a:solidFill>
                <a:schemeClr val="tx1"/>
              </a:solidFill>
              <a:effectLst/>
              <a:latin typeface="Arial" charset="0"/>
              <a:ea typeface="ＭＳ Ｐゴシック"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6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20" name="右矢印 19"/>
          <p:cNvSpPr/>
          <p:nvPr/>
        </p:nvSpPr>
        <p:spPr bwMode="auto">
          <a:xfrm>
            <a:off x="4429124" y="3888855"/>
            <a:ext cx="428628" cy="794802"/>
          </a:xfrm>
          <a:prstGeom prst="rightArrow">
            <a:avLst/>
          </a:prstGeom>
          <a:solidFill>
            <a:schemeClr val="tx1"/>
          </a:solidFill>
          <a:ln w="254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2000" b="0" i="0" u="none" strike="noStrike" cap="none" normalizeH="0" baseline="0" smtClean="0">
              <a:ln>
                <a:noFill/>
              </a:ln>
              <a:solidFill>
                <a:schemeClr val="tx1"/>
              </a:solidFill>
              <a:effectLst/>
              <a:latin typeface="Arial" charset="0"/>
              <a:ea typeface="ＭＳ Ｐゴシック" pitchFamily="50" charset="-128"/>
            </a:endParaRPr>
          </a:p>
        </p:txBody>
      </p:sp>
      <p:cxnSp>
        <p:nvCxnSpPr>
          <p:cNvPr id="22" name="直線コネクタ 21"/>
          <p:cNvCxnSpPr/>
          <p:nvPr/>
        </p:nvCxnSpPr>
        <p:spPr bwMode="auto">
          <a:xfrm>
            <a:off x="6786578" y="4357694"/>
            <a:ext cx="857256" cy="0"/>
          </a:xfrm>
          <a:prstGeom prst="line">
            <a:avLst/>
          </a:prstGeom>
          <a:solidFill>
            <a:srgbClr val="FFFF99"/>
          </a:solidFill>
          <a:ln w="25400" cap="flat" cmpd="sng" algn="ctr">
            <a:solidFill>
              <a:srgbClr val="FF0000"/>
            </a:solidFill>
            <a:prstDash val="solid"/>
            <a:round/>
            <a:headEnd type="none" w="med" len="med"/>
            <a:tailEnd type="none" w="med" len="med"/>
          </a:ln>
          <a:effectLst/>
        </p:spPr>
      </p:cxnSp>
      <p:cxnSp>
        <p:nvCxnSpPr>
          <p:cNvPr id="26" name="直線矢印コネクタ 25"/>
          <p:cNvCxnSpPr/>
          <p:nvPr/>
        </p:nvCxnSpPr>
        <p:spPr bwMode="auto">
          <a:xfrm rot="5400000" flipH="1" flipV="1">
            <a:off x="6179356" y="4822043"/>
            <a:ext cx="1714513" cy="785816"/>
          </a:xfrm>
          <a:prstGeom prst="straightConnector1">
            <a:avLst/>
          </a:prstGeom>
          <a:solidFill>
            <a:srgbClr val="FFFF99"/>
          </a:solidFill>
          <a:ln w="25400" cap="flat" cmpd="sng" algn="ctr">
            <a:solidFill>
              <a:srgbClr val="FF0000"/>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 1"/>
          <p:cNvSpPr>
            <a:spLocks noGrp="1"/>
          </p:cNvSpPr>
          <p:nvPr>
            <p:ph idx="1"/>
          </p:nvPr>
        </p:nvSpPr>
        <p:spPr/>
        <p:txBody>
          <a:bodyPr/>
          <a:lstStyle/>
          <a:p>
            <a:r>
              <a:rPr lang="en-US" altLang="ja-JP" dirty="0" smtClean="0"/>
              <a:t>Tatsuya Miyake</a:t>
            </a:r>
          </a:p>
          <a:p>
            <a:r>
              <a:rPr lang="en-US" altLang="ja-JP" dirty="0" smtClean="0"/>
              <a:t>Koji Taniguchi</a:t>
            </a:r>
            <a:endParaRPr kumimoji="1" lang="en-US" altLang="ja-JP" dirty="0" smtClean="0"/>
          </a:p>
          <a:p>
            <a:r>
              <a:rPr lang="en-US" altLang="ja-JP" dirty="0" err="1" smtClean="0"/>
              <a:t>Ryusuke</a:t>
            </a:r>
            <a:r>
              <a:rPr lang="en-US" altLang="ja-JP" dirty="0" smtClean="0"/>
              <a:t> </a:t>
            </a:r>
            <a:r>
              <a:rPr lang="en-US" altLang="ja-JP" dirty="0" err="1" smtClean="0"/>
              <a:t>Niitani</a:t>
            </a:r>
            <a:endParaRPr lang="en-US" altLang="ja-JP" dirty="0" smtClean="0"/>
          </a:p>
          <a:p>
            <a:r>
              <a:rPr kumimoji="1" lang="en-US" altLang="ja-JP" dirty="0" err="1" smtClean="0"/>
              <a:t>Norihiro</a:t>
            </a:r>
            <a:r>
              <a:rPr kumimoji="1" lang="en-US" altLang="ja-JP" dirty="0" smtClean="0"/>
              <a:t> Yoshida</a:t>
            </a:r>
          </a:p>
          <a:p>
            <a:r>
              <a:rPr lang="en-US" altLang="ja-JP" dirty="0" smtClean="0"/>
              <a:t>Choy </a:t>
            </a:r>
            <a:r>
              <a:rPr lang="en-US" altLang="ja-JP" dirty="0" err="1" smtClean="0"/>
              <a:t>Kho</a:t>
            </a:r>
            <a:r>
              <a:rPr lang="en-US" altLang="ja-JP" dirty="0" smtClean="0"/>
              <a:t> Yee</a:t>
            </a:r>
          </a:p>
          <a:p>
            <a:r>
              <a:rPr kumimoji="1" lang="en-US" altLang="ja-JP" dirty="0" err="1" smtClean="0"/>
              <a:t>Yii</a:t>
            </a:r>
            <a:r>
              <a:rPr kumimoji="1" lang="en-US" altLang="ja-JP" dirty="0" smtClean="0"/>
              <a:t> Yong Lee</a:t>
            </a:r>
          </a:p>
          <a:p>
            <a:r>
              <a:rPr lang="en-US" altLang="ja-JP" dirty="0" err="1" smtClean="0"/>
              <a:t>Yui</a:t>
            </a:r>
            <a:r>
              <a:rPr lang="en-US" altLang="ja-JP" dirty="0" smtClean="0"/>
              <a:t> Watanabe</a:t>
            </a:r>
            <a:endParaRPr kumimoji="1" lang="ja-JP" altLang="en-US" dirty="0"/>
          </a:p>
        </p:txBody>
      </p:sp>
      <p:sp>
        <p:nvSpPr>
          <p:cNvPr id="3" name="タイトル 2"/>
          <p:cNvSpPr>
            <a:spLocks noGrp="1"/>
          </p:cNvSpPr>
          <p:nvPr>
            <p:ph type="title"/>
          </p:nvPr>
        </p:nvSpPr>
        <p:spPr>
          <a:xfrm>
            <a:off x="1214414" y="115888"/>
            <a:ext cx="8143932" cy="865187"/>
          </a:xfrm>
        </p:spPr>
        <p:txBody>
          <a:bodyPr/>
          <a:lstStyle/>
          <a:p>
            <a:r>
              <a:rPr lang="en-US" altLang="ja-JP" dirty="0" smtClean="0"/>
              <a:t>A special note of thanks to</a:t>
            </a:r>
            <a:endParaRPr kumimoji="1" lang="ja-JP"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ctrTitle"/>
          </p:nvPr>
        </p:nvSpPr>
        <p:spPr/>
        <p:txBody>
          <a:bodyPr/>
          <a:lstStyle/>
          <a:p>
            <a:r>
              <a:rPr lang="en-US" altLang="ja-JP" dirty="0" smtClean="0"/>
              <a:t>How to Implement </a:t>
            </a:r>
            <a:r>
              <a:rPr lang="en-US" altLang="ja-JP" dirty="0" err="1" smtClean="0"/>
              <a:t>Plugins</a:t>
            </a:r>
            <a:endParaRPr kumimoji="1" lang="ja-JP" altLang="en-US" dirty="0"/>
          </a:p>
        </p:txBody>
      </p:sp>
      <p:pic>
        <p:nvPicPr>
          <p:cNvPr id="4" name="図 3" descr="logo.png"/>
          <p:cNvPicPr>
            <a:picLocks noChangeAspect="1"/>
          </p:cNvPicPr>
          <p:nvPr/>
        </p:nvPicPr>
        <p:blipFill>
          <a:blip r:embed="rId2" cstate="print"/>
          <a:stretch>
            <a:fillRect/>
          </a:stretch>
        </p:blipFill>
        <p:spPr>
          <a:xfrm>
            <a:off x="3071802" y="3929066"/>
            <a:ext cx="3438525" cy="142875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タイトル 29"/>
          <p:cNvSpPr>
            <a:spLocks noGrp="1"/>
          </p:cNvSpPr>
          <p:nvPr>
            <p:ph type="title"/>
          </p:nvPr>
        </p:nvSpPr>
        <p:spPr>
          <a:xfrm>
            <a:off x="1214414" y="142852"/>
            <a:ext cx="7786742" cy="865187"/>
          </a:xfrm>
        </p:spPr>
        <p:txBody>
          <a:bodyPr/>
          <a:lstStyle/>
          <a:p>
            <a:r>
              <a:rPr lang="en-US" altLang="ja-JP" dirty="0" smtClean="0"/>
              <a:t>Modules related to </a:t>
            </a:r>
            <a:r>
              <a:rPr lang="en-US" altLang="ja-JP" dirty="0" err="1" smtClean="0"/>
              <a:t>Plugins</a:t>
            </a:r>
            <a:endParaRPr kumimoji="1" lang="ja-JP" altLang="en-US" dirty="0"/>
          </a:p>
        </p:txBody>
      </p:sp>
      <p:sp>
        <p:nvSpPr>
          <p:cNvPr id="73" name="フッター プレースホルダ 3"/>
          <p:cNvSpPr txBox="1">
            <a:spLocks/>
          </p:cNvSpPr>
          <p:nvPr/>
        </p:nvSpPr>
        <p:spPr bwMode="auto">
          <a:xfrm>
            <a:off x="1765299" y="5928286"/>
            <a:ext cx="5616576" cy="1955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000" b="0" i="0" u="none" strike="noStrike" kern="1200" cap="none" spc="0" normalizeH="0" baseline="0" noProof="0" smtClean="0">
                <a:ln>
                  <a:noFill/>
                </a:ln>
                <a:solidFill>
                  <a:schemeClr val="tx1"/>
                </a:solidFill>
                <a:effectLst/>
                <a:uLnTx/>
                <a:uFillTx/>
                <a:latin typeface="Arial" charset="0"/>
                <a:ea typeface="ＭＳ Ｐゴシック" pitchFamily="50" charset="-128"/>
                <a:cs typeface="+mn-cs"/>
              </a:rPr>
              <a:t>AOASIA3</a:t>
            </a:r>
            <a:endParaRPr kumimoji="1" lang="en-US" altLang="ja-JP" sz="1000" b="0" i="0" u="none" strike="noStrike" kern="1200" cap="none" spc="0" normalizeH="0" baseline="0" noProof="0">
              <a:ln>
                <a:noFill/>
              </a:ln>
              <a:solidFill>
                <a:schemeClr val="tx1"/>
              </a:solidFill>
              <a:effectLst/>
              <a:uLnTx/>
              <a:uFillTx/>
              <a:latin typeface="Arial" charset="0"/>
              <a:ea typeface="ＭＳ Ｐゴシック" pitchFamily="50" charset="-128"/>
              <a:cs typeface="+mn-cs"/>
            </a:endParaRPr>
          </a:p>
        </p:txBody>
      </p:sp>
      <p:sp>
        <p:nvSpPr>
          <p:cNvPr id="77" name="正方形/長方形 76"/>
          <p:cNvSpPr/>
          <p:nvPr/>
        </p:nvSpPr>
        <p:spPr>
          <a:xfrm>
            <a:off x="571472" y="1344653"/>
            <a:ext cx="7929587" cy="2370099"/>
          </a:xfrm>
          <a:prstGeom prst="rect">
            <a:avLst/>
          </a:prstGeom>
          <a:solidFill>
            <a:srgbClr val="EDF2F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smtClean="0">
              <a:solidFill>
                <a:schemeClr val="tx1"/>
              </a:solidFill>
            </a:endParaRPr>
          </a:p>
        </p:txBody>
      </p:sp>
      <p:grpSp>
        <p:nvGrpSpPr>
          <p:cNvPr id="2" name="グループ化 15"/>
          <p:cNvGrpSpPr/>
          <p:nvPr/>
        </p:nvGrpSpPr>
        <p:grpSpPr>
          <a:xfrm>
            <a:off x="4071934" y="1500174"/>
            <a:ext cx="3286148" cy="874894"/>
            <a:chOff x="4857752" y="142852"/>
            <a:chExt cx="2214578" cy="1285884"/>
          </a:xfrm>
        </p:grpSpPr>
        <p:sp>
          <p:nvSpPr>
            <p:cNvPr id="95" name="正方形/長方形 2"/>
            <p:cNvSpPr/>
            <p:nvPr/>
          </p:nvSpPr>
          <p:spPr>
            <a:xfrm>
              <a:off x="4857752" y="142852"/>
              <a:ext cx="2214578" cy="4286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00" b="1" dirty="0" smtClean="0">
                  <a:solidFill>
                    <a:schemeClr val="tx1"/>
                  </a:solidFill>
                </a:rPr>
                <a:t>AbstractPlugin</a:t>
              </a:r>
              <a:endParaRPr kumimoji="1" lang="ja-JP" altLang="en-US" sz="1800" b="1" dirty="0" smtClean="0">
                <a:solidFill>
                  <a:schemeClr val="tx1"/>
                </a:solidFill>
              </a:endParaRPr>
            </a:p>
          </p:txBody>
        </p:sp>
        <p:sp>
          <p:nvSpPr>
            <p:cNvPr id="96" name="正方形/長方形 5"/>
            <p:cNvSpPr/>
            <p:nvPr/>
          </p:nvSpPr>
          <p:spPr>
            <a:xfrm>
              <a:off x="4857752" y="571480"/>
              <a:ext cx="2214578" cy="4286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smtClean="0">
                  <a:solidFill>
                    <a:schemeClr val="tx1"/>
                  </a:solidFill>
                </a:rPr>
                <a:t>・・・・・・・</a:t>
              </a:r>
              <a:endParaRPr kumimoji="1" lang="ja-JP" altLang="en-US" sz="2000" b="1" dirty="0" smtClean="0">
                <a:solidFill>
                  <a:schemeClr val="tx1"/>
                </a:solidFill>
              </a:endParaRPr>
            </a:p>
          </p:txBody>
        </p:sp>
        <p:sp>
          <p:nvSpPr>
            <p:cNvPr id="97" name="正方形/長方形 6"/>
            <p:cNvSpPr/>
            <p:nvPr/>
          </p:nvSpPr>
          <p:spPr>
            <a:xfrm>
              <a:off x="4857752" y="928670"/>
              <a:ext cx="2214578" cy="50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smtClean="0">
                  <a:solidFill>
                    <a:schemeClr val="tx1"/>
                  </a:solidFill>
                </a:rPr>
                <a:t>APIs for cooperating with main module</a:t>
              </a:r>
              <a:endParaRPr kumimoji="1" lang="ja-JP" altLang="en-US" sz="1400" dirty="0" smtClean="0">
                <a:solidFill>
                  <a:schemeClr val="tx1"/>
                </a:solidFill>
              </a:endParaRPr>
            </a:p>
          </p:txBody>
        </p:sp>
      </p:grpSp>
      <p:grpSp>
        <p:nvGrpSpPr>
          <p:cNvPr id="3" name="グループ化 13"/>
          <p:cNvGrpSpPr/>
          <p:nvPr/>
        </p:nvGrpSpPr>
        <p:grpSpPr>
          <a:xfrm>
            <a:off x="642910" y="2714620"/>
            <a:ext cx="3214710" cy="777683"/>
            <a:chOff x="1000100" y="2143116"/>
            <a:chExt cx="3071834" cy="1143008"/>
          </a:xfrm>
        </p:grpSpPr>
        <p:sp>
          <p:nvSpPr>
            <p:cNvPr id="92" name="正方形/長方形 3"/>
            <p:cNvSpPr/>
            <p:nvPr/>
          </p:nvSpPr>
          <p:spPr>
            <a:xfrm>
              <a:off x="1000100" y="2143116"/>
              <a:ext cx="3071834" cy="4286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smtClean="0">
                  <a:solidFill>
                    <a:schemeClr val="tx1"/>
                  </a:solidFill>
                </a:rPr>
                <a:t>AbstractClassMetricPlugin</a:t>
              </a:r>
              <a:endParaRPr kumimoji="1" lang="ja-JP" altLang="en-US" sz="1600" b="1" dirty="0" smtClean="0">
                <a:solidFill>
                  <a:schemeClr val="tx1"/>
                </a:solidFill>
              </a:endParaRPr>
            </a:p>
          </p:txBody>
        </p:sp>
        <p:sp>
          <p:nvSpPr>
            <p:cNvPr id="93" name="正方形/長方形 92"/>
            <p:cNvSpPr/>
            <p:nvPr/>
          </p:nvSpPr>
          <p:spPr>
            <a:xfrm>
              <a:off x="1000100" y="2571744"/>
              <a:ext cx="3071834" cy="4286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smtClean="0">
                  <a:solidFill>
                    <a:schemeClr val="tx1"/>
                  </a:solidFill>
                </a:rPr>
                <a:t>・・・・・・・</a:t>
              </a:r>
              <a:endParaRPr kumimoji="1" lang="ja-JP" altLang="en-US" sz="2000" b="1" dirty="0" smtClean="0">
                <a:solidFill>
                  <a:schemeClr val="tx1"/>
                </a:solidFill>
              </a:endParaRPr>
            </a:p>
          </p:txBody>
        </p:sp>
        <p:sp>
          <p:nvSpPr>
            <p:cNvPr id="94" name="正方形/長方形 93"/>
            <p:cNvSpPr/>
            <p:nvPr/>
          </p:nvSpPr>
          <p:spPr>
            <a:xfrm>
              <a:off x="1000100" y="2928934"/>
              <a:ext cx="3071834" cy="3571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smtClean="0">
                  <a:solidFill>
                    <a:schemeClr val="tx1"/>
                  </a:solidFill>
                </a:rPr>
                <a:t>abstract</a:t>
              </a:r>
              <a:r>
                <a:rPr kumimoji="1" lang="en-US" altLang="ja-JP" sz="1600" b="1" dirty="0" smtClean="0">
                  <a:solidFill>
                    <a:schemeClr val="tx1"/>
                  </a:solidFill>
                </a:rPr>
                <a:t> “</a:t>
              </a:r>
              <a:r>
                <a:rPr kumimoji="1" lang="en-US" altLang="ja-JP" sz="1600" b="1" dirty="0" err="1" smtClean="0">
                  <a:solidFill>
                    <a:schemeClr val="tx1"/>
                  </a:solidFill>
                </a:rPr>
                <a:t>measureClassMetric</a:t>
              </a:r>
              <a:r>
                <a:rPr lang="en-US" altLang="ja-JP" sz="1600" dirty="0" smtClean="0">
                  <a:solidFill>
                    <a:schemeClr val="tx1"/>
                  </a:solidFill>
                </a:rPr>
                <a:t>”</a:t>
              </a:r>
              <a:endParaRPr kumimoji="1" lang="ja-JP" altLang="en-US" sz="1600" dirty="0" smtClean="0">
                <a:solidFill>
                  <a:schemeClr val="tx1"/>
                </a:solidFill>
              </a:endParaRPr>
            </a:p>
          </p:txBody>
        </p:sp>
      </p:grpSp>
      <p:grpSp>
        <p:nvGrpSpPr>
          <p:cNvPr id="7" name="グループ化 14"/>
          <p:cNvGrpSpPr/>
          <p:nvPr/>
        </p:nvGrpSpPr>
        <p:grpSpPr>
          <a:xfrm>
            <a:off x="4000496" y="2714620"/>
            <a:ext cx="3429024" cy="777683"/>
            <a:chOff x="4357686" y="2143116"/>
            <a:chExt cx="3286180" cy="1143008"/>
          </a:xfrm>
        </p:grpSpPr>
        <p:sp>
          <p:nvSpPr>
            <p:cNvPr id="89" name="正方形/長方形 4"/>
            <p:cNvSpPr/>
            <p:nvPr/>
          </p:nvSpPr>
          <p:spPr>
            <a:xfrm>
              <a:off x="4357686" y="2143116"/>
              <a:ext cx="3286148" cy="4286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err="1" smtClean="0">
                  <a:solidFill>
                    <a:schemeClr val="tx1"/>
                  </a:solidFill>
                </a:rPr>
                <a:t>AbstractMethodMetricPlugin</a:t>
              </a:r>
              <a:endParaRPr kumimoji="1" lang="ja-JP" altLang="en-US" sz="1600" b="1" dirty="0" smtClean="0">
                <a:solidFill>
                  <a:schemeClr val="tx1"/>
                </a:solidFill>
              </a:endParaRPr>
            </a:p>
          </p:txBody>
        </p:sp>
        <p:sp>
          <p:nvSpPr>
            <p:cNvPr id="90" name="正方形/長方形 89"/>
            <p:cNvSpPr/>
            <p:nvPr/>
          </p:nvSpPr>
          <p:spPr>
            <a:xfrm>
              <a:off x="4357686" y="2571744"/>
              <a:ext cx="3286148" cy="4286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smtClean="0">
                  <a:solidFill>
                    <a:schemeClr val="tx1"/>
                  </a:solidFill>
                </a:rPr>
                <a:t>・・・・・・・</a:t>
              </a:r>
              <a:endParaRPr kumimoji="1" lang="ja-JP" altLang="en-US" sz="2000" b="1" dirty="0" smtClean="0">
                <a:solidFill>
                  <a:schemeClr val="tx1"/>
                </a:solidFill>
              </a:endParaRPr>
            </a:p>
          </p:txBody>
        </p:sp>
        <p:sp>
          <p:nvSpPr>
            <p:cNvPr id="91" name="正方形/長方形 90"/>
            <p:cNvSpPr/>
            <p:nvPr/>
          </p:nvSpPr>
          <p:spPr>
            <a:xfrm>
              <a:off x="4357718" y="2928934"/>
              <a:ext cx="3286148" cy="3571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smtClean="0">
                  <a:solidFill>
                    <a:schemeClr val="tx1"/>
                  </a:solidFill>
                </a:rPr>
                <a:t>abstract “</a:t>
              </a:r>
              <a:r>
                <a:rPr kumimoji="1" lang="en-US" altLang="ja-JP" sz="1600" b="1" dirty="0" err="1" smtClean="0">
                  <a:solidFill>
                    <a:schemeClr val="tx1"/>
                  </a:solidFill>
                </a:rPr>
                <a:t>measureMethodMetric</a:t>
              </a:r>
              <a:r>
                <a:rPr kumimoji="1" lang="en-US" altLang="ja-JP" sz="1600" b="1" dirty="0" smtClean="0">
                  <a:solidFill>
                    <a:schemeClr val="tx1"/>
                  </a:solidFill>
                </a:rPr>
                <a:t>”</a:t>
              </a:r>
              <a:endParaRPr kumimoji="1" lang="ja-JP" altLang="en-US" sz="1600" dirty="0" smtClean="0">
                <a:solidFill>
                  <a:schemeClr val="tx1"/>
                </a:solidFill>
              </a:endParaRPr>
            </a:p>
          </p:txBody>
        </p:sp>
      </p:grpSp>
      <p:cxnSp>
        <p:nvCxnSpPr>
          <p:cNvPr id="83" name="直線コネクタ 82"/>
          <p:cNvCxnSpPr>
            <a:endCxn id="89" idx="0"/>
          </p:cNvCxnSpPr>
          <p:nvPr/>
        </p:nvCxnSpPr>
        <p:spPr>
          <a:xfrm rot="5400000">
            <a:off x="5541151" y="2539204"/>
            <a:ext cx="349258" cy="157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1" name="カギ線コネクタ 26"/>
          <p:cNvCxnSpPr>
            <a:stCxn id="92" idx="0"/>
          </p:cNvCxnSpPr>
          <p:nvPr/>
        </p:nvCxnSpPr>
        <p:spPr>
          <a:xfrm rot="5400000" flipH="1" flipV="1">
            <a:off x="4608168" y="250487"/>
            <a:ext cx="106230" cy="4822037"/>
          </a:xfrm>
          <a:prstGeom prst="bentConnector2">
            <a:avLst/>
          </a:prstGeom>
          <a:ln w="19050"/>
        </p:spPr>
        <p:style>
          <a:lnRef idx="1">
            <a:schemeClr val="accent1"/>
          </a:lnRef>
          <a:fillRef idx="0">
            <a:schemeClr val="accent1"/>
          </a:fillRef>
          <a:effectRef idx="0">
            <a:schemeClr val="accent1"/>
          </a:effectRef>
          <a:fontRef idx="minor">
            <a:schemeClr val="tx1"/>
          </a:fontRef>
        </p:style>
      </p:cxnSp>
      <p:cxnSp>
        <p:nvCxnSpPr>
          <p:cNvPr id="82" name="直線コネクタ 81"/>
          <p:cNvCxnSpPr/>
          <p:nvPr/>
        </p:nvCxnSpPr>
        <p:spPr>
          <a:xfrm rot="5400000">
            <a:off x="5679511" y="2365109"/>
            <a:ext cx="1080" cy="1588"/>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84" name="直線コネクタ 83"/>
          <p:cNvCxnSpPr/>
          <p:nvPr/>
        </p:nvCxnSpPr>
        <p:spPr>
          <a:xfrm>
            <a:off x="7072299" y="2608389"/>
            <a:ext cx="1143008" cy="1080"/>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sp>
        <p:nvSpPr>
          <p:cNvPr id="85" name="二等辺三角形 84"/>
          <p:cNvSpPr/>
          <p:nvPr/>
        </p:nvSpPr>
        <p:spPr>
          <a:xfrm>
            <a:off x="5603817" y="2365363"/>
            <a:ext cx="214314" cy="14696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smtClean="0">
              <a:solidFill>
                <a:schemeClr val="tx1"/>
              </a:solidFill>
            </a:endParaRPr>
          </a:p>
        </p:txBody>
      </p:sp>
      <p:sp>
        <p:nvSpPr>
          <p:cNvPr id="86" name="フローチャート : 代替処理 85"/>
          <p:cNvSpPr/>
          <p:nvPr/>
        </p:nvSpPr>
        <p:spPr>
          <a:xfrm>
            <a:off x="928662" y="1247443"/>
            <a:ext cx="2857520" cy="340220"/>
          </a:xfrm>
          <a:prstGeom prst="flowChartAlternateProcess">
            <a:avLst/>
          </a:prstGeom>
          <a:solidFill>
            <a:srgbClr val="C5D9F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Main module</a:t>
            </a:r>
            <a:endParaRPr kumimoji="1" lang="ja-JP" altLang="en-US" sz="2000" dirty="0" smtClean="0">
              <a:solidFill>
                <a:schemeClr val="tx1"/>
              </a:solidFill>
            </a:endParaRPr>
          </a:p>
        </p:txBody>
      </p:sp>
      <p:sp>
        <p:nvSpPr>
          <p:cNvPr id="87" name="二等辺三角形 86"/>
          <p:cNvSpPr/>
          <p:nvPr/>
        </p:nvSpPr>
        <p:spPr>
          <a:xfrm>
            <a:off x="2071702" y="3506519"/>
            <a:ext cx="214314" cy="14696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smtClean="0">
              <a:solidFill>
                <a:schemeClr val="tx1"/>
              </a:solidFill>
            </a:endParaRPr>
          </a:p>
        </p:txBody>
      </p:sp>
      <p:sp>
        <p:nvSpPr>
          <p:cNvPr id="88" name="二等辺三角形 87"/>
          <p:cNvSpPr/>
          <p:nvPr/>
        </p:nvSpPr>
        <p:spPr>
          <a:xfrm>
            <a:off x="5643603" y="3492303"/>
            <a:ext cx="214314" cy="14696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smtClean="0">
              <a:solidFill>
                <a:schemeClr val="tx1"/>
              </a:solidFill>
            </a:endParaRPr>
          </a:p>
        </p:txBody>
      </p:sp>
      <p:sp>
        <p:nvSpPr>
          <p:cNvPr id="99" name="File"/>
          <p:cNvSpPr>
            <a:spLocks noEditPoints="1" noChangeArrowheads="1"/>
          </p:cNvSpPr>
          <p:nvPr/>
        </p:nvSpPr>
        <p:spPr bwMode="auto">
          <a:xfrm>
            <a:off x="500034" y="5888859"/>
            <a:ext cx="7929619" cy="826289"/>
          </a:xfrm>
          <a:custGeom>
            <a:avLst/>
            <a:gdLst>
              <a:gd name="T0" fmla="*/ 10981 w 21600"/>
              <a:gd name="T1" fmla="*/ 3240 h 21600"/>
              <a:gd name="T2" fmla="*/ 0 w 21600"/>
              <a:gd name="T3" fmla="*/ 10800 h 21600"/>
              <a:gd name="T4" fmla="*/ 10800 w 21600"/>
              <a:gd name="T5" fmla="*/ 21600 h 21600"/>
              <a:gd name="T6" fmla="*/ 21600 w 21600"/>
              <a:gd name="T7" fmla="*/ 10800 h 21600"/>
              <a:gd name="T8" fmla="*/ 0 w 21600"/>
              <a:gd name="T9" fmla="*/ 21600 h 21600"/>
              <a:gd name="T10" fmla="*/ 21600 w 21600"/>
              <a:gd name="T11" fmla="*/ 21600 h 21600"/>
              <a:gd name="T12" fmla="*/ 1086 w 21600"/>
              <a:gd name="T13" fmla="*/ 4628 h 21600"/>
              <a:gd name="T14" fmla="*/ 20635 w 21600"/>
              <a:gd name="T15" fmla="*/ 20289 h 21600"/>
            </a:gdLst>
            <a:ahLst/>
            <a:cxnLst>
              <a:cxn ang="0">
                <a:pos x="T0" y="T1"/>
              </a:cxn>
              <a:cxn ang="0">
                <a:pos x="T2" y="T3"/>
              </a:cxn>
              <a:cxn ang="0">
                <a:pos x="T4" y="T5"/>
              </a:cxn>
              <a:cxn ang="0">
                <a:pos x="T6" y="T7"/>
              </a:cxn>
              <a:cxn ang="0">
                <a:pos x="T8" y="T9"/>
              </a:cxn>
              <a:cxn ang="0">
                <a:pos x="T10" y="T11"/>
              </a:cxn>
            </a:cxnLst>
            <a:rect l="T12" t="T13" r="T14" b="T15"/>
            <a:pathLst>
              <a:path w="21600" h="21600">
                <a:moveTo>
                  <a:pt x="19790" y="3240"/>
                </a:moveTo>
                <a:cubicBezTo>
                  <a:pt x="10981" y="3240"/>
                  <a:pt x="9171" y="3240"/>
                  <a:pt x="9050" y="3086"/>
                </a:cubicBezTo>
                <a:cubicBezTo>
                  <a:pt x="9050" y="2931"/>
                  <a:pt x="8930" y="2777"/>
                  <a:pt x="8930" y="2469"/>
                </a:cubicBezTo>
                <a:cubicBezTo>
                  <a:pt x="8930" y="2160"/>
                  <a:pt x="8809" y="1851"/>
                  <a:pt x="8688" y="1389"/>
                </a:cubicBezTo>
                <a:cubicBezTo>
                  <a:pt x="8568" y="1080"/>
                  <a:pt x="8326" y="771"/>
                  <a:pt x="8085" y="463"/>
                </a:cubicBezTo>
                <a:cubicBezTo>
                  <a:pt x="7723" y="154"/>
                  <a:pt x="7361" y="0"/>
                  <a:pt x="7361" y="0"/>
                </a:cubicBezTo>
                <a:cubicBezTo>
                  <a:pt x="7361" y="0"/>
                  <a:pt x="2293" y="0"/>
                  <a:pt x="2051" y="154"/>
                </a:cubicBezTo>
                <a:cubicBezTo>
                  <a:pt x="1689" y="309"/>
                  <a:pt x="1448" y="463"/>
                  <a:pt x="1327" y="771"/>
                </a:cubicBezTo>
                <a:cubicBezTo>
                  <a:pt x="1207" y="1080"/>
                  <a:pt x="1086" y="1389"/>
                  <a:pt x="965" y="1697"/>
                </a:cubicBezTo>
                <a:cubicBezTo>
                  <a:pt x="845" y="2160"/>
                  <a:pt x="724" y="2314"/>
                  <a:pt x="724" y="2469"/>
                </a:cubicBezTo>
                <a:cubicBezTo>
                  <a:pt x="603" y="2623"/>
                  <a:pt x="603" y="2777"/>
                  <a:pt x="483" y="2931"/>
                </a:cubicBezTo>
                <a:cubicBezTo>
                  <a:pt x="483" y="3086"/>
                  <a:pt x="362" y="3240"/>
                  <a:pt x="241" y="3240"/>
                </a:cubicBezTo>
                <a:lnTo>
                  <a:pt x="0" y="3394"/>
                </a:lnTo>
                <a:lnTo>
                  <a:pt x="0" y="3703"/>
                </a:lnTo>
                <a:lnTo>
                  <a:pt x="0" y="10800"/>
                </a:lnTo>
                <a:lnTo>
                  <a:pt x="0" y="21600"/>
                </a:lnTo>
                <a:lnTo>
                  <a:pt x="10981" y="21600"/>
                </a:lnTo>
                <a:lnTo>
                  <a:pt x="21600" y="21600"/>
                </a:lnTo>
                <a:lnTo>
                  <a:pt x="21600" y="10800"/>
                </a:lnTo>
                <a:lnTo>
                  <a:pt x="21600" y="5246"/>
                </a:lnTo>
                <a:lnTo>
                  <a:pt x="21600" y="4783"/>
                </a:lnTo>
                <a:cubicBezTo>
                  <a:pt x="21479" y="4320"/>
                  <a:pt x="21359" y="4011"/>
                  <a:pt x="21117" y="3703"/>
                </a:cubicBezTo>
                <a:cubicBezTo>
                  <a:pt x="20876" y="3549"/>
                  <a:pt x="20514" y="3394"/>
                  <a:pt x="20152" y="3240"/>
                </a:cubicBezTo>
                <a:close/>
              </a:path>
            </a:pathLst>
          </a:custGeom>
          <a:solidFill>
            <a:srgbClr val="FFFF99"/>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ja-JP" altLang="en-US"/>
          </a:p>
        </p:txBody>
      </p:sp>
      <p:sp>
        <p:nvSpPr>
          <p:cNvPr id="100" name="フローチャート : 代替処理 99"/>
          <p:cNvSpPr/>
          <p:nvPr/>
        </p:nvSpPr>
        <p:spPr>
          <a:xfrm>
            <a:off x="928662" y="5937464"/>
            <a:ext cx="2357454" cy="222431"/>
          </a:xfrm>
          <a:prstGeom prst="flowChartAlternateProcess">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800" b="1" dirty="0" smtClean="0">
                <a:solidFill>
                  <a:schemeClr val="tx1"/>
                </a:solidFill>
              </a:rPr>
              <a:t>Directory “</a:t>
            </a:r>
            <a:r>
              <a:rPr lang="en-US" altLang="ja-JP" sz="1800" b="1" dirty="0" err="1" smtClean="0">
                <a:solidFill>
                  <a:schemeClr val="tx1"/>
                </a:solidFill>
              </a:rPr>
              <a:t>p</a:t>
            </a:r>
            <a:r>
              <a:rPr kumimoji="1" lang="en-US" altLang="ja-JP" sz="1800" b="1" dirty="0" err="1" smtClean="0">
                <a:solidFill>
                  <a:schemeClr val="tx1"/>
                </a:solidFill>
              </a:rPr>
              <a:t>lugins</a:t>
            </a:r>
            <a:r>
              <a:rPr kumimoji="1" lang="en-US" altLang="ja-JP" sz="1800" b="1" dirty="0" smtClean="0">
                <a:solidFill>
                  <a:schemeClr val="tx1"/>
                </a:solidFill>
              </a:rPr>
              <a:t>”</a:t>
            </a:r>
            <a:endParaRPr kumimoji="1" lang="ja-JP" altLang="en-US" sz="1800" dirty="0" smtClean="0">
              <a:solidFill>
                <a:schemeClr val="tx1"/>
              </a:solidFill>
            </a:endParaRPr>
          </a:p>
        </p:txBody>
      </p:sp>
      <p:sp>
        <p:nvSpPr>
          <p:cNvPr id="101" name="メモ 100"/>
          <p:cNvSpPr/>
          <p:nvPr/>
        </p:nvSpPr>
        <p:spPr>
          <a:xfrm>
            <a:off x="785786" y="6253382"/>
            <a:ext cx="1785950" cy="34023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00" b="1" dirty="0" smtClean="0">
                <a:solidFill>
                  <a:schemeClr val="tx1"/>
                </a:solidFill>
              </a:rPr>
              <a:t>CBOPlugin.jar</a:t>
            </a:r>
            <a:endParaRPr kumimoji="1" lang="ja-JP" altLang="en-US" sz="1800" b="1" dirty="0" smtClean="0">
              <a:solidFill>
                <a:schemeClr val="tx1"/>
              </a:solidFill>
            </a:endParaRPr>
          </a:p>
        </p:txBody>
      </p:sp>
      <p:sp>
        <p:nvSpPr>
          <p:cNvPr id="102" name="メモ 101"/>
          <p:cNvSpPr/>
          <p:nvPr/>
        </p:nvSpPr>
        <p:spPr>
          <a:xfrm>
            <a:off x="2714612" y="6253382"/>
            <a:ext cx="2500330" cy="34023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00" b="1" dirty="0" smtClean="0">
                <a:solidFill>
                  <a:schemeClr val="tx1"/>
                </a:solidFill>
              </a:rPr>
              <a:t>CyclomaticPlugin.jar</a:t>
            </a:r>
            <a:endParaRPr kumimoji="1" lang="ja-JP" altLang="en-US" sz="1800" b="1" dirty="0" smtClean="0">
              <a:solidFill>
                <a:schemeClr val="tx1"/>
              </a:solidFill>
            </a:endParaRPr>
          </a:p>
        </p:txBody>
      </p:sp>
      <p:sp>
        <p:nvSpPr>
          <p:cNvPr id="105" name="横巻き 104"/>
          <p:cNvSpPr/>
          <p:nvPr/>
        </p:nvSpPr>
        <p:spPr>
          <a:xfrm>
            <a:off x="285720" y="3786190"/>
            <a:ext cx="8429684" cy="1714512"/>
          </a:xfrm>
          <a:prstGeom prst="horizontalScroll">
            <a:avLst>
              <a:gd name="adj" fmla="val 7463"/>
            </a:avLst>
          </a:prstGeom>
          <a:solidFill>
            <a:srgbClr val="FBD4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smtClean="0">
              <a:solidFill>
                <a:schemeClr val="tx1"/>
              </a:solidFill>
            </a:endParaRPr>
          </a:p>
        </p:txBody>
      </p:sp>
      <p:sp>
        <p:nvSpPr>
          <p:cNvPr id="106" name="フローチャート : 代替処理 105"/>
          <p:cNvSpPr/>
          <p:nvPr/>
        </p:nvSpPr>
        <p:spPr>
          <a:xfrm>
            <a:off x="2428860" y="3857628"/>
            <a:ext cx="3071834" cy="340220"/>
          </a:xfrm>
          <a:prstGeom prst="flowChartAlternateProcess">
            <a:avLst/>
          </a:prstGeom>
          <a:solidFill>
            <a:srgbClr val="FF9F5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00" dirty="0" err="1" smtClean="0">
                <a:solidFill>
                  <a:schemeClr val="tx1"/>
                </a:solidFill>
              </a:rPr>
              <a:t>Plugin</a:t>
            </a:r>
            <a:endParaRPr kumimoji="1" lang="ja-JP" altLang="en-US" sz="1800" dirty="0" smtClean="0">
              <a:solidFill>
                <a:schemeClr val="tx1"/>
              </a:solidFill>
            </a:endParaRPr>
          </a:p>
        </p:txBody>
      </p:sp>
      <p:grpSp>
        <p:nvGrpSpPr>
          <p:cNvPr id="9" name="グループ化 106"/>
          <p:cNvGrpSpPr/>
          <p:nvPr/>
        </p:nvGrpSpPr>
        <p:grpSpPr>
          <a:xfrm>
            <a:off x="571472" y="4286256"/>
            <a:ext cx="3214710" cy="1000132"/>
            <a:chOff x="1000100" y="2143116"/>
            <a:chExt cx="3071834" cy="1469954"/>
          </a:xfrm>
        </p:grpSpPr>
        <p:sp>
          <p:nvSpPr>
            <p:cNvPr id="108" name="正方形/長方形 107"/>
            <p:cNvSpPr/>
            <p:nvPr/>
          </p:nvSpPr>
          <p:spPr>
            <a:xfrm>
              <a:off x="1000100" y="2143116"/>
              <a:ext cx="3071834" cy="4286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err="1" smtClean="0">
                  <a:solidFill>
                    <a:schemeClr val="tx1"/>
                  </a:solidFill>
                </a:rPr>
                <a:t>CBOPlugin</a:t>
              </a:r>
              <a:endParaRPr kumimoji="1" lang="ja-JP" altLang="en-US" sz="2000" b="1" dirty="0" smtClean="0">
                <a:solidFill>
                  <a:schemeClr val="tx1"/>
                </a:solidFill>
              </a:endParaRPr>
            </a:p>
          </p:txBody>
        </p:sp>
        <p:sp>
          <p:nvSpPr>
            <p:cNvPr id="109" name="正方形/長方形 108"/>
            <p:cNvSpPr/>
            <p:nvPr/>
          </p:nvSpPr>
          <p:spPr>
            <a:xfrm>
              <a:off x="1000100" y="2571745"/>
              <a:ext cx="3071834" cy="2784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smtClean="0">
                  <a:solidFill>
                    <a:schemeClr val="tx1"/>
                  </a:solidFill>
                </a:rPr>
                <a:t>・・・・・・・</a:t>
              </a:r>
              <a:endParaRPr kumimoji="1" lang="ja-JP" altLang="en-US" sz="2000" b="1" dirty="0" smtClean="0">
                <a:solidFill>
                  <a:schemeClr val="tx1"/>
                </a:solidFill>
              </a:endParaRPr>
            </a:p>
          </p:txBody>
        </p:sp>
        <p:sp>
          <p:nvSpPr>
            <p:cNvPr id="110" name="正方形/長方形 109"/>
            <p:cNvSpPr/>
            <p:nvPr/>
          </p:nvSpPr>
          <p:spPr>
            <a:xfrm>
              <a:off x="1000100" y="2850157"/>
              <a:ext cx="3071834" cy="7629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smtClean="0">
                  <a:solidFill>
                    <a:schemeClr val="tx1"/>
                  </a:solidFill>
                </a:rPr>
                <a:t>Method “</a:t>
              </a:r>
              <a:r>
                <a:rPr kumimoji="1" lang="en-US" altLang="ja-JP" sz="1600" b="1" dirty="0" err="1" smtClean="0">
                  <a:solidFill>
                    <a:schemeClr val="tx1"/>
                  </a:solidFill>
                </a:rPr>
                <a:t>measureClassMetric</a:t>
              </a:r>
              <a:r>
                <a:rPr kumimoji="1" lang="en-US" altLang="ja-JP" sz="1600" b="1" dirty="0" smtClean="0">
                  <a:solidFill>
                    <a:schemeClr val="tx1"/>
                  </a:solidFill>
                </a:rPr>
                <a:t>”</a:t>
              </a:r>
              <a:endParaRPr kumimoji="1" lang="en-US" altLang="ja-JP" sz="1600" dirty="0" smtClean="0">
                <a:solidFill>
                  <a:schemeClr val="tx1"/>
                </a:solidFill>
              </a:endParaRPr>
            </a:p>
            <a:p>
              <a:pPr algn="ctr"/>
              <a:r>
                <a:rPr lang="ja-JP" altLang="en-US" sz="1600" dirty="0" smtClean="0">
                  <a:solidFill>
                    <a:schemeClr val="tx1"/>
                  </a:solidFill>
                </a:rPr>
                <a:t>（</a:t>
              </a:r>
              <a:r>
                <a:rPr lang="en-US" altLang="ja-JP" sz="1600" dirty="0" smtClean="0">
                  <a:solidFill>
                    <a:schemeClr val="tx1"/>
                  </a:solidFill>
                </a:rPr>
                <a:t>implementation of the logic</a:t>
              </a:r>
              <a:r>
                <a:rPr lang="ja-JP" altLang="en-US" sz="1600" dirty="0" smtClean="0">
                  <a:solidFill>
                    <a:schemeClr val="tx1"/>
                  </a:solidFill>
                </a:rPr>
                <a:t>）</a:t>
              </a:r>
              <a:endParaRPr kumimoji="1" lang="ja-JP" altLang="en-US" sz="1600" dirty="0" smtClean="0">
                <a:solidFill>
                  <a:schemeClr val="tx1"/>
                </a:solidFill>
              </a:endParaRPr>
            </a:p>
          </p:txBody>
        </p:sp>
      </p:grpSp>
      <p:sp>
        <p:nvSpPr>
          <p:cNvPr id="111" name="下矢印 110"/>
          <p:cNvSpPr/>
          <p:nvPr/>
        </p:nvSpPr>
        <p:spPr>
          <a:xfrm>
            <a:off x="3000364" y="5429264"/>
            <a:ext cx="2857520" cy="714380"/>
          </a:xfrm>
          <a:prstGeom prst="downArrow">
            <a:avLst>
              <a:gd name="adj1" fmla="val 64276"/>
              <a:gd name="adj2" fmla="val 52948"/>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smtClean="0">
                <a:solidFill>
                  <a:schemeClr val="tx1"/>
                </a:solidFill>
                <a:latin typeface="+mn-ea"/>
              </a:rPr>
              <a:t>Register</a:t>
            </a:r>
          </a:p>
          <a:p>
            <a:pPr algn="ctr"/>
            <a:r>
              <a:rPr lang="en-US" altLang="ja-JP" sz="1200" b="1" dirty="0" smtClean="0">
                <a:solidFill>
                  <a:schemeClr val="tx1"/>
                </a:solidFill>
                <a:latin typeface="+mn-ea"/>
              </a:rPr>
              <a:t>(put on the specified directory)</a:t>
            </a:r>
          </a:p>
        </p:txBody>
      </p:sp>
      <p:cxnSp>
        <p:nvCxnSpPr>
          <p:cNvPr id="112" name="直線コネクタ 111"/>
          <p:cNvCxnSpPr>
            <a:stCxn id="87" idx="3"/>
            <a:endCxn id="108" idx="0"/>
          </p:cNvCxnSpPr>
          <p:nvPr/>
        </p:nvCxnSpPr>
        <p:spPr>
          <a:xfrm rot="5400000">
            <a:off x="1862456" y="3969853"/>
            <a:ext cx="632774" cy="3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3" name="直線コネクタ 112"/>
          <p:cNvCxnSpPr>
            <a:stCxn id="88" idx="3"/>
            <a:endCxn id="115" idx="0"/>
          </p:cNvCxnSpPr>
          <p:nvPr/>
        </p:nvCxnSpPr>
        <p:spPr>
          <a:xfrm rot="5400000">
            <a:off x="5427249" y="3962745"/>
            <a:ext cx="646990" cy="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0" name="グループ化 113"/>
          <p:cNvGrpSpPr/>
          <p:nvPr/>
        </p:nvGrpSpPr>
        <p:grpSpPr>
          <a:xfrm>
            <a:off x="4071934" y="4286256"/>
            <a:ext cx="3357586" cy="1000131"/>
            <a:chOff x="4357686" y="2143116"/>
            <a:chExt cx="3286148" cy="1469952"/>
          </a:xfrm>
        </p:grpSpPr>
        <p:sp>
          <p:nvSpPr>
            <p:cNvPr id="115" name="正方形/長方形 114"/>
            <p:cNvSpPr/>
            <p:nvPr/>
          </p:nvSpPr>
          <p:spPr>
            <a:xfrm>
              <a:off x="4357686" y="2143116"/>
              <a:ext cx="3286148" cy="4286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err="1" smtClean="0">
                  <a:solidFill>
                    <a:schemeClr val="tx1"/>
                  </a:solidFill>
                </a:rPr>
                <a:t>CyclomaticPlugin</a:t>
              </a:r>
              <a:endParaRPr kumimoji="1" lang="ja-JP" altLang="en-US" sz="2000" b="1" dirty="0" smtClean="0">
                <a:solidFill>
                  <a:schemeClr val="tx1"/>
                </a:solidFill>
              </a:endParaRPr>
            </a:p>
          </p:txBody>
        </p:sp>
        <p:sp>
          <p:nvSpPr>
            <p:cNvPr id="116" name="正方形/長方形 115"/>
            <p:cNvSpPr/>
            <p:nvPr/>
          </p:nvSpPr>
          <p:spPr>
            <a:xfrm>
              <a:off x="4357686" y="2571745"/>
              <a:ext cx="3286148" cy="2784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smtClean="0">
                  <a:solidFill>
                    <a:schemeClr val="tx1"/>
                  </a:solidFill>
                </a:rPr>
                <a:t>・・・・・・・</a:t>
              </a:r>
              <a:endParaRPr kumimoji="1" lang="ja-JP" altLang="en-US" sz="2000" b="1" dirty="0" smtClean="0">
                <a:solidFill>
                  <a:schemeClr val="tx1"/>
                </a:solidFill>
              </a:endParaRPr>
            </a:p>
          </p:txBody>
        </p:sp>
        <p:sp>
          <p:nvSpPr>
            <p:cNvPr id="117" name="正方形/長方形 116"/>
            <p:cNvSpPr/>
            <p:nvPr/>
          </p:nvSpPr>
          <p:spPr>
            <a:xfrm>
              <a:off x="4357686" y="2850156"/>
              <a:ext cx="3286148" cy="7629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smtClean="0">
                  <a:solidFill>
                    <a:schemeClr val="tx1"/>
                  </a:solidFill>
                </a:rPr>
                <a:t>Method “</a:t>
              </a:r>
              <a:r>
                <a:rPr kumimoji="1" lang="en-US" altLang="ja-JP" sz="1600" b="1" dirty="0" err="1" smtClean="0">
                  <a:solidFill>
                    <a:schemeClr val="tx1"/>
                  </a:solidFill>
                </a:rPr>
                <a:t>measureMethodMetric</a:t>
              </a:r>
              <a:r>
                <a:rPr kumimoji="1" lang="en-US" altLang="ja-JP" sz="1600" b="1" dirty="0" smtClean="0">
                  <a:solidFill>
                    <a:schemeClr val="tx1"/>
                  </a:solidFill>
                </a:rPr>
                <a:t>”</a:t>
              </a:r>
              <a:endParaRPr kumimoji="1" lang="en-US" altLang="ja-JP" sz="1600" dirty="0" smtClean="0">
                <a:solidFill>
                  <a:schemeClr val="tx1"/>
                </a:solidFill>
              </a:endParaRPr>
            </a:p>
            <a:p>
              <a:pPr algn="ctr"/>
              <a:r>
                <a:rPr lang="ja-JP" altLang="en-US" sz="1600" dirty="0" smtClean="0">
                  <a:solidFill>
                    <a:schemeClr val="tx1"/>
                  </a:solidFill>
                </a:rPr>
                <a:t>（</a:t>
              </a:r>
              <a:r>
                <a:rPr lang="en-US" altLang="ja-JP" sz="1600" dirty="0" smtClean="0">
                  <a:solidFill>
                    <a:schemeClr val="tx1"/>
                  </a:solidFill>
                </a:rPr>
                <a:t>implementation of the logic</a:t>
              </a:r>
              <a:r>
                <a:rPr lang="ja-JP" altLang="en-US" sz="1600" dirty="0" smtClean="0">
                  <a:solidFill>
                    <a:schemeClr val="tx1"/>
                  </a:solidFill>
                </a:rPr>
                <a:t>）</a:t>
              </a:r>
              <a:endParaRPr kumimoji="1" lang="en-US" altLang="ja-JP" sz="1600" dirty="0" smtClean="0">
                <a:solidFill>
                  <a:schemeClr val="tx1"/>
                </a:solidFill>
              </a:endParaRPr>
            </a:p>
          </p:txBody>
        </p:sp>
      </p:grpSp>
      <p:sp>
        <p:nvSpPr>
          <p:cNvPr id="48" name="テキスト ボックス 47"/>
          <p:cNvSpPr txBox="1"/>
          <p:nvPr/>
        </p:nvSpPr>
        <p:spPr>
          <a:xfrm>
            <a:off x="5643570" y="6221965"/>
            <a:ext cx="825868" cy="400110"/>
          </a:xfrm>
          <a:prstGeom prst="rect">
            <a:avLst/>
          </a:prstGeom>
          <a:noFill/>
        </p:spPr>
        <p:txBody>
          <a:bodyPr wrap="none" rtlCol="0">
            <a:spAutoFit/>
          </a:bodyPr>
          <a:lstStyle/>
          <a:p>
            <a:r>
              <a:rPr kumimoji="1" lang="ja-JP" altLang="en-US" dirty="0" smtClean="0"/>
              <a:t>・・・・・</a:t>
            </a:r>
            <a:endParaRPr kumimoji="1" lang="ja-JP" altLang="en-US" dirty="0"/>
          </a:p>
        </p:txBody>
      </p:sp>
      <p:sp>
        <p:nvSpPr>
          <p:cNvPr id="49" name="テキスト ボックス 48"/>
          <p:cNvSpPr txBox="1"/>
          <p:nvPr/>
        </p:nvSpPr>
        <p:spPr>
          <a:xfrm>
            <a:off x="7643834" y="4572008"/>
            <a:ext cx="825868" cy="400110"/>
          </a:xfrm>
          <a:prstGeom prst="rect">
            <a:avLst/>
          </a:prstGeom>
          <a:noFill/>
        </p:spPr>
        <p:txBody>
          <a:bodyPr wrap="none" rtlCol="0">
            <a:spAutoFit/>
          </a:bodyPr>
          <a:lstStyle/>
          <a:p>
            <a:r>
              <a:rPr kumimoji="1" lang="ja-JP" altLang="en-US" dirty="0" smtClean="0"/>
              <a:t>・・・・・</a:t>
            </a:r>
            <a:endParaRPr kumimoji="1" lang="ja-JP"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四角形吹き出し 9"/>
          <p:cNvSpPr/>
          <p:nvPr/>
        </p:nvSpPr>
        <p:spPr bwMode="auto">
          <a:xfrm>
            <a:off x="6929454" y="2071678"/>
            <a:ext cx="2143140" cy="1000132"/>
          </a:xfrm>
          <a:prstGeom prst="wedgeRectCallout">
            <a:avLst>
              <a:gd name="adj1" fmla="val -133649"/>
              <a:gd name="adj2" fmla="val 32627"/>
            </a:avLst>
          </a:prstGeom>
          <a:solidFill>
            <a:srgbClr val="FFFF99"/>
          </a:solid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2000" b="0" i="0" u="none" strike="noStrike" cap="none" normalizeH="0" baseline="0" smtClean="0">
              <a:ln>
                <a:noFill/>
              </a:ln>
              <a:solidFill>
                <a:schemeClr val="tx1"/>
              </a:solidFill>
              <a:effectLst/>
              <a:latin typeface="Arial" charset="0"/>
              <a:ea typeface="ＭＳ Ｐゴシック" pitchFamily="50" charset="-128"/>
            </a:endParaRPr>
          </a:p>
        </p:txBody>
      </p:sp>
      <p:sp>
        <p:nvSpPr>
          <p:cNvPr id="2" name="タイトル 1"/>
          <p:cNvSpPr>
            <a:spLocks noGrp="1"/>
          </p:cNvSpPr>
          <p:nvPr>
            <p:ph type="title"/>
          </p:nvPr>
        </p:nvSpPr>
        <p:spPr>
          <a:xfrm>
            <a:off x="1214414" y="115888"/>
            <a:ext cx="7677174" cy="865187"/>
          </a:xfrm>
        </p:spPr>
        <p:txBody>
          <a:bodyPr/>
          <a:lstStyle/>
          <a:p>
            <a:r>
              <a:rPr lang="en-US" altLang="ja-JP" dirty="0" smtClean="0"/>
              <a:t>Steps for </a:t>
            </a:r>
            <a:r>
              <a:rPr lang="en-US" altLang="ja-JP" dirty="0" err="1" smtClean="0"/>
              <a:t>Plugin</a:t>
            </a:r>
            <a:r>
              <a:rPr lang="en-US" altLang="ja-JP" dirty="0" smtClean="0"/>
              <a:t> Implementation</a:t>
            </a:r>
            <a:endParaRPr kumimoji="1" lang="ja-JP" altLang="en-US" dirty="0"/>
          </a:p>
        </p:txBody>
      </p:sp>
      <p:sp>
        <p:nvSpPr>
          <p:cNvPr id="3" name="コンテンツ プレースホルダ 2"/>
          <p:cNvSpPr>
            <a:spLocks noGrp="1"/>
          </p:cNvSpPr>
          <p:nvPr>
            <p:ph idx="1"/>
          </p:nvPr>
        </p:nvSpPr>
        <p:spPr/>
        <p:txBody>
          <a:bodyPr/>
          <a:lstStyle/>
          <a:p>
            <a:pPr marL="514350" indent="-514350">
              <a:buFont typeface="+mj-lt"/>
              <a:buAutoNum type="arabicPeriod"/>
            </a:pPr>
            <a:r>
              <a:rPr lang="en-US" altLang="ja-JP" sz="2800" dirty="0" smtClean="0"/>
              <a:t>Implement the measurement logic</a:t>
            </a:r>
            <a:endParaRPr kumimoji="1" lang="en-US" altLang="ja-JP" sz="2800" dirty="0" smtClean="0"/>
          </a:p>
          <a:p>
            <a:pPr lvl="1"/>
            <a:r>
              <a:rPr lang="en-US" altLang="ja-JP" sz="2400" dirty="0" err="1" smtClean="0"/>
              <a:t>Plugin</a:t>
            </a:r>
            <a:r>
              <a:rPr lang="en-US" altLang="ja-JP" sz="2400" dirty="0" smtClean="0"/>
              <a:t> class has to be a derived class of “</a:t>
            </a:r>
            <a:r>
              <a:rPr lang="en-US" altLang="ja-JP" sz="2400" dirty="0" err="1" smtClean="0"/>
              <a:t>AbstractXXXMetricPlugin</a:t>
            </a:r>
            <a:r>
              <a:rPr lang="en-US" altLang="ja-JP" sz="2400" dirty="0" smtClean="0"/>
              <a:t>”</a:t>
            </a:r>
          </a:p>
          <a:p>
            <a:pPr lvl="2"/>
            <a:r>
              <a:rPr lang="en-US" altLang="ja-JP" sz="2000" dirty="0" err="1" smtClean="0"/>
              <a:t>XXX:Class,Method,Field,or</a:t>
            </a:r>
            <a:r>
              <a:rPr lang="en-US" altLang="ja-JP" sz="2000" dirty="0" smtClean="0"/>
              <a:t> File</a:t>
            </a:r>
          </a:p>
          <a:p>
            <a:pPr lvl="2"/>
            <a:r>
              <a:rPr lang="en-US" altLang="ja-JP" dirty="0" smtClean="0"/>
              <a:t>Some methods have to be </a:t>
            </a:r>
            <a:r>
              <a:rPr lang="en-US" altLang="ja-JP" dirty="0" err="1" smtClean="0"/>
              <a:t>overrided</a:t>
            </a:r>
            <a:r>
              <a:rPr lang="en-US" altLang="ja-JP" dirty="0" smtClean="0"/>
              <a:t> in the class </a:t>
            </a:r>
          </a:p>
          <a:p>
            <a:pPr lvl="3"/>
            <a:r>
              <a:rPr lang="en-US" altLang="ja-JP" dirty="0" smtClean="0"/>
              <a:t>You can easily know the methods if you work on Eclipse</a:t>
            </a:r>
          </a:p>
          <a:p>
            <a:pPr marL="514350" indent="-514350">
              <a:buFont typeface="+mj-lt"/>
              <a:buAutoNum type="arabicPeriod"/>
            </a:pPr>
            <a:r>
              <a:rPr kumimoji="1" lang="en-US" altLang="ja-JP" sz="2800" dirty="0" smtClean="0"/>
              <a:t>Compile the </a:t>
            </a:r>
            <a:r>
              <a:rPr kumimoji="1" lang="en-US" altLang="ja-JP" sz="2800" dirty="0" err="1" smtClean="0"/>
              <a:t>plugin</a:t>
            </a:r>
            <a:endParaRPr kumimoji="1" lang="en-US" altLang="ja-JP" sz="2800" dirty="0" smtClean="0"/>
          </a:p>
          <a:p>
            <a:pPr marL="514350" indent="-514350">
              <a:buFont typeface="+mj-lt"/>
              <a:buAutoNum type="arabicPeriod"/>
            </a:pPr>
            <a:r>
              <a:rPr lang="en-US" altLang="ja-JP" sz="2800" dirty="0" smtClean="0"/>
              <a:t>Archive the </a:t>
            </a:r>
            <a:r>
              <a:rPr lang="en-US" altLang="ja-JP" sz="2800" dirty="0" err="1" smtClean="0"/>
              <a:t>plugin</a:t>
            </a:r>
            <a:r>
              <a:rPr lang="en-US" altLang="ja-JP" sz="2800" dirty="0" smtClean="0"/>
              <a:t> as a Jar file</a:t>
            </a:r>
            <a:endParaRPr kumimoji="1" lang="en-US" altLang="ja-JP" sz="2400" dirty="0" smtClean="0"/>
          </a:p>
          <a:p>
            <a:pPr marL="514350" indent="-514350">
              <a:buFont typeface="+mj-lt"/>
              <a:buAutoNum type="arabicPeriod"/>
            </a:pPr>
            <a:r>
              <a:rPr lang="en-US" altLang="ja-JP" sz="2800" dirty="0" smtClean="0"/>
              <a:t>Put the Jar file on the specified directory “</a:t>
            </a:r>
            <a:r>
              <a:rPr lang="en-US" altLang="ja-JP" sz="2800" dirty="0" err="1" smtClean="0"/>
              <a:t>plugins</a:t>
            </a:r>
            <a:r>
              <a:rPr lang="en-US" altLang="ja-JP" sz="2800" dirty="0" smtClean="0"/>
              <a:t>”</a:t>
            </a:r>
          </a:p>
          <a:p>
            <a:pPr marL="914400" lvl="1" indent="-514350"/>
            <a:r>
              <a:rPr lang="en-US" altLang="ja-JP" sz="2400" dirty="0" smtClean="0"/>
              <a:t>Step 2.3.4. are very easy if you reuse “build.xml” of existing </a:t>
            </a:r>
            <a:r>
              <a:rPr lang="en-US" altLang="ja-JP" sz="2400" dirty="0" err="1" smtClean="0"/>
              <a:t>plugins</a:t>
            </a:r>
            <a:r>
              <a:rPr lang="en-US" altLang="ja-JP" sz="2400" dirty="0" smtClean="0"/>
              <a:t>, which can be downloaded from </a:t>
            </a:r>
            <a:r>
              <a:rPr lang="en-US" altLang="ja-JP" sz="2400" dirty="0" err="1" smtClean="0"/>
              <a:t>SourceForge</a:t>
            </a:r>
            <a:endParaRPr lang="en-US" altLang="ja-JP" sz="2400" dirty="0" smtClean="0"/>
          </a:p>
          <a:p>
            <a:pPr lvl="1"/>
            <a:endParaRPr kumimoji="1" lang="en-US" altLang="ja-JP" sz="2400" dirty="0" smtClean="0"/>
          </a:p>
        </p:txBody>
      </p:sp>
      <p:sp>
        <p:nvSpPr>
          <p:cNvPr id="8" name="テキスト ボックス 7"/>
          <p:cNvSpPr txBox="1"/>
          <p:nvPr/>
        </p:nvSpPr>
        <p:spPr>
          <a:xfrm>
            <a:off x="6929454" y="2071678"/>
            <a:ext cx="2214578" cy="830997"/>
          </a:xfrm>
          <a:prstGeom prst="rect">
            <a:avLst/>
          </a:prstGeom>
          <a:noFill/>
        </p:spPr>
        <p:txBody>
          <a:bodyPr wrap="square" rtlCol="0">
            <a:spAutoFit/>
          </a:bodyPr>
          <a:lstStyle/>
          <a:p>
            <a:r>
              <a:rPr kumimoji="1" lang="en-US" altLang="ja-JP" sz="1600" dirty="0" smtClean="0"/>
              <a:t>Depending on which unit </a:t>
            </a:r>
            <a:r>
              <a:rPr lang="en-US" altLang="ja-JP" sz="1600" dirty="0" smtClean="0"/>
              <a:t>is the measurement target</a:t>
            </a:r>
            <a:endParaRPr kumimoji="1" lang="ja-JP" altLang="en-US" sz="16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14414" y="115888"/>
            <a:ext cx="7677174" cy="865187"/>
          </a:xfrm>
        </p:spPr>
        <p:txBody>
          <a:bodyPr/>
          <a:lstStyle/>
          <a:p>
            <a:r>
              <a:rPr lang="en-US" altLang="ja-JP" dirty="0" smtClean="0"/>
              <a:t>An Example: RFC Metric</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What is RFC metric …</a:t>
            </a:r>
          </a:p>
          <a:p>
            <a:pPr lvl="1"/>
            <a:r>
              <a:rPr lang="en-US" altLang="ja-JP" dirty="0" smtClean="0"/>
              <a:t>A member of CK metrics suite</a:t>
            </a:r>
          </a:p>
          <a:p>
            <a:pPr lvl="1"/>
            <a:r>
              <a:rPr lang="en-US" altLang="ja-JP" dirty="0" smtClean="0"/>
              <a:t>Represent the responsibility of the specified class</a:t>
            </a:r>
          </a:p>
          <a:p>
            <a:pPr lvl="1"/>
            <a:r>
              <a:rPr lang="en-US" altLang="ja-JP" dirty="0" smtClean="0"/>
              <a:t>The metric value is the sum of the number of local methods and the number of remote methods</a:t>
            </a:r>
          </a:p>
          <a:p>
            <a:pPr lvl="2"/>
            <a:r>
              <a:rPr kumimoji="1" lang="en-US" altLang="ja-JP" dirty="0" smtClean="0"/>
              <a:t>Local method: method defined in the specified class</a:t>
            </a:r>
          </a:p>
          <a:p>
            <a:pPr lvl="2"/>
            <a:r>
              <a:rPr lang="en-US" altLang="ja-JP" dirty="0" smtClean="0"/>
              <a:t>Remote method: method invoked in local method</a:t>
            </a:r>
            <a:endParaRPr kumimoji="1" lang="en-US" altLang="ja-JP" dirty="0" smtClean="0"/>
          </a:p>
          <a:p>
            <a:endParaRPr kumimoji="1" lang="en-US" altLang="ja-JP" dirty="0" smtClean="0"/>
          </a:p>
          <a:p>
            <a:pPr lvl="1"/>
            <a:endParaRPr kumimoji="1" lang="ja-JP"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直線コネクタ 20"/>
          <p:cNvCxnSpPr/>
          <p:nvPr/>
        </p:nvCxnSpPr>
        <p:spPr bwMode="auto">
          <a:xfrm>
            <a:off x="285720" y="1928802"/>
            <a:ext cx="1214446"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grpSp>
        <p:nvGrpSpPr>
          <p:cNvPr id="8" name="グループ化 40"/>
          <p:cNvGrpSpPr/>
          <p:nvPr/>
        </p:nvGrpSpPr>
        <p:grpSpPr>
          <a:xfrm>
            <a:off x="285720" y="3427412"/>
            <a:ext cx="1214446" cy="1930414"/>
            <a:chOff x="285720" y="3427412"/>
            <a:chExt cx="1214446" cy="1930414"/>
          </a:xfrm>
        </p:grpSpPr>
        <p:cxnSp>
          <p:nvCxnSpPr>
            <p:cNvPr id="36" name="直線コネクタ 35"/>
            <p:cNvCxnSpPr/>
            <p:nvPr/>
          </p:nvCxnSpPr>
          <p:spPr bwMode="auto">
            <a:xfrm>
              <a:off x="285720" y="3427412"/>
              <a:ext cx="1214446"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37" name="直線コネクタ 36"/>
            <p:cNvCxnSpPr/>
            <p:nvPr/>
          </p:nvCxnSpPr>
          <p:spPr bwMode="auto">
            <a:xfrm>
              <a:off x="285720" y="3856040"/>
              <a:ext cx="1214446"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38" name="直線コネクタ 37"/>
            <p:cNvCxnSpPr/>
            <p:nvPr/>
          </p:nvCxnSpPr>
          <p:spPr bwMode="auto">
            <a:xfrm>
              <a:off x="285720" y="4356106"/>
              <a:ext cx="1214446"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39" name="直線コネクタ 38"/>
            <p:cNvCxnSpPr/>
            <p:nvPr/>
          </p:nvCxnSpPr>
          <p:spPr bwMode="auto">
            <a:xfrm>
              <a:off x="285720" y="4856172"/>
              <a:ext cx="1214446"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40" name="直線コネクタ 39"/>
            <p:cNvCxnSpPr/>
            <p:nvPr/>
          </p:nvCxnSpPr>
          <p:spPr bwMode="auto">
            <a:xfrm>
              <a:off x="285720" y="5356238"/>
              <a:ext cx="1214446"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grpSp>
      <p:grpSp>
        <p:nvGrpSpPr>
          <p:cNvPr id="15" name="グループ化 34"/>
          <p:cNvGrpSpPr/>
          <p:nvPr/>
        </p:nvGrpSpPr>
        <p:grpSpPr>
          <a:xfrm>
            <a:off x="285720" y="2500306"/>
            <a:ext cx="1643074" cy="573092"/>
            <a:chOff x="285720" y="2500306"/>
            <a:chExt cx="1643074" cy="573092"/>
          </a:xfrm>
        </p:grpSpPr>
        <p:cxnSp>
          <p:nvCxnSpPr>
            <p:cNvPr id="25" name="直線コネクタ 24"/>
            <p:cNvCxnSpPr/>
            <p:nvPr/>
          </p:nvCxnSpPr>
          <p:spPr bwMode="auto">
            <a:xfrm>
              <a:off x="285720" y="2500306"/>
              <a:ext cx="1643074"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27" name="直線コネクタ 26"/>
            <p:cNvCxnSpPr/>
            <p:nvPr/>
          </p:nvCxnSpPr>
          <p:spPr bwMode="auto">
            <a:xfrm>
              <a:off x="285720" y="2571744"/>
              <a:ext cx="1643074"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28" name="直線コネクタ 27"/>
            <p:cNvCxnSpPr/>
            <p:nvPr/>
          </p:nvCxnSpPr>
          <p:spPr bwMode="auto">
            <a:xfrm>
              <a:off x="285720" y="2643182"/>
              <a:ext cx="1643074"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29" name="直線コネクタ 28"/>
            <p:cNvCxnSpPr/>
            <p:nvPr/>
          </p:nvCxnSpPr>
          <p:spPr bwMode="auto">
            <a:xfrm>
              <a:off x="285720" y="2714620"/>
              <a:ext cx="1643074"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30" name="直線コネクタ 29"/>
            <p:cNvCxnSpPr/>
            <p:nvPr/>
          </p:nvCxnSpPr>
          <p:spPr bwMode="auto">
            <a:xfrm>
              <a:off x="285720" y="2784470"/>
              <a:ext cx="1643074"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31" name="直線コネクタ 30"/>
            <p:cNvCxnSpPr/>
            <p:nvPr/>
          </p:nvCxnSpPr>
          <p:spPr bwMode="auto">
            <a:xfrm>
              <a:off x="285720" y="2855908"/>
              <a:ext cx="1643074"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32" name="直線コネクタ 31"/>
            <p:cNvCxnSpPr/>
            <p:nvPr/>
          </p:nvCxnSpPr>
          <p:spPr bwMode="auto">
            <a:xfrm>
              <a:off x="285720" y="2928934"/>
              <a:ext cx="1643074"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33" name="直線コネクタ 32"/>
            <p:cNvCxnSpPr/>
            <p:nvPr/>
          </p:nvCxnSpPr>
          <p:spPr bwMode="auto">
            <a:xfrm>
              <a:off x="285720" y="2998784"/>
              <a:ext cx="1643074"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cxnSp>
          <p:nvCxnSpPr>
            <p:cNvPr id="34" name="直線コネクタ 33"/>
            <p:cNvCxnSpPr/>
            <p:nvPr/>
          </p:nvCxnSpPr>
          <p:spPr bwMode="auto">
            <a:xfrm>
              <a:off x="285720" y="3071810"/>
              <a:ext cx="1643074" cy="1588"/>
            </a:xfrm>
            <a:prstGeom prst="line">
              <a:avLst/>
            </a:prstGeom>
            <a:solidFill>
              <a:srgbClr val="FFFF99"/>
            </a:solidFill>
            <a:ln w="101600" cap="flat" cmpd="sng" algn="ctr">
              <a:solidFill>
                <a:srgbClr val="FF0000"/>
              </a:solidFill>
              <a:prstDash val="solid"/>
              <a:round/>
              <a:headEnd type="none" w="med" len="med"/>
              <a:tailEnd type="none" w="med" len="med"/>
            </a:ln>
            <a:effectLst/>
          </p:spPr>
        </p:cxnSp>
      </p:grpSp>
      <p:sp>
        <p:nvSpPr>
          <p:cNvPr id="5" name="タイトル 4"/>
          <p:cNvSpPr>
            <a:spLocks noGrp="1"/>
          </p:cNvSpPr>
          <p:nvPr>
            <p:ph type="title"/>
          </p:nvPr>
        </p:nvSpPr>
        <p:spPr/>
        <p:txBody>
          <a:bodyPr/>
          <a:lstStyle/>
          <a:p>
            <a:r>
              <a:rPr lang="en-US" altLang="ja-JP" dirty="0" smtClean="0"/>
              <a:t>Source code of RFC </a:t>
            </a:r>
            <a:r>
              <a:rPr lang="en-US" altLang="ja-JP" dirty="0" err="1" smtClean="0"/>
              <a:t>Plugin</a:t>
            </a:r>
            <a:endParaRPr kumimoji="1" lang="ja-JP" altLang="en-US" dirty="0"/>
          </a:p>
        </p:txBody>
      </p:sp>
      <p:sp>
        <p:nvSpPr>
          <p:cNvPr id="6" name="正方形/長方形 5"/>
          <p:cNvSpPr/>
          <p:nvPr/>
        </p:nvSpPr>
        <p:spPr>
          <a:xfrm>
            <a:off x="357158" y="1643050"/>
            <a:ext cx="2286016" cy="4857784"/>
          </a:xfrm>
          <a:prstGeom prst="rect">
            <a:avLst/>
          </a:prstGeom>
          <a:ln w="12700">
            <a:solidFill>
              <a:schemeClr val="accent1"/>
            </a:solidFill>
          </a:ln>
        </p:spPr>
        <p:txBody>
          <a:bodyPr wrap="square">
            <a:spAutoFit/>
          </a:bodyPr>
          <a:lstStyle/>
          <a:p>
            <a:pPr algn="l"/>
            <a:r>
              <a:rPr lang="en-US" altLang="ja-JP" sz="300" dirty="0" smtClean="0"/>
              <a:t>/**</a:t>
            </a:r>
          </a:p>
          <a:p>
            <a:pPr algn="l"/>
            <a:r>
              <a:rPr lang="en-US" altLang="ja-JP" sz="300" dirty="0" smtClean="0"/>
              <a:t> * RFC</a:t>
            </a:r>
            <a:r>
              <a:rPr lang="ja-JP" altLang="en-US" sz="300" dirty="0" smtClean="0"/>
              <a:t>を計測するプラグインクラス</a:t>
            </a:r>
            <a:r>
              <a:rPr lang="en-US" altLang="ja-JP" sz="300" dirty="0" smtClean="0"/>
              <a:t>.</a:t>
            </a:r>
          </a:p>
          <a:p>
            <a:pPr algn="l"/>
            <a:r>
              <a:rPr lang="en-US" altLang="ja-JP" sz="300" dirty="0" smtClean="0"/>
              <a:t> * </a:t>
            </a:r>
          </a:p>
          <a:p>
            <a:pPr algn="l"/>
            <a:r>
              <a:rPr lang="en-US" altLang="ja-JP" sz="300" dirty="0" smtClean="0"/>
              <a:t> * @author </a:t>
            </a:r>
            <a:r>
              <a:rPr lang="en-US" altLang="ja-JP" sz="300" dirty="0" err="1" smtClean="0"/>
              <a:t>rniitani</a:t>
            </a:r>
            <a:endParaRPr lang="en-US" altLang="ja-JP" sz="300" dirty="0" smtClean="0"/>
          </a:p>
          <a:p>
            <a:pPr algn="l"/>
            <a:r>
              <a:rPr lang="en-US" altLang="ja-JP" sz="300" dirty="0" smtClean="0"/>
              <a:t> */</a:t>
            </a:r>
          </a:p>
          <a:p>
            <a:pPr algn="l"/>
            <a:r>
              <a:rPr lang="en-US" altLang="ja-JP" sz="300" dirty="0" smtClean="0"/>
              <a:t>public class </a:t>
            </a:r>
            <a:r>
              <a:rPr lang="en-US" altLang="ja-JP" sz="300" dirty="0" err="1" smtClean="0"/>
              <a:t>RfcPlugin</a:t>
            </a:r>
            <a:r>
              <a:rPr lang="en-US" altLang="ja-JP" sz="300" dirty="0" smtClean="0"/>
              <a:t> extends </a:t>
            </a:r>
            <a:r>
              <a:rPr lang="en-US" altLang="ja-JP" sz="300" dirty="0" err="1" smtClean="0"/>
              <a:t>AbstractClassMetricPlugin</a:t>
            </a:r>
            <a:r>
              <a:rPr lang="en-US" altLang="ja-JP" sz="300" dirty="0" smtClean="0"/>
              <a:t> {</a:t>
            </a:r>
          </a:p>
          <a:p>
            <a:pPr algn="l"/>
            <a:r>
              <a:rPr lang="en-US" altLang="ja-JP" sz="300" dirty="0" smtClean="0"/>
              <a:t>    /**</a:t>
            </a:r>
          </a:p>
          <a:p>
            <a:pPr algn="l"/>
            <a:r>
              <a:rPr lang="en-US" altLang="ja-JP" sz="300" dirty="0" smtClean="0"/>
              <a:t>     * </a:t>
            </a:r>
            <a:r>
              <a:rPr lang="ja-JP" altLang="en-US" sz="300" dirty="0" smtClean="0"/>
              <a:t>詳細説明文字列定数</a:t>
            </a:r>
          </a:p>
          <a:p>
            <a:pPr algn="l"/>
            <a:r>
              <a:rPr lang="ja-JP" altLang="en-US" sz="300" dirty="0" smtClean="0"/>
              <a:t>     *</a:t>
            </a:r>
            <a:r>
              <a:rPr lang="en-US" altLang="ja-JP" sz="300" dirty="0" smtClean="0"/>
              <a:t>/</a:t>
            </a:r>
          </a:p>
          <a:p>
            <a:pPr algn="l"/>
            <a:r>
              <a:rPr lang="en-US" altLang="ja-JP" sz="300" dirty="0" smtClean="0"/>
              <a:t>    private final static String DETAIL_DESCRIPTION;</a:t>
            </a:r>
          </a:p>
          <a:p>
            <a:pPr algn="l"/>
            <a:endParaRPr lang="en-US" altLang="ja-JP" sz="300" dirty="0" smtClean="0"/>
          </a:p>
          <a:p>
            <a:pPr algn="l"/>
            <a:r>
              <a:rPr lang="en-US" altLang="ja-JP" sz="300" dirty="0" smtClean="0"/>
              <a:t>    /**</a:t>
            </a:r>
          </a:p>
          <a:p>
            <a:pPr algn="l"/>
            <a:r>
              <a:rPr lang="en-US" altLang="ja-JP" sz="300" dirty="0" smtClean="0"/>
              <a:t>     * </a:t>
            </a:r>
            <a:r>
              <a:rPr lang="ja-JP" altLang="en-US" sz="300" dirty="0" smtClean="0"/>
              <a:t>メトリクスの計測</a:t>
            </a:r>
            <a:r>
              <a:rPr lang="en-US" altLang="ja-JP" sz="300" dirty="0" smtClean="0"/>
              <a:t>.</a:t>
            </a:r>
          </a:p>
          <a:p>
            <a:pPr algn="l"/>
            <a:r>
              <a:rPr lang="en-US" altLang="ja-JP" sz="300" dirty="0" smtClean="0"/>
              <a:t>     * </a:t>
            </a:r>
          </a:p>
          <a:p>
            <a:pPr algn="l"/>
            <a:r>
              <a:rPr lang="en-US" altLang="ja-JP" sz="300" dirty="0" smtClean="0"/>
              <a:t>     * @</a:t>
            </a:r>
            <a:r>
              <a:rPr lang="en-US" altLang="ja-JP" sz="300" dirty="0" err="1" smtClean="0"/>
              <a:t>param</a:t>
            </a:r>
            <a:r>
              <a:rPr lang="en-US" altLang="ja-JP" sz="300" dirty="0" smtClean="0"/>
              <a:t> </a:t>
            </a:r>
            <a:r>
              <a:rPr lang="en-US" altLang="ja-JP" sz="300" dirty="0" err="1" smtClean="0"/>
              <a:t>targetClass</a:t>
            </a:r>
            <a:r>
              <a:rPr lang="en-US" altLang="ja-JP" sz="300" dirty="0" smtClean="0"/>
              <a:t> </a:t>
            </a:r>
            <a:r>
              <a:rPr lang="ja-JP" altLang="en-US" sz="300" dirty="0" smtClean="0"/>
              <a:t>対象のクラス</a:t>
            </a:r>
          </a:p>
          <a:p>
            <a:pPr algn="l"/>
            <a:r>
              <a:rPr lang="ja-JP" altLang="en-US" sz="300" dirty="0" smtClean="0"/>
              <a:t>     *</a:t>
            </a:r>
            <a:r>
              <a:rPr lang="en-US" altLang="ja-JP" sz="300" dirty="0" smtClean="0"/>
              <a:t>/</a:t>
            </a:r>
          </a:p>
          <a:p>
            <a:pPr algn="l"/>
            <a:r>
              <a:rPr lang="en-US" altLang="ja-JP" sz="300" dirty="0" smtClean="0"/>
              <a:t>    @Override</a:t>
            </a:r>
          </a:p>
          <a:p>
            <a:pPr algn="l"/>
            <a:r>
              <a:rPr lang="en-US" altLang="ja-JP" sz="300" dirty="0" smtClean="0"/>
              <a:t>    protected Number </a:t>
            </a:r>
            <a:r>
              <a:rPr lang="en-US" altLang="ja-JP" sz="300" dirty="0" err="1" smtClean="0"/>
              <a:t>measureClassMetric</a:t>
            </a:r>
            <a:r>
              <a:rPr lang="en-US" altLang="ja-JP" sz="300" dirty="0" smtClean="0"/>
              <a:t>(</a:t>
            </a:r>
            <a:r>
              <a:rPr lang="en-US" altLang="ja-JP" sz="300" dirty="0" err="1" smtClean="0"/>
              <a:t>TargetClassInfo</a:t>
            </a:r>
            <a:r>
              <a:rPr lang="en-US" altLang="ja-JP" sz="300" dirty="0" smtClean="0"/>
              <a:t> </a:t>
            </a:r>
            <a:r>
              <a:rPr lang="en-US" altLang="ja-JP" sz="300" dirty="0" err="1" smtClean="0"/>
              <a:t>targetClass</a:t>
            </a:r>
            <a:r>
              <a:rPr lang="en-US" altLang="ja-JP" sz="300" dirty="0" smtClean="0"/>
              <a:t>) {</a:t>
            </a:r>
          </a:p>
          <a:p>
            <a:pPr algn="l"/>
            <a:r>
              <a:rPr lang="en-US" altLang="ja-JP" sz="300" dirty="0" smtClean="0"/>
              <a:t>        // </a:t>
            </a:r>
            <a:r>
              <a:rPr lang="ja-JP" altLang="en-US" sz="300" dirty="0" smtClean="0"/>
              <a:t>この数が </a:t>
            </a:r>
            <a:r>
              <a:rPr lang="en-US" altLang="ja-JP" sz="300" dirty="0" smtClean="0"/>
              <a:t>RFC</a:t>
            </a:r>
          </a:p>
          <a:p>
            <a:pPr algn="l"/>
            <a:r>
              <a:rPr lang="en-US" altLang="ja-JP" sz="300" dirty="0" smtClean="0"/>
              <a:t>        final Set&lt;</a:t>
            </a:r>
            <a:r>
              <a:rPr lang="en-US" altLang="ja-JP" sz="300" dirty="0" err="1" smtClean="0"/>
              <a:t>MethodInfo</a:t>
            </a:r>
            <a:r>
              <a:rPr lang="en-US" altLang="ja-JP" sz="300" dirty="0" smtClean="0"/>
              <a:t>&gt; </a:t>
            </a:r>
            <a:r>
              <a:rPr lang="en-US" altLang="ja-JP" sz="300" dirty="0" err="1" smtClean="0"/>
              <a:t>rfcMethods</a:t>
            </a:r>
            <a:r>
              <a:rPr lang="en-US" altLang="ja-JP" sz="300" dirty="0" smtClean="0"/>
              <a:t> = new </a:t>
            </a:r>
            <a:r>
              <a:rPr lang="en-US" altLang="ja-JP" sz="300" dirty="0" err="1" smtClean="0"/>
              <a:t>HashSet</a:t>
            </a:r>
            <a:r>
              <a:rPr lang="en-US" altLang="ja-JP" sz="300" dirty="0" smtClean="0"/>
              <a:t>&lt;</a:t>
            </a:r>
            <a:r>
              <a:rPr lang="en-US" altLang="ja-JP" sz="300" dirty="0" err="1" smtClean="0"/>
              <a:t>MethodInfo</a:t>
            </a:r>
            <a:r>
              <a:rPr lang="en-US" altLang="ja-JP" sz="300" dirty="0" smtClean="0"/>
              <a:t>&gt;();</a:t>
            </a:r>
          </a:p>
          <a:p>
            <a:pPr algn="l"/>
            <a:endParaRPr lang="en-US" altLang="ja-JP" sz="300" dirty="0" smtClean="0"/>
          </a:p>
          <a:p>
            <a:pPr algn="l"/>
            <a:r>
              <a:rPr lang="en-US" altLang="ja-JP" sz="300" dirty="0" smtClean="0"/>
              <a:t>        // </a:t>
            </a:r>
            <a:r>
              <a:rPr lang="ja-JP" altLang="en-US" sz="300" dirty="0" smtClean="0"/>
              <a:t>現在のクラスで定義されているメソッド</a:t>
            </a:r>
          </a:p>
          <a:p>
            <a:pPr algn="l"/>
            <a:r>
              <a:rPr lang="ja-JP" altLang="en-US" sz="300" dirty="0" smtClean="0"/>
              <a:t>        </a:t>
            </a:r>
            <a:r>
              <a:rPr lang="en-US" altLang="ja-JP" sz="300" dirty="0" smtClean="0"/>
              <a:t>final Set&lt;</a:t>
            </a:r>
            <a:r>
              <a:rPr lang="en-US" altLang="ja-JP" sz="300" dirty="0" err="1" smtClean="0"/>
              <a:t>TargetMethodInfo</a:t>
            </a:r>
            <a:r>
              <a:rPr lang="en-US" altLang="ja-JP" sz="300" dirty="0" smtClean="0"/>
              <a:t>&gt; </a:t>
            </a:r>
            <a:r>
              <a:rPr lang="en-US" altLang="ja-JP" sz="300" dirty="0" err="1" smtClean="0"/>
              <a:t>localMethods</a:t>
            </a:r>
            <a:r>
              <a:rPr lang="en-US" altLang="ja-JP" sz="300" dirty="0" smtClean="0"/>
              <a:t> = </a:t>
            </a:r>
            <a:r>
              <a:rPr lang="en-US" altLang="ja-JP" sz="300" dirty="0" err="1" smtClean="0"/>
              <a:t>targetClass.getDefinedMethods</a:t>
            </a:r>
            <a:r>
              <a:rPr lang="en-US" altLang="ja-JP" sz="300" dirty="0" smtClean="0"/>
              <a:t>();</a:t>
            </a:r>
          </a:p>
          <a:p>
            <a:pPr algn="l"/>
            <a:r>
              <a:rPr lang="en-US" altLang="ja-JP" sz="300" dirty="0" smtClean="0"/>
              <a:t>        </a:t>
            </a:r>
            <a:r>
              <a:rPr lang="en-US" altLang="ja-JP" sz="300" dirty="0" err="1" smtClean="0"/>
              <a:t>rfcMethods.addAll</a:t>
            </a:r>
            <a:r>
              <a:rPr lang="en-US" altLang="ja-JP" sz="300" dirty="0" smtClean="0"/>
              <a:t>(</a:t>
            </a:r>
            <a:r>
              <a:rPr lang="en-US" altLang="ja-JP" sz="300" dirty="0" err="1" smtClean="0"/>
              <a:t>localMethods</a:t>
            </a:r>
            <a:r>
              <a:rPr lang="en-US" altLang="ja-JP" sz="300" dirty="0" smtClean="0"/>
              <a:t>);</a:t>
            </a:r>
          </a:p>
          <a:p>
            <a:pPr algn="l"/>
            <a:endParaRPr lang="en-US" altLang="ja-JP" sz="300" dirty="0" smtClean="0"/>
          </a:p>
          <a:p>
            <a:pPr algn="l"/>
            <a:r>
              <a:rPr lang="en-US" altLang="ja-JP" sz="300" dirty="0" smtClean="0"/>
              <a:t>        // </a:t>
            </a:r>
            <a:r>
              <a:rPr lang="en-US" altLang="ja-JP" sz="300" dirty="0" err="1" smtClean="0"/>
              <a:t>localMethods</a:t>
            </a:r>
            <a:r>
              <a:rPr lang="en-US" altLang="ja-JP" sz="300" dirty="0" smtClean="0"/>
              <a:t> </a:t>
            </a:r>
            <a:r>
              <a:rPr lang="ja-JP" altLang="en-US" sz="300" dirty="0" smtClean="0"/>
              <a:t>で呼ばれているメソッド</a:t>
            </a:r>
          </a:p>
          <a:p>
            <a:pPr algn="l"/>
            <a:r>
              <a:rPr lang="ja-JP" altLang="en-US" sz="300" dirty="0" smtClean="0"/>
              <a:t>        </a:t>
            </a:r>
            <a:r>
              <a:rPr lang="en-US" altLang="ja-JP" sz="300" dirty="0" smtClean="0"/>
              <a:t>for (final </a:t>
            </a:r>
            <a:r>
              <a:rPr lang="en-US" altLang="ja-JP" sz="300" dirty="0" err="1" smtClean="0"/>
              <a:t>TargetMethodInfo</a:t>
            </a:r>
            <a:r>
              <a:rPr lang="en-US" altLang="ja-JP" sz="300" dirty="0" smtClean="0"/>
              <a:t> m : </a:t>
            </a:r>
            <a:r>
              <a:rPr lang="en-US" altLang="ja-JP" sz="300" dirty="0" err="1" smtClean="0"/>
              <a:t>localMethods</a:t>
            </a:r>
            <a:r>
              <a:rPr lang="en-US" altLang="ja-JP" sz="300" dirty="0" smtClean="0"/>
              <a:t>) {</a:t>
            </a:r>
          </a:p>
          <a:p>
            <a:pPr algn="l"/>
            <a:r>
              <a:rPr lang="en-US" altLang="ja-JP" sz="300" dirty="0" smtClean="0"/>
              <a:t>            </a:t>
            </a:r>
            <a:r>
              <a:rPr lang="en-US" altLang="ja-JP" sz="300" dirty="0" err="1" smtClean="0"/>
              <a:t>rfcMethods.addAll</a:t>
            </a:r>
            <a:r>
              <a:rPr lang="en-US" altLang="ja-JP" sz="300" dirty="0" smtClean="0"/>
              <a:t>(</a:t>
            </a:r>
            <a:r>
              <a:rPr lang="en-US" altLang="ja-JP" sz="300" dirty="0" err="1" smtClean="0"/>
              <a:t>m.getCallees</a:t>
            </a:r>
            <a:r>
              <a:rPr lang="en-US" altLang="ja-JP" sz="300" dirty="0" smtClean="0"/>
              <a:t>());</a:t>
            </a:r>
          </a:p>
          <a:p>
            <a:pPr algn="l"/>
            <a:r>
              <a:rPr lang="en-US" altLang="ja-JP" sz="300" dirty="0" smtClean="0"/>
              <a:t>        }</a:t>
            </a:r>
          </a:p>
          <a:p>
            <a:pPr algn="l"/>
            <a:endParaRPr lang="en-US" altLang="ja-JP" sz="300" dirty="0" smtClean="0"/>
          </a:p>
          <a:p>
            <a:pPr algn="l"/>
            <a:r>
              <a:rPr lang="en-US" altLang="ja-JP" sz="300" dirty="0" smtClean="0"/>
              <a:t>        return new Integer(</a:t>
            </a:r>
            <a:r>
              <a:rPr lang="en-US" altLang="ja-JP" sz="300" dirty="0" err="1" smtClean="0"/>
              <a:t>rfcMethods.size</a:t>
            </a:r>
            <a:r>
              <a:rPr lang="en-US" altLang="ja-JP" sz="300" dirty="0" smtClean="0"/>
              <a:t>());</a:t>
            </a:r>
          </a:p>
          <a:p>
            <a:pPr algn="l"/>
            <a:r>
              <a:rPr lang="en-US" altLang="ja-JP" sz="300" dirty="0" smtClean="0"/>
              <a:t>    }</a:t>
            </a:r>
          </a:p>
          <a:p>
            <a:pPr algn="l"/>
            <a:endParaRPr lang="en-US" altLang="ja-JP" sz="300" dirty="0" smtClean="0"/>
          </a:p>
          <a:p>
            <a:pPr algn="l"/>
            <a:r>
              <a:rPr lang="en-US" altLang="ja-JP" sz="300" dirty="0" smtClean="0"/>
              <a:t>    /**</a:t>
            </a:r>
          </a:p>
          <a:p>
            <a:pPr algn="l"/>
            <a:r>
              <a:rPr lang="en-US" altLang="ja-JP" sz="300" dirty="0" smtClean="0"/>
              <a:t>     * </a:t>
            </a:r>
            <a:r>
              <a:rPr lang="ja-JP" altLang="en-US" sz="300" dirty="0" smtClean="0"/>
              <a:t>このプラグインの簡易説明を</a:t>
            </a:r>
            <a:r>
              <a:rPr lang="en-US" altLang="ja-JP" sz="300" dirty="0" smtClean="0"/>
              <a:t>1</a:t>
            </a:r>
            <a:r>
              <a:rPr lang="ja-JP" altLang="en-US" sz="300" dirty="0" smtClean="0"/>
              <a:t>行で返す</a:t>
            </a:r>
          </a:p>
          <a:p>
            <a:pPr algn="l"/>
            <a:r>
              <a:rPr lang="ja-JP" altLang="en-US" sz="300" dirty="0" smtClean="0"/>
              <a:t>     * </a:t>
            </a:r>
            <a:r>
              <a:rPr lang="en-US" altLang="ja-JP" sz="300" dirty="0" smtClean="0"/>
              <a:t>@return </a:t>
            </a:r>
            <a:r>
              <a:rPr lang="ja-JP" altLang="en-US" sz="300" dirty="0" smtClean="0"/>
              <a:t>簡易説明文字列</a:t>
            </a:r>
          </a:p>
          <a:p>
            <a:pPr algn="l"/>
            <a:r>
              <a:rPr lang="ja-JP" altLang="en-US" sz="300" dirty="0" smtClean="0"/>
              <a:t>     *</a:t>
            </a:r>
            <a:r>
              <a:rPr lang="en-US" altLang="ja-JP" sz="300" dirty="0" smtClean="0"/>
              <a:t>/</a:t>
            </a:r>
          </a:p>
          <a:p>
            <a:pPr algn="l"/>
            <a:r>
              <a:rPr lang="en-US" altLang="ja-JP" sz="300" dirty="0" smtClean="0"/>
              <a:t>    @Override</a:t>
            </a:r>
          </a:p>
          <a:p>
            <a:pPr algn="l"/>
            <a:r>
              <a:rPr lang="en-US" altLang="ja-JP" sz="300" dirty="0" smtClean="0"/>
              <a:t>    protected String </a:t>
            </a:r>
            <a:r>
              <a:rPr lang="en-US" altLang="ja-JP" sz="300" dirty="0" err="1" smtClean="0"/>
              <a:t>getDescription</a:t>
            </a:r>
            <a:r>
              <a:rPr lang="en-US" altLang="ja-JP" sz="300" dirty="0" smtClean="0"/>
              <a:t>() {</a:t>
            </a:r>
          </a:p>
          <a:p>
            <a:pPr algn="l"/>
            <a:r>
              <a:rPr lang="en-US" altLang="ja-JP" sz="300" dirty="0" smtClean="0"/>
              <a:t>        return "Measuring the RFC metric.";</a:t>
            </a:r>
          </a:p>
          <a:p>
            <a:pPr algn="l"/>
            <a:r>
              <a:rPr lang="en-US" altLang="ja-JP" sz="300" dirty="0" smtClean="0"/>
              <a:t>    }</a:t>
            </a:r>
          </a:p>
          <a:p>
            <a:pPr algn="l"/>
            <a:endParaRPr lang="en-US" altLang="ja-JP" sz="300" dirty="0" smtClean="0"/>
          </a:p>
          <a:p>
            <a:pPr algn="l"/>
            <a:r>
              <a:rPr lang="en-US" altLang="ja-JP" sz="300" dirty="0" smtClean="0"/>
              <a:t>    /**</a:t>
            </a:r>
          </a:p>
          <a:p>
            <a:pPr algn="l"/>
            <a:r>
              <a:rPr lang="en-US" altLang="ja-JP" sz="300" dirty="0" smtClean="0"/>
              <a:t>     * </a:t>
            </a:r>
            <a:r>
              <a:rPr lang="ja-JP" altLang="en-US" sz="300" dirty="0" smtClean="0"/>
              <a:t>このプラグインの詳細説明を返す</a:t>
            </a:r>
          </a:p>
          <a:p>
            <a:pPr algn="l"/>
            <a:r>
              <a:rPr lang="ja-JP" altLang="en-US" sz="300" dirty="0" smtClean="0"/>
              <a:t>     * </a:t>
            </a:r>
            <a:r>
              <a:rPr lang="en-US" altLang="ja-JP" sz="300" dirty="0" smtClean="0"/>
              <a:t>@return</a:t>
            </a:r>
            <a:r>
              <a:rPr lang="ja-JP" altLang="en-US" sz="300" dirty="0" smtClean="0"/>
              <a:t>　詳細説明文字列</a:t>
            </a:r>
          </a:p>
          <a:p>
            <a:pPr algn="l"/>
            <a:r>
              <a:rPr lang="ja-JP" altLang="en-US" sz="300" dirty="0" smtClean="0"/>
              <a:t>     *</a:t>
            </a:r>
            <a:r>
              <a:rPr lang="en-US" altLang="ja-JP" sz="300" dirty="0" smtClean="0"/>
              <a:t>/</a:t>
            </a:r>
          </a:p>
          <a:p>
            <a:pPr algn="l"/>
            <a:r>
              <a:rPr lang="en-US" altLang="ja-JP" sz="300" dirty="0" smtClean="0"/>
              <a:t>    @Override</a:t>
            </a:r>
          </a:p>
          <a:p>
            <a:pPr algn="l"/>
            <a:r>
              <a:rPr lang="en-US" altLang="ja-JP" sz="300" dirty="0" smtClean="0"/>
              <a:t>    protected String </a:t>
            </a:r>
            <a:r>
              <a:rPr lang="en-US" altLang="ja-JP" sz="300" dirty="0" err="1" smtClean="0"/>
              <a:t>getDetailDescription</a:t>
            </a:r>
            <a:r>
              <a:rPr lang="en-US" altLang="ja-JP" sz="300" dirty="0" smtClean="0"/>
              <a:t>() {</a:t>
            </a:r>
          </a:p>
          <a:p>
            <a:pPr algn="l"/>
            <a:r>
              <a:rPr lang="en-US" altLang="ja-JP" sz="300" dirty="0" smtClean="0"/>
              <a:t>        return DETAIL_DESCRIPTION;</a:t>
            </a:r>
          </a:p>
          <a:p>
            <a:pPr algn="l"/>
            <a:r>
              <a:rPr lang="en-US" altLang="ja-JP" sz="300" dirty="0" smtClean="0"/>
              <a:t>    }</a:t>
            </a:r>
          </a:p>
          <a:p>
            <a:pPr algn="l"/>
            <a:endParaRPr lang="en-US" altLang="ja-JP" sz="300" dirty="0" smtClean="0"/>
          </a:p>
          <a:p>
            <a:pPr algn="l"/>
            <a:r>
              <a:rPr lang="en-US" altLang="ja-JP" sz="300" dirty="0" smtClean="0"/>
              <a:t>    /**</a:t>
            </a:r>
          </a:p>
          <a:p>
            <a:pPr algn="l"/>
            <a:r>
              <a:rPr lang="en-US" altLang="ja-JP" sz="300" dirty="0" smtClean="0"/>
              <a:t>     * </a:t>
            </a:r>
            <a:r>
              <a:rPr lang="ja-JP" altLang="en-US" sz="300" dirty="0" smtClean="0"/>
              <a:t>メトリクス名を返す．</a:t>
            </a:r>
          </a:p>
          <a:p>
            <a:pPr algn="l"/>
            <a:r>
              <a:rPr lang="ja-JP" altLang="en-US" sz="300" dirty="0" smtClean="0"/>
              <a:t>     * </a:t>
            </a:r>
          </a:p>
          <a:p>
            <a:pPr algn="l"/>
            <a:r>
              <a:rPr lang="ja-JP" altLang="en-US" sz="300" dirty="0" smtClean="0"/>
              <a:t>     * </a:t>
            </a:r>
            <a:r>
              <a:rPr lang="en-US" altLang="ja-JP" sz="300" dirty="0" smtClean="0"/>
              <a:t>@return </a:t>
            </a:r>
            <a:r>
              <a:rPr lang="ja-JP" altLang="en-US" sz="300" dirty="0" smtClean="0"/>
              <a:t>メトリクス名</a:t>
            </a:r>
          </a:p>
          <a:p>
            <a:pPr algn="l"/>
            <a:r>
              <a:rPr lang="ja-JP" altLang="en-US" sz="300" dirty="0" smtClean="0"/>
              <a:t>     *</a:t>
            </a:r>
            <a:r>
              <a:rPr lang="en-US" altLang="ja-JP" sz="300" dirty="0" smtClean="0"/>
              <a:t>/</a:t>
            </a:r>
          </a:p>
          <a:p>
            <a:pPr algn="l"/>
            <a:r>
              <a:rPr lang="en-US" altLang="ja-JP" sz="300" dirty="0" smtClean="0"/>
              <a:t>    @Override</a:t>
            </a:r>
          </a:p>
          <a:p>
            <a:pPr algn="l"/>
            <a:r>
              <a:rPr lang="en-US" altLang="ja-JP" sz="300" dirty="0" smtClean="0"/>
              <a:t>    protected String </a:t>
            </a:r>
            <a:r>
              <a:rPr lang="en-US" altLang="ja-JP" sz="300" dirty="0" err="1" smtClean="0"/>
              <a:t>getMetricName</a:t>
            </a:r>
            <a:r>
              <a:rPr lang="en-US" altLang="ja-JP" sz="300" dirty="0" smtClean="0"/>
              <a:t>() {</a:t>
            </a:r>
          </a:p>
          <a:p>
            <a:pPr algn="l"/>
            <a:r>
              <a:rPr lang="en-US" altLang="ja-JP" sz="300" dirty="0" smtClean="0"/>
              <a:t>        return "RFC";</a:t>
            </a:r>
          </a:p>
          <a:p>
            <a:pPr algn="l"/>
            <a:r>
              <a:rPr lang="en-US" altLang="ja-JP" sz="300" dirty="0" smtClean="0"/>
              <a:t>    }</a:t>
            </a:r>
          </a:p>
          <a:p>
            <a:pPr algn="l"/>
            <a:endParaRPr lang="en-US" altLang="ja-JP" sz="300" dirty="0" smtClean="0"/>
          </a:p>
          <a:p>
            <a:pPr algn="l"/>
            <a:r>
              <a:rPr lang="en-US" altLang="ja-JP" sz="300" dirty="0" smtClean="0"/>
              <a:t>    /**</a:t>
            </a:r>
          </a:p>
          <a:p>
            <a:pPr algn="l"/>
            <a:r>
              <a:rPr lang="en-US" altLang="ja-JP" sz="300" dirty="0" smtClean="0"/>
              <a:t>     * </a:t>
            </a:r>
            <a:r>
              <a:rPr lang="ja-JP" altLang="en-US" sz="300" dirty="0" smtClean="0"/>
              <a:t>このプラグインがメソッドに関する情報を利用するかどうかを返すメソッド．</a:t>
            </a:r>
          </a:p>
          <a:p>
            <a:pPr algn="l"/>
            <a:r>
              <a:rPr lang="ja-JP" altLang="en-US" sz="300" dirty="0" smtClean="0"/>
              <a:t>     * </a:t>
            </a:r>
            <a:r>
              <a:rPr lang="en-US" altLang="ja-JP" sz="300" dirty="0" smtClean="0"/>
              <a:t>true</a:t>
            </a:r>
            <a:r>
              <a:rPr lang="ja-JP" altLang="en-US" sz="300" dirty="0" smtClean="0"/>
              <a:t>を返す．</a:t>
            </a:r>
          </a:p>
          <a:p>
            <a:pPr algn="l"/>
            <a:r>
              <a:rPr lang="ja-JP" altLang="en-US" sz="300" dirty="0" smtClean="0"/>
              <a:t>     * </a:t>
            </a:r>
          </a:p>
          <a:p>
            <a:pPr algn="l"/>
            <a:r>
              <a:rPr lang="ja-JP" altLang="en-US" sz="300" dirty="0" smtClean="0"/>
              <a:t>     * </a:t>
            </a:r>
            <a:r>
              <a:rPr lang="en-US" altLang="ja-JP" sz="300" dirty="0" smtClean="0"/>
              <a:t>@return true</a:t>
            </a:r>
            <a:r>
              <a:rPr lang="ja-JP" altLang="en-US" sz="300" dirty="0" err="1" smtClean="0"/>
              <a:t>．</a:t>
            </a:r>
            <a:endParaRPr lang="ja-JP" altLang="en-US" sz="300" dirty="0" smtClean="0"/>
          </a:p>
          <a:p>
            <a:pPr algn="l"/>
            <a:r>
              <a:rPr lang="ja-JP" altLang="en-US" sz="300" dirty="0" smtClean="0"/>
              <a:t>     *</a:t>
            </a:r>
            <a:r>
              <a:rPr lang="en-US" altLang="ja-JP" sz="300" dirty="0" smtClean="0"/>
              <a:t>/</a:t>
            </a:r>
          </a:p>
          <a:p>
            <a:pPr algn="l"/>
            <a:r>
              <a:rPr lang="en-US" altLang="ja-JP" sz="300" dirty="0" smtClean="0"/>
              <a:t>    @Override</a:t>
            </a:r>
          </a:p>
          <a:p>
            <a:pPr algn="l"/>
            <a:r>
              <a:rPr lang="en-US" altLang="ja-JP" sz="300" dirty="0" smtClean="0"/>
              <a:t>    protected </a:t>
            </a:r>
            <a:r>
              <a:rPr lang="en-US" altLang="ja-JP" sz="300" dirty="0" err="1" smtClean="0"/>
              <a:t>boolean</a:t>
            </a:r>
            <a:r>
              <a:rPr lang="en-US" altLang="ja-JP" sz="300" dirty="0" smtClean="0"/>
              <a:t> </a:t>
            </a:r>
            <a:r>
              <a:rPr lang="en-US" altLang="ja-JP" sz="300" dirty="0" err="1" smtClean="0"/>
              <a:t>useMethodInfo</a:t>
            </a:r>
            <a:r>
              <a:rPr lang="en-US" altLang="ja-JP" sz="300" dirty="0" smtClean="0"/>
              <a:t>() {</a:t>
            </a:r>
          </a:p>
          <a:p>
            <a:pPr algn="l"/>
            <a:r>
              <a:rPr lang="en-US" altLang="ja-JP" sz="300" dirty="0" smtClean="0"/>
              <a:t>        return true;</a:t>
            </a:r>
          </a:p>
          <a:p>
            <a:pPr algn="l"/>
            <a:r>
              <a:rPr lang="en-US" altLang="ja-JP" sz="300" dirty="0" smtClean="0"/>
              <a:t>    }</a:t>
            </a:r>
          </a:p>
          <a:p>
            <a:pPr algn="l"/>
            <a:endParaRPr lang="en-US" altLang="ja-JP" sz="300" dirty="0" smtClean="0"/>
          </a:p>
          <a:p>
            <a:pPr algn="l"/>
            <a:r>
              <a:rPr lang="en-US" altLang="ja-JP" sz="300" dirty="0" smtClean="0"/>
              <a:t>    /**</a:t>
            </a:r>
          </a:p>
          <a:p>
            <a:pPr algn="l"/>
            <a:r>
              <a:rPr lang="en-US" altLang="ja-JP" sz="300" dirty="0" smtClean="0"/>
              <a:t>     * </a:t>
            </a:r>
            <a:r>
              <a:rPr lang="ja-JP" altLang="en-US" sz="300" dirty="0" smtClean="0"/>
              <a:t>このプラグインがメソッド内部に関する情報を利用するかどうかを返すメソッド</a:t>
            </a:r>
            <a:r>
              <a:rPr lang="en-US" altLang="ja-JP" sz="300" dirty="0" smtClean="0"/>
              <a:t>.</a:t>
            </a:r>
          </a:p>
          <a:p>
            <a:pPr algn="l"/>
            <a:r>
              <a:rPr lang="en-US" altLang="ja-JP" sz="300" dirty="0" smtClean="0"/>
              <a:t>     * true</a:t>
            </a:r>
            <a:r>
              <a:rPr lang="ja-JP" altLang="en-US" sz="300" dirty="0" smtClean="0"/>
              <a:t>を返す．</a:t>
            </a:r>
          </a:p>
          <a:p>
            <a:pPr algn="l"/>
            <a:r>
              <a:rPr lang="ja-JP" altLang="en-US" sz="300" dirty="0" smtClean="0"/>
              <a:t>     * </a:t>
            </a:r>
          </a:p>
          <a:p>
            <a:pPr algn="l"/>
            <a:r>
              <a:rPr lang="ja-JP" altLang="en-US" sz="300" dirty="0" smtClean="0"/>
              <a:t>     * </a:t>
            </a:r>
            <a:r>
              <a:rPr lang="en-US" altLang="ja-JP" sz="300" dirty="0" smtClean="0"/>
              <a:t>@return true</a:t>
            </a:r>
            <a:r>
              <a:rPr lang="ja-JP" altLang="en-US" sz="300" dirty="0" err="1" smtClean="0"/>
              <a:t>．</a:t>
            </a:r>
            <a:endParaRPr lang="ja-JP" altLang="en-US" sz="300" dirty="0" smtClean="0"/>
          </a:p>
          <a:p>
            <a:pPr algn="l"/>
            <a:r>
              <a:rPr lang="ja-JP" altLang="en-US" sz="300" dirty="0" smtClean="0"/>
              <a:t>     *</a:t>
            </a:r>
            <a:r>
              <a:rPr lang="en-US" altLang="ja-JP" sz="300" dirty="0" smtClean="0"/>
              <a:t>/</a:t>
            </a:r>
          </a:p>
          <a:p>
            <a:pPr algn="l"/>
            <a:r>
              <a:rPr lang="en-US" altLang="ja-JP" sz="300" dirty="0" smtClean="0"/>
              <a:t>    @Override</a:t>
            </a:r>
          </a:p>
          <a:p>
            <a:pPr algn="l"/>
            <a:r>
              <a:rPr lang="en-US" altLang="ja-JP" sz="300" dirty="0" smtClean="0"/>
              <a:t>    protected </a:t>
            </a:r>
            <a:r>
              <a:rPr lang="en-US" altLang="ja-JP" sz="300" dirty="0" err="1" smtClean="0"/>
              <a:t>boolean</a:t>
            </a:r>
            <a:r>
              <a:rPr lang="en-US" altLang="ja-JP" sz="300" dirty="0" smtClean="0"/>
              <a:t> </a:t>
            </a:r>
            <a:r>
              <a:rPr lang="en-US" altLang="ja-JP" sz="300" dirty="0" err="1" smtClean="0"/>
              <a:t>useMethodLocalInfo</a:t>
            </a:r>
            <a:r>
              <a:rPr lang="en-US" altLang="ja-JP" sz="300" dirty="0" smtClean="0"/>
              <a:t>() {</a:t>
            </a:r>
          </a:p>
          <a:p>
            <a:pPr algn="l"/>
            <a:r>
              <a:rPr lang="en-US" altLang="ja-JP" sz="300" dirty="0" smtClean="0"/>
              <a:t>        return true;</a:t>
            </a:r>
          </a:p>
          <a:p>
            <a:pPr algn="l"/>
            <a:r>
              <a:rPr lang="en-US" altLang="ja-JP" sz="300" dirty="0" smtClean="0"/>
              <a:t>    }</a:t>
            </a:r>
          </a:p>
          <a:p>
            <a:pPr algn="l"/>
            <a:endParaRPr lang="en-US" altLang="ja-JP" sz="300" dirty="0" smtClean="0"/>
          </a:p>
          <a:p>
            <a:pPr algn="l"/>
            <a:r>
              <a:rPr lang="en-US" altLang="ja-JP" sz="300" dirty="0" smtClean="0"/>
              <a:t>    static {</a:t>
            </a:r>
          </a:p>
          <a:p>
            <a:pPr algn="l"/>
            <a:r>
              <a:rPr lang="en-US" altLang="ja-JP" sz="300" dirty="0" smtClean="0"/>
              <a:t>        // DETAIL_DESCRIPTION </a:t>
            </a:r>
            <a:r>
              <a:rPr lang="ja-JP" altLang="en-US" sz="300" dirty="0" smtClean="0"/>
              <a:t>生成</a:t>
            </a:r>
          </a:p>
          <a:p>
            <a:pPr algn="l"/>
            <a:r>
              <a:rPr lang="ja-JP" altLang="en-US" sz="300" dirty="0" smtClean="0"/>
              <a:t>        </a:t>
            </a:r>
            <a:r>
              <a:rPr lang="en-US" altLang="ja-JP" sz="300" dirty="0" smtClean="0"/>
              <a:t>{</a:t>
            </a:r>
          </a:p>
          <a:p>
            <a:pPr algn="l"/>
            <a:r>
              <a:rPr lang="en-US" altLang="ja-JP" sz="300" dirty="0" smtClean="0"/>
              <a:t>            </a:t>
            </a:r>
            <a:r>
              <a:rPr lang="en-US" altLang="ja-JP" sz="300" dirty="0" err="1" smtClean="0"/>
              <a:t>StringWriter</a:t>
            </a:r>
            <a:r>
              <a:rPr lang="en-US" altLang="ja-JP" sz="300" dirty="0" smtClean="0"/>
              <a:t> buffer = new </a:t>
            </a:r>
            <a:r>
              <a:rPr lang="en-US" altLang="ja-JP" sz="300" dirty="0" err="1" smtClean="0"/>
              <a:t>StringWriter</a:t>
            </a:r>
            <a:r>
              <a:rPr lang="en-US" altLang="ja-JP" sz="300" dirty="0" smtClean="0"/>
              <a:t>();</a:t>
            </a:r>
          </a:p>
          <a:p>
            <a:pPr algn="l"/>
            <a:r>
              <a:rPr lang="en-US" altLang="ja-JP" sz="300" dirty="0" smtClean="0"/>
              <a:t>            </a:t>
            </a:r>
            <a:r>
              <a:rPr lang="en-US" altLang="ja-JP" sz="300" dirty="0" err="1" smtClean="0"/>
              <a:t>PrintWriter</a:t>
            </a:r>
            <a:r>
              <a:rPr lang="en-US" altLang="ja-JP" sz="300" dirty="0" smtClean="0"/>
              <a:t> writer = new </a:t>
            </a:r>
            <a:r>
              <a:rPr lang="en-US" altLang="ja-JP" sz="300" dirty="0" err="1" smtClean="0"/>
              <a:t>PrintWriter</a:t>
            </a:r>
            <a:r>
              <a:rPr lang="en-US" altLang="ja-JP" sz="300" dirty="0" smtClean="0"/>
              <a:t>(buffer);</a:t>
            </a:r>
          </a:p>
          <a:p>
            <a:pPr algn="l"/>
            <a:endParaRPr lang="en-US" altLang="ja-JP" sz="300" dirty="0" smtClean="0"/>
          </a:p>
          <a:p>
            <a:pPr algn="l"/>
            <a:r>
              <a:rPr lang="en-US" altLang="ja-JP" sz="300" dirty="0" smtClean="0"/>
              <a:t>            </a:t>
            </a:r>
            <a:r>
              <a:rPr lang="en-US" altLang="ja-JP" sz="300" dirty="0" err="1" smtClean="0"/>
              <a:t>writer.println</a:t>
            </a:r>
            <a:r>
              <a:rPr lang="en-US" altLang="ja-JP" sz="300" dirty="0" smtClean="0"/>
              <a:t>("This </a:t>
            </a:r>
            <a:r>
              <a:rPr lang="en-US" altLang="ja-JP" sz="300" dirty="0" err="1" smtClean="0"/>
              <a:t>plugin</a:t>
            </a:r>
            <a:r>
              <a:rPr lang="en-US" altLang="ja-JP" sz="300" dirty="0" smtClean="0"/>
              <a:t> measures the RFC (Response for a Class) metric.");</a:t>
            </a:r>
          </a:p>
          <a:p>
            <a:pPr algn="l"/>
            <a:r>
              <a:rPr lang="en-US" altLang="ja-JP" sz="300" dirty="0" smtClean="0"/>
              <a:t>            </a:t>
            </a:r>
            <a:r>
              <a:rPr lang="en-US" altLang="ja-JP" sz="300" dirty="0" err="1" smtClean="0"/>
              <a:t>writer.println</a:t>
            </a:r>
            <a:r>
              <a:rPr lang="en-US" altLang="ja-JP" sz="300" dirty="0" smtClean="0"/>
              <a:t>();</a:t>
            </a:r>
          </a:p>
          <a:p>
            <a:pPr algn="l"/>
            <a:r>
              <a:rPr lang="en-US" altLang="ja-JP" sz="300" dirty="0" smtClean="0"/>
              <a:t>            </a:t>
            </a:r>
            <a:r>
              <a:rPr lang="en-US" altLang="ja-JP" sz="300" dirty="0" err="1" smtClean="0"/>
              <a:t>writer.println</a:t>
            </a:r>
            <a:r>
              <a:rPr lang="en-US" altLang="ja-JP" sz="300" dirty="0" smtClean="0"/>
              <a:t>("RFC = number of local methods in a class");</a:t>
            </a:r>
          </a:p>
          <a:p>
            <a:pPr algn="l"/>
            <a:r>
              <a:rPr lang="en-US" altLang="ja-JP" sz="300" dirty="0" smtClean="0"/>
              <a:t>            </a:t>
            </a:r>
            <a:r>
              <a:rPr lang="en-US" altLang="ja-JP" sz="300" dirty="0" err="1" smtClean="0"/>
              <a:t>writer.println</a:t>
            </a:r>
            <a:r>
              <a:rPr lang="en-US" altLang="ja-JP" sz="300" dirty="0" smtClean="0"/>
              <a:t>("    + number of remote methods called by local methods");</a:t>
            </a:r>
          </a:p>
          <a:p>
            <a:pPr algn="l"/>
            <a:r>
              <a:rPr lang="en-US" altLang="ja-JP" sz="300" dirty="0" smtClean="0"/>
              <a:t>            </a:t>
            </a:r>
            <a:r>
              <a:rPr lang="en-US" altLang="ja-JP" sz="300" dirty="0" err="1" smtClean="0"/>
              <a:t>writer.println</a:t>
            </a:r>
            <a:r>
              <a:rPr lang="en-US" altLang="ja-JP" sz="300" dirty="0" smtClean="0"/>
              <a:t>();</a:t>
            </a:r>
          </a:p>
          <a:p>
            <a:pPr algn="l"/>
            <a:r>
              <a:rPr lang="en-US" altLang="ja-JP" sz="300" dirty="0" smtClean="0"/>
              <a:t>            </a:t>
            </a:r>
            <a:r>
              <a:rPr lang="en-US" altLang="ja-JP" sz="300" dirty="0" err="1" smtClean="0"/>
              <a:t>writer.println</a:t>
            </a:r>
            <a:r>
              <a:rPr lang="en-US" altLang="ja-JP" sz="300" dirty="0" smtClean="0"/>
              <a:t>("A given remote method is counted by once.");</a:t>
            </a:r>
          </a:p>
          <a:p>
            <a:pPr algn="l"/>
            <a:r>
              <a:rPr lang="en-US" altLang="ja-JP" sz="300" dirty="0" smtClean="0"/>
              <a:t>            </a:t>
            </a:r>
            <a:r>
              <a:rPr lang="en-US" altLang="ja-JP" sz="300" dirty="0" err="1" smtClean="0"/>
              <a:t>writer.println</a:t>
            </a:r>
            <a:r>
              <a:rPr lang="en-US" altLang="ja-JP" sz="300" dirty="0" smtClean="0"/>
              <a:t>();</a:t>
            </a:r>
          </a:p>
          <a:p>
            <a:pPr algn="l"/>
            <a:r>
              <a:rPr lang="en-US" altLang="ja-JP" sz="300" dirty="0" smtClean="0"/>
              <a:t>            </a:t>
            </a:r>
            <a:r>
              <a:rPr lang="en-US" altLang="ja-JP" sz="300" dirty="0" err="1" smtClean="0"/>
              <a:t>writer.flush</a:t>
            </a:r>
            <a:r>
              <a:rPr lang="en-US" altLang="ja-JP" sz="300" dirty="0" smtClean="0"/>
              <a:t>();</a:t>
            </a:r>
          </a:p>
          <a:p>
            <a:pPr algn="l"/>
            <a:endParaRPr lang="en-US" altLang="ja-JP" sz="300" dirty="0" smtClean="0"/>
          </a:p>
          <a:p>
            <a:pPr algn="l"/>
            <a:r>
              <a:rPr lang="en-US" altLang="ja-JP" sz="300" dirty="0" smtClean="0"/>
              <a:t>            DETAIL_DESCRIPTION = </a:t>
            </a:r>
            <a:r>
              <a:rPr lang="en-US" altLang="ja-JP" sz="300" dirty="0" err="1" smtClean="0"/>
              <a:t>buffer.toString</a:t>
            </a:r>
            <a:r>
              <a:rPr lang="en-US" altLang="ja-JP" sz="300" dirty="0" smtClean="0"/>
              <a:t>();</a:t>
            </a:r>
          </a:p>
          <a:p>
            <a:pPr algn="l"/>
            <a:r>
              <a:rPr lang="en-US" altLang="ja-JP" sz="300" dirty="0" smtClean="0"/>
              <a:t>        }</a:t>
            </a:r>
          </a:p>
          <a:p>
            <a:pPr algn="l"/>
            <a:r>
              <a:rPr lang="en-US" altLang="ja-JP" sz="300" dirty="0" smtClean="0"/>
              <a:t>    }</a:t>
            </a:r>
          </a:p>
          <a:p>
            <a:pPr algn="l"/>
            <a:endParaRPr lang="en-US" altLang="ja-JP" sz="300" dirty="0" smtClean="0"/>
          </a:p>
          <a:p>
            <a:pPr algn="l"/>
            <a:r>
              <a:rPr lang="en-US" altLang="ja-JP" sz="300" dirty="0" smtClean="0"/>
              <a:t>}</a:t>
            </a:r>
            <a:endParaRPr lang="en-US" altLang="ja-JP" sz="300" dirty="0"/>
          </a:p>
        </p:txBody>
      </p:sp>
      <p:sp>
        <p:nvSpPr>
          <p:cNvPr id="7" name="テキスト ボックス 6"/>
          <p:cNvSpPr txBox="1"/>
          <p:nvPr/>
        </p:nvSpPr>
        <p:spPr>
          <a:xfrm>
            <a:off x="214282" y="1214422"/>
            <a:ext cx="2786082" cy="400110"/>
          </a:xfrm>
          <a:prstGeom prst="rect">
            <a:avLst/>
          </a:prstGeom>
          <a:noFill/>
        </p:spPr>
        <p:txBody>
          <a:bodyPr wrap="square" rtlCol="0">
            <a:spAutoFit/>
          </a:bodyPr>
          <a:lstStyle/>
          <a:p>
            <a:r>
              <a:rPr kumimoji="1" lang="en-US" altLang="ja-JP" dirty="0" smtClean="0"/>
              <a:t>RFC </a:t>
            </a:r>
            <a:r>
              <a:rPr kumimoji="1" lang="en-US" altLang="ja-JP" dirty="0" err="1" smtClean="0"/>
              <a:t>Plugin</a:t>
            </a:r>
            <a:r>
              <a:rPr kumimoji="1" lang="en-US" altLang="ja-JP" dirty="0" smtClean="0"/>
              <a:t>(117 LOC</a:t>
            </a:r>
            <a:r>
              <a:rPr kumimoji="1" lang="ja-JP" altLang="en-US" dirty="0" smtClean="0"/>
              <a:t>）</a:t>
            </a:r>
            <a:endParaRPr kumimoji="1" lang="ja-JP" altLang="en-US" dirty="0"/>
          </a:p>
        </p:txBody>
      </p:sp>
      <p:grpSp>
        <p:nvGrpSpPr>
          <p:cNvPr id="16" name="グループ化 14"/>
          <p:cNvGrpSpPr/>
          <p:nvPr/>
        </p:nvGrpSpPr>
        <p:grpSpPr>
          <a:xfrm>
            <a:off x="3143240" y="1500174"/>
            <a:ext cx="5929354" cy="695744"/>
            <a:chOff x="3143240" y="1500174"/>
            <a:chExt cx="5929354" cy="695744"/>
          </a:xfrm>
        </p:grpSpPr>
        <p:sp>
          <p:nvSpPr>
            <p:cNvPr id="9" name="テキスト ボックス 8"/>
            <p:cNvSpPr txBox="1"/>
            <p:nvPr/>
          </p:nvSpPr>
          <p:spPr>
            <a:xfrm>
              <a:off x="3143240" y="1857364"/>
              <a:ext cx="5929354" cy="338554"/>
            </a:xfrm>
            <a:prstGeom prst="rect">
              <a:avLst/>
            </a:prstGeom>
            <a:noFill/>
            <a:ln w="12700">
              <a:solidFill>
                <a:schemeClr val="tx1"/>
              </a:solidFill>
            </a:ln>
          </p:spPr>
          <p:txBody>
            <a:bodyPr wrap="square" rtlCol="0">
              <a:spAutoFit/>
            </a:bodyPr>
            <a:lstStyle/>
            <a:p>
              <a:pPr algn="l"/>
              <a:r>
                <a:rPr lang="en-US" altLang="ja-JP" sz="1600" dirty="0" smtClean="0"/>
                <a:t>public class </a:t>
              </a:r>
              <a:r>
                <a:rPr lang="en-US" altLang="ja-JP" sz="1600" dirty="0" err="1" smtClean="0"/>
                <a:t>RFCPlugin</a:t>
              </a:r>
              <a:r>
                <a:rPr lang="en-US" altLang="ja-JP" sz="1600" dirty="0" smtClean="0"/>
                <a:t> </a:t>
              </a:r>
              <a:r>
                <a:rPr lang="en-US" altLang="ja-JP" sz="1600" dirty="0" smtClean="0">
                  <a:solidFill>
                    <a:srgbClr val="FF0000"/>
                  </a:solidFill>
                </a:rPr>
                <a:t>extends </a:t>
              </a:r>
              <a:r>
                <a:rPr lang="en-US" altLang="ja-JP" sz="1600" dirty="0" err="1" smtClean="0">
                  <a:solidFill>
                    <a:srgbClr val="FF0000"/>
                  </a:solidFill>
                </a:rPr>
                <a:t>AbstractClassMetricPlugin</a:t>
              </a:r>
              <a:r>
                <a:rPr lang="en-US" altLang="ja-JP" sz="1600" dirty="0" smtClean="0">
                  <a:solidFill>
                    <a:srgbClr val="FF0000"/>
                  </a:solidFill>
                </a:rPr>
                <a:t> </a:t>
              </a:r>
              <a:r>
                <a:rPr lang="en-US" altLang="ja-JP" sz="1600" dirty="0" smtClean="0"/>
                <a:t>{</a:t>
              </a:r>
              <a:r>
                <a:rPr lang="en-US" altLang="ja-JP" sz="1600" dirty="0" smtClean="0">
                  <a:solidFill>
                    <a:srgbClr val="FF0000"/>
                  </a:solidFill>
                </a:rPr>
                <a:t> </a:t>
              </a:r>
              <a:endParaRPr kumimoji="1" lang="ja-JP" altLang="en-US" sz="1600" dirty="0">
                <a:solidFill>
                  <a:srgbClr val="FF0000"/>
                </a:solidFill>
              </a:endParaRPr>
            </a:p>
          </p:txBody>
        </p:sp>
        <p:sp>
          <p:nvSpPr>
            <p:cNvPr id="10" name="テキスト ボックス 9"/>
            <p:cNvSpPr txBox="1"/>
            <p:nvPr/>
          </p:nvSpPr>
          <p:spPr>
            <a:xfrm>
              <a:off x="3714744" y="1500174"/>
              <a:ext cx="4500594" cy="400110"/>
            </a:xfrm>
            <a:prstGeom prst="rect">
              <a:avLst/>
            </a:prstGeom>
            <a:noFill/>
          </p:spPr>
          <p:txBody>
            <a:bodyPr wrap="square" rtlCol="0">
              <a:spAutoFit/>
            </a:bodyPr>
            <a:lstStyle/>
            <a:p>
              <a:r>
                <a:rPr kumimoji="1" lang="en-US" altLang="ja-JP" dirty="0" smtClean="0"/>
                <a:t>Extends “</a:t>
              </a:r>
              <a:r>
                <a:rPr kumimoji="1" lang="en-US" altLang="ja-JP" dirty="0" err="1" smtClean="0"/>
                <a:t>AbstractClassMetricsPlugin</a:t>
              </a:r>
              <a:r>
                <a:rPr kumimoji="1" lang="en-US" altLang="ja-JP" dirty="0" smtClean="0"/>
                <a:t>”</a:t>
              </a:r>
              <a:endParaRPr kumimoji="1" lang="ja-JP" altLang="en-US" dirty="0"/>
            </a:p>
          </p:txBody>
        </p:sp>
      </p:grpSp>
      <p:grpSp>
        <p:nvGrpSpPr>
          <p:cNvPr id="17" name="グループ化 15"/>
          <p:cNvGrpSpPr/>
          <p:nvPr/>
        </p:nvGrpSpPr>
        <p:grpSpPr>
          <a:xfrm>
            <a:off x="3143240" y="2573720"/>
            <a:ext cx="5929354" cy="1460667"/>
            <a:chOff x="3143240" y="2573720"/>
            <a:chExt cx="5929354" cy="1460667"/>
          </a:xfrm>
        </p:grpSpPr>
        <p:sp>
          <p:nvSpPr>
            <p:cNvPr id="11" name="テキスト ボックス 10"/>
            <p:cNvSpPr txBox="1"/>
            <p:nvPr/>
          </p:nvSpPr>
          <p:spPr>
            <a:xfrm>
              <a:off x="3143240" y="2957169"/>
              <a:ext cx="5929354" cy="1077218"/>
            </a:xfrm>
            <a:prstGeom prst="rect">
              <a:avLst/>
            </a:prstGeom>
            <a:noFill/>
            <a:ln w="12700">
              <a:solidFill>
                <a:schemeClr val="tx1"/>
              </a:solidFill>
            </a:ln>
          </p:spPr>
          <p:txBody>
            <a:bodyPr wrap="square" rtlCol="0">
              <a:spAutoFit/>
            </a:bodyPr>
            <a:lstStyle/>
            <a:p>
              <a:pPr algn="l"/>
              <a:r>
                <a:rPr lang="en-US" altLang="ja-JP" sz="1600" dirty="0" smtClean="0">
                  <a:solidFill>
                    <a:srgbClr val="FF0000"/>
                  </a:solidFill>
                </a:rPr>
                <a:t>@Override</a:t>
              </a:r>
            </a:p>
            <a:p>
              <a:pPr algn="l"/>
              <a:r>
                <a:rPr lang="en-US" altLang="ja-JP" sz="1600" dirty="0" smtClean="0">
                  <a:solidFill>
                    <a:srgbClr val="FF0000"/>
                  </a:solidFill>
                </a:rPr>
                <a:t>protected Number </a:t>
              </a:r>
              <a:r>
                <a:rPr lang="en-US" altLang="ja-JP" sz="1600" dirty="0" err="1" smtClean="0">
                  <a:solidFill>
                    <a:srgbClr val="FF0000"/>
                  </a:solidFill>
                </a:rPr>
                <a:t>measureClassMetric</a:t>
              </a:r>
              <a:r>
                <a:rPr lang="en-US" altLang="ja-JP" sz="1600" dirty="0" smtClean="0">
                  <a:solidFill>
                    <a:srgbClr val="FF0000"/>
                  </a:solidFill>
                </a:rPr>
                <a:t> (</a:t>
              </a:r>
              <a:r>
                <a:rPr lang="en-US" altLang="ja-JP" sz="1600" dirty="0" err="1" smtClean="0">
                  <a:solidFill>
                    <a:srgbClr val="FF0000"/>
                  </a:solidFill>
                </a:rPr>
                <a:t>TargetClassInfo</a:t>
              </a:r>
              <a:r>
                <a:rPr lang="en-US" altLang="ja-JP" sz="1600" dirty="0" smtClean="0">
                  <a:solidFill>
                    <a:srgbClr val="FF0000"/>
                  </a:solidFill>
                </a:rPr>
                <a:t> t) {</a:t>
              </a:r>
            </a:p>
            <a:p>
              <a:pPr algn="l"/>
              <a:r>
                <a:rPr lang="ja-JP" altLang="en-US" sz="1600" dirty="0" smtClean="0">
                  <a:solidFill>
                    <a:srgbClr val="FF0000"/>
                  </a:solidFill>
                </a:rPr>
                <a:t>     ・・・</a:t>
              </a:r>
              <a:endParaRPr lang="en-US" altLang="ja-JP" sz="1600" dirty="0" smtClean="0">
                <a:solidFill>
                  <a:srgbClr val="FF0000"/>
                </a:solidFill>
              </a:endParaRPr>
            </a:p>
            <a:p>
              <a:pPr algn="l"/>
              <a:r>
                <a:rPr lang="en-US" altLang="ja-JP" sz="1600" dirty="0" smtClean="0">
                  <a:solidFill>
                    <a:srgbClr val="FF0000"/>
                  </a:solidFill>
                </a:rPr>
                <a:t>}</a:t>
              </a:r>
              <a:endParaRPr kumimoji="1" lang="ja-JP" altLang="en-US" sz="1600" dirty="0">
                <a:solidFill>
                  <a:srgbClr val="FF0000"/>
                </a:solidFill>
              </a:endParaRPr>
            </a:p>
          </p:txBody>
        </p:sp>
        <p:sp>
          <p:nvSpPr>
            <p:cNvPr id="12" name="テキスト ボックス 11"/>
            <p:cNvSpPr txBox="1"/>
            <p:nvPr/>
          </p:nvSpPr>
          <p:spPr>
            <a:xfrm>
              <a:off x="3500430" y="2573720"/>
              <a:ext cx="4857784" cy="400110"/>
            </a:xfrm>
            <a:prstGeom prst="rect">
              <a:avLst/>
            </a:prstGeom>
            <a:noFill/>
          </p:spPr>
          <p:txBody>
            <a:bodyPr wrap="square" rtlCol="0">
              <a:spAutoFit/>
            </a:bodyPr>
            <a:lstStyle/>
            <a:p>
              <a:r>
                <a:rPr kumimoji="1" lang="en-US" altLang="ja-JP" dirty="0" smtClean="0"/>
                <a:t>Implements measurement logic(13 LOC)</a:t>
              </a:r>
              <a:endParaRPr kumimoji="1" lang="ja-JP" altLang="en-US" dirty="0"/>
            </a:p>
          </p:txBody>
        </p:sp>
      </p:grpSp>
      <p:grpSp>
        <p:nvGrpSpPr>
          <p:cNvPr id="18" name="グループ化 16"/>
          <p:cNvGrpSpPr/>
          <p:nvPr/>
        </p:nvGrpSpPr>
        <p:grpSpPr>
          <a:xfrm>
            <a:off x="3143240" y="4348657"/>
            <a:ext cx="5929354" cy="1723549"/>
            <a:chOff x="3143240" y="4348657"/>
            <a:chExt cx="5929354" cy="1723549"/>
          </a:xfrm>
        </p:grpSpPr>
        <p:sp>
          <p:nvSpPr>
            <p:cNvPr id="13" name="テキスト ボックス 12"/>
            <p:cNvSpPr txBox="1"/>
            <p:nvPr/>
          </p:nvSpPr>
          <p:spPr>
            <a:xfrm>
              <a:off x="3143240" y="4748767"/>
              <a:ext cx="5929354" cy="1323439"/>
            </a:xfrm>
            <a:prstGeom prst="rect">
              <a:avLst/>
            </a:prstGeom>
            <a:noFill/>
            <a:ln w="12700">
              <a:solidFill>
                <a:schemeClr val="tx1"/>
              </a:solidFill>
            </a:ln>
          </p:spPr>
          <p:txBody>
            <a:bodyPr wrap="square" rtlCol="0">
              <a:spAutoFit/>
            </a:bodyPr>
            <a:lstStyle/>
            <a:p>
              <a:pPr algn="l"/>
              <a:r>
                <a:rPr lang="en-US" altLang="ja-JP" sz="1600" dirty="0" smtClean="0">
                  <a:solidFill>
                    <a:srgbClr val="FF0000"/>
                  </a:solidFill>
                </a:rPr>
                <a:t>@Override protected String </a:t>
              </a:r>
              <a:r>
                <a:rPr lang="en-US" altLang="ja-JP" sz="1600" dirty="0" err="1" smtClean="0">
                  <a:solidFill>
                    <a:srgbClr val="FF0000"/>
                  </a:solidFill>
                </a:rPr>
                <a:t>getDescription</a:t>
              </a:r>
              <a:r>
                <a:rPr lang="en-US" altLang="ja-JP" sz="1600" dirty="0" smtClean="0">
                  <a:solidFill>
                    <a:srgbClr val="FF0000"/>
                  </a:solidFill>
                </a:rPr>
                <a:t>() {</a:t>
              </a:r>
              <a:r>
                <a:rPr lang="ja-JP" altLang="en-US" sz="1600" dirty="0" smtClean="0">
                  <a:solidFill>
                    <a:srgbClr val="FF0000"/>
                  </a:solidFill>
                </a:rPr>
                <a:t>・・・</a:t>
              </a:r>
              <a:r>
                <a:rPr lang="en-US" altLang="ja-JP" sz="1600" dirty="0" smtClean="0">
                  <a:solidFill>
                    <a:srgbClr val="FF0000"/>
                  </a:solidFill>
                </a:rPr>
                <a:t>}</a:t>
              </a:r>
            </a:p>
            <a:p>
              <a:pPr algn="l"/>
              <a:r>
                <a:rPr lang="en-US" altLang="ja-JP" sz="1600" dirty="0" smtClean="0">
                  <a:solidFill>
                    <a:srgbClr val="FF0000"/>
                  </a:solidFill>
                </a:rPr>
                <a:t>@Override protected String </a:t>
              </a:r>
              <a:r>
                <a:rPr lang="en-US" altLang="ja-JP" sz="1600" dirty="0" err="1" smtClean="0">
                  <a:solidFill>
                    <a:srgbClr val="FF0000"/>
                  </a:solidFill>
                </a:rPr>
                <a:t>getDetailDescription</a:t>
              </a:r>
              <a:r>
                <a:rPr lang="en-US" altLang="ja-JP" sz="1600" dirty="0" smtClean="0">
                  <a:solidFill>
                    <a:srgbClr val="FF0000"/>
                  </a:solidFill>
                </a:rPr>
                <a:t>()</a:t>
              </a:r>
              <a:r>
                <a:rPr lang="ja-JP" altLang="en-US" sz="1600" dirty="0" smtClean="0">
                  <a:solidFill>
                    <a:srgbClr val="FF0000"/>
                  </a:solidFill>
                </a:rPr>
                <a:t> </a:t>
              </a:r>
              <a:r>
                <a:rPr lang="en-US" altLang="ja-JP" sz="1600" dirty="0" smtClean="0">
                  <a:solidFill>
                    <a:srgbClr val="FF0000"/>
                  </a:solidFill>
                </a:rPr>
                <a:t>{</a:t>
              </a:r>
              <a:r>
                <a:rPr lang="ja-JP" altLang="en-US" sz="1600" dirty="0" smtClean="0">
                  <a:solidFill>
                    <a:srgbClr val="FF0000"/>
                  </a:solidFill>
                </a:rPr>
                <a:t>・・・</a:t>
              </a:r>
              <a:r>
                <a:rPr lang="en-US" altLang="ja-JP" sz="1600" dirty="0" smtClean="0">
                  <a:solidFill>
                    <a:srgbClr val="FF0000"/>
                  </a:solidFill>
                </a:rPr>
                <a:t>}</a:t>
              </a:r>
            </a:p>
            <a:p>
              <a:pPr algn="l"/>
              <a:r>
                <a:rPr lang="en-US" altLang="ja-JP" sz="1600" dirty="0" smtClean="0">
                  <a:solidFill>
                    <a:srgbClr val="FF0000"/>
                  </a:solidFill>
                </a:rPr>
                <a:t>@Override protected String </a:t>
              </a:r>
              <a:r>
                <a:rPr lang="en-US" altLang="ja-JP" sz="1600" dirty="0" err="1" smtClean="0">
                  <a:solidFill>
                    <a:srgbClr val="FF0000"/>
                  </a:solidFill>
                </a:rPr>
                <a:t>getMetricName</a:t>
              </a:r>
              <a:r>
                <a:rPr lang="en-US" altLang="ja-JP" sz="1600" dirty="0" smtClean="0">
                  <a:solidFill>
                    <a:srgbClr val="FF0000"/>
                  </a:solidFill>
                </a:rPr>
                <a:t>()</a:t>
              </a:r>
              <a:r>
                <a:rPr lang="ja-JP" altLang="en-US" sz="1600" dirty="0" smtClean="0">
                  <a:solidFill>
                    <a:srgbClr val="FF0000"/>
                  </a:solidFill>
                </a:rPr>
                <a:t> </a:t>
              </a:r>
              <a:r>
                <a:rPr lang="en-US" altLang="ja-JP" sz="1600" dirty="0" smtClean="0">
                  <a:solidFill>
                    <a:srgbClr val="FF0000"/>
                  </a:solidFill>
                </a:rPr>
                <a:t>{</a:t>
              </a:r>
              <a:r>
                <a:rPr lang="ja-JP" altLang="en-US" sz="1600" dirty="0" smtClean="0">
                  <a:solidFill>
                    <a:srgbClr val="FF0000"/>
                  </a:solidFill>
                </a:rPr>
                <a:t>・・・</a:t>
              </a:r>
              <a:r>
                <a:rPr lang="en-US" altLang="ja-JP" sz="1600" dirty="0" smtClean="0">
                  <a:solidFill>
                    <a:srgbClr val="FF0000"/>
                  </a:solidFill>
                </a:rPr>
                <a:t>}</a:t>
              </a:r>
            </a:p>
            <a:p>
              <a:pPr algn="l"/>
              <a:r>
                <a:rPr lang="en-US" altLang="ja-JP" sz="1600" dirty="0" smtClean="0">
                  <a:solidFill>
                    <a:srgbClr val="FF0000"/>
                  </a:solidFill>
                </a:rPr>
                <a:t>@Override protected </a:t>
              </a:r>
              <a:r>
                <a:rPr lang="en-US" altLang="ja-JP" sz="1600" dirty="0" err="1" smtClean="0">
                  <a:solidFill>
                    <a:srgbClr val="FF0000"/>
                  </a:solidFill>
                </a:rPr>
                <a:t>boolean</a:t>
              </a:r>
              <a:r>
                <a:rPr lang="en-US" altLang="ja-JP" sz="1600" dirty="0" smtClean="0">
                  <a:solidFill>
                    <a:srgbClr val="FF0000"/>
                  </a:solidFill>
                </a:rPr>
                <a:t> </a:t>
              </a:r>
              <a:r>
                <a:rPr lang="en-US" altLang="ja-JP" sz="1600" dirty="0" err="1" smtClean="0">
                  <a:solidFill>
                    <a:srgbClr val="FF0000"/>
                  </a:solidFill>
                </a:rPr>
                <a:t>useMethodInfo</a:t>
              </a:r>
              <a:r>
                <a:rPr lang="en-US" altLang="ja-JP" sz="1600" dirty="0" smtClean="0">
                  <a:solidFill>
                    <a:srgbClr val="FF0000"/>
                  </a:solidFill>
                </a:rPr>
                <a:t>()</a:t>
              </a:r>
              <a:r>
                <a:rPr lang="ja-JP" altLang="en-US" sz="1600" dirty="0" smtClean="0">
                  <a:solidFill>
                    <a:srgbClr val="FF0000"/>
                  </a:solidFill>
                </a:rPr>
                <a:t> </a:t>
              </a:r>
              <a:r>
                <a:rPr lang="en-US" altLang="ja-JP" sz="1600" dirty="0" smtClean="0">
                  <a:solidFill>
                    <a:srgbClr val="FF0000"/>
                  </a:solidFill>
                </a:rPr>
                <a:t>{</a:t>
              </a:r>
              <a:r>
                <a:rPr lang="ja-JP" altLang="en-US" sz="1600" dirty="0" smtClean="0">
                  <a:solidFill>
                    <a:srgbClr val="FF0000"/>
                  </a:solidFill>
                </a:rPr>
                <a:t>・・・</a:t>
              </a:r>
              <a:r>
                <a:rPr lang="en-US" altLang="ja-JP" sz="1600" dirty="0" smtClean="0">
                  <a:solidFill>
                    <a:srgbClr val="FF0000"/>
                  </a:solidFill>
                </a:rPr>
                <a:t>}</a:t>
              </a:r>
            </a:p>
            <a:p>
              <a:pPr algn="l"/>
              <a:r>
                <a:rPr lang="en-US" altLang="ja-JP" sz="1600" dirty="0" smtClean="0">
                  <a:solidFill>
                    <a:srgbClr val="FF0000"/>
                  </a:solidFill>
                </a:rPr>
                <a:t>@Override protected </a:t>
              </a:r>
              <a:r>
                <a:rPr lang="en-US" altLang="ja-JP" sz="1600" dirty="0" err="1" smtClean="0">
                  <a:solidFill>
                    <a:srgbClr val="FF0000"/>
                  </a:solidFill>
                </a:rPr>
                <a:t>boolean</a:t>
              </a:r>
              <a:r>
                <a:rPr lang="en-US" altLang="ja-JP" sz="1600" dirty="0" smtClean="0">
                  <a:solidFill>
                    <a:srgbClr val="FF0000"/>
                  </a:solidFill>
                </a:rPr>
                <a:t> </a:t>
              </a:r>
              <a:r>
                <a:rPr lang="en-US" altLang="ja-JP" sz="1600" dirty="0" err="1" smtClean="0">
                  <a:solidFill>
                    <a:srgbClr val="FF0000"/>
                  </a:solidFill>
                </a:rPr>
                <a:t>useMethodLocalInfo</a:t>
              </a:r>
              <a:r>
                <a:rPr lang="en-US" altLang="ja-JP" sz="1600" dirty="0" smtClean="0">
                  <a:solidFill>
                    <a:srgbClr val="FF0000"/>
                  </a:solidFill>
                </a:rPr>
                <a:t>()</a:t>
              </a:r>
              <a:r>
                <a:rPr lang="ja-JP" altLang="en-US" sz="1600" dirty="0" smtClean="0">
                  <a:solidFill>
                    <a:srgbClr val="FF0000"/>
                  </a:solidFill>
                </a:rPr>
                <a:t> </a:t>
              </a:r>
              <a:r>
                <a:rPr lang="en-US" altLang="ja-JP" sz="1600" dirty="0" smtClean="0">
                  <a:solidFill>
                    <a:srgbClr val="FF0000"/>
                  </a:solidFill>
                </a:rPr>
                <a:t>{</a:t>
              </a:r>
              <a:r>
                <a:rPr lang="ja-JP" altLang="en-US" sz="1600" dirty="0" smtClean="0">
                  <a:solidFill>
                    <a:srgbClr val="FF0000"/>
                  </a:solidFill>
                </a:rPr>
                <a:t>・・・</a:t>
              </a:r>
              <a:r>
                <a:rPr lang="en-US" altLang="ja-JP" sz="1600" dirty="0" smtClean="0">
                  <a:solidFill>
                    <a:srgbClr val="FF0000"/>
                  </a:solidFill>
                </a:rPr>
                <a:t>}</a:t>
              </a:r>
            </a:p>
          </p:txBody>
        </p:sp>
        <p:sp>
          <p:nvSpPr>
            <p:cNvPr id="14" name="テキスト ボックス 13"/>
            <p:cNvSpPr txBox="1"/>
            <p:nvPr/>
          </p:nvSpPr>
          <p:spPr>
            <a:xfrm>
              <a:off x="3143240" y="4348657"/>
              <a:ext cx="5929354" cy="400110"/>
            </a:xfrm>
            <a:prstGeom prst="rect">
              <a:avLst/>
            </a:prstGeom>
            <a:noFill/>
          </p:spPr>
          <p:txBody>
            <a:bodyPr wrap="square" rtlCol="0">
              <a:spAutoFit/>
            </a:bodyPr>
            <a:lstStyle/>
            <a:p>
              <a:r>
                <a:rPr lang="en-US" altLang="ja-JP" dirty="0" smtClean="0"/>
                <a:t>Override other methods</a:t>
              </a:r>
              <a:endParaRPr kumimoji="1" lang="ja-JP" altLang="en-US" dirty="0"/>
            </a:p>
          </p:txBody>
        </p:sp>
      </p:grpSp>
      <p:cxnSp>
        <p:nvCxnSpPr>
          <p:cNvPr id="44" name="直線矢印コネクタ 43"/>
          <p:cNvCxnSpPr/>
          <p:nvPr/>
        </p:nvCxnSpPr>
        <p:spPr bwMode="auto">
          <a:xfrm>
            <a:off x="1571604" y="1928802"/>
            <a:ext cx="1500198" cy="71438"/>
          </a:xfrm>
          <a:prstGeom prst="straightConnector1">
            <a:avLst/>
          </a:prstGeom>
          <a:solidFill>
            <a:srgbClr val="FFFF99"/>
          </a:solidFill>
          <a:ln w="25400" cap="flat" cmpd="sng" algn="ctr">
            <a:solidFill>
              <a:schemeClr val="tx1"/>
            </a:solidFill>
            <a:prstDash val="solid"/>
            <a:round/>
            <a:headEnd type="none" w="med" len="med"/>
            <a:tailEnd type="arrow"/>
          </a:ln>
          <a:effectLst/>
        </p:spPr>
      </p:cxnSp>
      <p:cxnSp>
        <p:nvCxnSpPr>
          <p:cNvPr id="45" name="直線矢印コネクタ 44"/>
          <p:cNvCxnSpPr/>
          <p:nvPr/>
        </p:nvCxnSpPr>
        <p:spPr bwMode="auto">
          <a:xfrm>
            <a:off x="2000232" y="2786058"/>
            <a:ext cx="1071570" cy="714380"/>
          </a:xfrm>
          <a:prstGeom prst="straightConnector1">
            <a:avLst/>
          </a:prstGeom>
          <a:solidFill>
            <a:srgbClr val="FFFF99"/>
          </a:solidFill>
          <a:ln w="25400" cap="flat" cmpd="sng" algn="ctr">
            <a:solidFill>
              <a:schemeClr val="tx1"/>
            </a:solidFill>
            <a:prstDash val="solid"/>
            <a:round/>
            <a:headEnd type="none" w="med" len="med"/>
            <a:tailEnd type="arrow"/>
          </a:ln>
          <a:effectLst/>
        </p:spPr>
      </p:cxnSp>
      <p:grpSp>
        <p:nvGrpSpPr>
          <p:cNvPr id="19" name="グループ化 57"/>
          <p:cNvGrpSpPr/>
          <p:nvPr/>
        </p:nvGrpSpPr>
        <p:grpSpPr>
          <a:xfrm>
            <a:off x="1571604" y="3429000"/>
            <a:ext cx="1500198" cy="2214578"/>
            <a:chOff x="1571604" y="3429000"/>
            <a:chExt cx="1500198" cy="2214578"/>
          </a:xfrm>
        </p:grpSpPr>
        <p:cxnSp>
          <p:nvCxnSpPr>
            <p:cNvPr id="47" name="直線矢印コネクタ 46"/>
            <p:cNvCxnSpPr/>
            <p:nvPr/>
          </p:nvCxnSpPr>
          <p:spPr bwMode="auto">
            <a:xfrm rot="16200000" flipH="1">
              <a:off x="1500166" y="3500438"/>
              <a:ext cx="1643074" cy="1500198"/>
            </a:xfrm>
            <a:prstGeom prst="straightConnector1">
              <a:avLst/>
            </a:prstGeom>
            <a:solidFill>
              <a:srgbClr val="FFFF99"/>
            </a:solidFill>
            <a:ln w="25400" cap="flat" cmpd="sng" algn="ctr">
              <a:solidFill>
                <a:schemeClr val="tx1"/>
              </a:solidFill>
              <a:prstDash val="solid"/>
              <a:round/>
              <a:headEnd type="none" w="med" len="med"/>
              <a:tailEnd type="arrow"/>
            </a:ln>
            <a:effectLst/>
          </p:spPr>
        </p:cxnSp>
        <p:cxnSp>
          <p:nvCxnSpPr>
            <p:cNvPr id="49" name="直線矢印コネクタ 48"/>
            <p:cNvCxnSpPr/>
            <p:nvPr/>
          </p:nvCxnSpPr>
          <p:spPr bwMode="auto">
            <a:xfrm>
              <a:off x="1571605" y="3857628"/>
              <a:ext cx="1500197" cy="1357322"/>
            </a:xfrm>
            <a:prstGeom prst="straightConnector1">
              <a:avLst/>
            </a:prstGeom>
            <a:solidFill>
              <a:srgbClr val="FFFF99"/>
            </a:solidFill>
            <a:ln w="25400" cap="flat" cmpd="sng" algn="ctr">
              <a:solidFill>
                <a:schemeClr val="tx1"/>
              </a:solidFill>
              <a:prstDash val="solid"/>
              <a:round/>
              <a:headEnd type="none" w="med" len="med"/>
              <a:tailEnd type="arrow"/>
            </a:ln>
            <a:effectLst/>
          </p:spPr>
        </p:cxnSp>
        <p:cxnSp>
          <p:nvCxnSpPr>
            <p:cNvPr id="51" name="直線矢印コネクタ 50"/>
            <p:cNvCxnSpPr/>
            <p:nvPr/>
          </p:nvCxnSpPr>
          <p:spPr bwMode="auto">
            <a:xfrm>
              <a:off x="1571604" y="4357694"/>
              <a:ext cx="1500198" cy="1000132"/>
            </a:xfrm>
            <a:prstGeom prst="straightConnector1">
              <a:avLst/>
            </a:prstGeom>
            <a:solidFill>
              <a:srgbClr val="FFFF99"/>
            </a:solidFill>
            <a:ln w="25400" cap="flat" cmpd="sng" algn="ctr">
              <a:solidFill>
                <a:schemeClr val="tx1"/>
              </a:solidFill>
              <a:prstDash val="solid"/>
              <a:round/>
              <a:headEnd type="none" w="med" len="med"/>
              <a:tailEnd type="arrow"/>
            </a:ln>
            <a:effectLst/>
          </p:spPr>
        </p:cxnSp>
        <p:cxnSp>
          <p:nvCxnSpPr>
            <p:cNvPr id="53" name="直線矢印コネクタ 52"/>
            <p:cNvCxnSpPr/>
            <p:nvPr/>
          </p:nvCxnSpPr>
          <p:spPr bwMode="auto">
            <a:xfrm>
              <a:off x="1571604" y="4857760"/>
              <a:ext cx="1500198" cy="642942"/>
            </a:xfrm>
            <a:prstGeom prst="straightConnector1">
              <a:avLst/>
            </a:prstGeom>
            <a:solidFill>
              <a:srgbClr val="FFFF99"/>
            </a:solidFill>
            <a:ln w="25400" cap="flat" cmpd="sng" algn="ctr">
              <a:solidFill>
                <a:schemeClr val="tx1"/>
              </a:solidFill>
              <a:prstDash val="solid"/>
              <a:round/>
              <a:headEnd type="none" w="med" len="med"/>
              <a:tailEnd type="arrow"/>
            </a:ln>
            <a:effectLst/>
          </p:spPr>
        </p:cxnSp>
        <p:cxnSp>
          <p:nvCxnSpPr>
            <p:cNvPr id="56" name="直線矢印コネクタ 55"/>
            <p:cNvCxnSpPr/>
            <p:nvPr/>
          </p:nvCxnSpPr>
          <p:spPr bwMode="auto">
            <a:xfrm>
              <a:off x="1571604" y="5357826"/>
              <a:ext cx="1500198" cy="285752"/>
            </a:xfrm>
            <a:prstGeom prst="straightConnector1">
              <a:avLst/>
            </a:prstGeom>
            <a:solidFill>
              <a:srgbClr val="FFFF99"/>
            </a:solidFill>
            <a:ln w="25400" cap="flat" cmpd="sng" algn="ctr">
              <a:solidFill>
                <a:schemeClr val="tx1"/>
              </a:solidFill>
              <a:prstDash val="solid"/>
              <a:round/>
              <a:headEnd type="none" w="med" len="med"/>
              <a:tailEnd type="arrow"/>
            </a:ln>
            <a:effectLst/>
          </p:spPr>
        </p:cxnSp>
      </p:grpSp>
      <p:sp>
        <p:nvSpPr>
          <p:cNvPr id="42" name="角丸四角形吹き出し 41"/>
          <p:cNvSpPr/>
          <p:nvPr/>
        </p:nvSpPr>
        <p:spPr bwMode="auto">
          <a:xfrm>
            <a:off x="3714744" y="758411"/>
            <a:ext cx="2786082" cy="783193"/>
          </a:xfrm>
          <a:prstGeom prst="wedgeRoundRectCallout">
            <a:avLst>
              <a:gd name="adj1" fmla="val -80876"/>
              <a:gd name="adj2" fmla="val 54494"/>
              <a:gd name="adj3" fmla="val 16667"/>
            </a:avLst>
          </a:prstGeom>
          <a:solidFill>
            <a:srgbClr val="FFFF00"/>
          </a:solid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Arial" charset="0"/>
                <a:ea typeface="ＭＳ Ｐゴシック" pitchFamily="50" charset="-128"/>
              </a:rPr>
              <a:t>This is open to the public in </a:t>
            </a:r>
            <a:r>
              <a:rPr lang="en-US" altLang="ja-JP" dirty="0" err="1" smtClean="0">
                <a:ea typeface="ＭＳ Ｐゴシック" pitchFamily="50" charset="-128"/>
              </a:rPr>
              <a:t>SourceForge</a:t>
            </a:r>
            <a:endParaRPr kumimoji="1" lang="ja-JP" altLang="en-US" sz="2000" b="0" i="0" u="none" strike="noStrike" cap="none" normalizeH="0" baseline="0" dirty="0" smtClean="0">
              <a:ln>
                <a:noFill/>
              </a:ln>
              <a:solidFill>
                <a:schemeClr val="tx1"/>
              </a:solidFill>
              <a:effectLst/>
              <a:latin typeface="Arial" charset="0"/>
              <a:ea typeface="ＭＳ Ｐゴシック" pitchFamily="50" charset="-128"/>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Class API examples </a:t>
            </a:r>
            <a:r>
              <a:rPr lang="en-US" altLang="ja-JP" sz="2000" dirty="0" smtClean="0"/>
              <a:t>jp.ac.osaka_u.ist.sel.metricstool.main.data.target.TargetClassInfo</a:t>
            </a:r>
            <a:endParaRPr kumimoji="1" lang="ja-JP" altLang="en-US" dirty="0"/>
          </a:p>
        </p:txBody>
      </p:sp>
      <p:pic>
        <p:nvPicPr>
          <p:cNvPr id="1028" name="Picture 4"/>
          <p:cNvPicPr>
            <a:picLocks noChangeAspect="1" noChangeArrowheads="1"/>
          </p:cNvPicPr>
          <p:nvPr/>
        </p:nvPicPr>
        <p:blipFill>
          <a:blip r:embed="rId3" cstate="print"/>
          <a:srcRect/>
          <a:stretch>
            <a:fillRect/>
          </a:stretch>
        </p:blipFill>
        <p:spPr bwMode="auto">
          <a:xfrm>
            <a:off x="71472" y="1428736"/>
            <a:ext cx="9001122" cy="4555113"/>
          </a:xfrm>
          <a:prstGeom prst="rect">
            <a:avLst/>
          </a:prstGeom>
          <a:noFill/>
          <a:ln w="9525">
            <a:noFill/>
            <a:miter lim="800000"/>
            <a:headEnd/>
            <a:tailEnd/>
          </a:ln>
          <a:effectLst/>
        </p:spPr>
      </p:pic>
      <p:sp>
        <p:nvSpPr>
          <p:cNvPr id="4" name="角丸四角形吹き出し 3"/>
          <p:cNvSpPr/>
          <p:nvPr/>
        </p:nvSpPr>
        <p:spPr bwMode="auto">
          <a:xfrm>
            <a:off x="285720" y="5500702"/>
            <a:ext cx="2357454" cy="1000132"/>
          </a:xfrm>
          <a:prstGeom prst="wedgeRoundRectCallout">
            <a:avLst>
              <a:gd name="adj1" fmla="val 90062"/>
              <a:gd name="adj2" fmla="val -20841"/>
              <a:gd name="adj3" fmla="val 16667"/>
            </a:avLst>
          </a:prstGeom>
          <a:solidFill>
            <a:srgbClr val="FFFF00"/>
          </a:solid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2000" b="0" i="0" u="none" strike="noStrike" cap="none" normalizeH="0" baseline="0" smtClean="0">
              <a:ln>
                <a:noFill/>
              </a:ln>
              <a:solidFill>
                <a:schemeClr val="tx1"/>
              </a:solidFill>
              <a:effectLst/>
              <a:latin typeface="Arial" charset="0"/>
              <a:ea typeface="ＭＳ Ｐゴシック" pitchFamily="50" charset="-128"/>
            </a:endParaRPr>
          </a:p>
        </p:txBody>
      </p:sp>
      <p:sp>
        <p:nvSpPr>
          <p:cNvPr id="5" name="テキスト ボックス 4"/>
          <p:cNvSpPr txBox="1"/>
          <p:nvPr/>
        </p:nvSpPr>
        <p:spPr>
          <a:xfrm>
            <a:off x="214282" y="5506066"/>
            <a:ext cx="2571768" cy="923330"/>
          </a:xfrm>
          <a:prstGeom prst="rect">
            <a:avLst/>
          </a:prstGeom>
          <a:noFill/>
        </p:spPr>
        <p:txBody>
          <a:bodyPr wrap="square" rtlCol="0">
            <a:spAutoFit/>
          </a:bodyPr>
          <a:lstStyle/>
          <a:p>
            <a:r>
              <a:rPr lang="en-US" altLang="ja-JP" sz="1800" dirty="0" smtClean="0"/>
              <a:t>I’m very sorry that comments are written in Japanese</a:t>
            </a:r>
            <a:endParaRPr kumimoji="1" lang="ja-JP" altLang="en-US" sz="1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l-BlueMonday">
  <a:themeElements>
    <a:clrScheme name="Sel-BlueMonday 1">
      <a:dk1>
        <a:srgbClr val="000000"/>
      </a:dk1>
      <a:lt1>
        <a:srgbClr val="FFFFFF"/>
      </a:lt1>
      <a:dk2>
        <a:srgbClr val="000000"/>
      </a:dk2>
      <a:lt2>
        <a:srgbClr val="808080"/>
      </a:lt2>
      <a:accent1>
        <a:srgbClr val="333399"/>
      </a:accent1>
      <a:accent2>
        <a:srgbClr val="3366CC"/>
      </a:accent2>
      <a:accent3>
        <a:srgbClr val="FFFFFF"/>
      </a:accent3>
      <a:accent4>
        <a:srgbClr val="000000"/>
      </a:accent4>
      <a:accent5>
        <a:srgbClr val="ADADCA"/>
      </a:accent5>
      <a:accent6>
        <a:srgbClr val="2D5CB9"/>
      </a:accent6>
      <a:hlink>
        <a:srgbClr val="6699FF"/>
      </a:hlink>
      <a:folHlink>
        <a:srgbClr val="000066"/>
      </a:folHlink>
    </a:clrScheme>
    <a:fontScheme name="Sel-BlueMonday">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lgn="ctr">
          <a:solidFill>
            <a:srgbClr val="FF0000"/>
          </a:solidFill>
          <a:prstDash val="solid"/>
          <a:round/>
          <a:headEnd type="none" w="med" len="med"/>
          <a:tailEnd type="none" w="med" len="med"/>
        </a:ln>
        <a:effectLst/>
      </a:spPr>
      <a:bodyPr vert="horz" wrap="square" lIns="91440" tIns="45720" rIns="91440" bIns="45720" numCol="1" rtlCol="0"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sz="2000" b="0" i="0" u="none" strike="noStrike" cap="none" normalizeH="0" baseline="0" smtClean="0">
            <a:ln>
              <a:noFill/>
            </a:ln>
            <a:solidFill>
              <a:schemeClr val="tx1"/>
            </a:solidFill>
            <a:effectLst/>
            <a:latin typeface="Arial" charset="0"/>
            <a:ea typeface="ＭＳ Ｐゴシック" pitchFamily="50" charset="-128"/>
          </a:defRPr>
        </a:defPPr>
      </a:lstStyle>
    </a:spDef>
    <a:lnDef>
      <a:spPr bwMode="auto">
        <a:xfrm>
          <a:off x="0" y="0"/>
          <a:ext cx="1" cy="1"/>
        </a:xfrm>
        <a:custGeom>
          <a:avLst/>
          <a:gdLst/>
          <a:ahLst/>
          <a:cxnLst/>
          <a:rect l="0" t="0" r="0" b="0"/>
          <a:pathLst/>
        </a:custGeom>
        <a:solidFill>
          <a:srgbClr val="FFFF99"/>
        </a:solidFill>
        <a:ln w="2540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ja-JP" altLang="en-US" sz="2000" b="0" i="0" u="none" strike="noStrike" cap="none" normalizeH="0" baseline="0" smtClean="0">
            <a:ln>
              <a:noFill/>
            </a:ln>
            <a:solidFill>
              <a:schemeClr val="tx1"/>
            </a:solidFill>
            <a:effectLst/>
            <a:latin typeface="Arial" charset="0"/>
            <a:ea typeface="ＭＳ Ｐゴシック" pitchFamily="50" charset="-128"/>
          </a:defRPr>
        </a:defPPr>
      </a:lstStyle>
    </a:lnDef>
  </a:objectDefaults>
  <a:extraClrSchemeLst>
    <a:extraClrScheme>
      <a:clrScheme name="Sel-BlueMonday 1">
        <a:dk1>
          <a:srgbClr val="000000"/>
        </a:dk1>
        <a:lt1>
          <a:srgbClr val="FFFFFF"/>
        </a:lt1>
        <a:dk2>
          <a:srgbClr val="000000"/>
        </a:dk2>
        <a:lt2>
          <a:srgbClr val="808080"/>
        </a:lt2>
        <a:accent1>
          <a:srgbClr val="333399"/>
        </a:accent1>
        <a:accent2>
          <a:srgbClr val="3366CC"/>
        </a:accent2>
        <a:accent3>
          <a:srgbClr val="FFFFFF"/>
        </a:accent3>
        <a:accent4>
          <a:srgbClr val="000000"/>
        </a:accent4>
        <a:accent5>
          <a:srgbClr val="ADADCA"/>
        </a:accent5>
        <a:accent6>
          <a:srgbClr val="2D5CB9"/>
        </a:accent6>
        <a:hlink>
          <a:srgbClr val="6699FF"/>
        </a:hlink>
        <a:folHlink>
          <a:srgbClr val="000066"/>
        </a:folHlink>
      </a:clrScheme>
      <a:clrMap bg1="lt1" tx1="dk1" bg2="lt2" tx2="dk2" accent1="accent1" accent2="accent2" accent3="accent3" accent4="accent4" accent5="accent5" accent6="accent6" hlink="hlink" folHlink="folHlink"/>
    </a:extraClrScheme>
    <a:extraClrScheme>
      <a:clrScheme name="Sel-BlueMonday 2">
        <a:dk1>
          <a:srgbClr val="808080"/>
        </a:dk1>
        <a:lt1>
          <a:srgbClr val="DDDDDD"/>
        </a:lt1>
        <a:dk2>
          <a:srgbClr val="080808"/>
        </a:dk2>
        <a:lt2>
          <a:srgbClr val="DDDDDD"/>
        </a:lt2>
        <a:accent1>
          <a:srgbClr val="333399"/>
        </a:accent1>
        <a:accent2>
          <a:srgbClr val="3366CC"/>
        </a:accent2>
        <a:accent3>
          <a:srgbClr val="AAAAAA"/>
        </a:accent3>
        <a:accent4>
          <a:srgbClr val="BDBDBD"/>
        </a:accent4>
        <a:accent5>
          <a:srgbClr val="ADADCA"/>
        </a:accent5>
        <a:accent6>
          <a:srgbClr val="2D5CB9"/>
        </a:accent6>
        <a:hlink>
          <a:srgbClr val="6699FF"/>
        </a:hlink>
        <a:folHlink>
          <a:srgbClr val="000066"/>
        </a:folHlink>
      </a:clrScheme>
      <a:clrMap bg1="dk2" tx1="lt1" bg2="dk1" tx2="lt2" accent1="accent1" accent2="accent2" accent3="accent3" accent4="accent4" accent5="accent5" accent6="accent6" hlink="hlink" folHlink="folHlink"/>
    </a:extraClrScheme>
    <a:extraClrScheme>
      <a:clrScheme name="Sel-BlueMonday 3">
        <a:dk1>
          <a:srgbClr val="000000"/>
        </a:dk1>
        <a:lt1>
          <a:srgbClr val="F6F1E6"/>
        </a:lt1>
        <a:dk2>
          <a:srgbClr val="800000"/>
        </a:dk2>
        <a:lt2>
          <a:srgbClr val="825018"/>
        </a:lt2>
        <a:accent1>
          <a:srgbClr val="AD1F1F"/>
        </a:accent1>
        <a:accent2>
          <a:srgbClr val="CC0000"/>
        </a:accent2>
        <a:accent3>
          <a:srgbClr val="FAF7F0"/>
        </a:accent3>
        <a:accent4>
          <a:srgbClr val="000000"/>
        </a:accent4>
        <a:accent5>
          <a:srgbClr val="D3ABAB"/>
        </a:accent5>
        <a:accent6>
          <a:srgbClr val="B90000"/>
        </a:accent6>
        <a:hlink>
          <a:srgbClr val="ED7A33"/>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41161</TotalTime>
  <Words>2257</Words>
  <Application>Microsoft Office PowerPoint</Application>
  <PresentationFormat>画面に合わせる (4:3)</PresentationFormat>
  <Paragraphs>444</Paragraphs>
  <Slides>32</Slides>
  <Notes>10</Notes>
  <HiddenSlides>0</HiddenSlides>
  <MMClips>0</MMClips>
  <ScaleCrop>false</ScaleCrop>
  <HeadingPairs>
    <vt:vector size="4" baseType="variant">
      <vt:variant>
        <vt:lpstr>テーマ</vt:lpstr>
      </vt:variant>
      <vt:variant>
        <vt:i4>1</vt:i4>
      </vt:variant>
      <vt:variant>
        <vt:lpstr>スライド タイトル</vt:lpstr>
      </vt:variant>
      <vt:variant>
        <vt:i4>32</vt:i4>
      </vt:variant>
    </vt:vector>
  </HeadingPairs>
  <TitlesOfParts>
    <vt:vector size="33" baseType="lpstr">
      <vt:lpstr>Sel-BlueMonday</vt:lpstr>
      <vt:lpstr>Metrics Assessment Plugin Platform for Software Unit</vt:lpstr>
      <vt:lpstr>What is MASU?</vt:lpstr>
      <vt:lpstr>MASU Architecture</vt:lpstr>
      <vt:lpstr>How to Implement Plugins</vt:lpstr>
      <vt:lpstr>Modules related to Plugins</vt:lpstr>
      <vt:lpstr>Steps for Plugin Implementation</vt:lpstr>
      <vt:lpstr>An Example: RFC Metric</vt:lpstr>
      <vt:lpstr>Source code of RFC Plugin</vt:lpstr>
      <vt:lpstr>Class API examples jp.ac.osaka_u.ist.sel.metricstool.main.data.target.TargetClassInfo</vt:lpstr>
      <vt:lpstr>Method API examples jp.ac.osaka_u.ist.sel.metricstool.main.data.target.MethodInfo</vt:lpstr>
      <vt:lpstr>How to execute MASU</vt:lpstr>
      <vt:lpstr>Checklist for execution (1)</vt:lpstr>
      <vt:lpstr>Checklist for execution (2)</vt:lpstr>
      <vt:lpstr>Checklist for execution (3)</vt:lpstr>
      <vt:lpstr>Exuecute MASU</vt:lpstr>
      <vt:lpstr>Command Line Argument (1)</vt:lpstr>
      <vt:lpstr>Command Line Argument (2)</vt:lpstr>
      <vt:lpstr>Command Line Argument (3)</vt:lpstr>
      <vt:lpstr>Command Lint Argument (4)</vt:lpstr>
      <vt:lpstr>Command Line Argument (5)</vt:lpstr>
      <vt:lpstr>Use MASU as a source code analyzer</vt:lpstr>
      <vt:lpstr>Required steps</vt:lpstr>
      <vt:lpstr>For obtaining more enhanced analysis result</vt:lpstr>
      <vt:lpstr>Example: outputs element names</vt:lpstr>
      <vt:lpstr>Example: outputs element names</vt:lpstr>
      <vt:lpstr>How to obtain the progress of MASU (1)</vt:lpstr>
      <vt:lpstr>How to obtain the progress of MASU (2)</vt:lpstr>
      <vt:lpstr>How to obtain the profess of MASU (3)</vt:lpstr>
      <vt:lpstr>Miscellaneous</vt:lpstr>
      <vt:lpstr>MASU is open to the public in SoureForge</vt:lpstr>
      <vt:lpstr>Bug report</vt:lpstr>
      <vt:lpstr>A special note of thanks to</vt:lpstr>
    </vt:vector>
  </TitlesOfParts>
  <Company>Inoue Lab.</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機能的関心事を抽出するためのプログラムスライシングの拡張</dc:title>
  <dc:creator>rniitani</dc:creator>
  <cp:lastModifiedBy>higo</cp:lastModifiedBy>
  <cp:revision>1430</cp:revision>
  <dcterms:created xsi:type="dcterms:W3CDTF">2006-07-06T08:05:08Z</dcterms:created>
  <dcterms:modified xsi:type="dcterms:W3CDTF">2010-05-14T16:57:49Z</dcterms:modified>
</cp:coreProperties>
</file>