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emf" ContentType="image/x-emf"/>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20" r:id="rId1"/>
  </p:sldMasterIdLst>
  <p:notesMasterIdLst>
    <p:notesMasterId r:id="rId34"/>
  </p:notesMasterIdLst>
  <p:handoutMasterIdLst>
    <p:handoutMasterId r:id="rId35"/>
  </p:handoutMasterIdLst>
  <p:sldIdLst>
    <p:sldId id="530" r:id="rId2"/>
    <p:sldId id="532" r:id="rId3"/>
    <p:sldId id="535" r:id="rId4"/>
    <p:sldId id="543" r:id="rId5"/>
    <p:sldId id="537" r:id="rId6"/>
    <p:sldId id="538" r:id="rId7"/>
    <p:sldId id="539" r:id="rId8"/>
    <p:sldId id="540" r:id="rId9"/>
    <p:sldId id="541" r:id="rId10"/>
    <p:sldId id="542" r:id="rId11"/>
    <p:sldId id="544" r:id="rId12"/>
    <p:sldId id="545" r:id="rId13"/>
    <p:sldId id="546" r:id="rId14"/>
    <p:sldId id="552" r:id="rId15"/>
    <p:sldId id="547" r:id="rId16"/>
    <p:sldId id="536" r:id="rId17"/>
    <p:sldId id="548" r:id="rId18"/>
    <p:sldId id="549" r:id="rId19"/>
    <p:sldId id="550" r:id="rId20"/>
    <p:sldId id="551" r:id="rId21"/>
    <p:sldId id="555" r:id="rId22"/>
    <p:sldId id="556" r:id="rId23"/>
    <p:sldId id="566" r:id="rId24"/>
    <p:sldId id="557" r:id="rId25"/>
    <p:sldId id="558" r:id="rId26"/>
    <p:sldId id="567" r:id="rId27"/>
    <p:sldId id="568" r:id="rId28"/>
    <p:sldId id="569" r:id="rId29"/>
    <p:sldId id="563" r:id="rId30"/>
    <p:sldId id="560" r:id="rId31"/>
    <p:sldId id="564" r:id="rId32"/>
    <p:sldId id="565" r:id="rId33"/>
  </p:sldIdLst>
  <p:sldSz cx="9144000" cy="6858000" type="screen4x3"/>
  <p:notesSz cx="6807200" cy="9939338"/>
  <p:defaultTextStyle>
    <a:defPPr>
      <a:defRPr lang="ja-JP"/>
    </a:defPPr>
    <a:lvl1pPr algn="ctr" rtl="0" fontAlgn="base">
      <a:spcBef>
        <a:spcPct val="0"/>
      </a:spcBef>
      <a:spcAft>
        <a:spcPct val="0"/>
      </a:spcAft>
      <a:defRPr kumimoji="1" sz="2000" kern="1200">
        <a:solidFill>
          <a:schemeClr val="tx1"/>
        </a:solidFill>
        <a:latin typeface="Arial" charset="0"/>
        <a:ea typeface="ＭＳ Ｐゴシック" charset="-128"/>
        <a:cs typeface="+mn-cs"/>
      </a:defRPr>
    </a:lvl1pPr>
    <a:lvl2pPr marL="457200" algn="ctr" rtl="0" fontAlgn="base">
      <a:spcBef>
        <a:spcPct val="0"/>
      </a:spcBef>
      <a:spcAft>
        <a:spcPct val="0"/>
      </a:spcAft>
      <a:defRPr kumimoji="1" sz="2000" kern="1200">
        <a:solidFill>
          <a:schemeClr val="tx1"/>
        </a:solidFill>
        <a:latin typeface="Arial" charset="0"/>
        <a:ea typeface="ＭＳ Ｐゴシック" charset="-128"/>
        <a:cs typeface="+mn-cs"/>
      </a:defRPr>
    </a:lvl2pPr>
    <a:lvl3pPr marL="914400" algn="ctr" rtl="0" fontAlgn="base">
      <a:spcBef>
        <a:spcPct val="0"/>
      </a:spcBef>
      <a:spcAft>
        <a:spcPct val="0"/>
      </a:spcAft>
      <a:defRPr kumimoji="1" sz="2000" kern="1200">
        <a:solidFill>
          <a:schemeClr val="tx1"/>
        </a:solidFill>
        <a:latin typeface="Arial" charset="0"/>
        <a:ea typeface="ＭＳ Ｐゴシック" charset="-128"/>
        <a:cs typeface="+mn-cs"/>
      </a:defRPr>
    </a:lvl3pPr>
    <a:lvl4pPr marL="1371600" algn="ctr" rtl="0" fontAlgn="base">
      <a:spcBef>
        <a:spcPct val="0"/>
      </a:spcBef>
      <a:spcAft>
        <a:spcPct val="0"/>
      </a:spcAft>
      <a:defRPr kumimoji="1" sz="2000" kern="1200">
        <a:solidFill>
          <a:schemeClr val="tx1"/>
        </a:solidFill>
        <a:latin typeface="Arial" charset="0"/>
        <a:ea typeface="ＭＳ Ｐゴシック" charset="-128"/>
        <a:cs typeface="+mn-cs"/>
      </a:defRPr>
    </a:lvl4pPr>
    <a:lvl5pPr marL="1828800" algn="ctr" rtl="0" fontAlgn="base">
      <a:spcBef>
        <a:spcPct val="0"/>
      </a:spcBef>
      <a:spcAft>
        <a:spcPct val="0"/>
      </a:spcAft>
      <a:defRPr kumimoji="1" sz="2000" kern="1200">
        <a:solidFill>
          <a:schemeClr val="tx1"/>
        </a:solidFill>
        <a:latin typeface="Arial" charset="0"/>
        <a:ea typeface="ＭＳ Ｐゴシック" charset="-128"/>
        <a:cs typeface="+mn-cs"/>
      </a:defRPr>
    </a:lvl5pPr>
    <a:lvl6pPr marL="2286000" algn="l" defTabSz="914400" rtl="0" eaLnBrk="1" latinLnBrk="0" hangingPunct="1">
      <a:defRPr kumimoji="1" sz="2000" kern="1200">
        <a:solidFill>
          <a:schemeClr val="tx1"/>
        </a:solidFill>
        <a:latin typeface="Arial" charset="0"/>
        <a:ea typeface="ＭＳ Ｐゴシック" charset="-128"/>
        <a:cs typeface="+mn-cs"/>
      </a:defRPr>
    </a:lvl6pPr>
    <a:lvl7pPr marL="2743200" algn="l" defTabSz="914400" rtl="0" eaLnBrk="1" latinLnBrk="0" hangingPunct="1">
      <a:defRPr kumimoji="1" sz="2000" kern="1200">
        <a:solidFill>
          <a:schemeClr val="tx1"/>
        </a:solidFill>
        <a:latin typeface="Arial" charset="0"/>
        <a:ea typeface="ＭＳ Ｐゴシック" charset="-128"/>
        <a:cs typeface="+mn-cs"/>
      </a:defRPr>
    </a:lvl7pPr>
    <a:lvl8pPr marL="3200400" algn="l" defTabSz="914400" rtl="0" eaLnBrk="1" latinLnBrk="0" hangingPunct="1">
      <a:defRPr kumimoji="1" sz="2000" kern="1200">
        <a:solidFill>
          <a:schemeClr val="tx1"/>
        </a:solidFill>
        <a:latin typeface="Arial" charset="0"/>
        <a:ea typeface="ＭＳ Ｐゴシック" charset="-128"/>
        <a:cs typeface="+mn-cs"/>
      </a:defRPr>
    </a:lvl8pPr>
    <a:lvl9pPr marL="3657600" algn="l" defTabSz="914400" rtl="0" eaLnBrk="1" latinLnBrk="0" hangingPunct="1">
      <a:defRPr kumimoji="1" sz="2000" kern="1200">
        <a:solidFill>
          <a:schemeClr val="tx1"/>
        </a:solidFill>
        <a:latin typeface="Arial" charset="0"/>
        <a:ea typeface="ＭＳ Ｐゴシック"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D6F2"/>
    <a:srgbClr val="DFDFF5"/>
    <a:srgbClr val="FFE1E1"/>
    <a:srgbClr val="FFDB69"/>
    <a:srgbClr val="F0E5F7"/>
    <a:srgbClr val="FFC5C5"/>
    <a:srgbClr val="D6BCEA"/>
    <a:srgbClr val="F6F0FA"/>
    <a:srgbClr val="F3F3FB"/>
    <a:srgbClr val="B8FF71"/>
  </p:clrMru>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490" autoAdjust="0"/>
    <p:restoredTop sz="99099" autoAdjust="0"/>
  </p:normalViewPr>
  <p:slideViewPr>
    <p:cSldViewPr>
      <p:cViewPr varScale="1">
        <p:scale>
          <a:sx n="134" d="100"/>
          <a:sy n="134" d="100"/>
        </p:scale>
        <p:origin x="-954"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93" d="100"/>
          <a:sy n="93" d="100"/>
        </p:scale>
        <p:origin x="-3774" y="-114"/>
      </p:cViewPr>
      <p:guideLst>
        <p:guide orient="horz" pos="3131"/>
        <p:guide pos="2143"/>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0834" name="Rectangle 2"/>
          <p:cNvSpPr>
            <a:spLocks noGrp="1" noChangeArrowheads="1"/>
          </p:cNvSpPr>
          <p:nvPr>
            <p:ph type="hdr" sz="quarter"/>
          </p:nvPr>
        </p:nvSpPr>
        <p:spPr bwMode="auto">
          <a:xfrm>
            <a:off x="0" y="0"/>
            <a:ext cx="2949575" cy="496888"/>
          </a:xfrm>
          <a:prstGeom prst="rect">
            <a:avLst/>
          </a:prstGeom>
          <a:noFill/>
          <a:ln w="9525">
            <a:noFill/>
            <a:miter lim="800000"/>
            <a:headEnd/>
            <a:tailEnd/>
          </a:ln>
          <a:effectLst/>
        </p:spPr>
        <p:txBody>
          <a:bodyPr vert="horz" wrap="square" lIns="91431" tIns="45716" rIns="91431" bIns="45716" numCol="1" anchor="t" anchorCtr="0" compatLnSpc="1">
            <a:prstTxWarp prst="textNoShape">
              <a:avLst/>
            </a:prstTxWarp>
          </a:bodyPr>
          <a:lstStyle>
            <a:lvl1pPr algn="l">
              <a:defRPr sz="1200">
                <a:ea typeface="ＭＳ Ｐゴシック" pitchFamily="50" charset="-128"/>
              </a:defRPr>
            </a:lvl1pPr>
          </a:lstStyle>
          <a:p>
            <a:pPr>
              <a:defRPr/>
            </a:pPr>
            <a:endParaRPr lang="en-US" altLang="ja-JP"/>
          </a:p>
        </p:txBody>
      </p:sp>
      <p:sp>
        <p:nvSpPr>
          <p:cNvPr id="120835" name="Rectangle 3"/>
          <p:cNvSpPr>
            <a:spLocks noGrp="1" noChangeArrowheads="1"/>
          </p:cNvSpPr>
          <p:nvPr>
            <p:ph type="dt" sz="quarter" idx="1"/>
          </p:nvPr>
        </p:nvSpPr>
        <p:spPr bwMode="auto">
          <a:xfrm>
            <a:off x="3856038" y="0"/>
            <a:ext cx="2949575" cy="496888"/>
          </a:xfrm>
          <a:prstGeom prst="rect">
            <a:avLst/>
          </a:prstGeom>
          <a:noFill/>
          <a:ln w="9525">
            <a:noFill/>
            <a:miter lim="800000"/>
            <a:headEnd/>
            <a:tailEnd/>
          </a:ln>
          <a:effectLst/>
        </p:spPr>
        <p:txBody>
          <a:bodyPr vert="horz" wrap="square" lIns="91431" tIns="45716" rIns="91431" bIns="45716" numCol="1" anchor="t" anchorCtr="0" compatLnSpc="1">
            <a:prstTxWarp prst="textNoShape">
              <a:avLst/>
            </a:prstTxWarp>
          </a:bodyPr>
          <a:lstStyle>
            <a:lvl1pPr algn="r">
              <a:defRPr sz="1200">
                <a:ea typeface="ＭＳ Ｐゴシック" pitchFamily="50" charset="-128"/>
              </a:defRPr>
            </a:lvl1pPr>
          </a:lstStyle>
          <a:p>
            <a:pPr>
              <a:defRPr/>
            </a:pPr>
            <a:endParaRPr lang="en-US" altLang="ja-JP"/>
          </a:p>
        </p:txBody>
      </p:sp>
      <p:sp>
        <p:nvSpPr>
          <p:cNvPr id="120836" name="Rectangle 4"/>
          <p:cNvSpPr>
            <a:spLocks noGrp="1" noChangeArrowheads="1"/>
          </p:cNvSpPr>
          <p:nvPr>
            <p:ph type="ftr" sz="quarter" idx="2"/>
          </p:nvPr>
        </p:nvSpPr>
        <p:spPr bwMode="auto">
          <a:xfrm>
            <a:off x="0" y="9440863"/>
            <a:ext cx="2949575" cy="496887"/>
          </a:xfrm>
          <a:prstGeom prst="rect">
            <a:avLst/>
          </a:prstGeom>
          <a:noFill/>
          <a:ln w="9525">
            <a:noFill/>
            <a:miter lim="800000"/>
            <a:headEnd/>
            <a:tailEnd/>
          </a:ln>
          <a:effectLst/>
        </p:spPr>
        <p:txBody>
          <a:bodyPr vert="horz" wrap="square" lIns="91431" tIns="45716" rIns="91431" bIns="45716" numCol="1" anchor="b" anchorCtr="0" compatLnSpc="1">
            <a:prstTxWarp prst="textNoShape">
              <a:avLst/>
            </a:prstTxWarp>
          </a:bodyPr>
          <a:lstStyle>
            <a:lvl1pPr algn="l">
              <a:defRPr sz="1200">
                <a:ea typeface="ＭＳ Ｐゴシック" pitchFamily="50" charset="-128"/>
              </a:defRPr>
            </a:lvl1pPr>
          </a:lstStyle>
          <a:p>
            <a:pPr>
              <a:defRPr/>
            </a:pPr>
            <a:endParaRPr lang="en-US" altLang="ja-JP"/>
          </a:p>
        </p:txBody>
      </p:sp>
      <p:sp>
        <p:nvSpPr>
          <p:cNvPr id="120837" name="Rectangle 5"/>
          <p:cNvSpPr>
            <a:spLocks noGrp="1" noChangeArrowheads="1"/>
          </p:cNvSpPr>
          <p:nvPr>
            <p:ph type="sldNum" sz="quarter" idx="3"/>
          </p:nvPr>
        </p:nvSpPr>
        <p:spPr bwMode="auto">
          <a:xfrm>
            <a:off x="3856038" y="9440863"/>
            <a:ext cx="2949575" cy="496887"/>
          </a:xfrm>
          <a:prstGeom prst="rect">
            <a:avLst/>
          </a:prstGeom>
          <a:noFill/>
          <a:ln w="9525">
            <a:noFill/>
            <a:miter lim="800000"/>
            <a:headEnd/>
            <a:tailEnd/>
          </a:ln>
          <a:effectLst/>
        </p:spPr>
        <p:txBody>
          <a:bodyPr vert="horz" wrap="square" lIns="91431" tIns="45716" rIns="91431" bIns="45716" numCol="1" anchor="b" anchorCtr="0" compatLnSpc="1">
            <a:prstTxWarp prst="textNoShape">
              <a:avLst/>
            </a:prstTxWarp>
          </a:bodyPr>
          <a:lstStyle>
            <a:lvl1pPr algn="r">
              <a:defRPr sz="1200">
                <a:ea typeface="ＭＳ Ｐゴシック" pitchFamily="50" charset="-128"/>
              </a:defRPr>
            </a:lvl1pPr>
          </a:lstStyle>
          <a:p>
            <a:pPr>
              <a:defRPr/>
            </a:pPr>
            <a:fld id="{431147E5-C554-40FE-A89D-C7FC263F168C}" type="slidenum">
              <a:rPr lang="en-US" altLang="ja-JP"/>
              <a:pPr>
                <a:defRPr/>
              </a:pPr>
              <a:t>&lt;#&gt;</a:t>
            </a:fld>
            <a:endParaRPr lang="en-US" altLang="ja-JP"/>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0354" name="Rectangle 2"/>
          <p:cNvSpPr>
            <a:spLocks noGrp="1" noChangeArrowheads="1"/>
          </p:cNvSpPr>
          <p:nvPr>
            <p:ph type="hdr" sz="quarter"/>
          </p:nvPr>
        </p:nvSpPr>
        <p:spPr bwMode="auto">
          <a:xfrm>
            <a:off x="0" y="0"/>
            <a:ext cx="2949575" cy="496888"/>
          </a:xfrm>
          <a:prstGeom prst="rect">
            <a:avLst/>
          </a:prstGeom>
          <a:noFill/>
          <a:ln w="9525">
            <a:noFill/>
            <a:miter lim="800000"/>
            <a:headEnd/>
            <a:tailEnd/>
          </a:ln>
          <a:effectLst/>
        </p:spPr>
        <p:txBody>
          <a:bodyPr vert="horz" wrap="square" lIns="91431" tIns="45716" rIns="91431" bIns="45716" numCol="1" anchor="t" anchorCtr="0" compatLnSpc="1">
            <a:prstTxWarp prst="textNoShape">
              <a:avLst/>
            </a:prstTxWarp>
          </a:bodyPr>
          <a:lstStyle>
            <a:lvl1pPr algn="l">
              <a:defRPr sz="1200">
                <a:ea typeface="ＭＳ Ｐゴシック" pitchFamily="50" charset="-128"/>
              </a:defRPr>
            </a:lvl1pPr>
          </a:lstStyle>
          <a:p>
            <a:pPr>
              <a:defRPr/>
            </a:pPr>
            <a:endParaRPr lang="en-US" altLang="ja-JP"/>
          </a:p>
        </p:txBody>
      </p:sp>
      <p:sp>
        <p:nvSpPr>
          <p:cNvPr id="100355" name="Rectangle 3"/>
          <p:cNvSpPr>
            <a:spLocks noGrp="1" noChangeArrowheads="1"/>
          </p:cNvSpPr>
          <p:nvPr>
            <p:ph type="dt" idx="1"/>
          </p:nvPr>
        </p:nvSpPr>
        <p:spPr bwMode="auto">
          <a:xfrm>
            <a:off x="3856038" y="0"/>
            <a:ext cx="2949575" cy="496888"/>
          </a:xfrm>
          <a:prstGeom prst="rect">
            <a:avLst/>
          </a:prstGeom>
          <a:noFill/>
          <a:ln w="9525">
            <a:noFill/>
            <a:miter lim="800000"/>
            <a:headEnd/>
            <a:tailEnd/>
          </a:ln>
          <a:effectLst/>
        </p:spPr>
        <p:txBody>
          <a:bodyPr vert="horz" wrap="square" lIns="91431" tIns="45716" rIns="91431" bIns="45716" numCol="1" anchor="t" anchorCtr="0" compatLnSpc="1">
            <a:prstTxWarp prst="textNoShape">
              <a:avLst/>
            </a:prstTxWarp>
          </a:bodyPr>
          <a:lstStyle>
            <a:lvl1pPr algn="r">
              <a:defRPr sz="1200">
                <a:ea typeface="ＭＳ Ｐゴシック" pitchFamily="50" charset="-128"/>
              </a:defRPr>
            </a:lvl1pPr>
          </a:lstStyle>
          <a:p>
            <a:pPr>
              <a:defRPr/>
            </a:pPr>
            <a:endParaRPr lang="en-US" altLang="ja-JP"/>
          </a:p>
        </p:txBody>
      </p:sp>
      <p:sp>
        <p:nvSpPr>
          <p:cNvPr id="41988" name="Rectangle 4"/>
          <p:cNvSpPr>
            <a:spLocks noGrp="1" noRot="1" noChangeAspect="1" noChangeArrowheads="1" noTextEdit="1"/>
          </p:cNvSpPr>
          <p:nvPr>
            <p:ph type="sldImg" idx="2"/>
          </p:nvPr>
        </p:nvSpPr>
        <p:spPr bwMode="auto">
          <a:xfrm>
            <a:off x="236538" y="504825"/>
            <a:ext cx="4967287" cy="3725863"/>
          </a:xfrm>
          <a:prstGeom prst="rect">
            <a:avLst/>
          </a:prstGeom>
          <a:noFill/>
          <a:ln w="9525">
            <a:solidFill>
              <a:srgbClr val="000000"/>
            </a:solidFill>
            <a:miter lim="800000"/>
            <a:headEnd/>
            <a:tailEnd/>
          </a:ln>
        </p:spPr>
      </p:sp>
      <p:sp>
        <p:nvSpPr>
          <p:cNvPr id="100357" name="Rectangle 5"/>
          <p:cNvSpPr>
            <a:spLocks noGrp="1" noChangeArrowheads="1"/>
          </p:cNvSpPr>
          <p:nvPr>
            <p:ph type="body" sz="quarter" idx="3"/>
          </p:nvPr>
        </p:nvSpPr>
        <p:spPr bwMode="auto">
          <a:xfrm>
            <a:off x="234950" y="4321175"/>
            <a:ext cx="6408738" cy="4872038"/>
          </a:xfrm>
          <a:prstGeom prst="rect">
            <a:avLst/>
          </a:prstGeom>
          <a:noFill/>
          <a:ln w="9525">
            <a:noFill/>
            <a:miter lim="800000"/>
            <a:headEnd/>
            <a:tailEnd/>
          </a:ln>
          <a:effectLst/>
        </p:spPr>
        <p:txBody>
          <a:bodyPr vert="horz" wrap="square" lIns="91431" tIns="45716" rIns="91431" bIns="45716" numCol="1" anchor="t" anchorCtr="0" compatLnSpc="1">
            <a:prstTxWarp prst="textNoShape">
              <a:avLst/>
            </a:prstTxWarp>
          </a:bodyPr>
          <a:lstStyle/>
          <a:p>
            <a:pPr lvl="0"/>
            <a:r>
              <a:rPr lang="ja-JP" altLang="en-US" noProof="0" smtClean="0"/>
              <a:t>マスタ テキストの書式設定</a:t>
            </a:r>
          </a:p>
          <a:p>
            <a:pPr lvl="1"/>
            <a:r>
              <a:rPr lang="ja-JP" altLang="en-US" noProof="0" smtClean="0"/>
              <a:t>第 </a:t>
            </a:r>
            <a:r>
              <a:rPr lang="en-US" altLang="ja-JP" noProof="0" smtClean="0"/>
              <a:t>2 </a:t>
            </a:r>
            <a:r>
              <a:rPr lang="ja-JP" altLang="en-US" noProof="0" smtClean="0"/>
              <a:t>レベル</a:t>
            </a:r>
          </a:p>
          <a:p>
            <a:pPr lvl="2"/>
            <a:r>
              <a:rPr lang="ja-JP" altLang="en-US" noProof="0" smtClean="0"/>
              <a:t>第 </a:t>
            </a:r>
            <a:r>
              <a:rPr lang="en-US" altLang="ja-JP" noProof="0" smtClean="0"/>
              <a:t>3 </a:t>
            </a:r>
            <a:r>
              <a:rPr lang="ja-JP" altLang="en-US" noProof="0" smtClean="0"/>
              <a:t>レベル</a:t>
            </a:r>
          </a:p>
          <a:p>
            <a:pPr lvl="3"/>
            <a:r>
              <a:rPr lang="ja-JP" altLang="en-US" noProof="0" smtClean="0"/>
              <a:t>第 </a:t>
            </a:r>
            <a:r>
              <a:rPr lang="en-US" altLang="ja-JP" noProof="0" smtClean="0"/>
              <a:t>4 </a:t>
            </a:r>
            <a:r>
              <a:rPr lang="ja-JP" altLang="en-US" noProof="0" smtClean="0"/>
              <a:t>レベル</a:t>
            </a:r>
          </a:p>
          <a:p>
            <a:pPr lvl="4"/>
            <a:r>
              <a:rPr lang="ja-JP" altLang="en-US" noProof="0" smtClean="0"/>
              <a:t>第 </a:t>
            </a:r>
            <a:r>
              <a:rPr lang="en-US" altLang="ja-JP" noProof="0" smtClean="0"/>
              <a:t>5 </a:t>
            </a:r>
            <a:r>
              <a:rPr lang="ja-JP" altLang="en-US" noProof="0" smtClean="0"/>
              <a:t>レベル</a:t>
            </a:r>
          </a:p>
        </p:txBody>
      </p:sp>
      <p:sp>
        <p:nvSpPr>
          <p:cNvPr id="100358" name="Rectangle 6"/>
          <p:cNvSpPr>
            <a:spLocks noGrp="1" noChangeArrowheads="1"/>
          </p:cNvSpPr>
          <p:nvPr>
            <p:ph type="ftr" sz="quarter" idx="4"/>
          </p:nvPr>
        </p:nvSpPr>
        <p:spPr bwMode="auto">
          <a:xfrm>
            <a:off x="0" y="9440863"/>
            <a:ext cx="2949575" cy="496887"/>
          </a:xfrm>
          <a:prstGeom prst="rect">
            <a:avLst/>
          </a:prstGeom>
          <a:noFill/>
          <a:ln w="9525">
            <a:noFill/>
            <a:miter lim="800000"/>
            <a:headEnd/>
            <a:tailEnd/>
          </a:ln>
          <a:effectLst/>
        </p:spPr>
        <p:txBody>
          <a:bodyPr vert="horz" wrap="square" lIns="91431" tIns="45716" rIns="91431" bIns="45716" numCol="1" anchor="b" anchorCtr="0" compatLnSpc="1">
            <a:prstTxWarp prst="textNoShape">
              <a:avLst/>
            </a:prstTxWarp>
          </a:bodyPr>
          <a:lstStyle>
            <a:lvl1pPr algn="l">
              <a:defRPr sz="1200">
                <a:ea typeface="ＭＳ Ｐゴシック" pitchFamily="50" charset="-128"/>
              </a:defRPr>
            </a:lvl1pPr>
          </a:lstStyle>
          <a:p>
            <a:pPr>
              <a:defRPr/>
            </a:pPr>
            <a:endParaRPr lang="en-US" altLang="ja-JP"/>
          </a:p>
        </p:txBody>
      </p:sp>
      <p:sp>
        <p:nvSpPr>
          <p:cNvPr id="100359" name="Rectangle 7"/>
          <p:cNvSpPr>
            <a:spLocks noGrp="1" noChangeArrowheads="1"/>
          </p:cNvSpPr>
          <p:nvPr>
            <p:ph type="sldNum" sz="quarter" idx="5"/>
          </p:nvPr>
        </p:nvSpPr>
        <p:spPr bwMode="auto">
          <a:xfrm>
            <a:off x="3856038" y="9440863"/>
            <a:ext cx="2949575" cy="496887"/>
          </a:xfrm>
          <a:prstGeom prst="rect">
            <a:avLst/>
          </a:prstGeom>
          <a:noFill/>
          <a:ln w="9525">
            <a:noFill/>
            <a:miter lim="800000"/>
            <a:headEnd/>
            <a:tailEnd/>
          </a:ln>
          <a:effectLst/>
        </p:spPr>
        <p:txBody>
          <a:bodyPr vert="horz" wrap="square" lIns="91431" tIns="45716" rIns="91431" bIns="45716" numCol="1" anchor="b" anchorCtr="0" compatLnSpc="1">
            <a:prstTxWarp prst="textNoShape">
              <a:avLst/>
            </a:prstTxWarp>
          </a:bodyPr>
          <a:lstStyle>
            <a:lvl1pPr algn="r">
              <a:defRPr sz="1200">
                <a:ea typeface="ＭＳ Ｐゴシック" pitchFamily="50" charset="-128"/>
              </a:defRPr>
            </a:lvl1pPr>
          </a:lstStyle>
          <a:p>
            <a:pPr>
              <a:defRPr/>
            </a:pPr>
            <a:fld id="{BF589E34-3ECD-4C89-95A8-EB825CF43805}" type="slidenum">
              <a:rPr lang="en-US" altLang="ja-JP"/>
              <a:pPr>
                <a:defRPr/>
              </a:pPr>
              <a:t>&lt;#&gt;</a:t>
            </a:fld>
            <a:endParaRPr lang="en-US" altLang="ja-JP"/>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400" kern="1200">
        <a:solidFill>
          <a:schemeClr val="tx1"/>
        </a:solidFill>
        <a:latin typeface="Arial" charset="0"/>
        <a:ea typeface="ＭＳ Ｐ明朝" pitchFamily="18" charset="-128"/>
        <a:cs typeface="+mn-cs"/>
      </a:defRPr>
    </a:lvl1pPr>
    <a:lvl2pPr marL="457200" algn="l" rtl="0" eaLnBrk="0" fontAlgn="base" hangingPunct="0">
      <a:spcBef>
        <a:spcPct val="30000"/>
      </a:spcBef>
      <a:spcAft>
        <a:spcPct val="0"/>
      </a:spcAft>
      <a:defRPr kumimoji="1" sz="1400" kern="1200">
        <a:solidFill>
          <a:schemeClr val="tx1"/>
        </a:solidFill>
        <a:latin typeface="Arial" charset="0"/>
        <a:ea typeface="ＭＳ Ｐ明朝" pitchFamily="18" charset="-128"/>
        <a:cs typeface="+mn-cs"/>
      </a:defRPr>
    </a:lvl2pPr>
    <a:lvl3pPr marL="914400" algn="l" rtl="0" eaLnBrk="0" fontAlgn="base" hangingPunct="0">
      <a:spcBef>
        <a:spcPct val="30000"/>
      </a:spcBef>
      <a:spcAft>
        <a:spcPct val="0"/>
      </a:spcAft>
      <a:defRPr kumimoji="1" sz="1400" kern="1200">
        <a:solidFill>
          <a:schemeClr val="tx1"/>
        </a:solidFill>
        <a:latin typeface="Arial" charset="0"/>
        <a:ea typeface="ＭＳ Ｐ明朝" pitchFamily="18" charset="-128"/>
        <a:cs typeface="+mn-cs"/>
      </a:defRPr>
    </a:lvl3pPr>
    <a:lvl4pPr marL="1371600" algn="l" rtl="0" eaLnBrk="0" fontAlgn="base" hangingPunct="0">
      <a:spcBef>
        <a:spcPct val="30000"/>
      </a:spcBef>
      <a:spcAft>
        <a:spcPct val="0"/>
      </a:spcAft>
      <a:defRPr kumimoji="1" sz="1400" kern="1200">
        <a:solidFill>
          <a:schemeClr val="tx1"/>
        </a:solidFill>
        <a:latin typeface="Arial" charset="0"/>
        <a:ea typeface="ＭＳ Ｐ明朝" pitchFamily="18" charset="-128"/>
        <a:cs typeface="+mn-cs"/>
      </a:defRPr>
    </a:lvl4pPr>
    <a:lvl5pPr marL="1828800" algn="l" rtl="0" eaLnBrk="0" fontAlgn="base" hangingPunct="0">
      <a:spcBef>
        <a:spcPct val="30000"/>
      </a:spcBef>
      <a:spcAft>
        <a:spcPct val="0"/>
      </a:spcAft>
      <a:defRPr kumimoji="1" sz="1400" kern="1200">
        <a:solidFill>
          <a:schemeClr val="tx1"/>
        </a:solidFill>
        <a:latin typeface="Arial" charset="0"/>
        <a:ea typeface="ＭＳ Ｐ明朝"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a:t>
            </a:r>
            <a:r>
              <a:rPr kumimoji="1" lang="en-US" altLang="ja-JP" dirty="0" smtClean="0"/>
              <a:t>MASU</a:t>
            </a:r>
            <a:r>
              <a:rPr kumimoji="1" lang="ja-JP" altLang="en-US" dirty="0" smtClean="0"/>
              <a:t>は大きくわけて青色のメインモジュールと赤色の部分であるプラグインに分けられる」</a:t>
            </a:r>
            <a:endParaRPr kumimoji="1" lang="en-US" altLang="ja-JP" dirty="0" smtClean="0"/>
          </a:p>
          <a:p>
            <a:r>
              <a:rPr kumimoji="1" lang="ja-JP" altLang="en-US" dirty="0" smtClean="0"/>
              <a:t>「基本的にメインモジュールの実装は開発者が行い，プラグインの開発はユーザが行う．</a:t>
            </a:r>
            <a:endParaRPr kumimoji="1" lang="en-US" altLang="ja-JP" dirty="0" smtClean="0"/>
          </a:p>
          <a:p>
            <a:r>
              <a:rPr kumimoji="1" lang="ja-JP" altLang="en-US" dirty="0" smtClean="0"/>
              <a:t>メトリクスの計測はメインモジュールとプラグインが協調して行う．直感的にわかるようにユーザーの開発する必要がある部分は少ない」</a:t>
            </a:r>
            <a:endParaRPr kumimoji="1" lang="en-US" altLang="ja-JP" dirty="0" smtClean="0"/>
          </a:p>
          <a:p>
            <a:endParaRPr kumimoji="1" lang="en-US" altLang="ja-JP" dirty="0" smtClean="0"/>
          </a:p>
          <a:p>
            <a:r>
              <a:rPr kumimoji="1" lang="ja-JP" altLang="en-US" dirty="0" smtClean="0"/>
              <a:t>「次に処理の流れについて説明する．まず入力としてソースコードをメインモジュールに与える．</a:t>
            </a:r>
            <a:endParaRPr kumimoji="1" lang="en-US" altLang="ja-JP" dirty="0" smtClean="0"/>
          </a:p>
          <a:p>
            <a:r>
              <a:rPr kumimoji="1" lang="ja-JP" altLang="en-US" dirty="0" smtClean="0"/>
              <a:t>メインモジュールはソースコード解析部・・・・・・で構成されており，まずソースコード解析部で入力として与えられたソースコードを解析し，解析結果を保存する．</a:t>
            </a:r>
            <a:endParaRPr kumimoji="1" lang="en-US" altLang="ja-JP" dirty="0" smtClean="0"/>
          </a:p>
          <a:p>
            <a:r>
              <a:rPr kumimoji="1" lang="ja-JP" altLang="en-US" dirty="0" smtClean="0"/>
              <a:t>・・・」</a:t>
            </a:r>
            <a:endParaRPr kumimoji="1" lang="en-US" altLang="ja-JP" dirty="0" smtClean="0"/>
          </a:p>
          <a:p>
            <a:endParaRPr kumimoji="1" lang="en-US" altLang="ja-JP" dirty="0" smtClean="0"/>
          </a:p>
          <a:p>
            <a:r>
              <a:rPr kumimoji="1" lang="ja-JP" altLang="en-US" dirty="0" smtClean="0"/>
              <a:t>「ＭＡＳＵの多言語対応のための工夫について説明します．他言語対応のための工夫はソースコード解析部でおこなわれています．</a:t>
            </a:r>
            <a:endParaRPr kumimoji="1" lang="en-US" altLang="ja-JP" dirty="0" smtClean="0"/>
          </a:p>
        </p:txBody>
      </p:sp>
      <p:sp>
        <p:nvSpPr>
          <p:cNvPr id="4" name="スライド番号プレースホルダ 3"/>
          <p:cNvSpPr>
            <a:spLocks noGrp="1"/>
          </p:cNvSpPr>
          <p:nvPr>
            <p:ph type="sldNum" sz="quarter" idx="10"/>
          </p:nvPr>
        </p:nvSpPr>
        <p:spPr/>
        <p:txBody>
          <a:bodyPr/>
          <a:lstStyle/>
          <a:p>
            <a:pPr>
              <a:defRPr/>
            </a:pPr>
            <a:fld id="{BF589E34-3ECD-4C89-95A8-EB825CF43805}" type="slidenum">
              <a:rPr lang="en-US" altLang="ja-JP" smtClean="0"/>
              <a:pPr>
                <a:defRPr/>
              </a:pPr>
              <a:t>3</a:t>
            </a:fld>
            <a:endParaRPr lang="en-US" altLang="ja-JP"/>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pPr>
              <a:defRPr/>
            </a:pPr>
            <a:fld id="{BF589E34-3ECD-4C89-95A8-EB825CF43805}" type="slidenum">
              <a:rPr lang="en-US" altLang="ja-JP" smtClean="0"/>
              <a:pPr>
                <a:defRPr/>
              </a:pPr>
              <a:t>25</a:t>
            </a:fld>
            <a:endParaRPr lang="en-US" altLang="ja-JP"/>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pPr>
              <a:defRPr/>
            </a:pPr>
            <a:fld id="{BF589E34-3ECD-4C89-95A8-EB825CF43805}" type="slidenum">
              <a:rPr lang="en-US" altLang="ja-JP" smtClean="0"/>
              <a:pPr>
                <a:defRPr/>
              </a:pPr>
              <a:t>30</a:t>
            </a:fld>
            <a:endParaRPr lang="en-US" altLang="ja-JP"/>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pPr>
              <a:defRPr/>
            </a:pPr>
            <a:fld id="{BF589E34-3ECD-4C89-95A8-EB825CF43805}" type="slidenum">
              <a:rPr lang="en-US" altLang="ja-JP" smtClean="0"/>
              <a:pPr>
                <a:defRPr/>
              </a:pPr>
              <a:t>5</a:t>
            </a:fld>
            <a:endParaRPr lang="en-US" altLang="ja-JP"/>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pPr>
              <a:defRPr/>
            </a:pPr>
            <a:fld id="{BF589E34-3ECD-4C89-95A8-EB825CF43805}" type="slidenum">
              <a:rPr lang="en-US" altLang="ja-JP" smtClean="0"/>
              <a:pPr>
                <a:defRPr/>
              </a:pPr>
              <a:t>6</a:t>
            </a:fld>
            <a:endParaRPr lang="en-US" altLang="ja-JP"/>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pPr>
              <a:defRPr/>
            </a:pPr>
            <a:fld id="{BF589E34-3ECD-4C89-95A8-EB825CF43805}" type="slidenum">
              <a:rPr lang="en-US" altLang="ja-JP" smtClean="0"/>
              <a:pPr>
                <a:defRPr/>
              </a:pPr>
              <a:t>7</a:t>
            </a:fld>
            <a:endParaRPr lang="en-US" altLang="ja-JP"/>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pPr>
              <a:defRPr/>
            </a:pPr>
            <a:fld id="{BF589E34-3ECD-4C89-95A8-EB825CF43805}" type="slidenum">
              <a:rPr lang="en-US" altLang="ja-JP" smtClean="0"/>
              <a:pPr>
                <a:defRPr/>
              </a:pPr>
              <a:t>8</a:t>
            </a:fld>
            <a:endParaRPr lang="en-US" altLang="ja-JP"/>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pPr>
              <a:defRPr/>
            </a:pPr>
            <a:fld id="{BF589E34-3ECD-4C89-95A8-EB825CF43805}" type="slidenum">
              <a:rPr lang="en-US" altLang="ja-JP" smtClean="0"/>
              <a:pPr>
                <a:defRPr/>
              </a:pPr>
              <a:t>9</a:t>
            </a:fld>
            <a:endParaRPr lang="en-US" altLang="ja-JP"/>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pPr>
              <a:defRPr/>
            </a:pPr>
            <a:fld id="{BF589E34-3ECD-4C89-95A8-EB825CF43805}" type="slidenum">
              <a:rPr lang="en-US" altLang="ja-JP" smtClean="0"/>
              <a:pPr>
                <a:defRPr/>
              </a:pPr>
              <a:t>10</a:t>
            </a:fld>
            <a:endParaRPr lang="en-US" altLang="ja-JP"/>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pPr>
              <a:defRPr/>
            </a:pPr>
            <a:fld id="{BF589E34-3ECD-4C89-95A8-EB825CF43805}" type="slidenum">
              <a:rPr lang="en-US" altLang="ja-JP" smtClean="0"/>
              <a:pPr>
                <a:defRPr/>
              </a:pPr>
              <a:t>22</a:t>
            </a:fld>
            <a:endParaRPr lang="en-US" altLang="ja-JP"/>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pPr>
              <a:defRPr/>
            </a:pPr>
            <a:fld id="{BF589E34-3ECD-4C89-95A8-EB825CF43805}" type="slidenum">
              <a:rPr lang="en-US" altLang="ja-JP" smtClean="0"/>
              <a:pPr>
                <a:defRPr/>
              </a:pPr>
              <a:t>24</a:t>
            </a:fld>
            <a:endParaRPr lang="en-US" altLang="ja-JP"/>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4" name="Rectangle 2" descr="横線"/>
          <p:cNvSpPr>
            <a:spLocks noChangeArrowheads="1"/>
          </p:cNvSpPr>
          <p:nvPr/>
        </p:nvSpPr>
        <p:spPr bwMode="auto">
          <a:xfrm>
            <a:off x="6699250" y="908050"/>
            <a:ext cx="2192338" cy="5473700"/>
          </a:xfrm>
          <a:prstGeom prst="rect">
            <a:avLst/>
          </a:prstGeom>
          <a:pattFill prst="ltHorz">
            <a:fgClr>
              <a:schemeClr val="bg2">
                <a:alpha val="50000"/>
              </a:schemeClr>
            </a:fgClr>
            <a:bgClr>
              <a:schemeClr val="bg1">
                <a:alpha val="50000"/>
              </a:schemeClr>
            </a:bgClr>
          </a:pattFill>
          <a:ln w="9525">
            <a:noFill/>
            <a:miter lim="800000"/>
            <a:headEnd/>
            <a:tailEnd/>
          </a:ln>
          <a:effectLst/>
        </p:spPr>
        <p:txBody>
          <a:bodyPr wrap="none" anchor="ctr"/>
          <a:lstStyle/>
          <a:p>
            <a:pPr>
              <a:defRPr/>
            </a:pPr>
            <a:endParaRPr lang="ja-JP" altLang="en-US">
              <a:ea typeface="ＭＳ Ｐゴシック" pitchFamily="50" charset="-128"/>
            </a:endParaRPr>
          </a:p>
        </p:txBody>
      </p:sp>
      <p:sp>
        <p:nvSpPr>
          <p:cNvPr id="5" name="Rectangle 5"/>
          <p:cNvSpPr>
            <a:spLocks noChangeArrowheads="1"/>
          </p:cNvSpPr>
          <p:nvPr/>
        </p:nvSpPr>
        <p:spPr bwMode="auto">
          <a:xfrm>
            <a:off x="317500" y="404813"/>
            <a:ext cx="6381750" cy="503237"/>
          </a:xfrm>
          <a:prstGeom prst="rect">
            <a:avLst/>
          </a:prstGeom>
          <a:gradFill rotWithShape="1">
            <a:gsLst>
              <a:gs pos="0">
                <a:schemeClr val="accent1"/>
              </a:gs>
              <a:gs pos="100000">
                <a:schemeClr val="accent1">
                  <a:gamma/>
                  <a:tint val="73725"/>
                  <a:invGamma/>
                </a:schemeClr>
              </a:gs>
            </a:gsLst>
            <a:lin ang="0" scaled="1"/>
          </a:gradFill>
          <a:ln w="9525">
            <a:noFill/>
            <a:miter lim="800000"/>
            <a:headEnd/>
            <a:tailEnd/>
          </a:ln>
          <a:effectLst/>
        </p:spPr>
        <p:txBody>
          <a:bodyPr wrap="none" anchor="ctr"/>
          <a:lstStyle/>
          <a:p>
            <a:pPr>
              <a:defRPr/>
            </a:pPr>
            <a:endParaRPr lang="ja-JP" altLang="en-US">
              <a:ea typeface="ＭＳ Ｐゴシック" pitchFamily="50" charset="-128"/>
            </a:endParaRPr>
          </a:p>
        </p:txBody>
      </p:sp>
      <p:sp>
        <p:nvSpPr>
          <p:cNvPr id="6" name="Rectangle 6"/>
          <p:cNvSpPr>
            <a:spLocks noChangeArrowheads="1"/>
          </p:cNvSpPr>
          <p:nvPr/>
        </p:nvSpPr>
        <p:spPr bwMode="auto">
          <a:xfrm>
            <a:off x="6699250" y="404813"/>
            <a:ext cx="2193925" cy="503237"/>
          </a:xfrm>
          <a:prstGeom prst="rect">
            <a:avLst/>
          </a:prstGeom>
          <a:gradFill rotWithShape="1">
            <a:gsLst>
              <a:gs pos="0">
                <a:schemeClr val="folHlink"/>
              </a:gs>
              <a:gs pos="100000">
                <a:schemeClr val="folHlink">
                  <a:gamma/>
                  <a:shade val="46275"/>
                  <a:invGamma/>
                </a:schemeClr>
              </a:gs>
            </a:gsLst>
            <a:lin ang="0" scaled="1"/>
          </a:gradFill>
          <a:ln w="9525">
            <a:noFill/>
            <a:miter lim="800000"/>
            <a:headEnd/>
            <a:tailEnd/>
          </a:ln>
          <a:effectLst/>
        </p:spPr>
        <p:txBody>
          <a:bodyPr wrap="none" anchor="ctr"/>
          <a:lstStyle/>
          <a:p>
            <a:pPr>
              <a:defRPr/>
            </a:pPr>
            <a:endParaRPr lang="ja-JP" altLang="en-US">
              <a:ea typeface="ＭＳ Ｐゴシック" pitchFamily="50" charset="-128"/>
            </a:endParaRPr>
          </a:p>
        </p:txBody>
      </p:sp>
      <p:sp>
        <p:nvSpPr>
          <p:cNvPr id="7" name="Rectangle 7"/>
          <p:cNvSpPr>
            <a:spLocks noChangeArrowheads="1"/>
          </p:cNvSpPr>
          <p:nvPr/>
        </p:nvSpPr>
        <p:spPr bwMode="auto">
          <a:xfrm>
            <a:off x="317500" y="901700"/>
            <a:ext cx="8574088" cy="144463"/>
          </a:xfrm>
          <a:prstGeom prst="rect">
            <a:avLst/>
          </a:prstGeom>
          <a:gradFill rotWithShape="1">
            <a:gsLst>
              <a:gs pos="0">
                <a:schemeClr val="bg2">
                  <a:alpha val="39999"/>
                </a:schemeClr>
              </a:gs>
              <a:gs pos="100000">
                <a:schemeClr val="bg1">
                  <a:alpha val="39999"/>
                </a:schemeClr>
              </a:gs>
            </a:gsLst>
            <a:lin ang="5400000" scaled="1"/>
          </a:gradFill>
          <a:ln w="9525">
            <a:noFill/>
            <a:miter lim="800000"/>
            <a:headEnd/>
            <a:tailEnd/>
          </a:ln>
          <a:effectLst/>
        </p:spPr>
        <p:txBody>
          <a:bodyPr wrap="none" anchor="ctr"/>
          <a:lstStyle/>
          <a:p>
            <a:pPr>
              <a:defRPr/>
            </a:pPr>
            <a:endParaRPr lang="ja-JP" altLang="en-US">
              <a:ea typeface="ＭＳ Ｐゴシック" pitchFamily="50" charset="-128"/>
            </a:endParaRPr>
          </a:p>
        </p:txBody>
      </p:sp>
      <p:sp>
        <p:nvSpPr>
          <p:cNvPr id="8" name="Line 8"/>
          <p:cNvSpPr>
            <a:spLocks noChangeShapeType="1"/>
          </p:cNvSpPr>
          <p:nvPr/>
        </p:nvSpPr>
        <p:spPr bwMode="auto">
          <a:xfrm>
            <a:off x="450850" y="3213100"/>
            <a:ext cx="6116638" cy="0"/>
          </a:xfrm>
          <a:prstGeom prst="line">
            <a:avLst/>
          </a:prstGeom>
          <a:noFill/>
          <a:ln w="9525">
            <a:solidFill>
              <a:srgbClr val="C0C0C0"/>
            </a:solidFill>
            <a:round/>
            <a:headEnd/>
            <a:tailEnd/>
          </a:ln>
          <a:effectLst/>
        </p:spPr>
        <p:txBody>
          <a:bodyPr/>
          <a:lstStyle/>
          <a:p>
            <a:pPr>
              <a:defRPr/>
            </a:pPr>
            <a:endParaRPr lang="ja-JP" altLang="en-US">
              <a:ea typeface="ＭＳ Ｐゴシック" pitchFamily="50" charset="-128"/>
            </a:endParaRPr>
          </a:p>
        </p:txBody>
      </p:sp>
      <p:sp>
        <p:nvSpPr>
          <p:cNvPr id="11" name="Rectangle 11"/>
          <p:cNvSpPr>
            <a:spLocks noChangeArrowheads="1"/>
          </p:cNvSpPr>
          <p:nvPr/>
        </p:nvSpPr>
        <p:spPr bwMode="auto">
          <a:xfrm>
            <a:off x="439738" y="3201988"/>
            <a:ext cx="4614862" cy="125412"/>
          </a:xfrm>
          <a:prstGeom prst="rect">
            <a:avLst/>
          </a:prstGeom>
          <a:gradFill rotWithShape="1">
            <a:gsLst>
              <a:gs pos="0">
                <a:schemeClr val="accent1"/>
              </a:gs>
              <a:gs pos="100000">
                <a:schemeClr val="accent1">
                  <a:gamma/>
                  <a:tint val="73725"/>
                  <a:invGamma/>
                </a:schemeClr>
              </a:gs>
            </a:gsLst>
            <a:lin ang="0" scaled="1"/>
          </a:gradFill>
          <a:ln w="9525">
            <a:noFill/>
            <a:miter lim="800000"/>
            <a:headEnd/>
            <a:tailEnd/>
          </a:ln>
          <a:effectLst/>
        </p:spPr>
        <p:txBody>
          <a:bodyPr wrap="none" anchor="ctr"/>
          <a:lstStyle/>
          <a:p>
            <a:pPr>
              <a:defRPr/>
            </a:pPr>
            <a:endParaRPr lang="ja-JP" altLang="en-US">
              <a:ea typeface="ＭＳ Ｐゴシック" pitchFamily="50" charset="-128"/>
            </a:endParaRPr>
          </a:p>
        </p:txBody>
      </p:sp>
      <p:sp>
        <p:nvSpPr>
          <p:cNvPr id="12" name="Rectangle 12"/>
          <p:cNvSpPr>
            <a:spLocks noChangeArrowheads="1"/>
          </p:cNvSpPr>
          <p:nvPr/>
        </p:nvSpPr>
        <p:spPr bwMode="auto">
          <a:xfrm>
            <a:off x="5054600" y="3201988"/>
            <a:ext cx="1511300" cy="125412"/>
          </a:xfrm>
          <a:prstGeom prst="rect">
            <a:avLst/>
          </a:prstGeom>
          <a:gradFill rotWithShape="1">
            <a:gsLst>
              <a:gs pos="0">
                <a:schemeClr val="folHlink"/>
              </a:gs>
              <a:gs pos="100000">
                <a:schemeClr val="folHlink">
                  <a:gamma/>
                  <a:shade val="46275"/>
                  <a:invGamma/>
                </a:schemeClr>
              </a:gs>
            </a:gsLst>
            <a:lin ang="0" scaled="1"/>
          </a:gradFill>
          <a:ln w="9525">
            <a:noFill/>
            <a:miter lim="800000"/>
            <a:headEnd/>
            <a:tailEnd/>
          </a:ln>
          <a:effectLst/>
        </p:spPr>
        <p:txBody>
          <a:bodyPr wrap="none" anchor="ctr"/>
          <a:lstStyle/>
          <a:p>
            <a:pPr>
              <a:defRPr/>
            </a:pPr>
            <a:endParaRPr lang="ja-JP" altLang="en-US">
              <a:ea typeface="ＭＳ Ｐゴシック" pitchFamily="50" charset="-128"/>
            </a:endParaRPr>
          </a:p>
        </p:txBody>
      </p:sp>
      <p:sp>
        <p:nvSpPr>
          <p:cNvPr id="267267" name="Rectangle 3"/>
          <p:cNvSpPr>
            <a:spLocks noGrp="1" noChangeArrowheads="1"/>
          </p:cNvSpPr>
          <p:nvPr>
            <p:ph type="ctrTitle"/>
          </p:nvPr>
        </p:nvSpPr>
        <p:spPr>
          <a:xfrm>
            <a:off x="784225" y="1125538"/>
            <a:ext cx="5781675" cy="1943100"/>
          </a:xfrm>
        </p:spPr>
        <p:txBody>
          <a:bodyPr anchor="b"/>
          <a:lstStyle>
            <a:lvl1pPr>
              <a:defRPr sz="4400" b="1"/>
            </a:lvl1pPr>
          </a:lstStyle>
          <a:p>
            <a:r>
              <a:rPr lang="ja-JP" altLang="en-US"/>
              <a:t>マスタ タイトルの書式設定</a:t>
            </a:r>
          </a:p>
        </p:txBody>
      </p:sp>
      <p:sp>
        <p:nvSpPr>
          <p:cNvPr id="267268" name="Rectangle 4"/>
          <p:cNvSpPr>
            <a:spLocks noGrp="1" noChangeArrowheads="1"/>
          </p:cNvSpPr>
          <p:nvPr>
            <p:ph type="subTitle" idx="1"/>
          </p:nvPr>
        </p:nvSpPr>
        <p:spPr>
          <a:xfrm>
            <a:off x="784225" y="3357563"/>
            <a:ext cx="5781675" cy="2376487"/>
          </a:xfrm>
        </p:spPr>
        <p:txBody>
          <a:bodyPr/>
          <a:lstStyle>
            <a:lvl1pPr marL="0" indent="0">
              <a:buFont typeface="Wingdings" pitchFamily="2" charset="2"/>
              <a:buNone/>
              <a:defRPr/>
            </a:lvl1pPr>
          </a:lstStyle>
          <a:p>
            <a:r>
              <a:rPr lang="ja-JP" altLang="en-US"/>
              <a:t>マスタ サブタイトルの書式設定</a:t>
            </a: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750050" y="115888"/>
            <a:ext cx="2143125" cy="6121400"/>
          </a:xfrm>
        </p:spPr>
        <p:txBody>
          <a:bodyPr vert="eaVert"/>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a:xfrm>
            <a:off x="317500" y="115888"/>
            <a:ext cx="6280150" cy="6121400"/>
          </a:xfrm>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タイトル、テキスト、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317500" y="115888"/>
            <a:ext cx="8574088" cy="865187"/>
          </a:xfrm>
        </p:spPr>
        <p:txBody>
          <a:bodyPr/>
          <a:lstStyle/>
          <a:p>
            <a:r>
              <a:rPr lang="ja-JP" altLang="en-US" smtClean="0"/>
              <a:t>マスタ タイトルの書式設定</a:t>
            </a:r>
            <a:endParaRPr lang="ja-JP" altLang="en-US"/>
          </a:p>
        </p:txBody>
      </p:sp>
      <p:sp>
        <p:nvSpPr>
          <p:cNvPr id="3" name="テキスト プレースホルダ 2"/>
          <p:cNvSpPr>
            <a:spLocks noGrp="1"/>
          </p:cNvSpPr>
          <p:nvPr>
            <p:ph type="body" sz="half" idx="1"/>
          </p:nvPr>
        </p:nvSpPr>
        <p:spPr>
          <a:xfrm>
            <a:off x="323850" y="1412875"/>
            <a:ext cx="4208463" cy="4824413"/>
          </a:xfrm>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 3"/>
          <p:cNvSpPr>
            <a:spLocks noGrp="1"/>
          </p:cNvSpPr>
          <p:nvPr>
            <p:ph sz="half" idx="2"/>
          </p:nvPr>
        </p:nvSpPr>
        <p:spPr>
          <a:xfrm>
            <a:off x="4684713" y="1412875"/>
            <a:ext cx="4208462" cy="4824413"/>
          </a:xfrm>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3" name="コンテンツ プレースホルダ 2"/>
          <p:cNvSpPr>
            <a:spLocks noGrp="1"/>
          </p:cNvSpPr>
          <p:nvPr>
            <p:ph idx="1"/>
          </p:nvPr>
        </p:nvSpPr>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タイトル 6"/>
          <p:cNvSpPr>
            <a:spLocks noGrp="1"/>
          </p:cNvSpPr>
          <p:nvPr>
            <p:ph type="title"/>
          </p:nvPr>
        </p:nvSpPr>
        <p:spPr/>
        <p:txBody>
          <a:bodyPr/>
          <a:lstStyle/>
          <a:p>
            <a:r>
              <a:rPr kumimoji="1" lang="ja-JP" altLang="en-US" smtClean="0"/>
              <a:t>マスタ タイトルの書式設定</a:t>
            </a:r>
            <a:endParaRPr kumimoji="1" lang="ja-JP" alt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smtClean="0"/>
              <a:t>マスタ テキストの書式設定</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sz="half" idx="1"/>
          </p:nvPr>
        </p:nvSpPr>
        <p:spPr>
          <a:xfrm>
            <a:off x="323850" y="1412875"/>
            <a:ext cx="4208463" cy="48244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 3"/>
          <p:cNvSpPr>
            <a:spLocks noGrp="1"/>
          </p:cNvSpPr>
          <p:nvPr>
            <p:ph sz="half" idx="2"/>
          </p:nvPr>
        </p:nvSpPr>
        <p:spPr>
          <a:xfrm>
            <a:off x="4684713" y="1412875"/>
            <a:ext cx="4208462" cy="48244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143000"/>
          </a:xfrm>
        </p:spPr>
        <p:txBody>
          <a:bodyPr/>
          <a:lstStyle>
            <a:lvl1pPr>
              <a:defRPr/>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lang="ja-JP" altLang="en-US" smtClean="0"/>
              <a:t>マスタ タイトルの書式設定</a:t>
            </a:r>
            <a:endParaRPr lang="ja-JP" altLang="en-US"/>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smtClean="0"/>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42" name="Rectangle 2" descr="横線"/>
          <p:cNvSpPr>
            <a:spLocks noChangeArrowheads="1"/>
          </p:cNvSpPr>
          <p:nvPr/>
        </p:nvSpPr>
        <p:spPr bwMode="auto">
          <a:xfrm>
            <a:off x="1908175" y="6588125"/>
            <a:ext cx="6551613" cy="274638"/>
          </a:xfrm>
          <a:prstGeom prst="rect">
            <a:avLst/>
          </a:prstGeom>
          <a:pattFill prst="ltHorz">
            <a:fgClr>
              <a:schemeClr val="bg2">
                <a:alpha val="50000"/>
              </a:schemeClr>
            </a:fgClr>
            <a:bgClr>
              <a:schemeClr val="bg1">
                <a:alpha val="50000"/>
              </a:schemeClr>
            </a:bgClr>
          </a:pattFill>
          <a:ln w="9525">
            <a:noFill/>
            <a:miter lim="800000"/>
            <a:headEnd/>
            <a:tailEnd/>
          </a:ln>
          <a:effectLst/>
        </p:spPr>
        <p:txBody>
          <a:bodyPr wrap="none" anchor="ctr"/>
          <a:lstStyle/>
          <a:p>
            <a:pPr>
              <a:defRPr/>
            </a:pPr>
            <a:endParaRPr lang="ja-JP" altLang="en-US">
              <a:ea typeface="ＭＳ Ｐゴシック" pitchFamily="50" charset="-128"/>
            </a:endParaRPr>
          </a:p>
        </p:txBody>
      </p:sp>
      <p:sp>
        <p:nvSpPr>
          <p:cNvPr id="266243" name="Rectangle 3"/>
          <p:cNvSpPr>
            <a:spLocks noChangeArrowheads="1"/>
          </p:cNvSpPr>
          <p:nvPr/>
        </p:nvSpPr>
        <p:spPr bwMode="auto">
          <a:xfrm>
            <a:off x="317500" y="1052513"/>
            <a:ext cx="6381750" cy="144462"/>
          </a:xfrm>
          <a:prstGeom prst="rect">
            <a:avLst/>
          </a:prstGeom>
          <a:gradFill rotWithShape="1">
            <a:gsLst>
              <a:gs pos="0">
                <a:schemeClr val="accent1"/>
              </a:gs>
              <a:gs pos="100000">
                <a:schemeClr val="accent1">
                  <a:gamma/>
                  <a:tint val="69804"/>
                  <a:invGamma/>
                </a:schemeClr>
              </a:gs>
            </a:gsLst>
            <a:lin ang="0" scaled="1"/>
          </a:gradFill>
          <a:ln w="9525">
            <a:noFill/>
            <a:miter lim="800000"/>
            <a:headEnd/>
            <a:tailEnd/>
          </a:ln>
          <a:effectLst/>
        </p:spPr>
        <p:txBody>
          <a:bodyPr wrap="none" anchor="ctr"/>
          <a:lstStyle/>
          <a:p>
            <a:pPr>
              <a:defRPr/>
            </a:pPr>
            <a:endParaRPr lang="ja-JP" altLang="en-US">
              <a:ea typeface="ＭＳ Ｐゴシック" pitchFamily="50" charset="-128"/>
            </a:endParaRPr>
          </a:p>
        </p:txBody>
      </p:sp>
      <p:sp>
        <p:nvSpPr>
          <p:cNvPr id="266244" name="Rectangle 4" descr="横線"/>
          <p:cNvSpPr>
            <a:spLocks noChangeArrowheads="1"/>
          </p:cNvSpPr>
          <p:nvPr/>
        </p:nvSpPr>
        <p:spPr bwMode="auto">
          <a:xfrm>
            <a:off x="6699250" y="1138238"/>
            <a:ext cx="2192338" cy="274637"/>
          </a:xfrm>
          <a:prstGeom prst="rect">
            <a:avLst/>
          </a:prstGeom>
          <a:pattFill prst="ltHorz">
            <a:fgClr>
              <a:schemeClr val="bg2">
                <a:alpha val="50000"/>
              </a:schemeClr>
            </a:fgClr>
            <a:bgClr>
              <a:schemeClr val="bg1">
                <a:alpha val="50000"/>
              </a:schemeClr>
            </a:bgClr>
          </a:pattFill>
          <a:ln w="9525">
            <a:noFill/>
            <a:miter lim="800000"/>
            <a:headEnd/>
            <a:tailEnd/>
          </a:ln>
          <a:effectLst/>
        </p:spPr>
        <p:txBody>
          <a:bodyPr wrap="none" anchor="ctr"/>
          <a:lstStyle/>
          <a:p>
            <a:pPr>
              <a:defRPr/>
            </a:pPr>
            <a:endParaRPr lang="ja-JP" altLang="en-US">
              <a:ea typeface="ＭＳ Ｐゴシック" pitchFamily="50" charset="-128"/>
            </a:endParaRPr>
          </a:p>
        </p:txBody>
      </p:sp>
      <p:sp>
        <p:nvSpPr>
          <p:cNvPr id="266245" name="Rectangle 5"/>
          <p:cNvSpPr>
            <a:spLocks noChangeArrowheads="1"/>
          </p:cNvSpPr>
          <p:nvPr/>
        </p:nvSpPr>
        <p:spPr bwMode="auto">
          <a:xfrm>
            <a:off x="6699250" y="1052513"/>
            <a:ext cx="2193925" cy="144462"/>
          </a:xfrm>
          <a:prstGeom prst="rect">
            <a:avLst/>
          </a:prstGeom>
          <a:gradFill rotWithShape="1">
            <a:gsLst>
              <a:gs pos="0">
                <a:schemeClr val="folHlink"/>
              </a:gs>
              <a:gs pos="100000">
                <a:schemeClr val="folHlink">
                  <a:gamma/>
                  <a:shade val="46275"/>
                  <a:invGamma/>
                </a:schemeClr>
              </a:gs>
            </a:gsLst>
            <a:lin ang="0" scaled="1"/>
          </a:gradFill>
          <a:ln w="9525">
            <a:noFill/>
            <a:miter lim="800000"/>
            <a:headEnd/>
            <a:tailEnd/>
          </a:ln>
          <a:effectLst/>
        </p:spPr>
        <p:txBody>
          <a:bodyPr wrap="none" anchor="ctr"/>
          <a:lstStyle/>
          <a:p>
            <a:pPr>
              <a:defRPr/>
            </a:pPr>
            <a:endParaRPr lang="ja-JP" altLang="en-US">
              <a:ea typeface="ＭＳ Ｐゴシック" pitchFamily="50" charset="-128"/>
            </a:endParaRPr>
          </a:p>
        </p:txBody>
      </p:sp>
      <p:sp>
        <p:nvSpPr>
          <p:cNvPr id="2054" name="Rectangle 6"/>
          <p:cNvSpPr>
            <a:spLocks noGrp="1" noChangeArrowheads="1"/>
          </p:cNvSpPr>
          <p:nvPr>
            <p:ph type="title"/>
          </p:nvPr>
        </p:nvSpPr>
        <p:spPr bwMode="auto">
          <a:xfrm>
            <a:off x="1214414" y="115888"/>
            <a:ext cx="7677174" cy="8651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ja-JP" altLang="en-US" dirty="0" smtClean="0"/>
              <a:t>マスタ タイトルの書式設定</a:t>
            </a:r>
          </a:p>
        </p:txBody>
      </p:sp>
      <p:sp>
        <p:nvSpPr>
          <p:cNvPr id="2055" name="Rectangle 7"/>
          <p:cNvSpPr>
            <a:spLocks noGrp="1" noChangeArrowheads="1"/>
          </p:cNvSpPr>
          <p:nvPr>
            <p:ph type="body" idx="1"/>
          </p:nvPr>
        </p:nvSpPr>
        <p:spPr bwMode="auto">
          <a:xfrm>
            <a:off x="323850" y="1412875"/>
            <a:ext cx="8569325" cy="48244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266249" name="Rectangle 9"/>
          <p:cNvSpPr>
            <a:spLocks noChangeArrowheads="1"/>
          </p:cNvSpPr>
          <p:nvPr userDrawn="1"/>
        </p:nvSpPr>
        <p:spPr bwMode="auto">
          <a:xfrm>
            <a:off x="1835150" y="6608763"/>
            <a:ext cx="6689725" cy="244475"/>
          </a:xfrm>
          <a:prstGeom prst="rect">
            <a:avLst/>
          </a:prstGeom>
          <a:noFill/>
          <a:ln w="9525">
            <a:noFill/>
            <a:miter lim="800000"/>
            <a:headEnd/>
            <a:tailEnd/>
          </a:ln>
          <a:effectLst/>
        </p:spPr>
        <p:txBody>
          <a:bodyPr anchor="ctr">
            <a:spAutoFit/>
          </a:bodyPr>
          <a:lstStyle/>
          <a:p>
            <a:pPr algn="l">
              <a:defRPr/>
            </a:pPr>
            <a:r>
              <a:rPr lang="en-US" altLang="ja-JP" sz="1000" b="1" i="1" dirty="0">
                <a:solidFill>
                  <a:schemeClr val="accent2"/>
                </a:solidFill>
                <a:ea typeface="ＭＳ Ｐゴシック" pitchFamily="50" charset="-128"/>
              </a:rPr>
              <a:t>Department of Computer Science, Graduate School of Information Science &amp; Technology, Osaka University</a:t>
            </a:r>
          </a:p>
        </p:txBody>
      </p:sp>
      <p:pic>
        <p:nvPicPr>
          <p:cNvPr id="13" name="Picture 2" descr="\\kir\kir-home\rniitani\data\image\MASU\MASU.emf"/>
          <p:cNvPicPr>
            <a:picLocks noChangeAspect="1" noChangeArrowheads="1"/>
          </p:cNvPicPr>
          <p:nvPr userDrawn="1"/>
        </p:nvPicPr>
        <p:blipFill>
          <a:blip r:embed="rId14" cstate="print"/>
          <a:srcRect/>
          <a:stretch>
            <a:fillRect/>
          </a:stretch>
        </p:blipFill>
        <p:spPr bwMode="auto">
          <a:xfrm>
            <a:off x="178852" y="142852"/>
            <a:ext cx="914422" cy="785818"/>
          </a:xfrm>
          <a:prstGeom prst="rect">
            <a:avLst/>
          </a:prstGeom>
          <a:noFill/>
        </p:spPr>
      </p:pic>
    </p:spTree>
  </p:cSld>
  <p:clrMap bg1="lt1" tx1="dk1" bg2="lt2" tx2="dk2" accent1="accent1" accent2="accent2" accent3="accent3" accent4="accent4" accent5="accent5" accent6="accent6" hlink="hlink" folHlink="folHlink"/>
  <p:sldLayoutIdLst>
    <p:sldLayoutId id="2147483784" r:id="rId1"/>
    <p:sldLayoutId id="2147483773" r:id="rId2"/>
    <p:sldLayoutId id="2147483774" r:id="rId3"/>
    <p:sldLayoutId id="2147483775" r:id="rId4"/>
    <p:sldLayoutId id="2147483776" r:id="rId5"/>
    <p:sldLayoutId id="2147483777" r:id="rId6"/>
    <p:sldLayoutId id="2147483778" r:id="rId7"/>
    <p:sldLayoutId id="2147483779" r:id="rId8"/>
    <p:sldLayoutId id="2147483780" r:id="rId9"/>
    <p:sldLayoutId id="2147483781" r:id="rId10"/>
    <p:sldLayoutId id="2147483782" r:id="rId11"/>
    <p:sldLayoutId id="2147483783" r:id="rId12"/>
  </p:sldLayoutIdLst>
  <p:timing>
    <p:tnLst>
      <p:par>
        <p:cTn id="1" dur="indefinite" restart="never" nodeType="tmRoot"/>
      </p:par>
    </p:tnLst>
  </p:timing>
  <p:hf hdr="0" ftr="0" dt="0"/>
  <p:txStyles>
    <p:titleStyle>
      <a:lvl1pPr algn="l" rtl="0" eaLnBrk="0" fontAlgn="base" hangingPunct="0">
        <a:spcBef>
          <a:spcPct val="0"/>
        </a:spcBef>
        <a:spcAft>
          <a:spcPct val="0"/>
        </a:spcAft>
        <a:defRPr kumimoji="1" sz="4000">
          <a:solidFill>
            <a:schemeClr val="tx2"/>
          </a:solidFill>
          <a:latin typeface="+mj-lt"/>
          <a:ea typeface="+mj-ea"/>
          <a:cs typeface="+mj-cs"/>
        </a:defRPr>
      </a:lvl1pPr>
      <a:lvl2pPr algn="l" rtl="0" eaLnBrk="0" fontAlgn="base" hangingPunct="0">
        <a:spcBef>
          <a:spcPct val="0"/>
        </a:spcBef>
        <a:spcAft>
          <a:spcPct val="0"/>
        </a:spcAft>
        <a:defRPr kumimoji="1" sz="4000">
          <a:solidFill>
            <a:schemeClr val="tx2"/>
          </a:solidFill>
          <a:latin typeface="Arial" charset="0"/>
          <a:ea typeface="ＭＳ Ｐゴシック" pitchFamily="50" charset="-128"/>
        </a:defRPr>
      </a:lvl2pPr>
      <a:lvl3pPr algn="l" rtl="0" eaLnBrk="0" fontAlgn="base" hangingPunct="0">
        <a:spcBef>
          <a:spcPct val="0"/>
        </a:spcBef>
        <a:spcAft>
          <a:spcPct val="0"/>
        </a:spcAft>
        <a:defRPr kumimoji="1" sz="4000">
          <a:solidFill>
            <a:schemeClr val="tx2"/>
          </a:solidFill>
          <a:latin typeface="Arial" charset="0"/>
          <a:ea typeface="ＭＳ Ｐゴシック" pitchFamily="50" charset="-128"/>
        </a:defRPr>
      </a:lvl3pPr>
      <a:lvl4pPr algn="l" rtl="0" eaLnBrk="0" fontAlgn="base" hangingPunct="0">
        <a:spcBef>
          <a:spcPct val="0"/>
        </a:spcBef>
        <a:spcAft>
          <a:spcPct val="0"/>
        </a:spcAft>
        <a:defRPr kumimoji="1" sz="4000">
          <a:solidFill>
            <a:schemeClr val="tx2"/>
          </a:solidFill>
          <a:latin typeface="Arial" charset="0"/>
          <a:ea typeface="ＭＳ Ｐゴシック" pitchFamily="50" charset="-128"/>
        </a:defRPr>
      </a:lvl4pPr>
      <a:lvl5pPr algn="l" rtl="0" eaLnBrk="0" fontAlgn="base" hangingPunct="0">
        <a:spcBef>
          <a:spcPct val="0"/>
        </a:spcBef>
        <a:spcAft>
          <a:spcPct val="0"/>
        </a:spcAft>
        <a:defRPr kumimoji="1" sz="4000">
          <a:solidFill>
            <a:schemeClr val="tx2"/>
          </a:solidFill>
          <a:latin typeface="Arial" charset="0"/>
          <a:ea typeface="ＭＳ Ｐゴシック" pitchFamily="50" charset="-128"/>
        </a:defRPr>
      </a:lvl5pPr>
      <a:lvl6pPr marL="457200" algn="l" rtl="0" fontAlgn="base">
        <a:spcBef>
          <a:spcPct val="0"/>
        </a:spcBef>
        <a:spcAft>
          <a:spcPct val="0"/>
        </a:spcAft>
        <a:defRPr kumimoji="1" sz="4000">
          <a:solidFill>
            <a:schemeClr val="tx2"/>
          </a:solidFill>
          <a:latin typeface="Arial" charset="0"/>
          <a:ea typeface="ＭＳ Ｐゴシック" pitchFamily="50" charset="-128"/>
        </a:defRPr>
      </a:lvl6pPr>
      <a:lvl7pPr marL="914400" algn="l" rtl="0" fontAlgn="base">
        <a:spcBef>
          <a:spcPct val="0"/>
        </a:spcBef>
        <a:spcAft>
          <a:spcPct val="0"/>
        </a:spcAft>
        <a:defRPr kumimoji="1" sz="4000">
          <a:solidFill>
            <a:schemeClr val="tx2"/>
          </a:solidFill>
          <a:latin typeface="Arial" charset="0"/>
          <a:ea typeface="ＭＳ Ｐゴシック" pitchFamily="50" charset="-128"/>
        </a:defRPr>
      </a:lvl7pPr>
      <a:lvl8pPr marL="1371600" algn="l" rtl="0" fontAlgn="base">
        <a:spcBef>
          <a:spcPct val="0"/>
        </a:spcBef>
        <a:spcAft>
          <a:spcPct val="0"/>
        </a:spcAft>
        <a:defRPr kumimoji="1" sz="4000">
          <a:solidFill>
            <a:schemeClr val="tx2"/>
          </a:solidFill>
          <a:latin typeface="Arial" charset="0"/>
          <a:ea typeface="ＭＳ Ｐゴシック" pitchFamily="50" charset="-128"/>
        </a:defRPr>
      </a:lvl8pPr>
      <a:lvl9pPr marL="1828800" algn="l" rtl="0" fontAlgn="base">
        <a:spcBef>
          <a:spcPct val="0"/>
        </a:spcBef>
        <a:spcAft>
          <a:spcPct val="0"/>
        </a:spcAft>
        <a:defRPr kumimoji="1" sz="4000">
          <a:solidFill>
            <a:schemeClr val="tx2"/>
          </a:solidFill>
          <a:latin typeface="Arial" charset="0"/>
          <a:ea typeface="ＭＳ Ｐゴシック" pitchFamily="50" charset="-128"/>
        </a:defRPr>
      </a:lvl9pPr>
    </p:titleStyle>
    <p:bodyStyle>
      <a:lvl1pPr marL="342900" indent="-342900" algn="l" rtl="0" eaLnBrk="0" fontAlgn="base" hangingPunct="0">
        <a:spcBef>
          <a:spcPct val="20000"/>
        </a:spcBef>
        <a:spcAft>
          <a:spcPct val="0"/>
        </a:spcAft>
        <a:buClr>
          <a:schemeClr val="accent1"/>
        </a:buClr>
        <a:buSzPct val="80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p"/>
        <a:defRPr kumimoji="1" sz="2800">
          <a:solidFill>
            <a:schemeClr val="tx1"/>
          </a:solidFill>
          <a:latin typeface="+mn-lt"/>
          <a:ea typeface="+mn-ea"/>
        </a:defRPr>
      </a:lvl2pPr>
      <a:lvl3pPr marL="1143000" indent="-228600" algn="l" rtl="0" eaLnBrk="0" fontAlgn="base" hangingPunct="0">
        <a:spcBef>
          <a:spcPct val="20000"/>
        </a:spcBef>
        <a:spcAft>
          <a:spcPct val="0"/>
        </a:spcAft>
        <a:buSzPct val="80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1"/>
        </a:buClr>
        <a:buSzPct val="80000"/>
        <a:buFont typeface="Wingdings" pitchFamily="2" charset="2"/>
        <a:buChar char="p"/>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2"/>
        </a:buClr>
        <a:buSzPct val="8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2"/>
        </a:buClr>
        <a:buSzPct val="8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2"/>
        </a:buClr>
        <a:buSzPct val="8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2"/>
        </a:buClr>
        <a:buSzPct val="8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2"/>
        </a:buClr>
        <a:buSzPct val="80000"/>
        <a:buFont typeface="Wingdings" pitchFamily="2" charset="2"/>
        <a:buChar char="n"/>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ourceforge.net/projects/masu/"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hyperlink" Target="mailto:&#65325;asu-developers@fenrir.ics.es.osaka-u.ac.jp"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ctrTitle"/>
          </p:nvPr>
        </p:nvSpPr>
        <p:spPr/>
        <p:txBody>
          <a:bodyPr/>
          <a:lstStyle/>
          <a:p>
            <a:r>
              <a:rPr lang="ja-JP" altLang="en-US" sz="4000" dirty="0" smtClean="0"/>
              <a:t>メトリクス計測</a:t>
            </a:r>
            <a:r>
              <a:rPr lang="en-US" altLang="ja-JP" sz="4000" dirty="0" smtClean="0"/>
              <a:t/>
            </a:r>
            <a:br>
              <a:rPr lang="en-US" altLang="ja-JP" sz="4000" dirty="0" smtClean="0"/>
            </a:br>
            <a:r>
              <a:rPr lang="ja-JP" altLang="en-US" sz="4000" dirty="0" smtClean="0"/>
              <a:t>プラグインプラットフォーム</a:t>
            </a:r>
            <a:r>
              <a:rPr lang="en-US" altLang="ja-JP" sz="4000" dirty="0" smtClean="0"/>
              <a:t/>
            </a:r>
            <a:br>
              <a:rPr lang="en-US" altLang="ja-JP" sz="4000" dirty="0" smtClean="0"/>
            </a:br>
            <a:r>
              <a:rPr lang="en-US" altLang="ja-JP" sz="4000" dirty="0" smtClean="0"/>
              <a:t>MASU</a:t>
            </a:r>
            <a:r>
              <a:rPr lang="ja-JP" altLang="en-US" sz="4000" dirty="0" smtClean="0"/>
              <a:t>　（取扱説明書）</a:t>
            </a:r>
            <a:endParaRPr kumimoji="1" lang="ja-JP" altLang="en-US" sz="4000" dirty="0"/>
          </a:p>
        </p:txBody>
      </p:sp>
      <p:sp>
        <p:nvSpPr>
          <p:cNvPr id="8" name="サブタイトル 7"/>
          <p:cNvSpPr>
            <a:spLocks noGrp="1"/>
          </p:cNvSpPr>
          <p:nvPr>
            <p:ph type="subTitle" idx="1"/>
          </p:nvPr>
        </p:nvSpPr>
        <p:spPr/>
        <p:txBody>
          <a:bodyPr/>
          <a:lstStyle/>
          <a:p>
            <a:r>
              <a:rPr kumimoji="1" lang="ja-JP" altLang="en-US" dirty="0" smtClean="0"/>
              <a:t>肥後 芳樹</a:t>
            </a:r>
            <a:endParaRPr kumimoji="1" lang="en-US" altLang="ja-JP" dirty="0" smtClean="0"/>
          </a:p>
          <a:p>
            <a:r>
              <a:rPr lang="ja-JP" altLang="en-US" dirty="0" smtClean="0"/>
              <a:t>齋藤 晃</a:t>
            </a:r>
            <a:endParaRPr lang="en-US" altLang="ja-JP" dirty="0" smtClean="0"/>
          </a:p>
          <a:p>
            <a:r>
              <a:rPr kumimoji="1" lang="ja-JP" altLang="en-US" dirty="0" smtClean="0"/>
              <a:t>山田 吾郎</a:t>
            </a:r>
            <a:endParaRPr kumimoji="1" lang="en-US" altLang="ja-JP" dirty="0" smtClean="0"/>
          </a:p>
          <a:p>
            <a:r>
              <a:rPr lang="ja-JP" altLang="en-US" dirty="0" smtClean="0"/>
              <a:t>武藤 祐子</a:t>
            </a:r>
            <a:endParaRPr kumimoji="1" lang="en-US" altLang="ja-JP" dirty="0" smtClean="0"/>
          </a:p>
          <a:p>
            <a:endParaRPr kumimoji="1" lang="ja-JP" altLang="en-US" dirty="0"/>
          </a:p>
        </p:txBody>
      </p:sp>
      <p:pic>
        <p:nvPicPr>
          <p:cNvPr id="9" name="図 8" descr="logo.png"/>
          <p:cNvPicPr>
            <a:picLocks noChangeAspect="1"/>
          </p:cNvPicPr>
          <p:nvPr/>
        </p:nvPicPr>
        <p:blipFill>
          <a:blip r:embed="rId2" cstate="print"/>
          <a:stretch>
            <a:fillRect/>
          </a:stretch>
        </p:blipFill>
        <p:spPr>
          <a:xfrm>
            <a:off x="3071802" y="3929066"/>
            <a:ext cx="3438525" cy="142875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メソッドの</a:t>
            </a:r>
            <a:r>
              <a:rPr kumimoji="1" lang="en-US" altLang="ja-JP" dirty="0" smtClean="0"/>
              <a:t>API</a:t>
            </a:r>
            <a:r>
              <a:rPr kumimoji="1" lang="ja-JP" altLang="en-US" dirty="0" smtClean="0"/>
              <a:t>の例</a:t>
            </a:r>
            <a:r>
              <a:rPr kumimoji="1" lang="en-US" altLang="ja-JP" dirty="0" smtClean="0"/>
              <a:t/>
            </a:r>
            <a:br>
              <a:rPr kumimoji="1" lang="en-US" altLang="ja-JP" dirty="0" smtClean="0"/>
            </a:br>
            <a:r>
              <a:rPr lang="en-US" altLang="ja-JP" sz="2000" dirty="0" err="1" smtClean="0"/>
              <a:t>jp.ac.osaka_u.ist.sel.metricstool.main.data.target.MethodInfo</a:t>
            </a:r>
            <a:endParaRPr kumimoji="1" lang="ja-JP" altLang="en-US" dirty="0"/>
          </a:p>
        </p:txBody>
      </p:sp>
      <p:pic>
        <p:nvPicPr>
          <p:cNvPr id="2050" name="Picture 2"/>
          <p:cNvPicPr>
            <a:picLocks noChangeAspect="1" noChangeArrowheads="1"/>
          </p:cNvPicPr>
          <p:nvPr/>
        </p:nvPicPr>
        <p:blipFill>
          <a:blip r:embed="rId3" cstate="print"/>
          <a:srcRect/>
          <a:stretch>
            <a:fillRect/>
          </a:stretch>
        </p:blipFill>
        <p:spPr bwMode="auto">
          <a:xfrm>
            <a:off x="357158" y="1214422"/>
            <a:ext cx="8572560" cy="506718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ctrTitle"/>
          </p:nvPr>
        </p:nvSpPr>
        <p:spPr/>
        <p:txBody>
          <a:bodyPr/>
          <a:lstStyle/>
          <a:p>
            <a:r>
              <a:rPr kumimoji="1" lang="en-US" altLang="ja-JP" dirty="0" smtClean="0"/>
              <a:t>MASU</a:t>
            </a:r>
            <a:r>
              <a:rPr kumimoji="1" lang="ja-JP" altLang="en-US" dirty="0" smtClean="0"/>
              <a:t>の実行方法</a:t>
            </a:r>
            <a:endParaRPr kumimoji="1" lang="ja-JP" altLang="en-US" dirty="0"/>
          </a:p>
        </p:txBody>
      </p:sp>
      <p:pic>
        <p:nvPicPr>
          <p:cNvPr id="4" name="図 3" descr="logo.png"/>
          <p:cNvPicPr>
            <a:picLocks noChangeAspect="1"/>
          </p:cNvPicPr>
          <p:nvPr/>
        </p:nvPicPr>
        <p:blipFill>
          <a:blip r:embed="rId2" cstate="print"/>
          <a:stretch>
            <a:fillRect/>
          </a:stretch>
        </p:blipFill>
        <p:spPr>
          <a:xfrm>
            <a:off x="3071802" y="3929066"/>
            <a:ext cx="3438525" cy="1428750"/>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214414" y="115888"/>
            <a:ext cx="7677174" cy="865187"/>
          </a:xfrm>
        </p:spPr>
        <p:txBody>
          <a:bodyPr/>
          <a:lstStyle/>
          <a:p>
            <a:r>
              <a:rPr kumimoji="1" lang="ja-JP" altLang="en-US" dirty="0" smtClean="0"/>
              <a:t>実行の前に</a:t>
            </a:r>
            <a:r>
              <a:rPr lang="ja-JP" altLang="en-US" dirty="0" err="1" smtClean="0"/>
              <a:t>．．．</a:t>
            </a:r>
            <a:r>
              <a:rPr lang="ja-JP" altLang="en-US" dirty="0" smtClean="0"/>
              <a:t>（１）</a:t>
            </a:r>
            <a:endParaRPr kumimoji="1" lang="ja-JP" altLang="en-US" dirty="0"/>
          </a:p>
        </p:txBody>
      </p:sp>
      <p:sp>
        <p:nvSpPr>
          <p:cNvPr id="3" name="コンテンツ プレースホルダ 2"/>
          <p:cNvSpPr>
            <a:spLocks noGrp="1"/>
          </p:cNvSpPr>
          <p:nvPr>
            <p:ph idx="1"/>
          </p:nvPr>
        </p:nvSpPr>
        <p:spPr/>
        <p:txBody>
          <a:bodyPr/>
          <a:lstStyle/>
          <a:p>
            <a:r>
              <a:rPr lang="en-US" altLang="ja-JP" dirty="0" smtClean="0"/>
              <a:t>masu.jar </a:t>
            </a:r>
            <a:r>
              <a:rPr lang="ja-JP" altLang="en-US" dirty="0" smtClean="0"/>
              <a:t>と同じディレクトリに下記ファイルが存在していることを確認</a:t>
            </a:r>
            <a:endParaRPr lang="en-US" altLang="ja-JP" dirty="0" smtClean="0"/>
          </a:p>
          <a:p>
            <a:pPr lvl="1"/>
            <a:r>
              <a:rPr lang="en-US" altLang="ja-JP" dirty="0" smtClean="0"/>
              <a:t>antlr.jar</a:t>
            </a:r>
          </a:p>
          <a:p>
            <a:pPr lvl="1"/>
            <a:r>
              <a:rPr lang="en-US" altLang="ja-JP" dirty="0" smtClean="0"/>
              <a:t>asm-all-3.2.jar</a:t>
            </a:r>
          </a:p>
          <a:p>
            <a:pPr lvl="1"/>
            <a:r>
              <a:rPr lang="en-US" altLang="ja-JP" dirty="0" smtClean="0"/>
              <a:t>commons-cli-1.1.jar</a:t>
            </a:r>
          </a:p>
          <a:p>
            <a:pPr lvl="1">
              <a:buNone/>
            </a:pPr>
            <a:r>
              <a:rPr lang="ja-JP" altLang="en-US" dirty="0" smtClean="0"/>
              <a:t>（</a:t>
            </a:r>
            <a:r>
              <a:rPr lang="en-US" altLang="ja-JP" dirty="0" smtClean="0"/>
              <a:t>Eclipse</a:t>
            </a:r>
            <a:r>
              <a:rPr lang="ja-JP" altLang="en-US" dirty="0" smtClean="0"/>
              <a:t>上で実行する場合には，上記ファイルがビルドパスに含まれていればＯＫ）</a:t>
            </a:r>
            <a:endParaRPr lang="en-US" altLang="ja-JP" dirty="0"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214414" y="115888"/>
            <a:ext cx="7677174" cy="865187"/>
          </a:xfrm>
        </p:spPr>
        <p:txBody>
          <a:bodyPr/>
          <a:lstStyle/>
          <a:p>
            <a:r>
              <a:rPr kumimoji="1" lang="ja-JP" altLang="en-US" dirty="0" smtClean="0"/>
              <a:t>実行の前に</a:t>
            </a:r>
            <a:r>
              <a:rPr lang="ja-JP" altLang="en-US" dirty="0" err="1" smtClean="0"/>
              <a:t>．．．</a:t>
            </a:r>
            <a:r>
              <a:rPr lang="ja-JP" altLang="en-US" dirty="0" smtClean="0"/>
              <a:t>（２）</a:t>
            </a:r>
            <a:endParaRPr kumimoji="1" lang="ja-JP" altLang="en-US" dirty="0"/>
          </a:p>
        </p:txBody>
      </p:sp>
      <p:sp>
        <p:nvSpPr>
          <p:cNvPr id="3" name="コンテンツ プレースホルダ 2"/>
          <p:cNvSpPr>
            <a:spLocks noGrp="1"/>
          </p:cNvSpPr>
          <p:nvPr>
            <p:ph idx="1"/>
          </p:nvPr>
        </p:nvSpPr>
        <p:spPr/>
        <p:txBody>
          <a:bodyPr/>
          <a:lstStyle/>
          <a:p>
            <a:r>
              <a:rPr lang="en-US" altLang="ja-JP" dirty="0" smtClean="0"/>
              <a:t>masu.jar </a:t>
            </a:r>
            <a:r>
              <a:rPr lang="ja-JP" altLang="en-US" dirty="0" smtClean="0"/>
              <a:t>と同じディレクトリに</a:t>
            </a:r>
            <a:r>
              <a:rPr lang="en-US" altLang="ja-JP" dirty="0" err="1" smtClean="0"/>
              <a:t>plugins</a:t>
            </a:r>
            <a:r>
              <a:rPr lang="ja-JP" altLang="en-US" dirty="0" smtClean="0"/>
              <a:t>ディレクトリがあることを確認</a:t>
            </a:r>
            <a:endParaRPr lang="en-US" altLang="ja-JP" dirty="0" smtClean="0"/>
          </a:p>
          <a:p>
            <a:pPr lvl="1"/>
            <a:r>
              <a:rPr lang="en-US" altLang="ja-JP" dirty="0" err="1" smtClean="0"/>
              <a:t>plugins</a:t>
            </a:r>
            <a:r>
              <a:rPr lang="ja-JP" altLang="en-US" dirty="0" smtClean="0"/>
              <a:t>ディレクトリの中には各プラグイン専用のディレクトリを置く</a:t>
            </a:r>
            <a:endParaRPr lang="en-US" altLang="ja-JP" dirty="0" smtClean="0"/>
          </a:p>
          <a:p>
            <a:pPr lvl="1"/>
            <a:r>
              <a:rPr lang="ja-JP" altLang="en-US" dirty="0" smtClean="0"/>
              <a:t>各プラグイン専用のディレクトリには，下記のファイルを置く</a:t>
            </a:r>
            <a:endParaRPr lang="en-US" altLang="ja-JP" dirty="0" smtClean="0"/>
          </a:p>
          <a:p>
            <a:pPr lvl="2"/>
            <a:r>
              <a:rPr lang="ja-JP" altLang="en-US" dirty="0" smtClean="0"/>
              <a:t>プラグインの </a:t>
            </a:r>
            <a:r>
              <a:rPr lang="en-US" altLang="ja-JP" dirty="0" smtClean="0"/>
              <a:t>jar </a:t>
            </a:r>
            <a:r>
              <a:rPr lang="ja-JP" altLang="en-US" dirty="0" smtClean="0"/>
              <a:t>ファイル</a:t>
            </a:r>
            <a:endParaRPr lang="en-US" altLang="ja-JP" dirty="0" smtClean="0"/>
          </a:p>
          <a:p>
            <a:pPr lvl="2"/>
            <a:r>
              <a:rPr lang="ja-JP" altLang="en-US" dirty="0" smtClean="0"/>
              <a:t>プラグイン情報を表す </a:t>
            </a:r>
            <a:r>
              <a:rPr lang="en-US" altLang="ja-JP" dirty="0" smtClean="0"/>
              <a:t>plugin.xml</a:t>
            </a:r>
            <a:r>
              <a:rPr lang="ja-JP" altLang="en-US" dirty="0" smtClean="0"/>
              <a:t> ファイル</a:t>
            </a:r>
            <a:endParaRPr lang="en-US" altLang="ja-JP" dirty="0" smtClean="0"/>
          </a:p>
          <a:p>
            <a:pPr lvl="1">
              <a:buNone/>
            </a:pPr>
            <a:r>
              <a:rPr lang="ja-JP" altLang="en-US" dirty="0" smtClean="0"/>
              <a:t>（</a:t>
            </a:r>
            <a:r>
              <a:rPr lang="en-US" altLang="ja-JP" dirty="0" err="1" smtClean="0"/>
              <a:t>SourceForge</a:t>
            </a:r>
            <a:r>
              <a:rPr lang="ja-JP" altLang="en-US" dirty="0" smtClean="0"/>
              <a:t>に置いている既存のプラグインを参考にしてください）</a:t>
            </a:r>
            <a:endParaRPr lang="en-US" altLang="ja-JP" dirty="0"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214414" y="115888"/>
            <a:ext cx="7677174" cy="865187"/>
          </a:xfrm>
        </p:spPr>
        <p:txBody>
          <a:bodyPr/>
          <a:lstStyle/>
          <a:p>
            <a:r>
              <a:rPr kumimoji="1" lang="ja-JP" altLang="en-US" dirty="0" smtClean="0"/>
              <a:t>実行の前に</a:t>
            </a:r>
            <a:r>
              <a:rPr kumimoji="1" lang="ja-JP" altLang="en-US" dirty="0" err="1" smtClean="0"/>
              <a:t>．．．</a:t>
            </a:r>
            <a:r>
              <a:rPr kumimoji="1" lang="ja-JP" altLang="en-US" dirty="0" smtClean="0"/>
              <a:t>（３）</a:t>
            </a:r>
            <a:endParaRPr kumimoji="1" lang="ja-JP" altLang="en-US" dirty="0"/>
          </a:p>
        </p:txBody>
      </p:sp>
      <p:sp>
        <p:nvSpPr>
          <p:cNvPr id="3" name="コンテンツ プレースホルダ 2"/>
          <p:cNvSpPr>
            <a:spLocks noGrp="1"/>
          </p:cNvSpPr>
          <p:nvPr>
            <p:ph idx="1"/>
          </p:nvPr>
        </p:nvSpPr>
        <p:spPr/>
        <p:txBody>
          <a:bodyPr/>
          <a:lstStyle/>
          <a:p>
            <a:r>
              <a:rPr lang="en-US" altLang="ja-JP" dirty="0" smtClean="0"/>
              <a:t>masu.jar</a:t>
            </a:r>
            <a:r>
              <a:rPr lang="ja-JP" altLang="en-US" dirty="0" smtClean="0"/>
              <a:t>と同じディレクトリに</a:t>
            </a:r>
            <a:r>
              <a:rPr lang="en-US" altLang="ja-JP" dirty="0" smtClean="0"/>
              <a:t>resource</a:t>
            </a:r>
            <a:r>
              <a:rPr lang="ja-JP" altLang="en-US" dirty="0" smtClean="0"/>
              <a:t>ディレクトリがあり，その中に下記の</a:t>
            </a:r>
            <a:r>
              <a:rPr lang="en-US" altLang="ja-JP" dirty="0" smtClean="0"/>
              <a:t>jar</a:t>
            </a:r>
            <a:r>
              <a:rPr lang="ja-JP" altLang="en-US" dirty="0" smtClean="0"/>
              <a:t>ファイルがあるか確認．</a:t>
            </a:r>
            <a:endParaRPr lang="en-US" altLang="ja-JP" dirty="0" smtClean="0"/>
          </a:p>
          <a:p>
            <a:pPr lvl="1"/>
            <a:r>
              <a:rPr lang="en-US" altLang="ja-JP" dirty="0" smtClean="0"/>
              <a:t>jdk142.jar</a:t>
            </a:r>
          </a:p>
          <a:p>
            <a:pPr lvl="1"/>
            <a:r>
              <a:rPr lang="en-US" altLang="ja-JP" dirty="0" smtClean="0"/>
              <a:t>jdk142java.lang.jar</a:t>
            </a:r>
          </a:p>
          <a:p>
            <a:pPr lvl="1"/>
            <a:r>
              <a:rPr lang="en-US" altLang="ja-JP" dirty="0" smtClean="0"/>
              <a:t>jdk150.jar</a:t>
            </a:r>
          </a:p>
          <a:p>
            <a:pPr lvl="1"/>
            <a:r>
              <a:rPr lang="en-US" altLang="ja-JP" dirty="0" smtClean="0"/>
              <a:t>jdk150java.lang.jar</a:t>
            </a:r>
          </a:p>
          <a:p>
            <a:pPr lvl="1"/>
            <a:r>
              <a:rPr lang="en-US" altLang="ja-JP" dirty="0" smtClean="0"/>
              <a:t>jdk160.jar</a:t>
            </a:r>
          </a:p>
          <a:p>
            <a:pPr lvl="1"/>
            <a:r>
              <a:rPr lang="en-US" altLang="ja-JP" dirty="0" smtClean="0"/>
              <a:t>jdk160java.lang.jar</a:t>
            </a:r>
          </a:p>
          <a:p>
            <a:pPr lvl="1"/>
            <a:endParaRPr kumimoji="1" lang="ja-JP"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214414" y="115888"/>
            <a:ext cx="7677174" cy="865187"/>
          </a:xfrm>
        </p:spPr>
        <p:txBody>
          <a:bodyPr/>
          <a:lstStyle/>
          <a:p>
            <a:r>
              <a:rPr lang="en-US" altLang="ja-JP" dirty="0" smtClean="0"/>
              <a:t>MASU</a:t>
            </a:r>
            <a:r>
              <a:rPr lang="ja-JP" altLang="en-US" dirty="0" smtClean="0"/>
              <a:t>の実行</a:t>
            </a:r>
            <a:endParaRPr kumimoji="1" lang="ja-JP" altLang="en-US" dirty="0"/>
          </a:p>
        </p:txBody>
      </p:sp>
      <p:sp>
        <p:nvSpPr>
          <p:cNvPr id="3" name="コンテンツ プレースホルダ 2"/>
          <p:cNvSpPr>
            <a:spLocks noGrp="1"/>
          </p:cNvSpPr>
          <p:nvPr>
            <p:ph idx="1"/>
          </p:nvPr>
        </p:nvSpPr>
        <p:spPr>
          <a:xfrm>
            <a:off x="323850" y="1412875"/>
            <a:ext cx="8677306" cy="4824413"/>
          </a:xfrm>
        </p:spPr>
        <p:txBody>
          <a:bodyPr/>
          <a:lstStyle/>
          <a:p>
            <a:r>
              <a:rPr lang="ja-JP" altLang="en-US" dirty="0" smtClean="0"/>
              <a:t>ディレクトリ </a:t>
            </a:r>
            <a:r>
              <a:rPr lang="en-US" altLang="ja-JP" dirty="0" smtClean="0"/>
              <a:t>sample </a:t>
            </a:r>
            <a:r>
              <a:rPr lang="ja-JP" altLang="en-US" dirty="0" smtClean="0"/>
              <a:t>に含まれる</a:t>
            </a:r>
            <a:r>
              <a:rPr lang="en-US" altLang="ja-JP" dirty="0" smtClean="0"/>
              <a:t>java</a:t>
            </a:r>
            <a:r>
              <a:rPr lang="ja-JP" altLang="en-US" dirty="0" smtClean="0"/>
              <a:t>ソースコードから </a:t>
            </a:r>
            <a:r>
              <a:rPr lang="en-US" altLang="ja-JP" dirty="0" smtClean="0"/>
              <a:t>RFC </a:t>
            </a:r>
            <a:r>
              <a:rPr lang="ja-JP" altLang="en-US" dirty="0" smtClean="0"/>
              <a:t>メトリクスを計測し，その結果をファイル </a:t>
            </a:r>
            <a:r>
              <a:rPr lang="en-US" altLang="ja-JP" dirty="0" smtClean="0"/>
              <a:t>result.csv </a:t>
            </a:r>
            <a:r>
              <a:rPr lang="ja-JP" altLang="en-US" dirty="0" smtClean="0"/>
              <a:t>に出力する場合</a:t>
            </a:r>
            <a:endParaRPr lang="en-US" altLang="ja-JP" dirty="0" smtClean="0"/>
          </a:p>
          <a:p>
            <a:endParaRPr kumimoji="1" lang="en-US" altLang="ja-JP" dirty="0" smtClean="0"/>
          </a:p>
          <a:p>
            <a:pPr lvl="1"/>
            <a:r>
              <a:rPr lang="en-US" altLang="ja-JP" dirty="0" smtClean="0"/>
              <a:t>java –jar masu.jar –d sample –l java –m </a:t>
            </a:r>
            <a:r>
              <a:rPr lang="en-US" altLang="ja-JP" dirty="0" err="1" smtClean="0"/>
              <a:t>rfc</a:t>
            </a:r>
            <a:r>
              <a:rPr lang="en-US" altLang="ja-JP" dirty="0" smtClean="0"/>
              <a:t> –C result.cvs</a:t>
            </a:r>
          </a:p>
          <a:p>
            <a:pPr lvl="1"/>
            <a:endParaRPr kumimoji="1" lang="en-US" altLang="ja-JP" dirty="0" smtClean="0"/>
          </a:p>
          <a:p>
            <a:pPr lvl="1"/>
            <a:r>
              <a:rPr lang="ja-JP" altLang="en-US" dirty="0" smtClean="0"/>
              <a:t>次のページから各引数について解説します</a:t>
            </a:r>
            <a:endParaRPr kumimoji="1" lang="ja-JP"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214414" y="115888"/>
            <a:ext cx="7677174" cy="865187"/>
          </a:xfrm>
        </p:spPr>
        <p:txBody>
          <a:bodyPr/>
          <a:lstStyle/>
          <a:p>
            <a:r>
              <a:rPr kumimoji="1" lang="en-US" altLang="ja-JP" dirty="0" smtClean="0"/>
              <a:t>MASU</a:t>
            </a:r>
            <a:r>
              <a:rPr kumimoji="1" lang="ja-JP" altLang="en-US" dirty="0" smtClean="0"/>
              <a:t>の引数</a:t>
            </a:r>
            <a:r>
              <a:rPr lang="ja-JP" altLang="en-US" dirty="0" smtClean="0"/>
              <a:t>（１）</a:t>
            </a:r>
            <a:endParaRPr kumimoji="1" lang="ja-JP" altLang="en-US" dirty="0"/>
          </a:p>
        </p:txBody>
      </p:sp>
      <p:sp>
        <p:nvSpPr>
          <p:cNvPr id="3" name="コンテンツ プレースホルダ 2"/>
          <p:cNvSpPr>
            <a:spLocks noGrp="1"/>
          </p:cNvSpPr>
          <p:nvPr>
            <p:ph idx="1"/>
          </p:nvPr>
        </p:nvSpPr>
        <p:spPr/>
        <p:txBody>
          <a:bodyPr/>
          <a:lstStyle/>
          <a:p>
            <a:r>
              <a:rPr kumimoji="1" lang="en-US" altLang="ja-JP" sz="2800" dirty="0" smtClean="0"/>
              <a:t>-h: </a:t>
            </a:r>
            <a:r>
              <a:rPr kumimoji="1" lang="ja-JP" altLang="en-US" sz="2800" dirty="0" smtClean="0"/>
              <a:t>ヘルプモードで実行．この引数を用いると他のすべての</a:t>
            </a:r>
            <a:r>
              <a:rPr lang="ja-JP" altLang="en-US" sz="2800" dirty="0" smtClean="0"/>
              <a:t>引数は無視され，</a:t>
            </a:r>
            <a:r>
              <a:rPr lang="en-US" altLang="ja-JP" sz="2800" dirty="0" err="1" smtClean="0"/>
              <a:t>masu</a:t>
            </a:r>
            <a:r>
              <a:rPr lang="ja-JP" altLang="en-US" sz="2800" dirty="0" smtClean="0"/>
              <a:t>は利用可能な引数一覧を出力します</a:t>
            </a:r>
            <a:endParaRPr lang="en-US" altLang="ja-JP" sz="2800" dirty="0" smtClean="0"/>
          </a:p>
          <a:p>
            <a:pPr lvl="3"/>
            <a:endParaRPr kumimoji="1" lang="en-US" altLang="ja-JP" sz="1600" dirty="0" smtClean="0"/>
          </a:p>
          <a:p>
            <a:r>
              <a:rPr lang="en-US" altLang="ja-JP" sz="2800" dirty="0" smtClean="0"/>
              <a:t>-v: </a:t>
            </a:r>
            <a:r>
              <a:rPr lang="ja-JP" altLang="en-US" sz="2800" dirty="0" smtClean="0"/>
              <a:t>冗長出力．実行の解析状態を詳細に出力します．冗長出力しない場合に比べて，解析速度は遅くなります．</a:t>
            </a:r>
            <a:endParaRPr lang="en-US" altLang="ja-JP" sz="2800" dirty="0" smtClean="0"/>
          </a:p>
          <a:p>
            <a:pPr lvl="4"/>
            <a:endParaRPr kumimoji="1" lang="en-US" altLang="ja-JP" sz="1600" dirty="0" smtClean="0"/>
          </a:p>
          <a:p>
            <a:r>
              <a:rPr lang="en-US" altLang="ja-JP" sz="2800" dirty="0" smtClean="0"/>
              <a:t>-l: </a:t>
            </a:r>
            <a:r>
              <a:rPr lang="ja-JP" altLang="en-US" sz="2800" dirty="0" smtClean="0"/>
              <a:t>解析対象プログラミング言語を指定するオプションです．現在は，</a:t>
            </a:r>
            <a:r>
              <a:rPr lang="en-US" altLang="ja-JP" sz="2800" dirty="0" smtClean="0"/>
              <a:t>java13, java14, java15, java</a:t>
            </a:r>
            <a:r>
              <a:rPr lang="ja-JP" altLang="en-US" sz="2800" dirty="0" smtClean="0"/>
              <a:t>（</a:t>
            </a:r>
            <a:r>
              <a:rPr lang="en-US" altLang="ja-JP" sz="2800" dirty="0" smtClean="0"/>
              <a:t>java15</a:t>
            </a:r>
            <a:r>
              <a:rPr lang="ja-JP" altLang="en-US" sz="2800" dirty="0" smtClean="0"/>
              <a:t>のエイリアス），</a:t>
            </a:r>
            <a:r>
              <a:rPr lang="en-US" altLang="ja-JP" sz="2800" dirty="0" err="1" smtClean="0"/>
              <a:t>csharp</a:t>
            </a:r>
            <a:r>
              <a:rPr lang="ja-JP" altLang="en-US" sz="2800" dirty="0" smtClean="0"/>
              <a:t>が利用可能です．</a:t>
            </a:r>
            <a:endParaRPr lang="en-US" altLang="ja-JP" sz="2800" dirty="0" smtClean="0"/>
          </a:p>
          <a:p>
            <a:endParaRPr kumimoji="1" lang="ja-JP" altLang="en-US" sz="28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214414" y="115888"/>
            <a:ext cx="7677174" cy="865187"/>
          </a:xfrm>
        </p:spPr>
        <p:txBody>
          <a:bodyPr/>
          <a:lstStyle/>
          <a:p>
            <a:r>
              <a:rPr kumimoji="1" lang="en-US" altLang="ja-JP" dirty="0" smtClean="0"/>
              <a:t>MASU</a:t>
            </a:r>
            <a:r>
              <a:rPr kumimoji="1" lang="ja-JP" altLang="en-US" dirty="0" smtClean="0"/>
              <a:t>の引数（２）</a:t>
            </a:r>
            <a:endParaRPr kumimoji="1" lang="ja-JP" altLang="en-US" dirty="0"/>
          </a:p>
        </p:txBody>
      </p:sp>
      <p:sp>
        <p:nvSpPr>
          <p:cNvPr id="3" name="コンテンツ プレースホルダ 2"/>
          <p:cNvSpPr>
            <a:spLocks noGrp="1"/>
          </p:cNvSpPr>
          <p:nvPr>
            <p:ph idx="1"/>
          </p:nvPr>
        </p:nvSpPr>
        <p:spPr>
          <a:xfrm>
            <a:off x="323850" y="1412875"/>
            <a:ext cx="8605868" cy="4824413"/>
          </a:xfrm>
        </p:spPr>
        <p:txBody>
          <a:bodyPr/>
          <a:lstStyle/>
          <a:p>
            <a:r>
              <a:rPr kumimoji="1" lang="en-US" altLang="ja-JP" sz="2800" dirty="0" smtClean="0"/>
              <a:t>-</a:t>
            </a:r>
            <a:r>
              <a:rPr kumimoji="1" lang="en-US" altLang="ja-JP" sz="2800" dirty="0" err="1" smtClean="0"/>
              <a:t>i</a:t>
            </a:r>
            <a:r>
              <a:rPr kumimoji="1" lang="en-US" altLang="ja-JP" sz="2800" dirty="0" smtClean="0"/>
              <a:t>: </a:t>
            </a:r>
            <a:r>
              <a:rPr kumimoji="1" lang="ja-JP" altLang="en-US" sz="2800" dirty="0" smtClean="0"/>
              <a:t>解析対象ファイル群の絶対パスを記述したファイルを与えるオプションです．各行に</a:t>
            </a:r>
            <a:r>
              <a:rPr kumimoji="1" lang="en-US" altLang="ja-JP" sz="2800" dirty="0" smtClean="0"/>
              <a:t>1</a:t>
            </a:r>
            <a:r>
              <a:rPr kumimoji="1" lang="ja-JP" altLang="en-US" sz="2800" dirty="0" err="1" smtClean="0"/>
              <a:t>つの</a:t>
            </a:r>
            <a:r>
              <a:rPr kumimoji="1" lang="ja-JP" altLang="en-US" sz="2800" dirty="0" smtClean="0"/>
              <a:t>絶対パスを記述してください．</a:t>
            </a:r>
            <a:endParaRPr kumimoji="1" lang="en-US" altLang="ja-JP" sz="2800" dirty="0" smtClean="0"/>
          </a:p>
          <a:p>
            <a:pPr lvl="3"/>
            <a:endParaRPr lang="en-US" altLang="ja-JP" sz="1600" dirty="0" smtClean="0"/>
          </a:p>
          <a:p>
            <a:r>
              <a:rPr kumimoji="1" lang="en-US" altLang="ja-JP" sz="2800" dirty="0" smtClean="0"/>
              <a:t>-d: </a:t>
            </a:r>
            <a:r>
              <a:rPr kumimoji="1" lang="ja-JP" altLang="en-US" sz="2800" dirty="0" smtClean="0"/>
              <a:t>解析対象ファイル群を含むディレクトリを指定します．指定したディレクトリ中に存在する，</a:t>
            </a:r>
            <a:r>
              <a:rPr kumimoji="1" lang="en-US" altLang="ja-JP" sz="2800" dirty="0" smtClean="0"/>
              <a:t>-l</a:t>
            </a:r>
            <a:r>
              <a:rPr kumimoji="1" lang="ja-JP" altLang="en-US" sz="2800" dirty="0" smtClean="0"/>
              <a:t>で指定したプログラミング言語のソースファイルが解析対象になります．</a:t>
            </a:r>
            <a:endParaRPr kumimoji="1" lang="en-US" altLang="ja-JP" sz="2800" dirty="0" smtClean="0"/>
          </a:p>
          <a:p>
            <a:pPr lvl="1"/>
            <a:r>
              <a:rPr lang="en-US" altLang="ja-JP" sz="2400" dirty="0" smtClean="0"/>
              <a:t>-</a:t>
            </a:r>
            <a:r>
              <a:rPr lang="en-US" altLang="ja-JP" sz="2400" dirty="0" err="1" smtClean="0"/>
              <a:t>i</a:t>
            </a:r>
            <a:r>
              <a:rPr lang="en-US" altLang="ja-JP" sz="2400" dirty="0" smtClean="0"/>
              <a:t> </a:t>
            </a:r>
            <a:r>
              <a:rPr lang="ja-JP" altLang="en-US" sz="2400" dirty="0" smtClean="0"/>
              <a:t>と </a:t>
            </a:r>
            <a:r>
              <a:rPr lang="en-US" altLang="ja-JP" sz="2400" dirty="0" smtClean="0"/>
              <a:t>–d </a:t>
            </a:r>
            <a:r>
              <a:rPr lang="ja-JP" altLang="en-US" sz="2400" dirty="0" smtClean="0"/>
              <a:t>は同時に指定可能です</a:t>
            </a:r>
            <a:endParaRPr kumimoji="1" lang="ja-JP" altLang="en-US" sz="24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214414" y="115888"/>
            <a:ext cx="7677174" cy="865187"/>
          </a:xfrm>
        </p:spPr>
        <p:txBody>
          <a:bodyPr/>
          <a:lstStyle/>
          <a:p>
            <a:r>
              <a:rPr kumimoji="1" lang="en-US" altLang="ja-JP" dirty="0" smtClean="0"/>
              <a:t>MASU</a:t>
            </a:r>
            <a:r>
              <a:rPr kumimoji="1" lang="ja-JP" altLang="en-US" dirty="0" smtClean="0"/>
              <a:t>の引数（３）</a:t>
            </a:r>
            <a:endParaRPr kumimoji="1" lang="ja-JP" altLang="en-US" dirty="0"/>
          </a:p>
        </p:txBody>
      </p:sp>
      <p:sp>
        <p:nvSpPr>
          <p:cNvPr id="3" name="コンテンツ プレースホルダ 2"/>
          <p:cNvSpPr>
            <a:spLocks noGrp="1"/>
          </p:cNvSpPr>
          <p:nvPr>
            <p:ph idx="1"/>
          </p:nvPr>
        </p:nvSpPr>
        <p:spPr/>
        <p:txBody>
          <a:bodyPr/>
          <a:lstStyle/>
          <a:p>
            <a:r>
              <a:rPr lang="en-US" altLang="ja-JP" sz="2800" dirty="0" smtClean="0"/>
              <a:t>-m: </a:t>
            </a:r>
            <a:r>
              <a:rPr lang="ja-JP" altLang="en-US" sz="2800" dirty="0" smtClean="0"/>
              <a:t>計測するメトリクスを指定するオプション．複数のメトリクスを計測する場合は半角カンマで区切る．ただしカンマの前後に空白は入れないこと．</a:t>
            </a:r>
            <a:endParaRPr lang="en-US" altLang="ja-JP" sz="2800" dirty="0" smtClean="0"/>
          </a:p>
          <a:p>
            <a:pPr lvl="1"/>
            <a:r>
              <a:rPr kumimoji="1" lang="en-US" altLang="ja-JP" sz="2400" dirty="0" smtClean="0"/>
              <a:t>RFC</a:t>
            </a:r>
            <a:r>
              <a:rPr kumimoji="1" lang="ja-JP" altLang="en-US" sz="2400" dirty="0" smtClean="0"/>
              <a:t>と</a:t>
            </a:r>
            <a:r>
              <a:rPr lang="en-US" altLang="ja-JP" sz="2400" dirty="0" smtClean="0"/>
              <a:t>LCOM</a:t>
            </a:r>
            <a:r>
              <a:rPr lang="ja-JP" altLang="en-US" sz="2400" dirty="0" smtClean="0"/>
              <a:t>を計測する場合，「</a:t>
            </a:r>
            <a:r>
              <a:rPr kumimoji="1" lang="en-US" altLang="ja-JP" sz="2400" dirty="0" smtClean="0"/>
              <a:t>-m </a:t>
            </a:r>
            <a:r>
              <a:rPr kumimoji="1" lang="en-US" altLang="ja-JP" sz="2400" dirty="0" err="1" smtClean="0"/>
              <a:t>rfc,lcom</a:t>
            </a:r>
            <a:r>
              <a:rPr kumimoji="1" lang="ja-JP" altLang="en-US" sz="2400" dirty="0" smtClean="0"/>
              <a:t>」</a:t>
            </a:r>
            <a:endParaRPr kumimoji="1" lang="ja-JP" altLang="en-US" sz="24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214414" y="115888"/>
            <a:ext cx="7677174" cy="865187"/>
          </a:xfrm>
        </p:spPr>
        <p:txBody>
          <a:bodyPr/>
          <a:lstStyle/>
          <a:p>
            <a:r>
              <a:rPr kumimoji="1" lang="en-US" altLang="ja-JP" dirty="0" smtClean="0"/>
              <a:t>MASU</a:t>
            </a:r>
            <a:r>
              <a:rPr kumimoji="1" lang="ja-JP" altLang="en-US" dirty="0" smtClean="0"/>
              <a:t>の引数（４）</a:t>
            </a:r>
            <a:endParaRPr kumimoji="1" lang="ja-JP" altLang="en-US" dirty="0"/>
          </a:p>
        </p:txBody>
      </p:sp>
      <p:sp>
        <p:nvSpPr>
          <p:cNvPr id="3" name="コンテンツ プレースホルダ 2"/>
          <p:cNvSpPr>
            <a:spLocks noGrp="1"/>
          </p:cNvSpPr>
          <p:nvPr>
            <p:ph idx="1"/>
          </p:nvPr>
        </p:nvSpPr>
        <p:spPr/>
        <p:txBody>
          <a:bodyPr/>
          <a:lstStyle/>
          <a:p>
            <a:r>
              <a:rPr kumimoji="1" lang="en-US" altLang="ja-JP" sz="2800" dirty="0" smtClean="0"/>
              <a:t>-F: </a:t>
            </a:r>
            <a:r>
              <a:rPr kumimoji="1" lang="ja-JP" altLang="en-US" sz="2800" dirty="0" smtClean="0"/>
              <a:t>ファイルメトリクスを書き出すファイルを指定．</a:t>
            </a:r>
            <a:r>
              <a:rPr lang="en-US" altLang="ja-JP" sz="2800" dirty="0" smtClean="0"/>
              <a:t>-m </a:t>
            </a:r>
            <a:r>
              <a:rPr lang="ja-JP" altLang="en-US" sz="2800" dirty="0" smtClean="0"/>
              <a:t>でファイルメトリクスを指定しているにもかかわらず </a:t>
            </a:r>
            <a:r>
              <a:rPr lang="en-US" altLang="ja-JP" sz="2800" dirty="0" smtClean="0"/>
              <a:t>–F</a:t>
            </a:r>
            <a:r>
              <a:rPr lang="ja-JP" altLang="en-US" sz="2800" dirty="0" smtClean="0"/>
              <a:t>オプションがない場合はエラー．他の単位のオプションは以下の通り．</a:t>
            </a:r>
            <a:endParaRPr lang="en-US" altLang="ja-JP" sz="2800" dirty="0" smtClean="0"/>
          </a:p>
          <a:p>
            <a:pPr lvl="1"/>
            <a:r>
              <a:rPr lang="en-US" altLang="ja-JP" sz="2400" dirty="0" smtClean="0"/>
              <a:t>-C: </a:t>
            </a:r>
            <a:r>
              <a:rPr lang="ja-JP" altLang="en-US" sz="2400" dirty="0" smtClean="0"/>
              <a:t>クラスメトリクス用</a:t>
            </a:r>
            <a:endParaRPr lang="en-US" altLang="ja-JP" sz="2400" dirty="0" smtClean="0"/>
          </a:p>
          <a:p>
            <a:pPr lvl="1"/>
            <a:r>
              <a:rPr lang="en-US" altLang="ja-JP" sz="2400" dirty="0" smtClean="0"/>
              <a:t>-M: </a:t>
            </a:r>
            <a:r>
              <a:rPr lang="ja-JP" altLang="en-US" sz="2400" dirty="0" smtClean="0"/>
              <a:t>メソッドメトリクス用</a:t>
            </a:r>
            <a:endParaRPr lang="en-US" altLang="ja-JP" sz="2400" dirty="0" smtClean="0"/>
          </a:p>
          <a:p>
            <a:pPr lvl="1"/>
            <a:r>
              <a:rPr lang="en-US" altLang="ja-JP" sz="2400" dirty="0" smtClean="0"/>
              <a:t>-A: </a:t>
            </a:r>
            <a:r>
              <a:rPr lang="ja-JP" altLang="en-US" sz="2400" dirty="0" smtClean="0"/>
              <a:t>フィールド（属性）メトリクス用</a:t>
            </a:r>
            <a:endParaRPr lang="en-US" altLang="ja-JP" sz="2400" dirty="0" smtClean="0"/>
          </a:p>
          <a:p>
            <a:pPr lvl="1"/>
            <a:endParaRPr lang="en-US" altLang="ja-JP" sz="2400"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214414" y="115888"/>
            <a:ext cx="7677174" cy="865187"/>
          </a:xfrm>
        </p:spPr>
        <p:txBody>
          <a:bodyPr/>
          <a:lstStyle/>
          <a:p>
            <a:r>
              <a:rPr kumimoji="1" lang="en-US" altLang="ja-JP" dirty="0" smtClean="0"/>
              <a:t>MASU</a:t>
            </a:r>
            <a:r>
              <a:rPr kumimoji="1" lang="ja-JP" altLang="en-US" dirty="0" smtClean="0"/>
              <a:t>とは</a:t>
            </a:r>
            <a:endParaRPr kumimoji="1" lang="ja-JP" altLang="en-US" dirty="0"/>
          </a:p>
        </p:txBody>
      </p:sp>
      <p:sp>
        <p:nvSpPr>
          <p:cNvPr id="3" name="コンテンツ プレースホルダ 2"/>
          <p:cNvSpPr>
            <a:spLocks noGrp="1"/>
          </p:cNvSpPr>
          <p:nvPr>
            <p:ph idx="1"/>
          </p:nvPr>
        </p:nvSpPr>
        <p:spPr/>
        <p:txBody>
          <a:bodyPr/>
          <a:lstStyle/>
          <a:p>
            <a:r>
              <a:rPr kumimoji="1" lang="ja-JP" altLang="en-US" dirty="0" smtClean="0"/>
              <a:t>ソースコードからのメトリクス計測を支援するツール</a:t>
            </a:r>
            <a:endParaRPr kumimoji="1" lang="en-US" altLang="ja-JP" dirty="0" smtClean="0"/>
          </a:p>
          <a:p>
            <a:pPr lvl="1"/>
            <a:r>
              <a:rPr lang="ja-JP" altLang="en-US" dirty="0" smtClean="0"/>
              <a:t>ユーザがソースコード解析のツールを実装する必要がない</a:t>
            </a:r>
            <a:endParaRPr lang="en-US" altLang="ja-JP" dirty="0" smtClean="0"/>
          </a:p>
          <a:p>
            <a:pPr lvl="1"/>
            <a:r>
              <a:rPr lang="ja-JP" altLang="en-US" dirty="0" smtClean="0"/>
              <a:t>プラグイン（メトリクス計測ロジック）を記述するだけで，任意のメトリクスを追加可能</a:t>
            </a:r>
            <a:endParaRPr lang="en-US" altLang="ja-JP" dirty="0" smtClean="0"/>
          </a:p>
          <a:p>
            <a:pPr lvl="1"/>
            <a:endParaRPr lang="en-US" altLang="ja-JP" dirty="0" smtClean="0"/>
          </a:p>
          <a:p>
            <a:r>
              <a:rPr lang="ja-JP" altLang="en-US" dirty="0" smtClean="0"/>
              <a:t>ソースコード解析用ライブラリとしても利用可能</a:t>
            </a:r>
            <a:endParaRPr lang="en-US" altLang="ja-JP" dirty="0" smtClean="0"/>
          </a:p>
          <a:p>
            <a:pPr lvl="1"/>
            <a:r>
              <a:rPr kumimoji="1" lang="ja-JP" altLang="en-US" dirty="0" smtClean="0"/>
              <a:t>卒論・修論ツールなどの一部として使える</a:t>
            </a:r>
            <a:endParaRPr kumimoji="1" lang="ja-JP"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214414" y="115888"/>
            <a:ext cx="7677174" cy="865187"/>
          </a:xfrm>
        </p:spPr>
        <p:txBody>
          <a:bodyPr/>
          <a:lstStyle/>
          <a:p>
            <a:r>
              <a:rPr kumimoji="1" lang="en-US" altLang="ja-JP" dirty="0" smtClean="0"/>
              <a:t>MASU</a:t>
            </a:r>
            <a:r>
              <a:rPr kumimoji="1" lang="ja-JP" altLang="en-US" dirty="0" smtClean="0"/>
              <a:t>の引数（５）</a:t>
            </a:r>
            <a:endParaRPr kumimoji="1" lang="ja-JP" altLang="en-US" dirty="0"/>
          </a:p>
        </p:txBody>
      </p:sp>
      <p:sp>
        <p:nvSpPr>
          <p:cNvPr id="3" name="コンテンツ プレースホルダ 2"/>
          <p:cNvSpPr>
            <a:spLocks noGrp="1"/>
          </p:cNvSpPr>
          <p:nvPr>
            <p:ph idx="1"/>
          </p:nvPr>
        </p:nvSpPr>
        <p:spPr/>
        <p:txBody>
          <a:bodyPr/>
          <a:lstStyle/>
          <a:p>
            <a:r>
              <a:rPr kumimoji="1" lang="en-US" altLang="ja-JP" sz="2800" dirty="0" smtClean="0"/>
              <a:t>-b: </a:t>
            </a:r>
            <a:r>
              <a:rPr kumimoji="1" lang="ja-JP" altLang="en-US" sz="2800" dirty="0" smtClean="0"/>
              <a:t>解析の精度を上げるためのライブラリを指定．たとえば，</a:t>
            </a:r>
            <a:r>
              <a:rPr lang="en-US" altLang="ja-JP" sz="2800" dirty="0" smtClean="0"/>
              <a:t>java15</a:t>
            </a:r>
            <a:r>
              <a:rPr lang="ja-JP" altLang="en-US" sz="2800" dirty="0" smtClean="0"/>
              <a:t>で記述されたソースファイルを解析する場合は， 「</a:t>
            </a:r>
            <a:r>
              <a:rPr lang="en-US" altLang="ja-JP" sz="2800" dirty="0" smtClean="0"/>
              <a:t>-b resource/java150.jar</a:t>
            </a:r>
            <a:r>
              <a:rPr lang="ja-JP" altLang="en-US" sz="2800" dirty="0" smtClean="0"/>
              <a:t>」と指定することにより，ソースファイル内で呼び出している</a:t>
            </a:r>
            <a:r>
              <a:rPr lang="en-US" altLang="ja-JP" sz="2800" dirty="0" smtClean="0"/>
              <a:t>JDK</a:t>
            </a:r>
            <a:r>
              <a:rPr lang="ja-JP" altLang="en-US" sz="2800" dirty="0" smtClean="0"/>
              <a:t>クラスライブラリの方解決が（ほぼ完全に）行える．</a:t>
            </a:r>
            <a:endParaRPr lang="en-US" altLang="ja-JP" sz="2800" dirty="0" smtClean="0"/>
          </a:p>
          <a:p>
            <a:endParaRPr kumimoji="1" lang="en-US" altLang="ja-JP" sz="2800" dirty="0" smtClean="0"/>
          </a:p>
          <a:p>
            <a:r>
              <a:rPr lang="en-US" altLang="ja-JP" sz="2800" dirty="0" smtClean="0"/>
              <a:t>-t: </a:t>
            </a:r>
            <a:r>
              <a:rPr lang="ja-JP" altLang="en-US" sz="2800" dirty="0" smtClean="0"/>
              <a:t>解析時に利用するスレッド数を指定．</a:t>
            </a:r>
            <a:r>
              <a:rPr lang="en-US" altLang="ja-JP" sz="2800" dirty="0" smtClean="0"/>
              <a:t>OS</a:t>
            </a:r>
            <a:r>
              <a:rPr lang="ja-JP" altLang="en-US" sz="2800" dirty="0" smtClean="0"/>
              <a:t>が認識している論理</a:t>
            </a:r>
            <a:r>
              <a:rPr lang="en-US" altLang="ja-JP" sz="2800" dirty="0" smtClean="0"/>
              <a:t>CPU</a:t>
            </a:r>
            <a:r>
              <a:rPr lang="ja-JP" altLang="en-US" sz="2800" dirty="0" smtClean="0"/>
              <a:t>数を指定するともっとも速く解析を行うことができる．このオプションを指定しない場合に用いるスレッド数は</a:t>
            </a:r>
            <a:r>
              <a:rPr lang="en-US" altLang="ja-JP" sz="2800" dirty="0" smtClean="0"/>
              <a:t>1</a:t>
            </a:r>
            <a:r>
              <a:rPr lang="ja-JP" altLang="en-US" sz="2800" dirty="0" err="1" smtClean="0"/>
              <a:t>．</a:t>
            </a:r>
            <a:endParaRPr kumimoji="1" lang="ja-JP" altLang="en-US" sz="28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ctrTitle"/>
          </p:nvPr>
        </p:nvSpPr>
        <p:spPr/>
        <p:txBody>
          <a:bodyPr/>
          <a:lstStyle/>
          <a:p>
            <a:r>
              <a:rPr lang="ja-JP" altLang="en-US" dirty="0" smtClean="0"/>
              <a:t>ソースコード解析ツールとして利用</a:t>
            </a:r>
            <a:endParaRPr kumimoji="1" lang="ja-JP" altLang="en-US" dirty="0"/>
          </a:p>
        </p:txBody>
      </p:sp>
      <p:pic>
        <p:nvPicPr>
          <p:cNvPr id="4" name="図 3" descr="logo.png"/>
          <p:cNvPicPr>
            <a:picLocks noChangeAspect="1"/>
          </p:cNvPicPr>
          <p:nvPr/>
        </p:nvPicPr>
        <p:blipFill>
          <a:blip r:embed="rId2" cstate="print"/>
          <a:stretch>
            <a:fillRect/>
          </a:stretch>
        </p:blipFill>
        <p:spPr>
          <a:xfrm>
            <a:off x="3071802" y="3929066"/>
            <a:ext cx="3438525" cy="1428750"/>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214414" y="115888"/>
            <a:ext cx="7677174" cy="865187"/>
          </a:xfrm>
        </p:spPr>
        <p:txBody>
          <a:bodyPr/>
          <a:lstStyle/>
          <a:p>
            <a:r>
              <a:rPr lang="ja-JP" altLang="en-US" dirty="0" smtClean="0"/>
              <a:t>利用方法</a:t>
            </a:r>
            <a:endParaRPr kumimoji="1" lang="ja-JP" altLang="en-US" dirty="0"/>
          </a:p>
        </p:txBody>
      </p:sp>
      <p:sp>
        <p:nvSpPr>
          <p:cNvPr id="3" name="コンテンツ プレースホルダ 2"/>
          <p:cNvSpPr>
            <a:spLocks noGrp="1"/>
          </p:cNvSpPr>
          <p:nvPr>
            <p:ph idx="1"/>
          </p:nvPr>
        </p:nvSpPr>
        <p:spPr/>
        <p:txBody>
          <a:bodyPr/>
          <a:lstStyle/>
          <a:p>
            <a:pPr marL="457200" indent="-457200">
              <a:buFont typeface="+mj-lt"/>
              <a:buAutoNum type="arabicPeriod"/>
            </a:pPr>
            <a:r>
              <a:rPr lang="ja-JP" altLang="en-US" sz="2400" dirty="0" smtClean="0"/>
              <a:t>解析ツールの</a:t>
            </a:r>
            <a:r>
              <a:rPr lang="en-US" altLang="ja-JP" sz="2400" dirty="0" smtClean="0"/>
              <a:t>main</a:t>
            </a:r>
            <a:r>
              <a:rPr lang="ja-JP" altLang="en-US" sz="2400" dirty="0" smtClean="0"/>
              <a:t>メソッドを定義するクラスを，</a:t>
            </a:r>
            <a:r>
              <a:rPr lang="en-US" altLang="ja-JP" sz="2400" dirty="0" err="1" smtClean="0"/>
              <a:t>MetricsTool</a:t>
            </a:r>
            <a:r>
              <a:rPr lang="ja-JP" altLang="en-US" sz="2400" dirty="0" smtClean="0"/>
              <a:t>クラスの子クラスとして定義</a:t>
            </a:r>
            <a:endParaRPr lang="en-US" altLang="ja-JP" sz="2400" dirty="0" smtClean="0"/>
          </a:p>
          <a:p>
            <a:pPr lvl="3"/>
            <a:endParaRPr lang="en-US" altLang="ja-JP" sz="1200" dirty="0" smtClean="0"/>
          </a:p>
          <a:p>
            <a:pPr marL="457200" indent="-457200">
              <a:buFont typeface="+mj-lt"/>
              <a:buAutoNum type="arabicPeriod"/>
            </a:pPr>
            <a:r>
              <a:rPr lang="ja-JP" altLang="en-US" sz="2400" dirty="0" smtClean="0"/>
              <a:t>解析に必要な情報を</a:t>
            </a:r>
            <a:r>
              <a:rPr lang="en-US" altLang="ja-JP" sz="2400" dirty="0" smtClean="0"/>
              <a:t>Settings</a:t>
            </a:r>
            <a:r>
              <a:rPr lang="ja-JP" altLang="en-US" sz="2400" dirty="0" smtClean="0"/>
              <a:t>クラスに与える</a:t>
            </a:r>
            <a:endParaRPr lang="en-US" altLang="ja-JP" sz="2400" dirty="0" smtClean="0"/>
          </a:p>
          <a:p>
            <a:pPr lvl="1"/>
            <a:r>
              <a:rPr kumimoji="1" lang="ja-JP" altLang="en-US" sz="2000" dirty="0" smtClean="0"/>
              <a:t>対象言語，対象ソースファイル</a:t>
            </a:r>
            <a:r>
              <a:rPr lang="ja-JP" altLang="en-US" sz="2000" dirty="0" smtClean="0"/>
              <a:t>，スレッド数</a:t>
            </a:r>
            <a:r>
              <a:rPr kumimoji="1" lang="ja-JP" altLang="en-US" sz="2000" dirty="0" smtClean="0"/>
              <a:t>など</a:t>
            </a:r>
            <a:endParaRPr kumimoji="1" lang="en-US" altLang="ja-JP" sz="2000" dirty="0" smtClean="0"/>
          </a:p>
          <a:p>
            <a:pPr lvl="4"/>
            <a:endParaRPr kumimoji="1" lang="en-US" altLang="ja-JP" sz="1200" dirty="0" smtClean="0"/>
          </a:p>
          <a:p>
            <a:pPr marL="457200" indent="-457200">
              <a:buFont typeface="+mj-lt"/>
              <a:buAutoNum type="arabicPeriod"/>
            </a:pPr>
            <a:r>
              <a:rPr lang="en-US" altLang="ja-JP" sz="2400" dirty="0" err="1" smtClean="0"/>
              <a:t>MetricsTool</a:t>
            </a:r>
            <a:r>
              <a:rPr lang="ja-JP" altLang="en-US" sz="2400" dirty="0" smtClean="0"/>
              <a:t>クラスに定義されている</a:t>
            </a:r>
            <a:r>
              <a:rPr lang="en-US" altLang="ja-JP" sz="2400" dirty="0" err="1" smtClean="0"/>
              <a:t>analyzeTargetFiles</a:t>
            </a:r>
            <a:r>
              <a:rPr lang="ja-JP" altLang="en-US" sz="2400" dirty="0" smtClean="0"/>
              <a:t>メソッドを呼び出し，対象ソースファイルを解析</a:t>
            </a:r>
            <a:endParaRPr lang="en-US" altLang="ja-JP" sz="2400" dirty="0" smtClean="0"/>
          </a:p>
          <a:p>
            <a:pPr lvl="4"/>
            <a:endParaRPr lang="en-US" altLang="ja-JP" sz="1200" dirty="0" smtClean="0"/>
          </a:p>
          <a:p>
            <a:pPr marL="457200" indent="-457200">
              <a:buFont typeface="+mj-lt"/>
              <a:buAutoNum type="arabicPeriod"/>
            </a:pPr>
            <a:r>
              <a:rPr lang="ja-JP" altLang="en-US" sz="2400" dirty="0" smtClean="0"/>
              <a:t>解析結果を利用</a:t>
            </a:r>
            <a:endParaRPr lang="en-US" altLang="ja-JP" sz="2400" dirty="0" smtClean="0"/>
          </a:p>
          <a:p>
            <a:pPr lvl="1"/>
            <a:r>
              <a:rPr kumimoji="1" lang="en-US" altLang="ja-JP" sz="2000" dirty="0" err="1" smtClean="0"/>
              <a:t>DataManager</a:t>
            </a:r>
            <a:r>
              <a:rPr lang="ja-JP" altLang="en-US" sz="2000" dirty="0" smtClean="0"/>
              <a:t>から，</a:t>
            </a:r>
            <a:r>
              <a:rPr lang="en-US" altLang="ja-JP" sz="2000" dirty="0" err="1" smtClean="0"/>
              <a:t>C</a:t>
            </a:r>
            <a:r>
              <a:rPr kumimoji="1" lang="en-US" altLang="ja-JP" sz="2000" dirty="0" err="1" smtClean="0"/>
              <a:t>lassInfoManager</a:t>
            </a:r>
            <a:r>
              <a:rPr kumimoji="1" lang="en-US" altLang="ja-JP" sz="2000" dirty="0" smtClean="0"/>
              <a:t>, </a:t>
            </a:r>
            <a:r>
              <a:rPr kumimoji="1" lang="en-US" altLang="ja-JP" sz="2000" dirty="0" err="1" smtClean="0"/>
              <a:t>MethodInfoManager</a:t>
            </a:r>
            <a:r>
              <a:rPr kumimoji="1" lang="en-US" altLang="ja-JP" sz="2000" dirty="0" smtClean="0"/>
              <a:t>, </a:t>
            </a:r>
            <a:r>
              <a:rPr kumimoji="1" lang="en-US" altLang="ja-JP" sz="2000" dirty="0" err="1" smtClean="0"/>
              <a:t>FieldInfoManager</a:t>
            </a:r>
            <a:r>
              <a:rPr kumimoji="1" lang="en-US" altLang="ja-JP" sz="2000" dirty="0" smtClean="0"/>
              <a:t>, </a:t>
            </a:r>
            <a:r>
              <a:rPr kumimoji="1" lang="en-US" altLang="ja-JP" sz="2000" dirty="0" err="1" smtClean="0"/>
              <a:t>FileInfoManager</a:t>
            </a:r>
            <a:r>
              <a:rPr kumimoji="1" lang="ja-JP" altLang="en-US" sz="2000" dirty="0" smtClean="0"/>
              <a:t>を取得</a:t>
            </a:r>
            <a:endParaRPr kumimoji="1" lang="en-US" altLang="ja-JP" sz="2000" dirty="0" smtClean="0"/>
          </a:p>
          <a:p>
            <a:pPr lvl="2"/>
            <a:r>
              <a:rPr lang="ja-JP" altLang="en-US" sz="1600" dirty="0" smtClean="0"/>
              <a:t>各マネージャからさまざまな情報を取ってくることができる</a:t>
            </a:r>
            <a:endParaRPr kumimoji="1" lang="ja-JP" altLang="en-US" sz="16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 1"/>
          <p:cNvSpPr>
            <a:spLocks noGrp="1"/>
          </p:cNvSpPr>
          <p:nvPr>
            <p:ph idx="1"/>
          </p:nvPr>
        </p:nvSpPr>
        <p:spPr/>
        <p:txBody>
          <a:bodyPr/>
          <a:lstStyle/>
          <a:p>
            <a:r>
              <a:rPr kumimoji="1" lang="ja-JP" altLang="en-US" dirty="0" smtClean="0"/>
              <a:t>解析対象が</a:t>
            </a:r>
            <a:r>
              <a:rPr kumimoji="1" lang="en-US" altLang="ja-JP" dirty="0" smtClean="0"/>
              <a:t>Java</a:t>
            </a:r>
            <a:r>
              <a:rPr kumimoji="1" lang="ja-JP" altLang="en-US" dirty="0" smtClean="0"/>
              <a:t>言語の場合，解析対象が利用し</a:t>
            </a:r>
            <a:r>
              <a:rPr lang="ja-JP" altLang="en-US" dirty="0" smtClean="0"/>
              <a:t>ているライブラリ（バイトコード）を与えることで，より正確に解析</a:t>
            </a:r>
            <a:r>
              <a:rPr lang="ja-JP" altLang="en-US" smtClean="0"/>
              <a:t>ができます</a:t>
            </a:r>
            <a:endParaRPr lang="en-US" altLang="ja-JP" dirty="0" smtClean="0"/>
          </a:p>
          <a:p>
            <a:pPr lvl="1"/>
            <a:r>
              <a:rPr kumimoji="1" lang="en-US" altLang="ja-JP" dirty="0" err="1" smtClean="0"/>
              <a:t>Setting.getInstance</a:t>
            </a:r>
            <a:r>
              <a:rPr kumimoji="1" lang="en-US" altLang="ja-JP" dirty="0" smtClean="0"/>
              <a:t>().</a:t>
            </a:r>
            <a:r>
              <a:rPr kumimoji="1" lang="en-US" altLang="ja-JP" dirty="0" err="1" smtClean="0"/>
              <a:t>addLibrary</a:t>
            </a:r>
            <a:r>
              <a:rPr kumimoji="1" lang="en-US" altLang="ja-JP" dirty="0" smtClean="0"/>
              <a:t>(“path\to\library”);</a:t>
            </a:r>
            <a:r>
              <a:rPr kumimoji="1" lang="ja-JP" altLang="en-US" dirty="0" smtClean="0"/>
              <a:t>　で指定する</a:t>
            </a:r>
            <a:endParaRPr kumimoji="1" lang="en-US" altLang="ja-JP" dirty="0" smtClean="0"/>
          </a:p>
          <a:p>
            <a:pPr lvl="1"/>
            <a:r>
              <a:rPr lang="ja-JP" altLang="en-US" dirty="0" smtClean="0"/>
              <a:t>その後に，</a:t>
            </a:r>
            <a:r>
              <a:rPr lang="en-US" altLang="ja-JP" dirty="0" err="1" smtClean="0"/>
              <a:t>analyzeLibraries</a:t>
            </a:r>
            <a:r>
              <a:rPr lang="ja-JP" altLang="en-US" dirty="0" smtClean="0"/>
              <a:t>メソッドを呼び出すのを忘れないように</a:t>
            </a:r>
            <a:endParaRPr lang="en-US" altLang="ja-JP" dirty="0" smtClean="0"/>
          </a:p>
          <a:p>
            <a:pPr lvl="2"/>
            <a:r>
              <a:rPr lang="ja-JP" altLang="en-US" dirty="0" smtClean="0"/>
              <a:t>詳しくは次のページの例を参照してください</a:t>
            </a:r>
            <a:endParaRPr kumimoji="1" lang="en-US" altLang="ja-JP" dirty="0" smtClean="0"/>
          </a:p>
        </p:txBody>
      </p:sp>
      <p:sp>
        <p:nvSpPr>
          <p:cNvPr id="3" name="タイトル 2"/>
          <p:cNvSpPr>
            <a:spLocks noGrp="1"/>
          </p:cNvSpPr>
          <p:nvPr>
            <p:ph type="title"/>
          </p:nvPr>
        </p:nvSpPr>
        <p:spPr/>
        <p:txBody>
          <a:bodyPr/>
          <a:lstStyle/>
          <a:p>
            <a:r>
              <a:rPr kumimoji="1" lang="ja-JP" altLang="en-US" dirty="0" smtClean="0"/>
              <a:t>解析精度を</a:t>
            </a:r>
            <a:r>
              <a:rPr lang="ja-JP" altLang="en-US" dirty="0" smtClean="0"/>
              <a:t>高めるために</a:t>
            </a:r>
            <a:endParaRPr kumimoji="1" lang="ja-JP"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グループ化 32"/>
          <p:cNvGrpSpPr/>
          <p:nvPr/>
        </p:nvGrpSpPr>
        <p:grpSpPr>
          <a:xfrm>
            <a:off x="142844" y="1571612"/>
            <a:ext cx="2357454" cy="142876"/>
            <a:chOff x="142844" y="2000240"/>
            <a:chExt cx="2357454" cy="573092"/>
          </a:xfrm>
        </p:grpSpPr>
        <p:cxnSp>
          <p:nvCxnSpPr>
            <p:cNvPr id="46" name="直線コネクタ 45"/>
            <p:cNvCxnSpPr/>
            <p:nvPr/>
          </p:nvCxnSpPr>
          <p:spPr bwMode="auto">
            <a:xfrm>
              <a:off x="142844" y="2000240"/>
              <a:ext cx="2357454" cy="1588"/>
            </a:xfrm>
            <a:prstGeom prst="line">
              <a:avLst/>
            </a:prstGeom>
            <a:solidFill>
              <a:srgbClr val="FFFF99"/>
            </a:solidFill>
            <a:ln w="101600" cap="flat" cmpd="sng" algn="ctr">
              <a:solidFill>
                <a:srgbClr val="FF0000"/>
              </a:solidFill>
              <a:prstDash val="solid"/>
              <a:round/>
              <a:headEnd type="none" w="med" len="med"/>
              <a:tailEnd type="none" w="med" len="med"/>
            </a:ln>
            <a:effectLst/>
          </p:spPr>
        </p:cxnSp>
        <p:cxnSp>
          <p:nvCxnSpPr>
            <p:cNvPr id="47" name="直線コネクタ 46"/>
            <p:cNvCxnSpPr/>
            <p:nvPr/>
          </p:nvCxnSpPr>
          <p:spPr bwMode="auto">
            <a:xfrm>
              <a:off x="142844" y="2071678"/>
              <a:ext cx="2357454" cy="1588"/>
            </a:xfrm>
            <a:prstGeom prst="line">
              <a:avLst/>
            </a:prstGeom>
            <a:solidFill>
              <a:srgbClr val="FFFF99"/>
            </a:solidFill>
            <a:ln w="101600" cap="flat" cmpd="sng" algn="ctr">
              <a:solidFill>
                <a:srgbClr val="FF0000"/>
              </a:solidFill>
              <a:prstDash val="solid"/>
              <a:round/>
              <a:headEnd type="none" w="med" len="med"/>
              <a:tailEnd type="none" w="med" len="med"/>
            </a:ln>
            <a:effectLst/>
          </p:spPr>
        </p:cxnSp>
        <p:cxnSp>
          <p:nvCxnSpPr>
            <p:cNvPr id="48" name="直線コネクタ 47"/>
            <p:cNvCxnSpPr/>
            <p:nvPr/>
          </p:nvCxnSpPr>
          <p:spPr bwMode="auto">
            <a:xfrm>
              <a:off x="142844" y="2152640"/>
              <a:ext cx="2357454" cy="1588"/>
            </a:xfrm>
            <a:prstGeom prst="line">
              <a:avLst/>
            </a:prstGeom>
            <a:solidFill>
              <a:srgbClr val="FFFF99"/>
            </a:solidFill>
            <a:ln w="101600" cap="flat" cmpd="sng" algn="ctr">
              <a:solidFill>
                <a:srgbClr val="FF0000"/>
              </a:solidFill>
              <a:prstDash val="solid"/>
              <a:round/>
              <a:headEnd type="none" w="med" len="med"/>
              <a:tailEnd type="none" w="med" len="med"/>
            </a:ln>
            <a:effectLst/>
          </p:spPr>
        </p:cxnSp>
        <p:cxnSp>
          <p:nvCxnSpPr>
            <p:cNvPr id="49" name="直線コネクタ 48"/>
            <p:cNvCxnSpPr/>
            <p:nvPr/>
          </p:nvCxnSpPr>
          <p:spPr bwMode="auto">
            <a:xfrm>
              <a:off x="142844" y="2214554"/>
              <a:ext cx="2357454" cy="1588"/>
            </a:xfrm>
            <a:prstGeom prst="line">
              <a:avLst/>
            </a:prstGeom>
            <a:solidFill>
              <a:srgbClr val="FFFF99"/>
            </a:solidFill>
            <a:ln w="101600" cap="flat" cmpd="sng" algn="ctr">
              <a:solidFill>
                <a:srgbClr val="FF0000"/>
              </a:solidFill>
              <a:prstDash val="solid"/>
              <a:round/>
              <a:headEnd type="none" w="med" len="med"/>
              <a:tailEnd type="none" w="med" len="med"/>
            </a:ln>
            <a:effectLst/>
          </p:spPr>
        </p:cxnSp>
        <p:cxnSp>
          <p:nvCxnSpPr>
            <p:cNvPr id="50" name="直線コネクタ 49"/>
            <p:cNvCxnSpPr/>
            <p:nvPr/>
          </p:nvCxnSpPr>
          <p:spPr bwMode="auto">
            <a:xfrm>
              <a:off x="142844" y="2284404"/>
              <a:ext cx="2357454" cy="1588"/>
            </a:xfrm>
            <a:prstGeom prst="line">
              <a:avLst/>
            </a:prstGeom>
            <a:solidFill>
              <a:srgbClr val="FFFF99"/>
            </a:solidFill>
            <a:ln w="101600" cap="flat" cmpd="sng" algn="ctr">
              <a:solidFill>
                <a:srgbClr val="FF0000"/>
              </a:solidFill>
              <a:prstDash val="solid"/>
              <a:round/>
              <a:headEnd type="none" w="med" len="med"/>
              <a:tailEnd type="none" w="med" len="med"/>
            </a:ln>
            <a:effectLst/>
          </p:spPr>
        </p:cxnSp>
        <p:cxnSp>
          <p:nvCxnSpPr>
            <p:cNvPr id="51" name="直線コネクタ 50"/>
            <p:cNvCxnSpPr/>
            <p:nvPr/>
          </p:nvCxnSpPr>
          <p:spPr bwMode="auto">
            <a:xfrm>
              <a:off x="142844" y="2355842"/>
              <a:ext cx="2357454" cy="1588"/>
            </a:xfrm>
            <a:prstGeom prst="line">
              <a:avLst/>
            </a:prstGeom>
            <a:solidFill>
              <a:srgbClr val="FFFF99"/>
            </a:solidFill>
            <a:ln w="101600" cap="flat" cmpd="sng" algn="ctr">
              <a:solidFill>
                <a:srgbClr val="FF0000"/>
              </a:solidFill>
              <a:prstDash val="solid"/>
              <a:round/>
              <a:headEnd type="none" w="med" len="med"/>
              <a:tailEnd type="none" w="med" len="med"/>
            </a:ln>
            <a:effectLst/>
          </p:spPr>
        </p:cxnSp>
        <p:cxnSp>
          <p:nvCxnSpPr>
            <p:cNvPr id="52" name="直線コネクタ 51"/>
            <p:cNvCxnSpPr/>
            <p:nvPr/>
          </p:nvCxnSpPr>
          <p:spPr bwMode="auto">
            <a:xfrm>
              <a:off x="142844" y="2428868"/>
              <a:ext cx="2357454" cy="1588"/>
            </a:xfrm>
            <a:prstGeom prst="line">
              <a:avLst/>
            </a:prstGeom>
            <a:solidFill>
              <a:srgbClr val="FFFF99"/>
            </a:solidFill>
            <a:ln w="101600" cap="flat" cmpd="sng" algn="ctr">
              <a:solidFill>
                <a:srgbClr val="FF0000"/>
              </a:solidFill>
              <a:prstDash val="solid"/>
              <a:round/>
              <a:headEnd type="none" w="med" len="med"/>
              <a:tailEnd type="none" w="med" len="med"/>
            </a:ln>
            <a:effectLst/>
          </p:spPr>
        </p:cxnSp>
        <p:cxnSp>
          <p:nvCxnSpPr>
            <p:cNvPr id="53" name="直線コネクタ 52"/>
            <p:cNvCxnSpPr/>
            <p:nvPr/>
          </p:nvCxnSpPr>
          <p:spPr bwMode="auto">
            <a:xfrm>
              <a:off x="142844" y="2500306"/>
              <a:ext cx="2357454" cy="1588"/>
            </a:xfrm>
            <a:prstGeom prst="line">
              <a:avLst/>
            </a:prstGeom>
            <a:solidFill>
              <a:srgbClr val="FFFF99"/>
            </a:solidFill>
            <a:ln w="101600" cap="flat" cmpd="sng" algn="ctr">
              <a:solidFill>
                <a:srgbClr val="FF0000"/>
              </a:solidFill>
              <a:prstDash val="solid"/>
              <a:round/>
              <a:headEnd type="none" w="med" len="med"/>
              <a:tailEnd type="none" w="med" len="med"/>
            </a:ln>
            <a:effectLst/>
          </p:spPr>
        </p:cxnSp>
        <p:cxnSp>
          <p:nvCxnSpPr>
            <p:cNvPr id="54" name="直線コネクタ 53"/>
            <p:cNvCxnSpPr/>
            <p:nvPr/>
          </p:nvCxnSpPr>
          <p:spPr bwMode="auto">
            <a:xfrm>
              <a:off x="142844" y="2571744"/>
              <a:ext cx="2357454" cy="1588"/>
            </a:xfrm>
            <a:prstGeom prst="line">
              <a:avLst/>
            </a:prstGeom>
            <a:solidFill>
              <a:srgbClr val="FFFF99"/>
            </a:solidFill>
            <a:ln w="101600" cap="flat" cmpd="sng" algn="ctr">
              <a:solidFill>
                <a:srgbClr val="FF0000"/>
              </a:solidFill>
              <a:prstDash val="solid"/>
              <a:round/>
              <a:headEnd type="none" w="med" len="med"/>
              <a:tailEnd type="none" w="med" len="med"/>
            </a:ln>
            <a:effectLst/>
          </p:spPr>
        </p:cxnSp>
      </p:grpSp>
      <p:grpSp>
        <p:nvGrpSpPr>
          <p:cNvPr id="7" name="グループ化 39"/>
          <p:cNvGrpSpPr/>
          <p:nvPr/>
        </p:nvGrpSpPr>
        <p:grpSpPr>
          <a:xfrm>
            <a:off x="142844" y="3000372"/>
            <a:ext cx="2214578" cy="357190"/>
            <a:chOff x="142844" y="3332426"/>
            <a:chExt cx="2071702" cy="239450"/>
          </a:xfrm>
        </p:grpSpPr>
        <p:cxnSp>
          <p:nvCxnSpPr>
            <p:cNvPr id="34" name="直線コネクタ 33"/>
            <p:cNvCxnSpPr/>
            <p:nvPr/>
          </p:nvCxnSpPr>
          <p:spPr bwMode="auto">
            <a:xfrm>
              <a:off x="142844" y="3332426"/>
              <a:ext cx="2071702" cy="1588"/>
            </a:xfrm>
            <a:prstGeom prst="line">
              <a:avLst/>
            </a:prstGeom>
            <a:solidFill>
              <a:srgbClr val="FFFF99"/>
            </a:solidFill>
            <a:ln w="101600" cap="flat" cmpd="sng" algn="ctr">
              <a:solidFill>
                <a:srgbClr val="FF0000"/>
              </a:solidFill>
              <a:prstDash val="solid"/>
              <a:round/>
              <a:headEnd type="none" w="med" len="med"/>
              <a:tailEnd type="none" w="med" len="med"/>
            </a:ln>
            <a:effectLst/>
          </p:spPr>
        </p:cxnSp>
        <p:cxnSp>
          <p:nvCxnSpPr>
            <p:cNvPr id="36" name="直線コネクタ 35"/>
            <p:cNvCxnSpPr/>
            <p:nvPr/>
          </p:nvCxnSpPr>
          <p:spPr bwMode="auto">
            <a:xfrm>
              <a:off x="142844" y="3357562"/>
              <a:ext cx="2071702" cy="1588"/>
            </a:xfrm>
            <a:prstGeom prst="line">
              <a:avLst/>
            </a:prstGeom>
            <a:solidFill>
              <a:srgbClr val="FFFF99"/>
            </a:solidFill>
            <a:ln w="101600" cap="flat" cmpd="sng" algn="ctr">
              <a:solidFill>
                <a:srgbClr val="FF0000"/>
              </a:solidFill>
              <a:prstDash val="solid"/>
              <a:round/>
              <a:headEnd type="none" w="med" len="med"/>
              <a:tailEnd type="none" w="med" len="med"/>
            </a:ln>
            <a:effectLst/>
          </p:spPr>
        </p:cxnSp>
        <p:cxnSp>
          <p:nvCxnSpPr>
            <p:cNvPr id="37" name="直線コネクタ 36"/>
            <p:cNvCxnSpPr/>
            <p:nvPr/>
          </p:nvCxnSpPr>
          <p:spPr bwMode="auto">
            <a:xfrm>
              <a:off x="142844" y="3429000"/>
              <a:ext cx="2071702" cy="1588"/>
            </a:xfrm>
            <a:prstGeom prst="line">
              <a:avLst/>
            </a:prstGeom>
            <a:solidFill>
              <a:srgbClr val="FFFF99"/>
            </a:solidFill>
            <a:ln w="101600" cap="flat" cmpd="sng" algn="ctr">
              <a:solidFill>
                <a:srgbClr val="FF0000"/>
              </a:solidFill>
              <a:prstDash val="solid"/>
              <a:round/>
              <a:headEnd type="none" w="med" len="med"/>
              <a:tailEnd type="none" w="med" len="med"/>
            </a:ln>
            <a:effectLst/>
          </p:spPr>
        </p:cxnSp>
        <p:cxnSp>
          <p:nvCxnSpPr>
            <p:cNvPr id="38" name="直線コネクタ 37"/>
            <p:cNvCxnSpPr/>
            <p:nvPr/>
          </p:nvCxnSpPr>
          <p:spPr bwMode="auto">
            <a:xfrm>
              <a:off x="142844" y="3498850"/>
              <a:ext cx="2071702" cy="1588"/>
            </a:xfrm>
            <a:prstGeom prst="line">
              <a:avLst/>
            </a:prstGeom>
            <a:solidFill>
              <a:srgbClr val="FFFF99"/>
            </a:solidFill>
            <a:ln w="101600" cap="flat" cmpd="sng" algn="ctr">
              <a:solidFill>
                <a:srgbClr val="FF0000"/>
              </a:solidFill>
              <a:prstDash val="solid"/>
              <a:round/>
              <a:headEnd type="none" w="med" len="med"/>
              <a:tailEnd type="none" w="med" len="med"/>
            </a:ln>
            <a:effectLst/>
          </p:spPr>
        </p:cxnSp>
        <p:cxnSp>
          <p:nvCxnSpPr>
            <p:cNvPr id="39" name="直線コネクタ 38"/>
            <p:cNvCxnSpPr/>
            <p:nvPr/>
          </p:nvCxnSpPr>
          <p:spPr bwMode="auto">
            <a:xfrm>
              <a:off x="142844" y="3570288"/>
              <a:ext cx="2071702" cy="1588"/>
            </a:xfrm>
            <a:prstGeom prst="line">
              <a:avLst/>
            </a:prstGeom>
            <a:solidFill>
              <a:srgbClr val="FFFF99"/>
            </a:solidFill>
            <a:ln w="101600" cap="flat" cmpd="sng" algn="ctr">
              <a:solidFill>
                <a:srgbClr val="FF0000"/>
              </a:solidFill>
              <a:prstDash val="solid"/>
              <a:round/>
              <a:headEnd type="none" w="med" len="med"/>
              <a:tailEnd type="none" w="med" len="med"/>
            </a:ln>
            <a:effectLst/>
          </p:spPr>
        </p:cxnSp>
      </p:grpSp>
      <p:grpSp>
        <p:nvGrpSpPr>
          <p:cNvPr id="14" name="グループ化 32"/>
          <p:cNvGrpSpPr/>
          <p:nvPr/>
        </p:nvGrpSpPr>
        <p:grpSpPr>
          <a:xfrm>
            <a:off x="142844" y="2000240"/>
            <a:ext cx="2500330" cy="642942"/>
            <a:chOff x="142844" y="2000240"/>
            <a:chExt cx="2357454" cy="573092"/>
          </a:xfrm>
        </p:grpSpPr>
        <p:cxnSp>
          <p:nvCxnSpPr>
            <p:cNvPr id="23" name="直線コネクタ 22"/>
            <p:cNvCxnSpPr/>
            <p:nvPr/>
          </p:nvCxnSpPr>
          <p:spPr bwMode="auto">
            <a:xfrm>
              <a:off x="142844" y="2000240"/>
              <a:ext cx="2357454" cy="1588"/>
            </a:xfrm>
            <a:prstGeom prst="line">
              <a:avLst/>
            </a:prstGeom>
            <a:solidFill>
              <a:srgbClr val="FFFF99"/>
            </a:solidFill>
            <a:ln w="101600" cap="flat" cmpd="sng" algn="ctr">
              <a:solidFill>
                <a:srgbClr val="FF0000"/>
              </a:solidFill>
              <a:prstDash val="solid"/>
              <a:round/>
              <a:headEnd type="none" w="med" len="med"/>
              <a:tailEnd type="none" w="med" len="med"/>
            </a:ln>
            <a:effectLst/>
          </p:spPr>
        </p:cxnSp>
        <p:cxnSp>
          <p:nvCxnSpPr>
            <p:cNvPr id="25" name="直線コネクタ 24"/>
            <p:cNvCxnSpPr/>
            <p:nvPr/>
          </p:nvCxnSpPr>
          <p:spPr bwMode="auto">
            <a:xfrm>
              <a:off x="142844" y="2071678"/>
              <a:ext cx="2357454" cy="1588"/>
            </a:xfrm>
            <a:prstGeom prst="line">
              <a:avLst/>
            </a:prstGeom>
            <a:solidFill>
              <a:srgbClr val="FFFF99"/>
            </a:solidFill>
            <a:ln w="101600" cap="flat" cmpd="sng" algn="ctr">
              <a:solidFill>
                <a:srgbClr val="FF0000"/>
              </a:solidFill>
              <a:prstDash val="solid"/>
              <a:round/>
              <a:headEnd type="none" w="med" len="med"/>
              <a:tailEnd type="none" w="med" len="med"/>
            </a:ln>
            <a:effectLst/>
          </p:spPr>
        </p:cxnSp>
        <p:cxnSp>
          <p:nvCxnSpPr>
            <p:cNvPr id="26" name="直線コネクタ 25"/>
            <p:cNvCxnSpPr/>
            <p:nvPr/>
          </p:nvCxnSpPr>
          <p:spPr bwMode="auto">
            <a:xfrm>
              <a:off x="142844" y="2152640"/>
              <a:ext cx="2357454" cy="1588"/>
            </a:xfrm>
            <a:prstGeom prst="line">
              <a:avLst/>
            </a:prstGeom>
            <a:solidFill>
              <a:srgbClr val="FFFF99"/>
            </a:solidFill>
            <a:ln w="101600" cap="flat" cmpd="sng" algn="ctr">
              <a:solidFill>
                <a:srgbClr val="FF0000"/>
              </a:solidFill>
              <a:prstDash val="solid"/>
              <a:round/>
              <a:headEnd type="none" w="med" len="med"/>
              <a:tailEnd type="none" w="med" len="med"/>
            </a:ln>
            <a:effectLst/>
          </p:spPr>
        </p:cxnSp>
        <p:cxnSp>
          <p:nvCxnSpPr>
            <p:cNvPr id="27" name="直線コネクタ 26"/>
            <p:cNvCxnSpPr/>
            <p:nvPr/>
          </p:nvCxnSpPr>
          <p:spPr bwMode="auto">
            <a:xfrm>
              <a:off x="142844" y="2214554"/>
              <a:ext cx="2357454" cy="1588"/>
            </a:xfrm>
            <a:prstGeom prst="line">
              <a:avLst/>
            </a:prstGeom>
            <a:solidFill>
              <a:srgbClr val="FFFF99"/>
            </a:solidFill>
            <a:ln w="101600" cap="flat" cmpd="sng" algn="ctr">
              <a:solidFill>
                <a:srgbClr val="FF0000"/>
              </a:solidFill>
              <a:prstDash val="solid"/>
              <a:round/>
              <a:headEnd type="none" w="med" len="med"/>
              <a:tailEnd type="none" w="med" len="med"/>
            </a:ln>
            <a:effectLst/>
          </p:spPr>
        </p:cxnSp>
        <p:cxnSp>
          <p:nvCxnSpPr>
            <p:cNvPr id="28" name="直線コネクタ 27"/>
            <p:cNvCxnSpPr/>
            <p:nvPr/>
          </p:nvCxnSpPr>
          <p:spPr bwMode="auto">
            <a:xfrm>
              <a:off x="142844" y="2284404"/>
              <a:ext cx="2357454" cy="1588"/>
            </a:xfrm>
            <a:prstGeom prst="line">
              <a:avLst/>
            </a:prstGeom>
            <a:solidFill>
              <a:srgbClr val="FFFF99"/>
            </a:solidFill>
            <a:ln w="101600" cap="flat" cmpd="sng" algn="ctr">
              <a:solidFill>
                <a:srgbClr val="FF0000"/>
              </a:solidFill>
              <a:prstDash val="solid"/>
              <a:round/>
              <a:headEnd type="none" w="med" len="med"/>
              <a:tailEnd type="none" w="med" len="med"/>
            </a:ln>
            <a:effectLst/>
          </p:spPr>
        </p:cxnSp>
        <p:cxnSp>
          <p:nvCxnSpPr>
            <p:cNvPr id="29" name="直線コネクタ 28"/>
            <p:cNvCxnSpPr/>
            <p:nvPr/>
          </p:nvCxnSpPr>
          <p:spPr bwMode="auto">
            <a:xfrm>
              <a:off x="142844" y="2355842"/>
              <a:ext cx="2357454" cy="1588"/>
            </a:xfrm>
            <a:prstGeom prst="line">
              <a:avLst/>
            </a:prstGeom>
            <a:solidFill>
              <a:srgbClr val="FFFF99"/>
            </a:solidFill>
            <a:ln w="101600" cap="flat" cmpd="sng" algn="ctr">
              <a:solidFill>
                <a:srgbClr val="FF0000"/>
              </a:solidFill>
              <a:prstDash val="solid"/>
              <a:round/>
              <a:headEnd type="none" w="med" len="med"/>
              <a:tailEnd type="none" w="med" len="med"/>
            </a:ln>
            <a:effectLst/>
          </p:spPr>
        </p:cxnSp>
        <p:cxnSp>
          <p:nvCxnSpPr>
            <p:cNvPr id="30" name="直線コネクタ 29"/>
            <p:cNvCxnSpPr/>
            <p:nvPr/>
          </p:nvCxnSpPr>
          <p:spPr bwMode="auto">
            <a:xfrm>
              <a:off x="142844" y="2428868"/>
              <a:ext cx="2357454" cy="1588"/>
            </a:xfrm>
            <a:prstGeom prst="line">
              <a:avLst/>
            </a:prstGeom>
            <a:solidFill>
              <a:srgbClr val="FFFF99"/>
            </a:solidFill>
            <a:ln w="101600" cap="flat" cmpd="sng" algn="ctr">
              <a:solidFill>
                <a:srgbClr val="FF0000"/>
              </a:solidFill>
              <a:prstDash val="solid"/>
              <a:round/>
              <a:headEnd type="none" w="med" len="med"/>
              <a:tailEnd type="none" w="med" len="med"/>
            </a:ln>
            <a:effectLst/>
          </p:spPr>
        </p:cxnSp>
        <p:cxnSp>
          <p:nvCxnSpPr>
            <p:cNvPr id="31" name="直線コネクタ 30"/>
            <p:cNvCxnSpPr/>
            <p:nvPr/>
          </p:nvCxnSpPr>
          <p:spPr bwMode="auto">
            <a:xfrm>
              <a:off x="142844" y="2500306"/>
              <a:ext cx="2357454" cy="1588"/>
            </a:xfrm>
            <a:prstGeom prst="line">
              <a:avLst/>
            </a:prstGeom>
            <a:solidFill>
              <a:srgbClr val="FFFF99"/>
            </a:solidFill>
            <a:ln w="101600" cap="flat" cmpd="sng" algn="ctr">
              <a:solidFill>
                <a:srgbClr val="FF0000"/>
              </a:solidFill>
              <a:prstDash val="solid"/>
              <a:round/>
              <a:headEnd type="none" w="med" len="med"/>
              <a:tailEnd type="none" w="med" len="med"/>
            </a:ln>
            <a:effectLst/>
          </p:spPr>
        </p:cxnSp>
        <p:cxnSp>
          <p:nvCxnSpPr>
            <p:cNvPr id="32" name="直線コネクタ 31"/>
            <p:cNvCxnSpPr/>
            <p:nvPr/>
          </p:nvCxnSpPr>
          <p:spPr bwMode="auto">
            <a:xfrm>
              <a:off x="142844" y="2571744"/>
              <a:ext cx="2357454" cy="1588"/>
            </a:xfrm>
            <a:prstGeom prst="line">
              <a:avLst/>
            </a:prstGeom>
            <a:solidFill>
              <a:srgbClr val="FFFF99"/>
            </a:solidFill>
            <a:ln w="101600" cap="flat" cmpd="sng" algn="ctr">
              <a:solidFill>
                <a:srgbClr val="FF0000"/>
              </a:solidFill>
              <a:prstDash val="solid"/>
              <a:round/>
              <a:headEnd type="none" w="med" len="med"/>
              <a:tailEnd type="none" w="med" len="med"/>
            </a:ln>
            <a:effectLst/>
          </p:spPr>
        </p:cxnSp>
      </p:grpSp>
      <p:sp>
        <p:nvSpPr>
          <p:cNvPr id="2" name="タイトル 1"/>
          <p:cNvSpPr>
            <a:spLocks noGrp="1"/>
          </p:cNvSpPr>
          <p:nvPr>
            <p:ph type="title"/>
          </p:nvPr>
        </p:nvSpPr>
        <p:spPr>
          <a:xfrm>
            <a:off x="1214414" y="115888"/>
            <a:ext cx="7677174" cy="865187"/>
          </a:xfrm>
        </p:spPr>
        <p:txBody>
          <a:bodyPr/>
          <a:lstStyle/>
          <a:p>
            <a:r>
              <a:rPr kumimoji="1" lang="ja-JP" altLang="en-US" dirty="0" smtClean="0"/>
              <a:t>簡単な例（要素名の出力）</a:t>
            </a:r>
            <a:endParaRPr kumimoji="1" lang="ja-JP" altLang="en-US" dirty="0"/>
          </a:p>
        </p:txBody>
      </p:sp>
      <p:grpSp>
        <p:nvGrpSpPr>
          <p:cNvPr id="15" name="グループ化 13"/>
          <p:cNvGrpSpPr/>
          <p:nvPr/>
        </p:nvGrpSpPr>
        <p:grpSpPr>
          <a:xfrm>
            <a:off x="4000496" y="1314378"/>
            <a:ext cx="4429156" cy="738664"/>
            <a:chOff x="4000496" y="1314378"/>
            <a:chExt cx="4429156" cy="738664"/>
          </a:xfrm>
        </p:grpSpPr>
        <p:sp>
          <p:nvSpPr>
            <p:cNvPr id="8" name="テキスト ボックス 7"/>
            <p:cNvSpPr txBox="1"/>
            <p:nvPr/>
          </p:nvSpPr>
          <p:spPr>
            <a:xfrm>
              <a:off x="4000496" y="1714488"/>
              <a:ext cx="4429156" cy="338554"/>
            </a:xfrm>
            <a:prstGeom prst="rect">
              <a:avLst/>
            </a:prstGeom>
            <a:noFill/>
            <a:ln w="12700">
              <a:solidFill>
                <a:schemeClr val="tx1"/>
              </a:solidFill>
            </a:ln>
          </p:spPr>
          <p:txBody>
            <a:bodyPr wrap="square" rtlCol="0">
              <a:spAutoFit/>
            </a:bodyPr>
            <a:lstStyle/>
            <a:p>
              <a:pPr algn="l"/>
              <a:r>
                <a:rPr lang="en-US" altLang="ja-JP" sz="1600" dirty="0" smtClean="0"/>
                <a:t>public class Simple01 </a:t>
              </a:r>
              <a:r>
                <a:rPr lang="en-US" altLang="ja-JP" sz="1600" dirty="0" smtClean="0">
                  <a:solidFill>
                    <a:srgbClr val="FF0000"/>
                  </a:solidFill>
                </a:rPr>
                <a:t>extends </a:t>
              </a:r>
              <a:r>
                <a:rPr lang="en-US" altLang="ja-JP" sz="1600" dirty="0" err="1" smtClean="0">
                  <a:solidFill>
                    <a:srgbClr val="FF0000"/>
                  </a:solidFill>
                </a:rPr>
                <a:t>MetricsTool</a:t>
              </a:r>
              <a:r>
                <a:rPr lang="en-US" altLang="ja-JP" sz="1600" dirty="0" smtClean="0">
                  <a:solidFill>
                    <a:srgbClr val="FF0000"/>
                  </a:solidFill>
                </a:rPr>
                <a:t> </a:t>
              </a:r>
              <a:r>
                <a:rPr lang="en-US" altLang="ja-JP" sz="1600" dirty="0" smtClean="0"/>
                <a:t>{</a:t>
              </a:r>
            </a:p>
          </p:txBody>
        </p:sp>
        <p:sp>
          <p:nvSpPr>
            <p:cNvPr id="9" name="テキスト ボックス 8"/>
            <p:cNvSpPr txBox="1"/>
            <p:nvPr/>
          </p:nvSpPr>
          <p:spPr>
            <a:xfrm>
              <a:off x="4000496" y="1314378"/>
              <a:ext cx="4429156" cy="400110"/>
            </a:xfrm>
            <a:prstGeom prst="rect">
              <a:avLst/>
            </a:prstGeom>
            <a:noFill/>
          </p:spPr>
          <p:txBody>
            <a:bodyPr wrap="square" rtlCol="0">
              <a:spAutoFit/>
            </a:bodyPr>
            <a:lstStyle/>
            <a:p>
              <a:r>
                <a:rPr kumimoji="1" lang="en-US" altLang="ja-JP" dirty="0" smtClean="0"/>
                <a:t>1. </a:t>
              </a:r>
              <a:r>
                <a:rPr kumimoji="1" lang="en-US" altLang="ja-JP" dirty="0" err="1" smtClean="0"/>
                <a:t>MetricsTool</a:t>
              </a:r>
              <a:r>
                <a:rPr kumimoji="1" lang="ja-JP" altLang="en-US" dirty="0" smtClean="0"/>
                <a:t>クラスを継承</a:t>
              </a:r>
              <a:endParaRPr kumimoji="1" lang="ja-JP" altLang="en-US" dirty="0"/>
            </a:p>
          </p:txBody>
        </p:sp>
      </p:grpSp>
      <p:sp>
        <p:nvSpPr>
          <p:cNvPr id="10" name="テキスト ボックス 9"/>
          <p:cNvSpPr txBox="1"/>
          <p:nvPr/>
        </p:nvSpPr>
        <p:spPr>
          <a:xfrm>
            <a:off x="4000496" y="2827565"/>
            <a:ext cx="5072066" cy="1815882"/>
          </a:xfrm>
          <a:prstGeom prst="rect">
            <a:avLst/>
          </a:prstGeom>
          <a:noFill/>
          <a:ln w="12700">
            <a:solidFill>
              <a:schemeClr val="tx1"/>
            </a:solidFill>
          </a:ln>
        </p:spPr>
        <p:txBody>
          <a:bodyPr wrap="square" rtlCol="0">
            <a:spAutoFit/>
          </a:bodyPr>
          <a:lstStyle/>
          <a:p>
            <a:pPr algn="l"/>
            <a:r>
              <a:rPr lang="en-US" altLang="ja-JP" sz="1600" dirty="0" err="1" smtClean="0"/>
              <a:t>Settings.</a:t>
            </a:r>
            <a:r>
              <a:rPr lang="en-US" altLang="ja-JP" sz="1600" i="1" dirty="0" err="1" smtClean="0"/>
              <a:t>getInstance</a:t>
            </a:r>
            <a:r>
              <a:rPr lang="en-US" altLang="ja-JP" sz="1600" i="1" dirty="0" smtClean="0"/>
              <a:t>().</a:t>
            </a:r>
            <a:r>
              <a:rPr lang="en-US" altLang="ja-JP" sz="1600" i="1" dirty="0" err="1" smtClean="0">
                <a:solidFill>
                  <a:srgbClr val="FF0000"/>
                </a:solidFill>
              </a:rPr>
              <a:t>setLanguage</a:t>
            </a:r>
            <a:r>
              <a:rPr lang="en-US" altLang="ja-JP" sz="1600" i="1" dirty="0" smtClean="0"/>
              <a:t>("java");</a:t>
            </a:r>
          </a:p>
          <a:p>
            <a:pPr algn="l"/>
            <a:r>
              <a:rPr lang="en-US" altLang="ja-JP" sz="1600" dirty="0" err="1" smtClean="0"/>
              <a:t>Settings.</a:t>
            </a:r>
            <a:r>
              <a:rPr lang="en-US" altLang="ja-JP" sz="1600" i="1" dirty="0" err="1" smtClean="0"/>
              <a:t>getInstance</a:t>
            </a:r>
            <a:r>
              <a:rPr lang="en-US" altLang="ja-JP" sz="1600" i="1" dirty="0" smtClean="0"/>
              <a:t>().</a:t>
            </a:r>
            <a:r>
              <a:rPr lang="en-US" altLang="ja-JP" sz="1600" i="1" dirty="0" err="1" smtClean="0">
                <a:solidFill>
                  <a:srgbClr val="FF0000"/>
                </a:solidFill>
              </a:rPr>
              <a:t>setTargetDirectory</a:t>
            </a:r>
            <a:r>
              <a:rPr lang="en-US" altLang="ja-JP" sz="1600" i="1" dirty="0" smtClean="0"/>
              <a:t>(</a:t>
            </a:r>
          </a:p>
          <a:p>
            <a:pPr algn="l"/>
            <a:r>
              <a:rPr lang="en-US" altLang="ja-JP" sz="1600" dirty="0" smtClean="0"/>
              <a:t>"H:\\eclipse\\eclipse-3.5\\workspace\\</a:t>
            </a:r>
            <a:r>
              <a:rPr lang="en-US" altLang="ja-JP" sz="1600" dirty="0" err="1" smtClean="0"/>
              <a:t>masu</a:t>
            </a:r>
            <a:r>
              <a:rPr lang="en-US" altLang="ja-JP" sz="1600" dirty="0" smtClean="0"/>
              <a:t>");</a:t>
            </a:r>
          </a:p>
          <a:p>
            <a:pPr algn="l"/>
            <a:r>
              <a:rPr lang="en-US" altLang="ja-JP" sz="1600" dirty="0" err="1" smtClean="0"/>
              <a:t>Settings.</a:t>
            </a:r>
            <a:r>
              <a:rPr lang="en-US" altLang="ja-JP" sz="1600" i="1" dirty="0" err="1" smtClean="0"/>
              <a:t>getInstance</a:t>
            </a:r>
            <a:r>
              <a:rPr lang="en-US" altLang="ja-JP" sz="1600" i="1" dirty="0" smtClean="0"/>
              <a:t>().</a:t>
            </a:r>
            <a:r>
              <a:rPr lang="en-US" altLang="ja-JP" sz="1600" i="1" dirty="0" err="1" smtClean="0">
                <a:solidFill>
                  <a:srgbClr val="FF0000"/>
                </a:solidFill>
              </a:rPr>
              <a:t>setVerbose</a:t>
            </a:r>
            <a:r>
              <a:rPr lang="en-US" altLang="ja-JP" sz="1600" i="1" dirty="0" smtClean="0"/>
              <a:t>(</a:t>
            </a:r>
            <a:r>
              <a:rPr lang="en-US" altLang="ja-JP" sz="1600" b="1" i="1" dirty="0" smtClean="0"/>
              <a:t>true);</a:t>
            </a:r>
          </a:p>
          <a:p>
            <a:pPr algn="l"/>
            <a:r>
              <a:rPr lang="en-US" altLang="ja-JP" sz="1600" dirty="0" err="1" smtClean="0"/>
              <a:t>Settings.</a:t>
            </a:r>
            <a:r>
              <a:rPr lang="en-US" altLang="ja-JP" sz="1600" i="1" dirty="0" err="1" smtClean="0"/>
              <a:t>getInstance</a:t>
            </a:r>
            <a:r>
              <a:rPr lang="en-US" altLang="ja-JP" sz="1600" i="1" dirty="0" smtClean="0"/>
              <a:t>().</a:t>
            </a:r>
            <a:r>
              <a:rPr lang="en-US" altLang="ja-JP" sz="1600" i="1" dirty="0" err="1" smtClean="0">
                <a:solidFill>
                  <a:srgbClr val="FF0000"/>
                </a:solidFill>
              </a:rPr>
              <a:t>addLibrary</a:t>
            </a:r>
            <a:r>
              <a:rPr lang="en-US" altLang="ja-JP" sz="1600" i="1" dirty="0" smtClean="0"/>
              <a:t>(</a:t>
            </a:r>
            <a:r>
              <a:rPr lang="en-US" altLang="ja-JP" sz="1600" b="1" i="1" dirty="0" smtClean="0"/>
              <a:t>“resource\jdk160.jar”</a:t>
            </a:r>
            <a:r>
              <a:rPr lang="en-US" altLang="ja-JP" sz="1600" i="1" dirty="0" smtClean="0"/>
              <a:t>);</a:t>
            </a:r>
          </a:p>
          <a:p>
            <a:pPr algn="l"/>
            <a:r>
              <a:rPr lang="en-US" altLang="ja-JP" sz="1600" dirty="0" err="1" smtClean="0"/>
              <a:t>Settings</a:t>
            </a:r>
            <a:r>
              <a:rPr lang="en-US" altLang="ja-JP" sz="1600" i="1" dirty="0" err="1" smtClean="0"/>
              <a:t>.getInstance</a:t>
            </a:r>
            <a:r>
              <a:rPr lang="en-US" altLang="ja-JP" sz="1600" i="1" dirty="0" smtClean="0"/>
              <a:t>().</a:t>
            </a:r>
            <a:r>
              <a:rPr lang="en-US" altLang="ja-JP" sz="1600" i="1" dirty="0" err="1" smtClean="0">
                <a:solidFill>
                  <a:srgbClr val="FF0000"/>
                </a:solidFill>
              </a:rPr>
              <a:t>setThreadNumber</a:t>
            </a:r>
            <a:r>
              <a:rPr lang="en-US" altLang="ja-JP" sz="1600" i="1" dirty="0" smtClean="0"/>
              <a:t>(2);</a:t>
            </a:r>
          </a:p>
        </p:txBody>
      </p:sp>
      <p:sp>
        <p:nvSpPr>
          <p:cNvPr id="11" name="テキスト ボックス 10"/>
          <p:cNvSpPr txBox="1"/>
          <p:nvPr/>
        </p:nvSpPr>
        <p:spPr>
          <a:xfrm>
            <a:off x="4000496" y="2427454"/>
            <a:ext cx="5072098" cy="400110"/>
          </a:xfrm>
          <a:prstGeom prst="rect">
            <a:avLst/>
          </a:prstGeom>
          <a:noFill/>
        </p:spPr>
        <p:txBody>
          <a:bodyPr wrap="square" rtlCol="0">
            <a:spAutoFit/>
          </a:bodyPr>
          <a:lstStyle/>
          <a:p>
            <a:r>
              <a:rPr lang="en-US" altLang="ja-JP" dirty="0" smtClean="0"/>
              <a:t>2. </a:t>
            </a:r>
            <a:r>
              <a:rPr kumimoji="1" lang="ja-JP" altLang="en-US" dirty="0" smtClean="0"/>
              <a:t>解析に必要な情報をセット</a:t>
            </a:r>
            <a:endParaRPr kumimoji="1" lang="ja-JP" altLang="en-US" dirty="0"/>
          </a:p>
        </p:txBody>
      </p:sp>
      <p:grpSp>
        <p:nvGrpSpPr>
          <p:cNvPr id="16" name="グループ化 15"/>
          <p:cNvGrpSpPr/>
          <p:nvPr/>
        </p:nvGrpSpPr>
        <p:grpSpPr>
          <a:xfrm>
            <a:off x="4000496" y="4814840"/>
            <a:ext cx="4429156" cy="1432149"/>
            <a:chOff x="4000496" y="4957716"/>
            <a:chExt cx="4429156" cy="1432149"/>
          </a:xfrm>
        </p:grpSpPr>
        <p:sp>
          <p:nvSpPr>
            <p:cNvPr id="12" name="テキスト ボックス 11"/>
            <p:cNvSpPr txBox="1"/>
            <p:nvPr/>
          </p:nvSpPr>
          <p:spPr>
            <a:xfrm>
              <a:off x="4000496" y="5312647"/>
              <a:ext cx="4429156" cy="1077218"/>
            </a:xfrm>
            <a:prstGeom prst="rect">
              <a:avLst/>
            </a:prstGeom>
            <a:noFill/>
            <a:ln w="12700">
              <a:solidFill>
                <a:schemeClr val="tx1"/>
              </a:solidFill>
            </a:ln>
          </p:spPr>
          <p:txBody>
            <a:bodyPr wrap="square" rtlCol="0">
              <a:spAutoFit/>
            </a:bodyPr>
            <a:lstStyle/>
            <a:p>
              <a:pPr algn="l"/>
              <a:r>
                <a:rPr lang="en-US" altLang="ja-JP" sz="1600" dirty="0" smtClean="0"/>
                <a:t>final Simple01 simple = </a:t>
              </a:r>
              <a:r>
                <a:rPr lang="en-US" altLang="ja-JP" sz="1600" dirty="0" smtClean="0">
                  <a:solidFill>
                    <a:srgbClr val="FF0000"/>
                  </a:solidFill>
                </a:rPr>
                <a:t>new Simple01</a:t>
              </a:r>
              <a:r>
                <a:rPr lang="en-US" altLang="ja-JP" sz="1600" dirty="0" smtClean="0">
                  <a:solidFill>
                    <a:srgbClr val="FF0000"/>
                  </a:solidFill>
                </a:rPr>
                <a:t>();</a:t>
              </a:r>
            </a:p>
            <a:p>
              <a:pPr algn="l"/>
              <a:r>
                <a:rPr lang="en-US" altLang="ja-JP" sz="1600" dirty="0" err="1" smtClean="0"/>
                <a:t>simple.</a:t>
              </a:r>
              <a:r>
                <a:rPr lang="en-US" altLang="ja-JP" sz="1600" dirty="0" err="1" smtClean="0">
                  <a:solidFill>
                    <a:srgbClr val="FF0000"/>
                  </a:solidFill>
                </a:rPr>
                <a:t>analyzeLibraries</a:t>
              </a:r>
              <a:r>
                <a:rPr lang="en-US" altLang="ja-JP" sz="1600" dirty="0" smtClean="0">
                  <a:solidFill>
                    <a:srgbClr val="FF0000"/>
                  </a:solidFill>
                </a:rPr>
                <a:t>();</a:t>
              </a:r>
              <a:endParaRPr lang="en-US" altLang="ja-JP" sz="1600" dirty="0" smtClean="0">
                <a:solidFill>
                  <a:srgbClr val="FF0000"/>
                </a:solidFill>
              </a:endParaRPr>
            </a:p>
            <a:p>
              <a:pPr algn="l"/>
              <a:r>
                <a:rPr lang="en-US" altLang="ja-JP" sz="1600" dirty="0" err="1" smtClean="0"/>
                <a:t>simple.</a:t>
              </a:r>
              <a:r>
                <a:rPr lang="en-US" altLang="ja-JP" sz="1600" dirty="0" err="1" smtClean="0">
                  <a:solidFill>
                    <a:srgbClr val="FF0000"/>
                  </a:solidFill>
                </a:rPr>
                <a:t>readTargetFiles</a:t>
              </a:r>
              <a:r>
                <a:rPr lang="en-US" altLang="ja-JP" sz="1600" dirty="0" smtClean="0">
                  <a:solidFill>
                    <a:srgbClr val="FF0000"/>
                  </a:solidFill>
                </a:rPr>
                <a:t>();</a:t>
              </a:r>
              <a:endParaRPr lang="ja-JP" altLang="en-US" sz="1600" dirty="0" smtClean="0">
                <a:solidFill>
                  <a:srgbClr val="FF0000"/>
                </a:solidFill>
              </a:endParaRPr>
            </a:p>
            <a:p>
              <a:pPr algn="l"/>
              <a:r>
                <a:rPr lang="en-US" altLang="ja-JP" sz="1600" dirty="0" err="1" smtClean="0"/>
                <a:t>simple.</a:t>
              </a:r>
              <a:r>
                <a:rPr lang="en-US" altLang="ja-JP" sz="1600" dirty="0" err="1" smtClean="0">
                  <a:solidFill>
                    <a:srgbClr val="FF0000"/>
                  </a:solidFill>
                </a:rPr>
                <a:t>analyzeTargetFiles</a:t>
              </a:r>
              <a:r>
                <a:rPr lang="en-US" altLang="ja-JP" sz="1600" dirty="0" smtClean="0">
                  <a:solidFill>
                    <a:srgbClr val="FF0000"/>
                  </a:solidFill>
                </a:rPr>
                <a:t>();</a:t>
              </a:r>
            </a:p>
          </p:txBody>
        </p:sp>
        <p:sp>
          <p:nvSpPr>
            <p:cNvPr id="13" name="テキスト ボックス 12"/>
            <p:cNvSpPr txBox="1"/>
            <p:nvPr/>
          </p:nvSpPr>
          <p:spPr>
            <a:xfrm>
              <a:off x="4000496" y="4957716"/>
              <a:ext cx="4429156" cy="400110"/>
            </a:xfrm>
            <a:prstGeom prst="rect">
              <a:avLst/>
            </a:prstGeom>
            <a:noFill/>
          </p:spPr>
          <p:txBody>
            <a:bodyPr wrap="square" rtlCol="0">
              <a:spAutoFit/>
            </a:bodyPr>
            <a:lstStyle/>
            <a:p>
              <a:r>
                <a:rPr kumimoji="1" lang="en-US" altLang="ja-JP" dirty="0" smtClean="0"/>
                <a:t>3. </a:t>
              </a:r>
              <a:r>
                <a:rPr kumimoji="1" lang="ja-JP" altLang="en-US" dirty="0" smtClean="0"/>
                <a:t>ファイルを登録し，解析</a:t>
              </a:r>
              <a:endParaRPr kumimoji="1" lang="ja-JP" altLang="en-US" dirty="0"/>
            </a:p>
          </p:txBody>
        </p:sp>
      </p:grpSp>
      <p:cxnSp>
        <p:nvCxnSpPr>
          <p:cNvPr id="41" name="直線矢印コネクタ 40"/>
          <p:cNvCxnSpPr>
            <a:endCxn id="8" idx="1"/>
          </p:cNvCxnSpPr>
          <p:nvPr/>
        </p:nvCxnSpPr>
        <p:spPr bwMode="auto">
          <a:xfrm>
            <a:off x="2500298" y="1643050"/>
            <a:ext cx="1500198" cy="240715"/>
          </a:xfrm>
          <a:prstGeom prst="straightConnector1">
            <a:avLst/>
          </a:prstGeom>
          <a:solidFill>
            <a:srgbClr val="FFFF99"/>
          </a:solidFill>
          <a:ln w="25400" cap="flat" cmpd="sng" algn="ctr">
            <a:solidFill>
              <a:schemeClr val="tx1"/>
            </a:solidFill>
            <a:prstDash val="solid"/>
            <a:round/>
            <a:headEnd type="none" w="med" len="med"/>
            <a:tailEnd type="arrow"/>
          </a:ln>
          <a:effectLst/>
        </p:spPr>
      </p:cxnSp>
      <p:cxnSp>
        <p:nvCxnSpPr>
          <p:cNvPr id="43" name="直線矢印コネクタ 42"/>
          <p:cNvCxnSpPr>
            <a:endCxn id="10" idx="1"/>
          </p:cNvCxnSpPr>
          <p:nvPr/>
        </p:nvCxnSpPr>
        <p:spPr bwMode="auto">
          <a:xfrm rot="16200000" flipH="1">
            <a:off x="2561359" y="2296368"/>
            <a:ext cx="1520953" cy="1357321"/>
          </a:xfrm>
          <a:prstGeom prst="straightConnector1">
            <a:avLst/>
          </a:prstGeom>
          <a:solidFill>
            <a:srgbClr val="FFFF99"/>
          </a:solidFill>
          <a:ln w="25400" cap="flat" cmpd="sng" algn="ctr">
            <a:solidFill>
              <a:schemeClr val="tx1"/>
            </a:solidFill>
            <a:prstDash val="solid"/>
            <a:round/>
            <a:headEnd type="none" w="med" len="med"/>
            <a:tailEnd type="arrow"/>
          </a:ln>
          <a:effectLst/>
        </p:spPr>
      </p:cxnSp>
      <p:cxnSp>
        <p:nvCxnSpPr>
          <p:cNvPr id="45" name="直線矢印コネクタ 44"/>
          <p:cNvCxnSpPr>
            <a:endCxn id="12" idx="1"/>
          </p:cNvCxnSpPr>
          <p:nvPr/>
        </p:nvCxnSpPr>
        <p:spPr bwMode="auto">
          <a:xfrm rot="16200000" flipH="1">
            <a:off x="1874933" y="3582817"/>
            <a:ext cx="2608052" cy="1643074"/>
          </a:xfrm>
          <a:prstGeom prst="straightConnector1">
            <a:avLst/>
          </a:prstGeom>
          <a:solidFill>
            <a:srgbClr val="FFFF99"/>
          </a:solidFill>
          <a:ln w="25400" cap="flat" cmpd="sng" algn="ctr">
            <a:solidFill>
              <a:schemeClr val="tx1"/>
            </a:solidFill>
            <a:prstDash val="solid"/>
            <a:round/>
            <a:headEnd type="none" w="med" len="med"/>
            <a:tailEnd type="arrow"/>
          </a:ln>
          <a:effectLst/>
        </p:spPr>
      </p:cxnSp>
      <p:sp>
        <p:nvSpPr>
          <p:cNvPr id="40" name="テキスト ボックス 39"/>
          <p:cNvSpPr txBox="1"/>
          <p:nvPr/>
        </p:nvSpPr>
        <p:spPr>
          <a:xfrm>
            <a:off x="285720" y="1277386"/>
            <a:ext cx="3643338" cy="5632311"/>
          </a:xfrm>
          <a:prstGeom prst="rect">
            <a:avLst/>
          </a:prstGeom>
          <a:noFill/>
          <a:ln w="19050">
            <a:solidFill>
              <a:schemeClr val="tx1"/>
            </a:solidFill>
          </a:ln>
        </p:spPr>
        <p:txBody>
          <a:bodyPr wrap="square" rtlCol="0">
            <a:spAutoFit/>
          </a:bodyPr>
          <a:lstStyle/>
          <a:p>
            <a:pPr algn="l"/>
            <a:r>
              <a:rPr lang="en-US" altLang="ja-JP" sz="800" b="1" dirty="0" smtClean="0"/>
              <a:t>public class Simple01 extends </a:t>
            </a:r>
            <a:r>
              <a:rPr lang="en-US" altLang="ja-JP" sz="800" b="1" dirty="0" err="1" smtClean="0"/>
              <a:t>MetricsTool</a:t>
            </a:r>
            <a:r>
              <a:rPr lang="en-US" altLang="ja-JP" sz="800" b="1" dirty="0" smtClean="0"/>
              <a:t> {</a:t>
            </a:r>
          </a:p>
          <a:p>
            <a:pPr algn="l"/>
            <a:endParaRPr lang="ja-JP" altLang="en-US" sz="800" dirty="0" smtClean="0"/>
          </a:p>
          <a:p>
            <a:pPr algn="l"/>
            <a:r>
              <a:rPr lang="en-US" altLang="ja-JP" sz="800" b="1" dirty="0" smtClean="0"/>
              <a:t>public static void main(String[] </a:t>
            </a:r>
            <a:r>
              <a:rPr lang="en-US" altLang="ja-JP" sz="800" b="1" dirty="0" err="1" smtClean="0"/>
              <a:t>args</a:t>
            </a:r>
            <a:r>
              <a:rPr lang="en-US" altLang="ja-JP" sz="800" b="1" dirty="0" smtClean="0"/>
              <a:t>) {</a:t>
            </a:r>
          </a:p>
          <a:p>
            <a:pPr algn="l"/>
            <a:endParaRPr lang="ja-JP" altLang="en-US" sz="800" dirty="0" smtClean="0"/>
          </a:p>
          <a:p>
            <a:pPr algn="l"/>
            <a:r>
              <a:rPr lang="en-US" altLang="ja-JP" sz="800" dirty="0" smtClean="0"/>
              <a:t>// </a:t>
            </a:r>
            <a:r>
              <a:rPr lang="ja-JP" altLang="en-US" sz="800" dirty="0" smtClean="0"/>
              <a:t>解析用設定</a:t>
            </a:r>
          </a:p>
          <a:p>
            <a:pPr algn="l"/>
            <a:r>
              <a:rPr lang="en-US" altLang="ja-JP" sz="800" dirty="0" err="1" smtClean="0"/>
              <a:t>Settings.</a:t>
            </a:r>
            <a:r>
              <a:rPr lang="en-US" altLang="ja-JP" sz="800" i="1" dirty="0" err="1" smtClean="0"/>
              <a:t>getInstance</a:t>
            </a:r>
            <a:r>
              <a:rPr lang="en-US" altLang="ja-JP" sz="800" i="1" dirty="0" smtClean="0"/>
              <a:t>().</a:t>
            </a:r>
            <a:r>
              <a:rPr lang="en-US" altLang="ja-JP" sz="800" i="1" dirty="0" err="1" smtClean="0"/>
              <a:t>setLanguage</a:t>
            </a:r>
            <a:r>
              <a:rPr lang="en-US" altLang="ja-JP" sz="800" i="1" dirty="0" smtClean="0"/>
              <a:t>("java");</a:t>
            </a:r>
          </a:p>
          <a:p>
            <a:pPr algn="l"/>
            <a:r>
              <a:rPr lang="en-US" altLang="ja-JP" sz="800" dirty="0" err="1" smtClean="0"/>
              <a:t>Settings.</a:t>
            </a:r>
            <a:r>
              <a:rPr lang="en-US" altLang="ja-JP" sz="800" i="1" dirty="0" err="1" smtClean="0"/>
              <a:t>getInstance</a:t>
            </a:r>
            <a:r>
              <a:rPr lang="en-US" altLang="ja-JP" sz="800" i="1" dirty="0" smtClean="0"/>
              <a:t>().</a:t>
            </a:r>
            <a:r>
              <a:rPr lang="en-US" altLang="ja-JP" sz="800" i="1" dirty="0" err="1" smtClean="0"/>
              <a:t>setTargetDirectory</a:t>
            </a:r>
            <a:r>
              <a:rPr lang="en-US" altLang="ja-JP" sz="800" i="1" dirty="0" smtClean="0"/>
              <a:t>(</a:t>
            </a:r>
          </a:p>
          <a:p>
            <a:pPr algn="l"/>
            <a:r>
              <a:rPr lang="en-US" altLang="ja-JP" sz="800" dirty="0" smtClean="0"/>
              <a:t>"H:\\eclipse\\eclipse-3.5\\workspace\\</a:t>
            </a:r>
            <a:r>
              <a:rPr lang="en-US" altLang="ja-JP" sz="800" dirty="0" err="1" smtClean="0"/>
              <a:t>masu</a:t>
            </a:r>
            <a:r>
              <a:rPr lang="en-US" altLang="ja-JP" sz="800" dirty="0" smtClean="0"/>
              <a:t>");</a:t>
            </a:r>
          </a:p>
          <a:p>
            <a:pPr algn="l"/>
            <a:r>
              <a:rPr lang="en-US" altLang="ja-JP" sz="800" dirty="0" err="1" smtClean="0"/>
              <a:t>Settings.</a:t>
            </a:r>
            <a:r>
              <a:rPr lang="en-US" altLang="ja-JP" sz="800" i="1" dirty="0" err="1" smtClean="0"/>
              <a:t>getInstance</a:t>
            </a:r>
            <a:r>
              <a:rPr lang="en-US" altLang="ja-JP" sz="800" i="1" dirty="0" smtClean="0"/>
              <a:t>().</a:t>
            </a:r>
            <a:r>
              <a:rPr lang="en-US" altLang="ja-JP" sz="800" i="1" dirty="0" err="1" smtClean="0"/>
              <a:t>setVerbose</a:t>
            </a:r>
            <a:r>
              <a:rPr lang="en-US" altLang="ja-JP" sz="800" i="1" dirty="0" smtClean="0"/>
              <a:t>(true);</a:t>
            </a:r>
          </a:p>
          <a:p>
            <a:pPr algn="l"/>
            <a:r>
              <a:rPr lang="en-US" altLang="ja-JP" sz="800" dirty="0" err="1" smtClean="0"/>
              <a:t>Settings.getInstance</a:t>
            </a:r>
            <a:r>
              <a:rPr lang="en-US" altLang="ja-JP" sz="800" dirty="0" smtClean="0"/>
              <a:t>().</a:t>
            </a:r>
            <a:r>
              <a:rPr lang="en-US" altLang="ja-JP" sz="800" i="1" dirty="0" err="1" smtClean="0"/>
              <a:t>addLibrary</a:t>
            </a:r>
            <a:r>
              <a:rPr lang="en-US" altLang="ja-JP" sz="800" i="1" dirty="0" smtClean="0"/>
              <a:t>(“resource\jdk160.jar”);</a:t>
            </a:r>
          </a:p>
          <a:p>
            <a:pPr algn="l"/>
            <a:r>
              <a:rPr lang="en-US" altLang="ja-JP" sz="800" dirty="0" err="1" smtClean="0"/>
              <a:t>Settings</a:t>
            </a:r>
            <a:r>
              <a:rPr lang="en-US" altLang="ja-JP" sz="800" i="1" dirty="0" err="1" smtClean="0"/>
              <a:t>.getInstance</a:t>
            </a:r>
            <a:r>
              <a:rPr lang="en-US" altLang="ja-JP" sz="800" i="1" dirty="0" smtClean="0"/>
              <a:t>().</a:t>
            </a:r>
            <a:r>
              <a:rPr lang="en-US" altLang="ja-JP" sz="800" i="1" dirty="0" err="1" smtClean="0"/>
              <a:t>setThreadNumber</a:t>
            </a:r>
            <a:r>
              <a:rPr lang="en-US" altLang="ja-JP" sz="800" i="1" dirty="0" smtClean="0"/>
              <a:t>(2);</a:t>
            </a:r>
          </a:p>
          <a:p>
            <a:pPr algn="l"/>
            <a:endParaRPr lang="ja-JP" altLang="en-US" sz="800" dirty="0" smtClean="0"/>
          </a:p>
          <a:p>
            <a:pPr algn="l"/>
            <a:r>
              <a:rPr lang="en-US" altLang="ja-JP" sz="800" dirty="0" smtClean="0"/>
              <a:t>// </a:t>
            </a:r>
            <a:r>
              <a:rPr lang="ja-JP" altLang="en-US" sz="800" dirty="0" smtClean="0"/>
              <a:t>対象ファイルの解析</a:t>
            </a:r>
          </a:p>
          <a:p>
            <a:pPr algn="l"/>
            <a:r>
              <a:rPr lang="en-US" altLang="ja-JP" sz="800" dirty="0" smtClean="0"/>
              <a:t>final Simple01 simple = new Simple01();</a:t>
            </a:r>
          </a:p>
          <a:p>
            <a:pPr algn="l"/>
            <a:r>
              <a:rPr lang="en-US" altLang="ja-JP" sz="800" dirty="0" err="1" smtClean="0"/>
              <a:t>Simple.analyzeLibraries</a:t>
            </a:r>
            <a:r>
              <a:rPr lang="en-US" altLang="ja-JP" sz="800" dirty="0" smtClean="0"/>
              <a:t>();</a:t>
            </a:r>
            <a:endParaRPr lang="en-US" altLang="ja-JP" sz="800" b="1" dirty="0" smtClean="0"/>
          </a:p>
          <a:p>
            <a:pPr algn="l"/>
            <a:r>
              <a:rPr lang="en-US" altLang="ja-JP" sz="800" dirty="0" err="1" smtClean="0"/>
              <a:t>simple.readTargetFiles</a:t>
            </a:r>
            <a:r>
              <a:rPr lang="en-US" altLang="ja-JP" sz="800" dirty="0" smtClean="0"/>
              <a:t>();</a:t>
            </a:r>
          </a:p>
          <a:p>
            <a:pPr algn="l"/>
            <a:r>
              <a:rPr lang="en-US" altLang="ja-JP" sz="800" dirty="0" err="1" smtClean="0"/>
              <a:t>simple.analyzeTargetFiles</a:t>
            </a:r>
            <a:r>
              <a:rPr lang="en-US" altLang="ja-JP" sz="800" dirty="0" smtClean="0"/>
              <a:t>();</a:t>
            </a:r>
          </a:p>
          <a:p>
            <a:pPr algn="l"/>
            <a:endParaRPr lang="ja-JP" altLang="en-US" sz="800" dirty="0" smtClean="0"/>
          </a:p>
          <a:p>
            <a:pPr algn="l"/>
            <a:r>
              <a:rPr lang="en-US" altLang="ja-JP" sz="800" dirty="0" smtClean="0"/>
              <a:t>// </a:t>
            </a:r>
            <a:r>
              <a:rPr lang="ja-JP" altLang="en-US" sz="800" dirty="0" smtClean="0"/>
              <a:t>対象クラス一覧を取得</a:t>
            </a:r>
          </a:p>
          <a:p>
            <a:pPr algn="l"/>
            <a:r>
              <a:rPr lang="en-US" altLang="ja-JP" sz="800" b="1" dirty="0" smtClean="0"/>
              <a:t>final Set&lt;</a:t>
            </a:r>
            <a:r>
              <a:rPr lang="en-US" altLang="ja-JP" sz="800" b="1" dirty="0" err="1" smtClean="0"/>
              <a:t>TargetClassInfo</a:t>
            </a:r>
            <a:r>
              <a:rPr lang="en-US" altLang="ja-JP" sz="800" b="1" dirty="0" smtClean="0"/>
              <a:t>&gt; classes = </a:t>
            </a:r>
            <a:r>
              <a:rPr lang="en-US" altLang="ja-JP" sz="800" b="1" dirty="0" err="1" smtClean="0"/>
              <a:t>DataManager.</a:t>
            </a:r>
            <a:r>
              <a:rPr lang="en-US" altLang="ja-JP" sz="800" b="1" i="1" dirty="0" err="1" smtClean="0"/>
              <a:t>getInstance</a:t>
            </a:r>
            <a:r>
              <a:rPr lang="en-US" altLang="ja-JP" sz="800" b="1" i="1" dirty="0" smtClean="0"/>
              <a:t>()</a:t>
            </a:r>
          </a:p>
          <a:p>
            <a:pPr algn="l"/>
            <a:r>
              <a:rPr lang="en-US" altLang="ja-JP" sz="800" dirty="0" smtClean="0"/>
              <a:t>.</a:t>
            </a:r>
            <a:r>
              <a:rPr lang="en-US" altLang="ja-JP" sz="800" dirty="0" err="1" smtClean="0"/>
              <a:t>getClassInfoManager</a:t>
            </a:r>
            <a:r>
              <a:rPr lang="en-US" altLang="ja-JP" sz="800" dirty="0" smtClean="0"/>
              <a:t>().</a:t>
            </a:r>
            <a:r>
              <a:rPr lang="en-US" altLang="ja-JP" sz="800" dirty="0" err="1" smtClean="0"/>
              <a:t>getTargetClassInfos</a:t>
            </a:r>
            <a:r>
              <a:rPr lang="en-US" altLang="ja-JP" sz="800" dirty="0" smtClean="0"/>
              <a:t>();</a:t>
            </a:r>
          </a:p>
          <a:p>
            <a:pPr algn="l"/>
            <a:r>
              <a:rPr lang="en-US" altLang="ja-JP" sz="800" b="1" dirty="0" smtClean="0"/>
              <a:t>for (final </a:t>
            </a:r>
            <a:r>
              <a:rPr lang="en-US" altLang="ja-JP" sz="800" b="1" dirty="0" err="1" smtClean="0"/>
              <a:t>TargetClassInfo</a:t>
            </a:r>
            <a:r>
              <a:rPr lang="en-US" altLang="ja-JP" sz="800" b="1" dirty="0" smtClean="0"/>
              <a:t> </a:t>
            </a:r>
            <a:r>
              <a:rPr lang="en-US" altLang="ja-JP" sz="800" b="1" dirty="0" err="1" smtClean="0"/>
              <a:t>classInfo</a:t>
            </a:r>
            <a:r>
              <a:rPr lang="en-US" altLang="ja-JP" sz="800" b="1" dirty="0" smtClean="0"/>
              <a:t> : classes) {</a:t>
            </a:r>
          </a:p>
          <a:p>
            <a:pPr algn="l"/>
            <a:r>
              <a:rPr lang="en-US" altLang="ja-JP" sz="800" dirty="0" err="1" smtClean="0"/>
              <a:t>System.</a:t>
            </a:r>
            <a:r>
              <a:rPr lang="en-US" altLang="ja-JP" sz="800" i="1" dirty="0" err="1" smtClean="0"/>
              <a:t>out.println</a:t>
            </a:r>
            <a:r>
              <a:rPr lang="en-US" altLang="ja-JP" sz="800" i="1" dirty="0" smtClean="0"/>
              <a:t>(</a:t>
            </a:r>
            <a:r>
              <a:rPr lang="en-US" altLang="ja-JP" sz="800" i="1" dirty="0" err="1" smtClean="0"/>
              <a:t>classInfo.getFullQualifiedName</a:t>
            </a:r>
            <a:r>
              <a:rPr lang="en-US" altLang="ja-JP" sz="800" i="1" dirty="0" smtClean="0"/>
              <a:t>("."));</a:t>
            </a:r>
          </a:p>
          <a:p>
            <a:pPr algn="l"/>
            <a:r>
              <a:rPr lang="en-US" altLang="ja-JP" sz="800" dirty="0" smtClean="0"/>
              <a:t>}</a:t>
            </a:r>
          </a:p>
          <a:p>
            <a:pPr algn="l"/>
            <a:endParaRPr lang="ja-JP" altLang="en-US" sz="800" dirty="0" smtClean="0"/>
          </a:p>
          <a:p>
            <a:pPr algn="l"/>
            <a:r>
              <a:rPr lang="en-US" altLang="ja-JP" sz="800" dirty="0" smtClean="0"/>
              <a:t>// </a:t>
            </a:r>
            <a:r>
              <a:rPr lang="ja-JP" altLang="en-US" sz="800" dirty="0" smtClean="0"/>
              <a:t>対象メソッド一覧を取得</a:t>
            </a:r>
          </a:p>
          <a:p>
            <a:pPr algn="l"/>
            <a:r>
              <a:rPr lang="en-US" altLang="ja-JP" sz="800" b="1" dirty="0" smtClean="0"/>
              <a:t>final Set&lt;</a:t>
            </a:r>
            <a:r>
              <a:rPr lang="en-US" altLang="ja-JP" sz="800" b="1" dirty="0" err="1" smtClean="0"/>
              <a:t>TargetMethodInfo</a:t>
            </a:r>
            <a:r>
              <a:rPr lang="en-US" altLang="ja-JP" sz="800" b="1" dirty="0" smtClean="0"/>
              <a:t>&gt; methods = </a:t>
            </a:r>
            <a:r>
              <a:rPr lang="en-US" altLang="ja-JP" sz="800" b="1" dirty="0" err="1" smtClean="0"/>
              <a:t>DataManager.</a:t>
            </a:r>
            <a:r>
              <a:rPr lang="en-US" altLang="ja-JP" sz="800" b="1" i="1" dirty="0" err="1" smtClean="0"/>
              <a:t>getInstance</a:t>
            </a:r>
            <a:r>
              <a:rPr lang="en-US" altLang="ja-JP" sz="800" b="1" i="1" dirty="0" smtClean="0"/>
              <a:t>()</a:t>
            </a:r>
          </a:p>
          <a:p>
            <a:pPr algn="l"/>
            <a:r>
              <a:rPr lang="en-US" altLang="ja-JP" sz="800" dirty="0" smtClean="0"/>
              <a:t>.</a:t>
            </a:r>
            <a:r>
              <a:rPr lang="en-US" altLang="ja-JP" sz="800" dirty="0" err="1" smtClean="0"/>
              <a:t>getMethodInfoManager</a:t>
            </a:r>
            <a:r>
              <a:rPr lang="en-US" altLang="ja-JP" sz="800" dirty="0" smtClean="0"/>
              <a:t>().</a:t>
            </a:r>
            <a:r>
              <a:rPr lang="en-US" altLang="ja-JP" sz="800" dirty="0" err="1" smtClean="0"/>
              <a:t>getTargetMethodInfos</a:t>
            </a:r>
            <a:r>
              <a:rPr lang="en-US" altLang="ja-JP" sz="800" dirty="0" smtClean="0"/>
              <a:t>();</a:t>
            </a:r>
          </a:p>
          <a:p>
            <a:pPr algn="l"/>
            <a:r>
              <a:rPr lang="en-US" altLang="ja-JP" sz="800" b="1" dirty="0" smtClean="0"/>
              <a:t>for (final </a:t>
            </a:r>
            <a:r>
              <a:rPr lang="en-US" altLang="ja-JP" sz="800" b="1" dirty="0" err="1" smtClean="0"/>
              <a:t>TargetMethodInfo</a:t>
            </a:r>
            <a:r>
              <a:rPr lang="en-US" altLang="ja-JP" sz="800" b="1" dirty="0" smtClean="0"/>
              <a:t> method : methods) {</a:t>
            </a:r>
          </a:p>
          <a:p>
            <a:pPr algn="l"/>
            <a:r>
              <a:rPr lang="en-US" altLang="ja-JP" sz="800" dirty="0" err="1" smtClean="0"/>
              <a:t>System.</a:t>
            </a:r>
            <a:r>
              <a:rPr lang="en-US" altLang="ja-JP" sz="800" i="1" dirty="0" err="1" smtClean="0"/>
              <a:t>out.println</a:t>
            </a:r>
            <a:r>
              <a:rPr lang="en-US" altLang="ja-JP" sz="800" i="1" dirty="0" smtClean="0"/>
              <a:t>(</a:t>
            </a:r>
            <a:r>
              <a:rPr lang="en-US" altLang="ja-JP" sz="800" i="1" dirty="0" err="1" smtClean="0"/>
              <a:t>method.getMethodName</a:t>
            </a:r>
            <a:r>
              <a:rPr lang="en-US" altLang="ja-JP" sz="800" i="1" dirty="0" smtClean="0"/>
              <a:t>());</a:t>
            </a:r>
          </a:p>
          <a:p>
            <a:pPr algn="l"/>
            <a:r>
              <a:rPr lang="en-US" altLang="ja-JP" sz="800" dirty="0" smtClean="0"/>
              <a:t>}</a:t>
            </a:r>
          </a:p>
          <a:p>
            <a:pPr algn="l"/>
            <a:endParaRPr lang="ja-JP" altLang="en-US" sz="800" dirty="0" smtClean="0"/>
          </a:p>
          <a:p>
            <a:pPr algn="l"/>
            <a:r>
              <a:rPr lang="en-US" altLang="ja-JP" sz="800" dirty="0" smtClean="0"/>
              <a:t>// </a:t>
            </a:r>
            <a:r>
              <a:rPr lang="ja-JP" altLang="en-US" sz="800" dirty="0" smtClean="0"/>
              <a:t>対象フィールド一覧を取得</a:t>
            </a:r>
          </a:p>
          <a:p>
            <a:pPr algn="l"/>
            <a:r>
              <a:rPr lang="en-US" altLang="ja-JP" sz="800" b="1" dirty="0" smtClean="0"/>
              <a:t>final Set&lt;</a:t>
            </a:r>
            <a:r>
              <a:rPr lang="en-US" altLang="ja-JP" sz="800" b="1" dirty="0" err="1" smtClean="0"/>
              <a:t>TargetFieldInfo</a:t>
            </a:r>
            <a:r>
              <a:rPr lang="en-US" altLang="ja-JP" sz="800" b="1" dirty="0" smtClean="0"/>
              <a:t>&gt; fields = </a:t>
            </a:r>
            <a:r>
              <a:rPr lang="en-US" altLang="ja-JP" sz="800" b="1" dirty="0" err="1" smtClean="0"/>
              <a:t>DataManager.</a:t>
            </a:r>
            <a:r>
              <a:rPr lang="en-US" altLang="ja-JP" sz="800" b="1" i="1" dirty="0" err="1" smtClean="0"/>
              <a:t>getInstance</a:t>
            </a:r>
            <a:r>
              <a:rPr lang="en-US" altLang="ja-JP" sz="800" b="1" i="1" dirty="0" smtClean="0"/>
              <a:t>()</a:t>
            </a:r>
          </a:p>
          <a:p>
            <a:pPr algn="l"/>
            <a:r>
              <a:rPr lang="en-US" altLang="ja-JP" sz="800" dirty="0" smtClean="0"/>
              <a:t>.</a:t>
            </a:r>
            <a:r>
              <a:rPr lang="en-US" altLang="ja-JP" sz="800" dirty="0" err="1" smtClean="0"/>
              <a:t>getFieldInfoManager</a:t>
            </a:r>
            <a:r>
              <a:rPr lang="en-US" altLang="ja-JP" sz="800" dirty="0" smtClean="0"/>
              <a:t>().</a:t>
            </a:r>
            <a:r>
              <a:rPr lang="en-US" altLang="ja-JP" sz="800" dirty="0" err="1" smtClean="0"/>
              <a:t>getTargetFieldInfos</a:t>
            </a:r>
            <a:r>
              <a:rPr lang="en-US" altLang="ja-JP" sz="800" dirty="0" smtClean="0"/>
              <a:t>();</a:t>
            </a:r>
          </a:p>
          <a:p>
            <a:pPr algn="l"/>
            <a:r>
              <a:rPr lang="en-US" altLang="ja-JP" sz="800" b="1" dirty="0" smtClean="0"/>
              <a:t>for (final </a:t>
            </a:r>
            <a:r>
              <a:rPr lang="en-US" altLang="ja-JP" sz="800" b="1" dirty="0" err="1" smtClean="0"/>
              <a:t>TargetFieldInfo</a:t>
            </a:r>
            <a:r>
              <a:rPr lang="en-US" altLang="ja-JP" sz="800" b="1" dirty="0" smtClean="0"/>
              <a:t> field : fields) {</a:t>
            </a:r>
          </a:p>
          <a:p>
            <a:pPr algn="l"/>
            <a:r>
              <a:rPr lang="en-US" altLang="ja-JP" sz="800" dirty="0" err="1" smtClean="0"/>
              <a:t>System.</a:t>
            </a:r>
            <a:r>
              <a:rPr lang="en-US" altLang="ja-JP" sz="800" i="1" dirty="0" err="1" smtClean="0"/>
              <a:t>out.println</a:t>
            </a:r>
            <a:r>
              <a:rPr lang="en-US" altLang="ja-JP" sz="800" i="1" dirty="0" smtClean="0"/>
              <a:t>(</a:t>
            </a:r>
            <a:r>
              <a:rPr lang="en-US" altLang="ja-JP" sz="800" i="1" dirty="0" err="1" smtClean="0"/>
              <a:t>field.getName</a:t>
            </a:r>
            <a:r>
              <a:rPr lang="en-US" altLang="ja-JP" sz="800" i="1" dirty="0" smtClean="0"/>
              <a:t>());</a:t>
            </a:r>
          </a:p>
          <a:p>
            <a:pPr algn="l"/>
            <a:r>
              <a:rPr lang="en-US" altLang="ja-JP" sz="800" dirty="0" smtClean="0"/>
              <a:t>}</a:t>
            </a:r>
          </a:p>
          <a:p>
            <a:pPr algn="l"/>
            <a:endParaRPr lang="ja-JP" altLang="en-US" sz="800" dirty="0" smtClean="0"/>
          </a:p>
          <a:p>
            <a:pPr algn="l"/>
            <a:r>
              <a:rPr lang="en-US" altLang="ja-JP" sz="800" dirty="0" smtClean="0"/>
              <a:t>// </a:t>
            </a:r>
            <a:r>
              <a:rPr lang="ja-JP" altLang="en-US" sz="800" dirty="0" smtClean="0"/>
              <a:t>対象ファイル一覧を取得</a:t>
            </a:r>
          </a:p>
          <a:p>
            <a:pPr algn="l"/>
            <a:r>
              <a:rPr lang="en-US" altLang="ja-JP" sz="800" b="1" dirty="0" smtClean="0"/>
              <a:t>final Set&lt;</a:t>
            </a:r>
            <a:r>
              <a:rPr lang="en-US" altLang="ja-JP" sz="800" b="1" dirty="0" err="1" smtClean="0"/>
              <a:t>FileInfo</a:t>
            </a:r>
            <a:r>
              <a:rPr lang="en-US" altLang="ja-JP" sz="800" b="1" dirty="0" smtClean="0"/>
              <a:t>&gt; files = </a:t>
            </a:r>
            <a:r>
              <a:rPr lang="en-US" altLang="ja-JP" sz="800" b="1" dirty="0" err="1" smtClean="0"/>
              <a:t>DataManager.</a:t>
            </a:r>
            <a:r>
              <a:rPr lang="en-US" altLang="ja-JP" sz="800" b="1" i="1" dirty="0" err="1" smtClean="0"/>
              <a:t>getInstance</a:t>
            </a:r>
            <a:r>
              <a:rPr lang="en-US" altLang="ja-JP" sz="800" b="1" i="1" dirty="0" smtClean="0"/>
              <a:t>()</a:t>
            </a:r>
          </a:p>
          <a:p>
            <a:pPr algn="l"/>
            <a:r>
              <a:rPr lang="en-US" altLang="ja-JP" sz="800" dirty="0" smtClean="0"/>
              <a:t>.</a:t>
            </a:r>
            <a:r>
              <a:rPr lang="en-US" altLang="ja-JP" sz="800" dirty="0" err="1" smtClean="0"/>
              <a:t>getFileInfoManager</a:t>
            </a:r>
            <a:r>
              <a:rPr lang="en-US" altLang="ja-JP" sz="800" dirty="0" smtClean="0"/>
              <a:t>().</a:t>
            </a:r>
            <a:r>
              <a:rPr lang="en-US" altLang="ja-JP" sz="800" dirty="0" err="1" smtClean="0"/>
              <a:t>getFileInfos</a:t>
            </a:r>
            <a:r>
              <a:rPr lang="en-US" altLang="ja-JP" sz="800" dirty="0" smtClean="0"/>
              <a:t>();</a:t>
            </a:r>
          </a:p>
          <a:p>
            <a:pPr algn="l"/>
            <a:r>
              <a:rPr lang="en-US" altLang="ja-JP" sz="800" b="1" dirty="0" smtClean="0"/>
              <a:t>for (final </a:t>
            </a:r>
            <a:r>
              <a:rPr lang="en-US" altLang="ja-JP" sz="800" b="1" dirty="0" err="1" smtClean="0"/>
              <a:t>FileInfo</a:t>
            </a:r>
            <a:r>
              <a:rPr lang="en-US" altLang="ja-JP" sz="800" b="1" dirty="0" smtClean="0"/>
              <a:t> file : files) {</a:t>
            </a:r>
          </a:p>
          <a:p>
            <a:pPr algn="l"/>
            <a:r>
              <a:rPr lang="en-US" altLang="ja-JP" sz="800" dirty="0" err="1" smtClean="0"/>
              <a:t>System.</a:t>
            </a:r>
            <a:r>
              <a:rPr lang="en-US" altLang="ja-JP" sz="800" i="1" dirty="0" err="1" smtClean="0"/>
              <a:t>out.println</a:t>
            </a:r>
            <a:r>
              <a:rPr lang="en-US" altLang="ja-JP" sz="800" i="1" dirty="0" smtClean="0"/>
              <a:t>(</a:t>
            </a:r>
            <a:r>
              <a:rPr lang="en-US" altLang="ja-JP" sz="800" i="1" dirty="0" err="1" smtClean="0"/>
              <a:t>file.getName</a:t>
            </a:r>
            <a:r>
              <a:rPr lang="en-US" altLang="ja-JP" sz="800" i="1" dirty="0" smtClean="0"/>
              <a:t>());</a:t>
            </a:r>
          </a:p>
          <a:p>
            <a:pPr algn="l"/>
            <a:r>
              <a:rPr lang="en-US" altLang="ja-JP" sz="800" dirty="0" smtClean="0"/>
              <a:t>}}}</a:t>
            </a:r>
            <a:endParaRPr kumimoji="1" lang="ja-JP" altLang="en-US" sz="8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1" name="直線コネクタ 70"/>
          <p:cNvCxnSpPr/>
          <p:nvPr/>
        </p:nvCxnSpPr>
        <p:spPr bwMode="auto">
          <a:xfrm>
            <a:off x="142844" y="5784085"/>
            <a:ext cx="3357586" cy="1579"/>
          </a:xfrm>
          <a:prstGeom prst="line">
            <a:avLst/>
          </a:prstGeom>
          <a:solidFill>
            <a:srgbClr val="FFFF99"/>
          </a:solidFill>
          <a:ln w="101600" cap="flat" cmpd="sng" algn="ctr">
            <a:solidFill>
              <a:srgbClr val="FF0000"/>
            </a:solidFill>
            <a:prstDash val="solid"/>
            <a:round/>
            <a:headEnd type="none" w="med" len="med"/>
            <a:tailEnd type="none" w="med" len="med"/>
          </a:ln>
          <a:effectLst/>
        </p:spPr>
      </p:cxnSp>
      <p:cxnSp>
        <p:nvCxnSpPr>
          <p:cNvPr id="72" name="直線コネクタ 71"/>
          <p:cNvCxnSpPr/>
          <p:nvPr/>
        </p:nvCxnSpPr>
        <p:spPr bwMode="auto">
          <a:xfrm>
            <a:off x="142844" y="5856707"/>
            <a:ext cx="3357586" cy="1579"/>
          </a:xfrm>
          <a:prstGeom prst="line">
            <a:avLst/>
          </a:prstGeom>
          <a:solidFill>
            <a:srgbClr val="FFFF99"/>
          </a:solidFill>
          <a:ln w="101600" cap="flat" cmpd="sng" algn="ctr">
            <a:solidFill>
              <a:srgbClr val="FF0000"/>
            </a:solidFill>
            <a:prstDash val="solid"/>
            <a:round/>
            <a:headEnd type="none" w="med" len="med"/>
            <a:tailEnd type="none" w="med" len="med"/>
          </a:ln>
          <a:effectLst/>
        </p:spPr>
      </p:cxnSp>
      <p:cxnSp>
        <p:nvCxnSpPr>
          <p:cNvPr id="73" name="直線コネクタ 72"/>
          <p:cNvCxnSpPr/>
          <p:nvPr/>
        </p:nvCxnSpPr>
        <p:spPr bwMode="auto">
          <a:xfrm>
            <a:off x="142844" y="6070627"/>
            <a:ext cx="3357586" cy="1579"/>
          </a:xfrm>
          <a:prstGeom prst="line">
            <a:avLst/>
          </a:prstGeom>
          <a:solidFill>
            <a:srgbClr val="FFFF99"/>
          </a:solidFill>
          <a:ln w="101600" cap="flat" cmpd="sng" algn="ctr">
            <a:solidFill>
              <a:srgbClr val="FF0000"/>
            </a:solidFill>
            <a:prstDash val="solid"/>
            <a:round/>
            <a:headEnd type="none" w="med" len="med"/>
            <a:tailEnd type="none" w="med" len="med"/>
          </a:ln>
          <a:effectLst/>
        </p:spPr>
      </p:cxnSp>
      <p:grpSp>
        <p:nvGrpSpPr>
          <p:cNvPr id="2" name="グループ化 73"/>
          <p:cNvGrpSpPr/>
          <p:nvPr/>
        </p:nvGrpSpPr>
        <p:grpSpPr>
          <a:xfrm>
            <a:off x="142844" y="5426895"/>
            <a:ext cx="3357586" cy="285752"/>
            <a:chOff x="142844" y="5857892"/>
            <a:chExt cx="3357586" cy="285752"/>
          </a:xfrm>
        </p:grpSpPr>
        <p:cxnSp>
          <p:nvCxnSpPr>
            <p:cNvPr id="75" name="直線コネクタ 74"/>
            <p:cNvCxnSpPr/>
            <p:nvPr/>
          </p:nvCxnSpPr>
          <p:spPr bwMode="auto">
            <a:xfrm>
              <a:off x="142844" y="5857892"/>
              <a:ext cx="3357586" cy="1579"/>
            </a:xfrm>
            <a:prstGeom prst="line">
              <a:avLst/>
            </a:prstGeom>
            <a:solidFill>
              <a:srgbClr val="FFFF99"/>
            </a:solidFill>
            <a:ln w="101600" cap="flat" cmpd="sng" algn="ctr">
              <a:solidFill>
                <a:srgbClr val="FF0000"/>
              </a:solidFill>
              <a:prstDash val="solid"/>
              <a:round/>
              <a:headEnd type="none" w="med" len="med"/>
              <a:tailEnd type="none" w="med" len="med"/>
            </a:ln>
            <a:effectLst/>
          </p:spPr>
        </p:cxnSp>
        <p:cxnSp>
          <p:nvCxnSpPr>
            <p:cNvPr id="76" name="直線コネクタ 75"/>
            <p:cNvCxnSpPr/>
            <p:nvPr/>
          </p:nvCxnSpPr>
          <p:spPr bwMode="auto">
            <a:xfrm>
              <a:off x="142844" y="5930514"/>
              <a:ext cx="3357586" cy="1579"/>
            </a:xfrm>
            <a:prstGeom prst="line">
              <a:avLst/>
            </a:prstGeom>
            <a:solidFill>
              <a:srgbClr val="FFFF99"/>
            </a:solidFill>
            <a:ln w="101600" cap="flat" cmpd="sng" algn="ctr">
              <a:solidFill>
                <a:srgbClr val="FF0000"/>
              </a:solidFill>
              <a:prstDash val="solid"/>
              <a:round/>
              <a:headEnd type="none" w="med" len="med"/>
              <a:tailEnd type="none" w="med" len="med"/>
            </a:ln>
            <a:effectLst/>
          </p:spPr>
        </p:cxnSp>
        <p:cxnSp>
          <p:nvCxnSpPr>
            <p:cNvPr id="77" name="直線コネクタ 76"/>
            <p:cNvCxnSpPr/>
            <p:nvPr/>
          </p:nvCxnSpPr>
          <p:spPr bwMode="auto">
            <a:xfrm>
              <a:off x="142844" y="6001558"/>
              <a:ext cx="3357586" cy="1579"/>
            </a:xfrm>
            <a:prstGeom prst="line">
              <a:avLst/>
            </a:prstGeom>
            <a:solidFill>
              <a:srgbClr val="FFFF99"/>
            </a:solidFill>
            <a:ln w="101600" cap="flat" cmpd="sng" algn="ctr">
              <a:solidFill>
                <a:srgbClr val="FF0000"/>
              </a:solidFill>
              <a:prstDash val="solid"/>
              <a:round/>
              <a:headEnd type="none" w="med" len="med"/>
              <a:tailEnd type="none" w="med" len="med"/>
            </a:ln>
            <a:effectLst/>
          </p:spPr>
        </p:cxnSp>
        <p:cxnSp>
          <p:nvCxnSpPr>
            <p:cNvPr id="78" name="直線コネクタ 77"/>
            <p:cNvCxnSpPr/>
            <p:nvPr/>
          </p:nvCxnSpPr>
          <p:spPr bwMode="auto">
            <a:xfrm>
              <a:off x="142844" y="6071022"/>
              <a:ext cx="3357586" cy="1579"/>
            </a:xfrm>
            <a:prstGeom prst="line">
              <a:avLst/>
            </a:prstGeom>
            <a:solidFill>
              <a:srgbClr val="FFFF99"/>
            </a:solidFill>
            <a:ln w="101600" cap="flat" cmpd="sng" algn="ctr">
              <a:solidFill>
                <a:srgbClr val="FF0000"/>
              </a:solidFill>
              <a:prstDash val="solid"/>
              <a:round/>
              <a:headEnd type="none" w="med" len="med"/>
              <a:tailEnd type="none" w="med" len="med"/>
            </a:ln>
            <a:effectLst/>
          </p:spPr>
        </p:cxnSp>
        <p:cxnSp>
          <p:nvCxnSpPr>
            <p:cNvPr id="79" name="直線コネクタ 78"/>
            <p:cNvCxnSpPr/>
            <p:nvPr/>
          </p:nvCxnSpPr>
          <p:spPr bwMode="auto">
            <a:xfrm>
              <a:off x="142844" y="6142065"/>
              <a:ext cx="3357586" cy="1579"/>
            </a:xfrm>
            <a:prstGeom prst="line">
              <a:avLst/>
            </a:prstGeom>
            <a:solidFill>
              <a:srgbClr val="FFFF99"/>
            </a:solidFill>
            <a:ln w="101600" cap="flat" cmpd="sng" algn="ctr">
              <a:solidFill>
                <a:srgbClr val="FF0000"/>
              </a:solidFill>
              <a:prstDash val="solid"/>
              <a:round/>
              <a:headEnd type="none" w="med" len="med"/>
              <a:tailEnd type="none" w="med" len="med"/>
            </a:ln>
            <a:effectLst/>
          </p:spPr>
        </p:cxnSp>
      </p:grpSp>
      <p:cxnSp>
        <p:nvCxnSpPr>
          <p:cNvPr id="81" name="直線コネクタ 80"/>
          <p:cNvCxnSpPr/>
          <p:nvPr/>
        </p:nvCxnSpPr>
        <p:spPr bwMode="auto">
          <a:xfrm>
            <a:off x="142844" y="4927619"/>
            <a:ext cx="3357586" cy="1579"/>
          </a:xfrm>
          <a:prstGeom prst="line">
            <a:avLst/>
          </a:prstGeom>
          <a:solidFill>
            <a:srgbClr val="FFFF99"/>
          </a:solidFill>
          <a:ln w="101600" cap="flat" cmpd="sng" algn="ctr">
            <a:solidFill>
              <a:srgbClr val="FF0000"/>
            </a:solidFill>
            <a:prstDash val="solid"/>
            <a:round/>
            <a:headEnd type="none" w="med" len="med"/>
            <a:tailEnd type="none" w="med" len="med"/>
          </a:ln>
          <a:effectLst/>
        </p:spPr>
      </p:cxnSp>
      <p:cxnSp>
        <p:nvCxnSpPr>
          <p:cNvPr id="82" name="直線コネクタ 81"/>
          <p:cNvCxnSpPr/>
          <p:nvPr/>
        </p:nvCxnSpPr>
        <p:spPr bwMode="auto">
          <a:xfrm>
            <a:off x="142844" y="4999057"/>
            <a:ext cx="3357586" cy="1579"/>
          </a:xfrm>
          <a:prstGeom prst="line">
            <a:avLst/>
          </a:prstGeom>
          <a:solidFill>
            <a:srgbClr val="FFFF99"/>
          </a:solidFill>
          <a:ln w="101600" cap="flat" cmpd="sng" algn="ctr">
            <a:solidFill>
              <a:srgbClr val="FF0000"/>
            </a:solidFill>
            <a:prstDash val="solid"/>
            <a:round/>
            <a:headEnd type="none" w="med" len="med"/>
            <a:tailEnd type="none" w="med" len="med"/>
          </a:ln>
          <a:effectLst/>
        </p:spPr>
      </p:cxnSp>
      <p:cxnSp>
        <p:nvCxnSpPr>
          <p:cNvPr id="83" name="直線コネクタ 82"/>
          <p:cNvCxnSpPr/>
          <p:nvPr/>
        </p:nvCxnSpPr>
        <p:spPr bwMode="auto">
          <a:xfrm>
            <a:off x="142844" y="5070495"/>
            <a:ext cx="3357586" cy="1579"/>
          </a:xfrm>
          <a:prstGeom prst="line">
            <a:avLst/>
          </a:prstGeom>
          <a:solidFill>
            <a:srgbClr val="FFFF99"/>
          </a:solidFill>
          <a:ln w="101600" cap="flat" cmpd="sng" algn="ctr">
            <a:solidFill>
              <a:srgbClr val="FF0000"/>
            </a:solidFill>
            <a:prstDash val="solid"/>
            <a:round/>
            <a:headEnd type="none" w="med" len="med"/>
            <a:tailEnd type="none" w="med" len="med"/>
          </a:ln>
          <a:effectLst/>
        </p:spPr>
      </p:cxnSp>
      <p:grpSp>
        <p:nvGrpSpPr>
          <p:cNvPr id="3" name="グループ化 83"/>
          <p:cNvGrpSpPr/>
          <p:nvPr/>
        </p:nvGrpSpPr>
        <p:grpSpPr>
          <a:xfrm>
            <a:off x="142844" y="4572008"/>
            <a:ext cx="3357586" cy="285752"/>
            <a:chOff x="142844" y="5857892"/>
            <a:chExt cx="3357586" cy="285752"/>
          </a:xfrm>
        </p:grpSpPr>
        <p:cxnSp>
          <p:nvCxnSpPr>
            <p:cNvPr id="85" name="直線コネクタ 84"/>
            <p:cNvCxnSpPr/>
            <p:nvPr/>
          </p:nvCxnSpPr>
          <p:spPr bwMode="auto">
            <a:xfrm>
              <a:off x="142844" y="5857892"/>
              <a:ext cx="3357586" cy="1579"/>
            </a:xfrm>
            <a:prstGeom prst="line">
              <a:avLst/>
            </a:prstGeom>
            <a:solidFill>
              <a:srgbClr val="FFFF99"/>
            </a:solidFill>
            <a:ln w="101600" cap="flat" cmpd="sng" algn="ctr">
              <a:solidFill>
                <a:srgbClr val="FF0000"/>
              </a:solidFill>
              <a:prstDash val="solid"/>
              <a:round/>
              <a:headEnd type="none" w="med" len="med"/>
              <a:tailEnd type="none" w="med" len="med"/>
            </a:ln>
            <a:effectLst/>
          </p:spPr>
        </p:cxnSp>
        <p:cxnSp>
          <p:nvCxnSpPr>
            <p:cNvPr id="86" name="直線コネクタ 85"/>
            <p:cNvCxnSpPr/>
            <p:nvPr/>
          </p:nvCxnSpPr>
          <p:spPr bwMode="auto">
            <a:xfrm>
              <a:off x="142844" y="5930514"/>
              <a:ext cx="3357586" cy="1579"/>
            </a:xfrm>
            <a:prstGeom prst="line">
              <a:avLst/>
            </a:prstGeom>
            <a:solidFill>
              <a:srgbClr val="FFFF99"/>
            </a:solidFill>
            <a:ln w="101600" cap="flat" cmpd="sng" algn="ctr">
              <a:solidFill>
                <a:srgbClr val="FF0000"/>
              </a:solidFill>
              <a:prstDash val="solid"/>
              <a:round/>
              <a:headEnd type="none" w="med" len="med"/>
              <a:tailEnd type="none" w="med" len="med"/>
            </a:ln>
            <a:effectLst/>
          </p:spPr>
        </p:cxnSp>
        <p:cxnSp>
          <p:nvCxnSpPr>
            <p:cNvPr id="87" name="直線コネクタ 86"/>
            <p:cNvCxnSpPr/>
            <p:nvPr/>
          </p:nvCxnSpPr>
          <p:spPr bwMode="auto">
            <a:xfrm>
              <a:off x="142844" y="6001558"/>
              <a:ext cx="3357586" cy="1579"/>
            </a:xfrm>
            <a:prstGeom prst="line">
              <a:avLst/>
            </a:prstGeom>
            <a:solidFill>
              <a:srgbClr val="FFFF99"/>
            </a:solidFill>
            <a:ln w="101600" cap="flat" cmpd="sng" algn="ctr">
              <a:solidFill>
                <a:srgbClr val="FF0000"/>
              </a:solidFill>
              <a:prstDash val="solid"/>
              <a:round/>
              <a:headEnd type="none" w="med" len="med"/>
              <a:tailEnd type="none" w="med" len="med"/>
            </a:ln>
            <a:effectLst/>
          </p:spPr>
        </p:cxnSp>
        <p:cxnSp>
          <p:nvCxnSpPr>
            <p:cNvPr id="88" name="直線コネクタ 87"/>
            <p:cNvCxnSpPr/>
            <p:nvPr/>
          </p:nvCxnSpPr>
          <p:spPr bwMode="auto">
            <a:xfrm>
              <a:off x="142844" y="6071022"/>
              <a:ext cx="3357586" cy="1579"/>
            </a:xfrm>
            <a:prstGeom prst="line">
              <a:avLst/>
            </a:prstGeom>
            <a:solidFill>
              <a:srgbClr val="FFFF99"/>
            </a:solidFill>
            <a:ln w="101600" cap="flat" cmpd="sng" algn="ctr">
              <a:solidFill>
                <a:srgbClr val="FF0000"/>
              </a:solidFill>
              <a:prstDash val="solid"/>
              <a:round/>
              <a:headEnd type="none" w="med" len="med"/>
              <a:tailEnd type="none" w="med" len="med"/>
            </a:ln>
            <a:effectLst/>
          </p:spPr>
        </p:cxnSp>
        <p:cxnSp>
          <p:nvCxnSpPr>
            <p:cNvPr id="89" name="直線コネクタ 88"/>
            <p:cNvCxnSpPr/>
            <p:nvPr/>
          </p:nvCxnSpPr>
          <p:spPr bwMode="auto">
            <a:xfrm>
              <a:off x="142844" y="6142065"/>
              <a:ext cx="3357586" cy="1579"/>
            </a:xfrm>
            <a:prstGeom prst="line">
              <a:avLst/>
            </a:prstGeom>
            <a:solidFill>
              <a:srgbClr val="FFFF99"/>
            </a:solidFill>
            <a:ln w="101600" cap="flat" cmpd="sng" algn="ctr">
              <a:solidFill>
                <a:srgbClr val="FF0000"/>
              </a:solidFill>
              <a:prstDash val="solid"/>
              <a:round/>
              <a:headEnd type="none" w="med" len="med"/>
              <a:tailEnd type="none" w="med" len="med"/>
            </a:ln>
            <a:effectLst/>
          </p:spPr>
        </p:cxnSp>
      </p:grpSp>
      <p:cxnSp>
        <p:nvCxnSpPr>
          <p:cNvPr id="91" name="直線コネクタ 90"/>
          <p:cNvCxnSpPr/>
          <p:nvPr/>
        </p:nvCxnSpPr>
        <p:spPr bwMode="auto">
          <a:xfrm>
            <a:off x="142844" y="4070363"/>
            <a:ext cx="3357586" cy="1579"/>
          </a:xfrm>
          <a:prstGeom prst="line">
            <a:avLst/>
          </a:prstGeom>
          <a:solidFill>
            <a:srgbClr val="FFFF99"/>
          </a:solidFill>
          <a:ln w="101600" cap="flat" cmpd="sng" algn="ctr">
            <a:solidFill>
              <a:srgbClr val="FF0000"/>
            </a:solidFill>
            <a:prstDash val="solid"/>
            <a:round/>
            <a:headEnd type="none" w="med" len="med"/>
            <a:tailEnd type="none" w="med" len="med"/>
          </a:ln>
          <a:effectLst/>
        </p:spPr>
      </p:cxnSp>
      <p:cxnSp>
        <p:nvCxnSpPr>
          <p:cNvPr id="92" name="直線コネクタ 91"/>
          <p:cNvCxnSpPr/>
          <p:nvPr/>
        </p:nvCxnSpPr>
        <p:spPr bwMode="auto">
          <a:xfrm>
            <a:off x="142844" y="4141801"/>
            <a:ext cx="3357586" cy="1579"/>
          </a:xfrm>
          <a:prstGeom prst="line">
            <a:avLst/>
          </a:prstGeom>
          <a:solidFill>
            <a:srgbClr val="FFFF99"/>
          </a:solidFill>
          <a:ln w="101600" cap="flat" cmpd="sng" algn="ctr">
            <a:solidFill>
              <a:srgbClr val="FF0000"/>
            </a:solidFill>
            <a:prstDash val="solid"/>
            <a:round/>
            <a:headEnd type="none" w="med" len="med"/>
            <a:tailEnd type="none" w="med" len="med"/>
          </a:ln>
          <a:effectLst/>
        </p:spPr>
      </p:cxnSp>
      <p:cxnSp>
        <p:nvCxnSpPr>
          <p:cNvPr id="93" name="直線コネクタ 92"/>
          <p:cNvCxnSpPr/>
          <p:nvPr/>
        </p:nvCxnSpPr>
        <p:spPr bwMode="auto">
          <a:xfrm>
            <a:off x="142844" y="4498991"/>
            <a:ext cx="3357586" cy="1579"/>
          </a:xfrm>
          <a:prstGeom prst="line">
            <a:avLst/>
          </a:prstGeom>
          <a:solidFill>
            <a:srgbClr val="FFFF99"/>
          </a:solidFill>
          <a:ln w="101600" cap="flat" cmpd="sng" algn="ctr">
            <a:solidFill>
              <a:srgbClr val="FF0000"/>
            </a:solidFill>
            <a:prstDash val="solid"/>
            <a:round/>
            <a:headEnd type="none" w="med" len="med"/>
            <a:tailEnd type="none" w="med" len="med"/>
          </a:ln>
          <a:effectLst/>
        </p:spPr>
      </p:cxnSp>
      <p:grpSp>
        <p:nvGrpSpPr>
          <p:cNvPr id="8" name="グループ化 93"/>
          <p:cNvGrpSpPr/>
          <p:nvPr/>
        </p:nvGrpSpPr>
        <p:grpSpPr>
          <a:xfrm>
            <a:off x="142844" y="3714752"/>
            <a:ext cx="3357586" cy="285752"/>
            <a:chOff x="142844" y="5857892"/>
            <a:chExt cx="3357586" cy="285752"/>
          </a:xfrm>
        </p:grpSpPr>
        <p:cxnSp>
          <p:nvCxnSpPr>
            <p:cNvPr id="95" name="直線コネクタ 94"/>
            <p:cNvCxnSpPr/>
            <p:nvPr/>
          </p:nvCxnSpPr>
          <p:spPr bwMode="auto">
            <a:xfrm>
              <a:off x="142844" y="5857892"/>
              <a:ext cx="3357586" cy="1579"/>
            </a:xfrm>
            <a:prstGeom prst="line">
              <a:avLst/>
            </a:prstGeom>
            <a:solidFill>
              <a:srgbClr val="FFFF99"/>
            </a:solidFill>
            <a:ln w="101600" cap="flat" cmpd="sng" algn="ctr">
              <a:solidFill>
                <a:srgbClr val="FF0000"/>
              </a:solidFill>
              <a:prstDash val="solid"/>
              <a:round/>
              <a:headEnd type="none" w="med" len="med"/>
              <a:tailEnd type="none" w="med" len="med"/>
            </a:ln>
            <a:effectLst/>
          </p:spPr>
        </p:cxnSp>
        <p:cxnSp>
          <p:nvCxnSpPr>
            <p:cNvPr id="96" name="直線コネクタ 95"/>
            <p:cNvCxnSpPr/>
            <p:nvPr/>
          </p:nvCxnSpPr>
          <p:spPr bwMode="auto">
            <a:xfrm>
              <a:off x="142844" y="5930514"/>
              <a:ext cx="3357586" cy="1579"/>
            </a:xfrm>
            <a:prstGeom prst="line">
              <a:avLst/>
            </a:prstGeom>
            <a:solidFill>
              <a:srgbClr val="FFFF99"/>
            </a:solidFill>
            <a:ln w="101600" cap="flat" cmpd="sng" algn="ctr">
              <a:solidFill>
                <a:srgbClr val="FF0000"/>
              </a:solidFill>
              <a:prstDash val="solid"/>
              <a:round/>
              <a:headEnd type="none" w="med" len="med"/>
              <a:tailEnd type="none" w="med" len="med"/>
            </a:ln>
            <a:effectLst/>
          </p:spPr>
        </p:cxnSp>
        <p:cxnSp>
          <p:nvCxnSpPr>
            <p:cNvPr id="97" name="直線コネクタ 96"/>
            <p:cNvCxnSpPr/>
            <p:nvPr/>
          </p:nvCxnSpPr>
          <p:spPr bwMode="auto">
            <a:xfrm>
              <a:off x="142844" y="6001558"/>
              <a:ext cx="3357586" cy="1579"/>
            </a:xfrm>
            <a:prstGeom prst="line">
              <a:avLst/>
            </a:prstGeom>
            <a:solidFill>
              <a:srgbClr val="FFFF99"/>
            </a:solidFill>
            <a:ln w="101600" cap="flat" cmpd="sng" algn="ctr">
              <a:solidFill>
                <a:srgbClr val="FF0000"/>
              </a:solidFill>
              <a:prstDash val="solid"/>
              <a:round/>
              <a:headEnd type="none" w="med" len="med"/>
              <a:tailEnd type="none" w="med" len="med"/>
            </a:ln>
            <a:effectLst/>
          </p:spPr>
        </p:cxnSp>
        <p:cxnSp>
          <p:nvCxnSpPr>
            <p:cNvPr id="98" name="直線コネクタ 97"/>
            <p:cNvCxnSpPr/>
            <p:nvPr/>
          </p:nvCxnSpPr>
          <p:spPr bwMode="auto">
            <a:xfrm>
              <a:off x="142844" y="6071022"/>
              <a:ext cx="3357586" cy="1579"/>
            </a:xfrm>
            <a:prstGeom prst="line">
              <a:avLst/>
            </a:prstGeom>
            <a:solidFill>
              <a:srgbClr val="FFFF99"/>
            </a:solidFill>
            <a:ln w="101600" cap="flat" cmpd="sng" algn="ctr">
              <a:solidFill>
                <a:srgbClr val="FF0000"/>
              </a:solidFill>
              <a:prstDash val="solid"/>
              <a:round/>
              <a:headEnd type="none" w="med" len="med"/>
              <a:tailEnd type="none" w="med" len="med"/>
            </a:ln>
            <a:effectLst/>
          </p:spPr>
        </p:cxnSp>
        <p:cxnSp>
          <p:nvCxnSpPr>
            <p:cNvPr id="99" name="直線コネクタ 98"/>
            <p:cNvCxnSpPr/>
            <p:nvPr/>
          </p:nvCxnSpPr>
          <p:spPr bwMode="auto">
            <a:xfrm>
              <a:off x="142844" y="6142065"/>
              <a:ext cx="3357586" cy="1579"/>
            </a:xfrm>
            <a:prstGeom prst="line">
              <a:avLst/>
            </a:prstGeom>
            <a:solidFill>
              <a:srgbClr val="FFFF99"/>
            </a:solidFill>
            <a:ln w="101600" cap="flat" cmpd="sng" algn="ctr">
              <a:solidFill>
                <a:srgbClr val="FF0000"/>
              </a:solidFill>
              <a:prstDash val="solid"/>
              <a:round/>
              <a:headEnd type="none" w="med" len="med"/>
              <a:tailEnd type="none" w="med" len="med"/>
            </a:ln>
            <a:effectLst/>
          </p:spPr>
        </p:cxnSp>
      </p:grpSp>
      <p:cxnSp>
        <p:nvCxnSpPr>
          <p:cNvPr id="65" name="直線コネクタ 64"/>
          <p:cNvCxnSpPr/>
          <p:nvPr/>
        </p:nvCxnSpPr>
        <p:spPr bwMode="auto">
          <a:xfrm>
            <a:off x="142844" y="6641341"/>
            <a:ext cx="3357586" cy="1579"/>
          </a:xfrm>
          <a:prstGeom prst="line">
            <a:avLst/>
          </a:prstGeom>
          <a:solidFill>
            <a:srgbClr val="FFFF99"/>
          </a:solidFill>
          <a:ln w="101600" cap="flat" cmpd="sng" algn="ctr">
            <a:solidFill>
              <a:srgbClr val="FF0000"/>
            </a:solidFill>
            <a:prstDash val="solid"/>
            <a:round/>
            <a:headEnd type="none" w="med" len="med"/>
            <a:tailEnd type="none" w="med" len="med"/>
          </a:ln>
          <a:effectLst/>
        </p:spPr>
      </p:cxnSp>
      <p:cxnSp>
        <p:nvCxnSpPr>
          <p:cNvPr id="66" name="直線コネクタ 65"/>
          <p:cNvCxnSpPr/>
          <p:nvPr/>
        </p:nvCxnSpPr>
        <p:spPr bwMode="auto">
          <a:xfrm>
            <a:off x="142844" y="6713963"/>
            <a:ext cx="3357586" cy="1579"/>
          </a:xfrm>
          <a:prstGeom prst="line">
            <a:avLst/>
          </a:prstGeom>
          <a:solidFill>
            <a:srgbClr val="FFFF99"/>
          </a:solidFill>
          <a:ln w="101600" cap="flat" cmpd="sng" algn="ctr">
            <a:solidFill>
              <a:srgbClr val="FF0000"/>
            </a:solidFill>
            <a:prstDash val="solid"/>
            <a:round/>
            <a:headEnd type="none" w="med" len="med"/>
            <a:tailEnd type="none" w="med" len="med"/>
          </a:ln>
          <a:effectLst/>
        </p:spPr>
      </p:cxnSp>
      <p:cxnSp>
        <p:nvCxnSpPr>
          <p:cNvPr id="67" name="直線コネクタ 66"/>
          <p:cNvCxnSpPr/>
          <p:nvPr/>
        </p:nvCxnSpPr>
        <p:spPr bwMode="auto">
          <a:xfrm>
            <a:off x="142844" y="6785007"/>
            <a:ext cx="3357586" cy="1579"/>
          </a:xfrm>
          <a:prstGeom prst="line">
            <a:avLst/>
          </a:prstGeom>
          <a:solidFill>
            <a:srgbClr val="FFFF99"/>
          </a:solidFill>
          <a:ln w="101600" cap="flat" cmpd="sng" algn="ctr">
            <a:solidFill>
              <a:srgbClr val="FF0000"/>
            </a:solidFill>
            <a:prstDash val="solid"/>
            <a:round/>
            <a:headEnd type="none" w="med" len="med"/>
            <a:tailEnd type="none" w="med" len="med"/>
          </a:ln>
          <a:effectLst/>
        </p:spPr>
      </p:cxnSp>
      <p:grpSp>
        <p:nvGrpSpPr>
          <p:cNvPr id="9" name="グループ化 69"/>
          <p:cNvGrpSpPr/>
          <p:nvPr/>
        </p:nvGrpSpPr>
        <p:grpSpPr>
          <a:xfrm>
            <a:off x="142844" y="6284151"/>
            <a:ext cx="3357586" cy="285752"/>
            <a:chOff x="142844" y="5857892"/>
            <a:chExt cx="3357586" cy="285752"/>
          </a:xfrm>
        </p:grpSpPr>
        <p:cxnSp>
          <p:nvCxnSpPr>
            <p:cNvPr id="39" name="直線コネクタ 38"/>
            <p:cNvCxnSpPr/>
            <p:nvPr/>
          </p:nvCxnSpPr>
          <p:spPr bwMode="auto">
            <a:xfrm>
              <a:off x="142844" y="5857892"/>
              <a:ext cx="3357586" cy="1579"/>
            </a:xfrm>
            <a:prstGeom prst="line">
              <a:avLst/>
            </a:prstGeom>
            <a:solidFill>
              <a:srgbClr val="FFFF99"/>
            </a:solidFill>
            <a:ln w="101600" cap="flat" cmpd="sng" algn="ctr">
              <a:solidFill>
                <a:srgbClr val="FF0000"/>
              </a:solidFill>
              <a:prstDash val="solid"/>
              <a:round/>
              <a:headEnd type="none" w="med" len="med"/>
              <a:tailEnd type="none" w="med" len="med"/>
            </a:ln>
            <a:effectLst/>
          </p:spPr>
        </p:cxnSp>
        <p:cxnSp>
          <p:nvCxnSpPr>
            <p:cNvPr id="40" name="直線コネクタ 39"/>
            <p:cNvCxnSpPr/>
            <p:nvPr/>
          </p:nvCxnSpPr>
          <p:spPr bwMode="auto">
            <a:xfrm>
              <a:off x="142844" y="5930514"/>
              <a:ext cx="3357586" cy="1579"/>
            </a:xfrm>
            <a:prstGeom prst="line">
              <a:avLst/>
            </a:prstGeom>
            <a:solidFill>
              <a:srgbClr val="FFFF99"/>
            </a:solidFill>
            <a:ln w="101600" cap="flat" cmpd="sng" algn="ctr">
              <a:solidFill>
                <a:srgbClr val="FF0000"/>
              </a:solidFill>
              <a:prstDash val="solid"/>
              <a:round/>
              <a:headEnd type="none" w="med" len="med"/>
              <a:tailEnd type="none" w="med" len="med"/>
            </a:ln>
            <a:effectLst/>
          </p:spPr>
        </p:cxnSp>
        <p:cxnSp>
          <p:nvCxnSpPr>
            <p:cNvPr id="41" name="直線コネクタ 40"/>
            <p:cNvCxnSpPr/>
            <p:nvPr/>
          </p:nvCxnSpPr>
          <p:spPr bwMode="auto">
            <a:xfrm>
              <a:off x="142844" y="6001558"/>
              <a:ext cx="3357586" cy="1579"/>
            </a:xfrm>
            <a:prstGeom prst="line">
              <a:avLst/>
            </a:prstGeom>
            <a:solidFill>
              <a:srgbClr val="FFFF99"/>
            </a:solidFill>
            <a:ln w="101600" cap="flat" cmpd="sng" algn="ctr">
              <a:solidFill>
                <a:srgbClr val="FF0000"/>
              </a:solidFill>
              <a:prstDash val="solid"/>
              <a:round/>
              <a:headEnd type="none" w="med" len="med"/>
              <a:tailEnd type="none" w="med" len="med"/>
            </a:ln>
            <a:effectLst/>
          </p:spPr>
        </p:cxnSp>
        <p:cxnSp>
          <p:nvCxnSpPr>
            <p:cNvPr id="42" name="直線コネクタ 41"/>
            <p:cNvCxnSpPr/>
            <p:nvPr/>
          </p:nvCxnSpPr>
          <p:spPr bwMode="auto">
            <a:xfrm>
              <a:off x="142844" y="6071022"/>
              <a:ext cx="3357586" cy="1579"/>
            </a:xfrm>
            <a:prstGeom prst="line">
              <a:avLst/>
            </a:prstGeom>
            <a:solidFill>
              <a:srgbClr val="FFFF99"/>
            </a:solidFill>
            <a:ln w="101600" cap="flat" cmpd="sng" algn="ctr">
              <a:solidFill>
                <a:srgbClr val="FF0000"/>
              </a:solidFill>
              <a:prstDash val="solid"/>
              <a:round/>
              <a:headEnd type="none" w="med" len="med"/>
              <a:tailEnd type="none" w="med" len="med"/>
            </a:ln>
            <a:effectLst/>
          </p:spPr>
        </p:cxnSp>
        <p:cxnSp>
          <p:nvCxnSpPr>
            <p:cNvPr id="43" name="直線コネクタ 42"/>
            <p:cNvCxnSpPr/>
            <p:nvPr/>
          </p:nvCxnSpPr>
          <p:spPr bwMode="auto">
            <a:xfrm>
              <a:off x="142844" y="6142065"/>
              <a:ext cx="3357586" cy="1579"/>
            </a:xfrm>
            <a:prstGeom prst="line">
              <a:avLst/>
            </a:prstGeom>
            <a:solidFill>
              <a:srgbClr val="FFFF99"/>
            </a:solidFill>
            <a:ln w="101600" cap="flat" cmpd="sng" algn="ctr">
              <a:solidFill>
                <a:srgbClr val="FF0000"/>
              </a:solidFill>
              <a:prstDash val="solid"/>
              <a:round/>
              <a:headEnd type="none" w="med" len="med"/>
              <a:tailEnd type="none" w="med" len="med"/>
            </a:ln>
            <a:effectLst/>
          </p:spPr>
        </p:cxnSp>
      </p:grpSp>
      <p:sp>
        <p:nvSpPr>
          <p:cNvPr id="7" name="タイトル 6"/>
          <p:cNvSpPr>
            <a:spLocks noGrp="1"/>
          </p:cNvSpPr>
          <p:nvPr>
            <p:ph type="title"/>
          </p:nvPr>
        </p:nvSpPr>
        <p:spPr/>
        <p:txBody>
          <a:bodyPr/>
          <a:lstStyle/>
          <a:p>
            <a:r>
              <a:rPr lang="ja-JP" altLang="en-US" dirty="0" smtClean="0"/>
              <a:t>簡単な例（要素名の出力）</a:t>
            </a:r>
            <a:endParaRPr kumimoji="1" lang="ja-JP" altLang="en-US" dirty="0"/>
          </a:p>
        </p:txBody>
      </p:sp>
      <p:grpSp>
        <p:nvGrpSpPr>
          <p:cNvPr id="12" name="グループ化 19"/>
          <p:cNvGrpSpPr/>
          <p:nvPr/>
        </p:nvGrpSpPr>
        <p:grpSpPr>
          <a:xfrm>
            <a:off x="4000496" y="1329625"/>
            <a:ext cx="5072098" cy="1670747"/>
            <a:chOff x="4000496" y="1500174"/>
            <a:chExt cx="5072098" cy="1670747"/>
          </a:xfrm>
        </p:grpSpPr>
        <p:sp>
          <p:nvSpPr>
            <p:cNvPr id="10" name="テキスト ボックス 9"/>
            <p:cNvSpPr txBox="1"/>
            <p:nvPr/>
          </p:nvSpPr>
          <p:spPr>
            <a:xfrm>
              <a:off x="4000496" y="1785926"/>
              <a:ext cx="5072098" cy="1384995"/>
            </a:xfrm>
            <a:prstGeom prst="rect">
              <a:avLst/>
            </a:prstGeom>
            <a:noFill/>
            <a:ln w="12700">
              <a:solidFill>
                <a:schemeClr val="accent1"/>
              </a:solidFill>
            </a:ln>
          </p:spPr>
          <p:txBody>
            <a:bodyPr wrap="square" rtlCol="0">
              <a:spAutoFit/>
            </a:bodyPr>
            <a:lstStyle/>
            <a:p>
              <a:pPr algn="l"/>
              <a:r>
                <a:rPr lang="en-US" altLang="ja-JP" sz="1400" dirty="0" smtClean="0"/>
                <a:t>final Set&lt;</a:t>
              </a:r>
              <a:r>
                <a:rPr lang="en-US" altLang="ja-JP" sz="1400" dirty="0" err="1" smtClean="0"/>
                <a:t>TargetClassInfo</a:t>
              </a:r>
              <a:r>
                <a:rPr lang="en-US" altLang="ja-JP" sz="1400" dirty="0" smtClean="0"/>
                <a:t>&gt; classes =   </a:t>
              </a:r>
              <a:r>
                <a:rPr lang="en-US" altLang="ja-JP" sz="1400" dirty="0" err="1" smtClean="0">
                  <a:solidFill>
                    <a:srgbClr val="FF0000"/>
                  </a:solidFill>
                </a:rPr>
                <a:t>DataManager.getInstance</a:t>
              </a:r>
              <a:r>
                <a:rPr lang="en-US" altLang="ja-JP" sz="1400" dirty="0" smtClean="0">
                  <a:solidFill>
                    <a:srgbClr val="FF0000"/>
                  </a:solidFill>
                </a:rPr>
                <a:t>().</a:t>
              </a:r>
              <a:r>
                <a:rPr lang="en-US" altLang="ja-JP" sz="1400" dirty="0" err="1" smtClean="0">
                  <a:solidFill>
                    <a:srgbClr val="FF0000"/>
                  </a:solidFill>
                </a:rPr>
                <a:t>getClassInfoManager</a:t>
              </a:r>
              <a:r>
                <a:rPr lang="en-US" altLang="ja-JP" sz="1400" dirty="0" smtClean="0">
                  <a:solidFill>
                    <a:srgbClr val="FF0000"/>
                  </a:solidFill>
                </a:rPr>
                <a:t>().</a:t>
              </a:r>
              <a:r>
                <a:rPr lang="en-US" altLang="ja-JP" sz="1400" dirty="0" err="1" smtClean="0">
                  <a:solidFill>
                    <a:srgbClr val="FF0000"/>
                  </a:solidFill>
                </a:rPr>
                <a:t>getTargetClassInfos</a:t>
              </a:r>
              <a:r>
                <a:rPr lang="en-US" altLang="ja-JP" sz="1400" dirty="0" smtClean="0">
                  <a:solidFill>
                    <a:srgbClr val="FF0000"/>
                  </a:solidFill>
                </a:rPr>
                <a:t>();</a:t>
              </a:r>
            </a:p>
            <a:p>
              <a:pPr algn="l"/>
              <a:r>
                <a:rPr lang="en-US" altLang="ja-JP" sz="1400" dirty="0" smtClean="0"/>
                <a:t>for (final </a:t>
              </a:r>
              <a:r>
                <a:rPr lang="en-US" altLang="ja-JP" sz="1400" dirty="0" err="1" smtClean="0"/>
                <a:t>TargetClassInfo</a:t>
              </a:r>
              <a:r>
                <a:rPr lang="en-US" altLang="ja-JP" sz="1400" dirty="0" smtClean="0"/>
                <a:t> </a:t>
              </a:r>
              <a:r>
                <a:rPr lang="en-US" altLang="ja-JP" sz="1400" dirty="0" err="1" smtClean="0"/>
                <a:t>classInfo</a:t>
              </a:r>
              <a:r>
                <a:rPr lang="en-US" altLang="ja-JP" sz="1400" dirty="0" smtClean="0"/>
                <a:t> : classes){</a:t>
              </a:r>
            </a:p>
            <a:p>
              <a:pPr algn="l"/>
              <a:r>
                <a:rPr lang="en-US" altLang="ja-JP" sz="1400" dirty="0" smtClean="0"/>
                <a:t>    </a:t>
              </a:r>
              <a:r>
                <a:rPr lang="en-US" altLang="ja-JP" sz="1400" dirty="0" err="1" smtClean="0"/>
                <a:t>System.out.println</a:t>
              </a:r>
              <a:r>
                <a:rPr lang="en-US" altLang="ja-JP" sz="1400" dirty="0" smtClean="0"/>
                <a:t>(</a:t>
              </a:r>
              <a:r>
                <a:rPr lang="en-US" altLang="ja-JP" sz="1400" dirty="0" err="1" smtClean="0"/>
                <a:t>classInfo.</a:t>
              </a:r>
              <a:r>
                <a:rPr lang="en-US" altLang="ja-JP" sz="1400" dirty="0" err="1" smtClean="0">
                  <a:solidFill>
                    <a:srgbClr val="FF0000"/>
                  </a:solidFill>
                </a:rPr>
                <a:t>getFullQualifiedName</a:t>
              </a:r>
              <a:r>
                <a:rPr lang="en-US" altLang="ja-JP" sz="1400" dirty="0" smtClean="0">
                  <a:solidFill>
                    <a:srgbClr val="FF0000"/>
                  </a:solidFill>
                </a:rPr>
                <a:t>(".")</a:t>
              </a:r>
              <a:r>
                <a:rPr lang="en-US" altLang="ja-JP" sz="1400" dirty="0" smtClean="0"/>
                <a:t>);</a:t>
              </a:r>
            </a:p>
            <a:p>
              <a:pPr algn="l"/>
              <a:r>
                <a:rPr lang="en-US" altLang="ja-JP" sz="1400" dirty="0" smtClean="0"/>
                <a:t>}</a:t>
              </a:r>
              <a:endParaRPr kumimoji="1" lang="ja-JP" altLang="en-US" sz="4400" dirty="0"/>
            </a:p>
          </p:txBody>
        </p:sp>
        <p:sp>
          <p:nvSpPr>
            <p:cNvPr id="11" name="テキスト ボックス 10"/>
            <p:cNvSpPr txBox="1"/>
            <p:nvPr/>
          </p:nvSpPr>
          <p:spPr>
            <a:xfrm>
              <a:off x="4000496" y="1500174"/>
              <a:ext cx="5072098" cy="338554"/>
            </a:xfrm>
            <a:prstGeom prst="rect">
              <a:avLst/>
            </a:prstGeom>
            <a:noFill/>
          </p:spPr>
          <p:txBody>
            <a:bodyPr wrap="square" rtlCol="0">
              <a:spAutoFit/>
            </a:bodyPr>
            <a:lstStyle/>
            <a:p>
              <a:r>
                <a:rPr kumimoji="1" lang="en-US" altLang="ja-JP" sz="1600" dirty="0" smtClean="0"/>
                <a:t>4. </a:t>
              </a:r>
              <a:r>
                <a:rPr kumimoji="1" lang="ja-JP" altLang="en-US" sz="1600" dirty="0" smtClean="0"/>
                <a:t>対象クラス一覧を取得して，その完全限定名を出力</a:t>
              </a:r>
              <a:endParaRPr kumimoji="1" lang="ja-JP" altLang="en-US" sz="1600" dirty="0"/>
            </a:p>
          </p:txBody>
        </p:sp>
      </p:grpSp>
      <p:grpSp>
        <p:nvGrpSpPr>
          <p:cNvPr id="13" name="グループ化 20"/>
          <p:cNvGrpSpPr/>
          <p:nvPr/>
        </p:nvGrpSpPr>
        <p:grpSpPr>
          <a:xfrm>
            <a:off x="4000496" y="3071810"/>
            <a:ext cx="5072098" cy="1077218"/>
            <a:chOff x="4000496" y="3210168"/>
            <a:chExt cx="5072098" cy="1077218"/>
          </a:xfrm>
        </p:grpSpPr>
        <p:sp>
          <p:nvSpPr>
            <p:cNvPr id="14" name="テキスト ボックス 13"/>
            <p:cNvSpPr txBox="1"/>
            <p:nvPr/>
          </p:nvSpPr>
          <p:spPr>
            <a:xfrm>
              <a:off x="4000496" y="3548722"/>
              <a:ext cx="5072098" cy="738664"/>
            </a:xfrm>
            <a:prstGeom prst="rect">
              <a:avLst/>
            </a:prstGeom>
            <a:noFill/>
            <a:ln w="12700">
              <a:solidFill>
                <a:schemeClr val="accent1"/>
              </a:solidFill>
            </a:ln>
          </p:spPr>
          <p:txBody>
            <a:bodyPr wrap="square" rtlCol="0">
              <a:spAutoFit/>
            </a:bodyPr>
            <a:lstStyle/>
            <a:p>
              <a:pPr algn="l"/>
              <a:r>
                <a:rPr lang="en-US" altLang="ja-JP" sz="1400" dirty="0" smtClean="0"/>
                <a:t>final Set&lt;</a:t>
              </a:r>
              <a:r>
                <a:rPr lang="en-US" altLang="ja-JP" sz="1400" dirty="0" err="1" smtClean="0"/>
                <a:t>TargetMethodInfo</a:t>
              </a:r>
              <a:r>
                <a:rPr lang="en-US" altLang="ja-JP" sz="1400" dirty="0" smtClean="0"/>
                <a:t>&gt; methods =  </a:t>
              </a:r>
              <a:r>
                <a:rPr lang="en-US" altLang="ja-JP" sz="1400" dirty="0" err="1" smtClean="0">
                  <a:solidFill>
                    <a:srgbClr val="FF0000"/>
                  </a:solidFill>
                </a:rPr>
                <a:t>DataManager.getInstance</a:t>
              </a:r>
              <a:r>
                <a:rPr lang="en-US" altLang="ja-JP" sz="1400" dirty="0" smtClean="0">
                  <a:solidFill>
                    <a:srgbClr val="FF0000"/>
                  </a:solidFill>
                </a:rPr>
                <a:t>().</a:t>
              </a:r>
              <a:r>
                <a:rPr lang="en-US" altLang="ja-JP" sz="1400" dirty="0" err="1" smtClean="0">
                  <a:solidFill>
                    <a:srgbClr val="FF0000"/>
                  </a:solidFill>
                </a:rPr>
                <a:t>getMethodInfoManager</a:t>
              </a:r>
              <a:r>
                <a:rPr lang="en-US" altLang="ja-JP" sz="1400" dirty="0" smtClean="0">
                  <a:solidFill>
                    <a:srgbClr val="FF0000"/>
                  </a:solidFill>
                </a:rPr>
                <a:t>() .</a:t>
              </a:r>
              <a:r>
                <a:rPr lang="en-US" altLang="ja-JP" sz="1400" dirty="0" err="1" smtClean="0">
                  <a:solidFill>
                    <a:srgbClr val="FF0000"/>
                  </a:solidFill>
                </a:rPr>
                <a:t>getTargetMethodInfos</a:t>
              </a:r>
              <a:r>
                <a:rPr lang="en-US" altLang="ja-JP" sz="1400" dirty="0" smtClean="0">
                  <a:solidFill>
                    <a:srgbClr val="FF0000"/>
                  </a:solidFill>
                </a:rPr>
                <a:t>();</a:t>
              </a:r>
              <a:endParaRPr kumimoji="1" lang="ja-JP" altLang="en-US" sz="1400" dirty="0">
                <a:solidFill>
                  <a:srgbClr val="FF0000"/>
                </a:solidFill>
              </a:endParaRPr>
            </a:p>
          </p:txBody>
        </p:sp>
        <p:sp>
          <p:nvSpPr>
            <p:cNvPr id="15" name="テキスト ボックス 14"/>
            <p:cNvSpPr txBox="1"/>
            <p:nvPr/>
          </p:nvSpPr>
          <p:spPr>
            <a:xfrm>
              <a:off x="4000496" y="3210168"/>
              <a:ext cx="4929222" cy="338554"/>
            </a:xfrm>
            <a:prstGeom prst="rect">
              <a:avLst/>
            </a:prstGeom>
            <a:noFill/>
          </p:spPr>
          <p:txBody>
            <a:bodyPr wrap="square" rtlCol="0">
              <a:spAutoFit/>
            </a:bodyPr>
            <a:lstStyle/>
            <a:p>
              <a:r>
                <a:rPr lang="en-US" altLang="ja-JP" sz="1600" dirty="0" smtClean="0"/>
                <a:t>5</a:t>
              </a:r>
              <a:r>
                <a:rPr kumimoji="1" lang="en-US" altLang="ja-JP" sz="1600" dirty="0" smtClean="0"/>
                <a:t>. </a:t>
              </a:r>
              <a:r>
                <a:rPr kumimoji="1" lang="ja-JP" altLang="en-US" sz="1600" dirty="0" smtClean="0"/>
                <a:t>対象メソッド一覧を取得</a:t>
              </a:r>
              <a:endParaRPr kumimoji="1" lang="ja-JP" altLang="en-US" sz="1600" dirty="0"/>
            </a:p>
          </p:txBody>
        </p:sp>
      </p:grpSp>
      <p:grpSp>
        <p:nvGrpSpPr>
          <p:cNvPr id="20" name="グループ化 21"/>
          <p:cNvGrpSpPr/>
          <p:nvPr/>
        </p:nvGrpSpPr>
        <p:grpSpPr>
          <a:xfrm>
            <a:off x="4000496" y="4214818"/>
            <a:ext cx="5072098" cy="1077218"/>
            <a:chOff x="4000496" y="4281738"/>
            <a:chExt cx="5072098" cy="1077218"/>
          </a:xfrm>
        </p:grpSpPr>
        <p:sp>
          <p:nvSpPr>
            <p:cNvPr id="16" name="テキスト ボックス 15"/>
            <p:cNvSpPr txBox="1"/>
            <p:nvPr/>
          </p:nvSpPr>
          <p:spPr>
            <a:xfrm>
              <a:off x="4000496" y="4620292"/>
              <a:ext cx="5072098" cy="738664"/>
            </a:xfrm>
            <a:prstGeom prst="rect">
              <a:avLst/>
            </a:prstGeom>
            <a:noFill/>
            <a:ln w="12700">
              <a:solidFill>
                <a:schemeClr val="accent1"/>
              </a:solidFill>
            </a:ln>
          </p:spPr>
          <p:txBody>
            <a:bodyPr wrap="square" rtlCol="0">
              <a:spAutoFit/>
            </a:bodyPr>
            <a:lstStyle/>
            <a:p>
              <a:pPr algn="l"/>
              <a:r>
                <a:rPr lang="en-US" altLang="ja-JP" sz="1400" dirty="0" smtClean="0"/>
                <a:t>final Set&lt;</a:t>
              </a:r>
              <a:r>
                <a:rPr lang="en-US" altLang="ja-JP" sz="1400" dirty="0" err="1" smtClean="0"/>
                <a:t>TargetFieldInfo</a:t>
              </a:r>
              <a:r>
                <a:rPr lang="en-US" altLang="ja-JP" sz="1400" dirty="0" smtClean="0"/>
                <a:t>&gt; fields =</a:t>
              </a:r>
            </a:p>
            <a:p>
              <a:pPr algn="l"/>
              <a:r>
                <a:rPr lang="en-US" altLang="ja-JP" sz="1400" dirty="0" err="1" smtClean="0">
                  <a:solidFill>
                    <a:srgbClr val="FF0000"/>
                  </a:solidFill>
                </a:rPr>
                <a:t>DataManager.getInstance</a:t>
              </a:r>
              <a:r>
                <a:rPr lang="en-US" altLang="ja-JP" sz="1400" dirty="0" smtClean="0">
                  <a:solidFill>
                    <a:srgbClr val="FF0000"/>
                  </a:solidFill>
                </a:rPr>
                <a:t>().</a:t>
              </a:r>
              <a:r>
                <a:rPr lang="en-US" altLang="ja-JP" sz="1400" dirty="0" err="1" smtClean="0">
                  <a:solidFill>
                    <a:srgbClr val="FF0000"/>
                  </a:solidFill>
                </a:rPr>
                <a:t>getFieldInfoManager</a:t>
              </a:r>
              <a:r>
                <a:rPr lang="en-US" altLang="ja-JP" sz="1400" dirty="0" smtClean="0">
                  <a:solidFill>
                    <a:srgbClr val="FF0000"/>
                  </a:solidFill>
                </a:rPr>
                <a:t>().</a:t>
              </a:r>
              <a:r>
                <a:rPr lang="en-US" altLang="ja-JP" sz="1400" dirty="0" err="1" smtClean="0">
                  <a:solidFill>
                    <a:srgbClr val="FF0000"/>
                  </a:solidFill>
                </a:rPr>
                <a:t>getTargetFieldInfos</a:t>
              </a:r>
              <a:r>
                <a:rPr lang="en-US" altLang="ja-JP" sz="1400" dirty="0" smtClean="0">
                  <a:solidFill>
                    <a:srgbClr val="FF0000"/>
                  </a:solidFill>
                </a:rPr>
                <a:t>(); </a:t>
              </a:r>
              <a:endParaRPr kumimoji="1" lang="ja-JP" altLang="en-US" sz="3200" dirty="0">
                <a:solidFill>
                  <a:srgbClr val="FF0000"/>
                </a:solidFill>
              </a:endParaRPr>
            </a:p>
          </p:txBody>
        </p:sp>
        <p:sp>
          <p:nvSpPr>
            <p:cNvPr id="17" name="テキスト ボックス 16"/>
            <p:cNvSpPr txBox="1"/>
            <p:nvPr/>
          </p:nvSpPr>
          <p:spPr>
            <a:xfrm>
              <a:off x="4000496" y="4281738"/>
              <a:ext cx="4929222" cy="338554"/>
            </a:xfrm>
            <a:prstGeom prst="rect">
              <a:avLst/>
            </a:prstGeom>
            <a:noFill/>
          </p:spPr>
          <p:txBody>
            <a:bodyPr wrap="square" rtlCol="0">
              <a:spAutoFit/>
            </a:bodyPr>
            <a:lstStyle/>
            <a:p>
              <a:r>
                <a:rPr lang="en-US" altLang="ja-JP" sz="1600" dirty="0" smtClean="0"/>
                <a:t>6</a:t>
              </a:r>
              <a:r>
                <a:rPr kumimoji="1" lang="en-US" altLang="ja-JP" sz="1600" dirty="0" smtClean="0"/>
                <a:t>. </a:t>
              </a:r>
              <a:r>
                <a:rPr kumimoji="1" lang="ja-JP" altLang="en-US" sz="1600" dirty="0" smtClean="0"/>
                <a:t>対象フィールド一覧を取得</a:t>
              </a:r>
              <a:endParaRPr kumimoji="1" lang="ja-JP" altLang="en-US" sz="1600" dirty="0"/>
            </a:p>
          </p:txBody>
        </p:sp>
      </p:grpSp>
      <p:grpSp>
        <p:nvGrpSpPr>
          <p:cNvPr id="21" name="グループ化 22"/>
          <p:cNvGrpSpPr/>
          <p:nvPr/>
        </p:nvGrpSpPr>
        <p:grpSpPr>
          <a:xfrm>
            <a:off x="4000496" y="5286388"/>
            <a:ext cx="5072098" cy="1077218"/>
            <a:chOff x="4000496" y="5281870"/>
            <a:chExt cx="5072098" cy="1077218"/>
          </a:xfrm>
        </p:grpSpPr>
        <p:sp>
          <p:nvSpPr>
            <p:cNvPr id="18" name="テキスト ボックス 17"/>
            <p:cNvSpPr txBox="1"/>
            <p:nvPr/>
          </p:nvSpPr>
          <p:spPr>
            <a:xfrm>
              <a:off x="4000496" y="5620424"/>
              <a:ext cx="5072098" cy="738664"/>
            </a:xfrm>
            <a:prstGeom prst="rect">
              <a:avLst/>
            </a:prstGeom>
            <a:noFill/>
            <a:ln w="12700">
              <a:solidFill>
                <a:schemeClr val="accent1"/>
              </a:solidFill>
            </a:ln>
          </p:spPr>
          <p:txBody>
            <a:bodyPr wrap="square" rtlCol="0">
              <a:spAutoFit/>
            </a:bodyPr>
            <a:lstStyle/>
            <a:p>
              <a:pPr algn="l"/>
              <a:r>
                <a:rPr lang="en-US" altLang="ja-JP" sz="1400" dirty="0" smtClean="0"/>
                <a:t>final Set&lt;</a:t>
              </a:r>
              <a:r>
                <a:rPr lang="en-US" altLang="ja-JP" sz="1400" dirty="0" err="1" smtClean="0"/>
                <a:t>FileInfo</a:t>
              </a:r>
              <a:r>
                <a:rPr lang="en-US" altLang="ja-JP" sz="1400" dirty="0" smtClean="0"/>
                <a:t>&gt; files = </a:t>
              </a:r>
              <a:r>
                <a:rPr lang="en-US" altLang="ja-JP" sz="1400" dirty="0" err="1" smtClean="0">
                  <a:solidFill>
                    <a:srgbClr val="FF0000"/>
                  </a:solidFill>
                </a:rPr>
                <a:t>DataManager.getInstance</a:t>
              </a:r>
              <a:r>
                <a:rPr lang="en-US" altLang="ja-JP" sz="1400" dirty="0" smtClean="0">
                  <a:solidFill>
                    <a:srgbClr val="FF0000"/>
                  </a:solidFill>
                </a:rPr>
                <a:t>().</a:t>
              </a:r>
              <a:r>
                <a:rPr lang="en-US" altLang="ja-JP" sz="1400" dirty="0" err="1" smtClean="0">
                  <a:solidFill>
                    <a:srgbClr val="FF0000"/>
                  </a:solidFill>
                </a:rPr>
                <a:t>getFileInfoManager</a:t>
              </a:r>
              <a:r>
                <a:rPr lang="en-US" altLang="ja-JP" sz="1400" dirty="0" smtClean="0">
                  <a:solidFill>
                    <a:srgbClr val="FF0000"/>
                  </a:solidFill>
                </a:rPr>
                <a:t>().</a:t>
              </a:r>
              <a:r>
                <a:rPr lang="en-US" altLang="ja-JP" sz="1400" dirty="0" err="1" smtClean="0">
                  <a:solidFill>
                    <a:srgbClr val="FF0000"/>
                  </a:solidFill>
                </a:rPr>
                <a:t>getFileInfos</a:t>
              </a:r>
              <a:r>
                <a:rPr lang="en-US" altLang="ja-JP" sz="1400" dirty="0" smtClean="0">
                  <a:solidFill>
                    <a:srgbClr val="FF0000"/>
                  </a:solidFill>
                </a:rPr>
                <a:t>();</a:t>
              </a:r>
              <a:endParaRPr kumimoji="1" lang="ja-JP" altLang="en-US" sz="6000" dirty="0">
                <a:solidFill>
                  <a:srgbClr val="FF0000"/>
                </a:solidFill>
              </a:endParaRPr>
            </a:p>
          </p:txBody>
        </p:sp>
        <p:sp>
          <p:nvSpPr>
            <p:cNvPr id="19" name="テキスト ボックス 18"/>
            <p:cNvSpPr txBox="1"/>
            <p:nvPr/>
          </p:nvSpPr>
          <p:spPr>
            <a:xfrm>
              <a:off x="4000496" y="5281870"/>
              <a:ext cx="4929222" cy="338554"/>
            </a:xfrm>
            <a:prstGeom prst="rect">
              <a:avLst/>
            </a:prstGeom>
            <a:noFill/>
          </p:spPr>
          <p:txBody>
            <a:bodyPr wrap="square" rtlCol="0">
              <a:spAutoFit/>
            </a:bodyPr>
            <a:lstStyle/>
            <a:p>
              <a:r>
                <a:rPr lang="en-US" altLang="ja-JP" sz="1600" dirty="0" smtClean="0"/>
                <a:t>7</a:t>
              </a:r>
              <a:r>
                <a:rPr kumimoji="1" lang="en-US" altLang="ja-JP" sz="1600" dirty="0" smtClean="0"/>
                <a:t>. </a:t>
              </a:r>
              <a:r>
                <a:rPr kumimoji="1" lang="ja-JP" altLang="en-US" sz="1600" dirty="0" smtClean="0"/>
                <a:t>対象ファイル一覧を取得</a:t>
              </a:r>
              <a:endParaRPr kumimoji="1" lang="ja-JP" altLang="en-US" sz="1600" dirty="0"/>
            </a:p>
          </p:txBody>
        </p:sp>
      </p:grpSp>
      <p:cxnSp>
        <p:nvCxnSpPr>
          <p:cNvPr id="50" name="直線矢印コネクタ 49"/>
          <p:cNvCxnSpPr>
            <a:endCxn id="10" idx="1"/>
          </p:cNvCxnSpPr>
          <p:nvPr/>
        </p:nvCxnSpPr>
        <p:spPr bwMode="auto">
          <a:xfrm rot="5400000" flipH="1" flipV="1">
            <a:off x="3118463" y="2689843"/>
            <a:ext cx="1264001" cy="500066"/>
          </a:xfrm>
          <a:prstGeom prst="straightConnector1">
            <a:avLst/>
          </a:prstGeom>
          <a:solidFill>
            <a:srgbClr val="FFFF99"/>
          </a:solidFill>
          <a:ln w="25400" cap="flat" cmpd="sng" algn="ctr">
            <a:solidFill>
              <a:schemeClr val="tx1"/>
            </a:solidFill>
            <a:prstDash val="solid"/>
            <a:round/>
            <a:headEnd type="none" w="med" len="med"/>
            <a:tailEnd type="arrow"/>
          </a:ln>
          <a:effectLst/>
        </p:spPr>
      </p:cxnSp>
      <p:cxnSp>
        <p:nvCxnSpPr>
          <p:cNvPr id="52" name="直線矢印コネクタ 51"/>
          <p:cNvCxnSpPr>
            <a:endCxn id="14" idx="1"/>
          </p:cNvCxnSpPr>
          <p:nvPr/>
        </p:nvCxnSpPr>
        <p:spPr bwMode="auto">
          <a:xfrm rot="5400000" flipH="1" flipV="1">
            <a:off x="3425745" y="3854381"/>
            <a:ext cx="649436" cy="500066"/>
          </a:xfrm>
          <a:prstGeom prst="straightConnector1">
            <a:avLst/>
          </a:prstGeom>
          <a:solidFill>
            <a:srgbClr val="FFFF99"/>
          </a:solidFill>
          <a:ln w="25400" cap="flat" cmpd="sng" algn="ctr">
            <a:solidFill>
              <a:schemeClr val="tx1"/>
            </a:solidFill>
            <a:prstDash val="solid"/>
            <a:round/>
            <a:headEnd type="none" w="med" len="med"/>
            <a:tailEnd type="arrow"/>
          </a:ln>
          <a:effectLst/>
        </p:spPr>
      </p:cxnSp>
      <p:cxnSp>
        <p:nvCxnSpPr>
          <p:cNvPr id="54" name="直線矢印コネクタ 53"/>
          <p:cNvCxnSpPr>
            <a:endCxn id="16" idx="1"/>
          </p:cNvCxnSpPr>
          <p:nvPr/>
        </p:nvCxnSpPr>
        <p:spPr bwMode="auto">
          <a:xfrm flipV="1">
            <a:off x="3500430" y="4922704"/>
            <a:ext cx="500066" cy="363684"/>
          </a:xfrm>
          <a:prstGeom prst="straightConnector1">
            <a:avLst/>
          </a:prstGeom>
          <a:solidFill>
            <a:srgbClr val="FFFF99"/>
          </a:solidFill>
          <a:ln w="25400" cap="flat" cmpd="sng" algn="ctr">
            <a:solidFill>
              <a:schemeClr val="tx1"/>
            </a:solidFill>
            <a:prstDash val="solid"/>
            <a:round/>
            <a:headEnd type="none" w="med" len="med"/>
            <a:tailEnd type="arrow"/>
          </a:ln>
          <a:effectLst/>
        </p:spPr>
      </p:cxnSp>
      <p:cxnSp>
        <p:nvCxnSpPr>
          <p:cNvPr id="56" name="直線矢印コネクタ 55"/>
          <p:cNvCxnSpPr/>
          <p:nvPr/>
        </p:nvCxnSpPr>
        <p:spPr bwMode="auto">
          <a:xfrm flipV="1">
            <a:off x="3500430" y="6280026"/>
            <a:ext cx="500066" cy="149370"/>
          </a:xfrm>
          <a:prstGeom prst="straightConnector1">
            <a:avLst/>
          </a:prstGeom>
          <a:solidFill>
            <a:srgbClr val="FFFF99"/>
          </a:solidFill>
          <a:ln w="25400" cap="flat" cmpd="sng" algn="ctr">
            <a:solidFill>
              <a:schemeClr val="tx1"/>
            </a:solidFill>
            <a:prstDash val="solid"/>
            <a:round/>
            <a:headEnd type="none" w="med" len="med"/>
            <a:tailEnd type="arrow"/>
          </a:ln>
          <a:effectLst/>
        </p:spPr>
      </p:cxnSp>
      <p:sp>
        <p:nvSpPr>
          <p:cNvPr id="51" name="テキスト ボックス 50"/>
          <p:cNvSpPr txBox="1"/>
          <p:nvPr/>
        </p:nvSpPr>
        <p:spPr>
          <a:xfrm>
            <a:off x="285720" y="1277386"/>
            <a:ext cx="3643338" cy="5580614"/>
          </a:xfrm>
          <a:prstGeom prst="rect">
            <a:avLst/>
          </a:prstGeom>
          <a:noFill/>
          <a:ln w="19050">
            <a:solidFill>
              <a:schemeClr val="tx1"/>
            </a:solidFill>
          </a:ln>
        </p:spPr>
        <p:txBody>
          <a:bodyPr wrap="square" rtlCol="0">
            <a:spAutoFit/>
          </a:bodyPr>
          <a:lstStyle/>
          <a:p>
            <a:pPr algn="l"/>
            <a:r>
              <a:rPr lang="en-US" altLang="ja-JP" sz="800" b="1" dirty="0" smtClean="0"/>
              <a:t>public class Simple01 extends </a:t>
            </a:r>
            <a:r>
              <a:rPr lang="en-US" altLang="ja-JP" sz="800" b="1" dirty="0" err="1" smtClean="0"/>
              <a:t>MetricsTool</a:t>
            </a:r>
            <a:r>
              <a:rPr lang="en-US" altLang="ja-JP" sz="800" b="1" dirty="0" smtClean="0"/>
              <a:t> {</a:t>
            </a:r>
          </a:p>
          <a:p>
            <a:pPr algn="l"/>
            <a:endParaRPr lang="ja-JP" altLang="en-US" sz="800" dirty="0" smtClean="0"/>
          </a:p>
          <a:p>
            <a:pPr algn="l"/>
            <a:r>
              <a:rPr lang="en-US" altLang="ja-JP" sz="800" b="1" dirty="0" smtClean="0"/>
              <a:t>public static void main(String[] </a:t>
            </a:r>
            <a:r>
              <a:rPr lang="en-US" altLang="ja-JP" sz="800" b="1" dirty="0" err="1" smtClean="0"/>
              <a:t>args</a:t>
            </a:r>
            <a:r>
              <a:rPr lang="en-US" altLang="ja-JP" sz="800" b="1" dirty="0" smtClean="0"/>
              <a:t>) {</a:t>
            </a:r>
          </a:p>
          <a:p>
            <a:pPr algn="l"/>
            <a:endParaRPr lang="ja-JP" altLang="en-US" sz="800" dirty="0" smtClean="0"/>
          </a:p>
          <a:p>
            <a:pPr algn="l"/>
            <a:r>
              <a:rPr lang="en-US" altLang="ja-JP" sz="800" dirty="0" smtClean="0"/>
              <a:t>// </a:t>
            </a:r>
            <a:r>
              <a:rPr lang="ja-JP" altLang="en-US" sz="800" dirty="0" smtClean="0"/>
              <a:t>解析用設定</a:t>
            </a:r>
          </a:p>
          <a:p>
            <a:pPr algn="l"/>
            <a:r>
              <a:rPr lang="en-US" altLang="ja-JP" sz="800" dirty="0" err="1" smtClean="0"/>
              <a:t>Settings.</a:t>
            </a:r>
            <a:r>
              <a:rPr lang="en-US" altLang="ja-JP" sz="800" i="1" dirty="0" err="1" smtClean="0"/>
              <a:t>getInstance</a:t>
            </a:r>
            <a:r>
              <a:rPr lang="en-US" altLang="ja-JP" sz="800" i="1" dirty="0" smtClean="0"/>
              <a:t>().</a:t>
            </a:r>
            <a:r>
              <a:rPr lang="en-US" altLang="ja-JP" sz="800" i="1" dirty="0" err="1" smtClean="0"/>
              <a:t>setLanguage</a:t>
            </a:r>
            <a:r>
              <a:rPr lang="en-US" altLang="ja-JP" sz="800" i="1" dirty="0" smtClean="0"/>
              <a:t>("java");</a:t>
            </a:r>
          </a:p>
          <a:p>
            <a:pPr algn="l"/>
            <a:r>
              <a:rPr lang="en-US" altLang="ja-JP" sz="800" dirty="0" err="1" smtClean="0"/>
              <a:t>Settings.</a:t>
            </a:r>
            <a:r>
              <a:rPr lang="en-US" altLang="ja-JP" sz="800" i="1" dirty="0" err="1" smtClean="0"/>
              <a:t>getInstance</a:t>
            </a:r>
            <a:r>
              <a:rPr lang="en-US" altLang="ja-JP" sz="800" i="1" dirty="0" smtClean="0"/>
              <a:t>().</a:t>
            </a:r>
            <a:r>
              <a:rPr lang="en-US" altLang="ja-JP" sz="800" i="1" dirty="0" err="1" smtClean="0"/>
              <a:t>setTargetDirectory</a:t>
            </a:r>
            <a:r>
              <a:rPr lang="en-US" altLang="ja-JP" sz="800" i="1" dirty="0" smtClean="0"/>
              <a:t>(</a:t>
            </a:r>
          </a:p>
          <a:p>
            <a:pPr algn="l"/>
            <a:r>
              <a:rPr lang="en-US" altLang="ja-JP" sz="800" dirty="0" smtClean="0"/>
              <a:t>"H:\\eclipse\\eclipse-3.5\\workspace\\</a:t>
            </a:r>
            <a:r>
              <a:rPr lang="en-US" altLang="ja-JP" sz="800" dirty="0" err="1" smtClean="0"/>
              <a:t>masu</a:t>
            </a:r>
            <a:r>
              <a:rPr lang="en-US" altLang="ja-JP" sz="800" dirty="0" smtClean="0"/>
              <a:t>");</a:t>
            </a:r>
          </a:p>
          <a:p>
            <a:pPr algn="l"/>
            <a:r>
              <a:rPr lang="en-US" altLang="ja-JP" sz="800" dirty="0" err="1" smtClean="0"/>
              <a:t>Settings.</a:t>
            </a:r>
            <a:r>
              <a:rPr lang="en-US" altLang="ja-JP" sz="800" i="1" dirty="0" err="1" smtClean="0"/>
              <a:t>getInstance</a:t>
            </a:r>
            <a:r>
              <a:rPr lang="en-US" altLang="ja-JP" sz="800" i="1" dirty="0" smtClean="0"/>
              <a:t>().</a:t>
            </a:r>
            <a:r>
              <a:rPr lang="en-US" altLang="ja-JP" sz="800" i="1" dirty="0" err="1" smtClean="0"/>
              <a:t>setVerbose</a:t>
            </a:r>
            <a:r>
              <a:rPr lang="en-US" altLang="ja-JP" sz="800" i="1" dirty="0" smtClean="0"/>
              <a:t>(true);</a:t>
            </a:r>
          </a:p>
          <a:p>
            <a:pPr algn="l"/>
            <a:r>
              <a:rPr lang="en-US" altLang="ja-JP" sz="800" dirty="0" err="1" smtClean="0"/>
              <a:t>Settings.getInstance</a:t>
            </a:r>
            <a:r>
              <a:rPr lang="en-US" altLang="ja-JP" sz="800" dirty="0" smtClean="0"/>
              <a:t>().</a:t>
            </a:r>
            <a:r>
              <a:rPr lang="en-US" altLang="ja-JP" sz="800" i="1" dirty="0" err="1" smtClean="0"/>
              <a:t>addLibrary</a:t>
            </a:r>
            <a:r>
              <a:rPr lang="en-US" altLang="ja-JP" sz="800" i="1" dirty="0" smtClean="0"/>
              <a:t>(“resource\jdk160.jar”);</a:t>
            </a:r>
          </a:p>
          <a:p>
            <a:pPr algn="l"/>
            <a:r>
              <a:rPr lang="en-US" altLang="ja-JP" sz="800" dirty="0" err="1" smtClean="0"/>
              <a:t>Settings</a:t>
            </a:r>
            <a:r>
              <a:rPr lang="en-US" altLang="ja-JP" sz="800" i="1" dirty="0" err="1" smtClean="0"/>
              <a:t>.getInstance</a:t>
            </a:r>
            <a:r>
              <a:rPr lang="en-US" altLang="ja-JP" sz="800" i="1" dirty="0" smtClean="0"/>
              <a:t>().</a:t>
            </a:r>
            <a:r>
              <a:rPr lang="en-US" altLang="ja-JP" sz="800" i="1" dirty="0" err="1" smtClean="0"/>
              <a:t>setThreadNumber</a:t>
            </a:r>
            <a:r>
              <a:rPr lang="en-US" altLang="ja-JP" sz="800" i="1" dirty="0" smtClean="0"/>
              <a:t>(2);</a:t>
            </a:r>
          </a:p>
          <a:p>
            <a:pPr algn="l"/>
            <a:endParaRPr lang="ja-JP" altLang="en-US" sz="800" dirty="0" smtClean="0"/>
          </a:p>
          <a:p>
            <a:pPr algn="l"/>
            <a:r>
              <a:rPr lang="en-US" altLang="ja-JP" sz="800" dirty="0" smtClean="0"/>
              <a:t>// </a:t>
            </a:r>
            <a:r>
              <a:rPr lang="ja-JP" altLang="en-US" sz="800" dirty="0" smtClean="0"/>
              <a:t>対象ファイルの解析</a:t>
            </a:r>
          </a:p>
          <a:p>
            <a:pPr algn="l"/>
            <a:r>
              <a:rPr lang="en-US" altLang="ja-JP" sz="800" b="1" dirty="0" smtClean="0"/>
              <a:t>final Simple01 simple = new Simple01();</a:t>
            </a:r>
          </a:p>
          <a:p>
            <a:pPr algn="l"/>
            <a:r>
              <a:rPr lang="en-US" altLang="ja-JP" sz="800" dirty="0" err="1" smtClean="0"/>
              <a:t>Simple.analyzeLibraries</a:t>
            </a:r>
            <a:r>
              <a:rPr lang="en-US" altLang="ja-JP" sz="800" dirty="0" smtClean="0"/>
              <a:t>();</a:t>
            </a:r>
            <a:endParaRPr lang="en-US" altLang="ja-JP" sz="800" b="1" dirty="0" smtClean="0"/>
          </a:p>
          <a:p>
            <a:pPr algn="l"/>
            <a:r>
              <a:rPr lang="en-US" altLang="ja-JP" sz="800" dirty="0" err="1" smtClean="0"/>
              <a:t>simple.readTargetFiles</a:t>
            </a:r>
            <a:r>
              <a:rPr lang="en-US" altLang="ja-JP" sz="800" dirty="0" smtClean="0"/>
              <a:t>();</a:t>
            </a:r>
          </a:p>
          <a:p>
            <a:pPr algn="l"/>
            <a:r>
              <a:rPr lang="en-US" altLang="ja-JP" sz="800" dirty="0" err="1" smtClean="0"/>
              <a:t>simple.analyzeTargetFiles</a:t>
            </a:r>
            <a:r>
              <a:rPr lang="en-US" altLang="ja-JP" sz="800" dirty="0" smtClean="0"/>
              <a:t>();</a:t>
            </a:r>
          </a:p>
          <a:p>
            <a:pPr algn="l"/>
            <a:endParaRPr lang="ja-JP" altLang="en-US" sz="800" dirty="0" smtClean="0"/>
          </a:p>
          <a:p>
            <a:pPr algn="l"/>
            <a:r>
              <a:rPr lang="en-US" altLang="ja-JP" sz="800" dirty="0" smtClean="0"/>
              <a:t>// </a:t>
            </a:r>
            <a:r>
              <a:rPr lang="ja-JP" altLang="en-US" sz="800" dirty="0" smtClean="0"/>
              <a:t>対象クラス一覧を取得</a:t>
            </a:r>
          </a:p>
          <a:p>
            <a:pPr algn="l"/>
            <a:r>
              <a:rPr lang="en-US" altLang="ja-JP" sz="800" b="1" dirty="0" smtClean="0"/>
              <a:t>final Set&lt;</a:t>
            </a:r>
            <a:r>
              <a:rPr lang="en-US" altLang="ja-JP" sz="800" b="1" dirty="0" err="1" smtClean="0"/>
              <a:t>TargetClassInfo</a:t>
            </a:r>
            <a:r>
              <a:rPr lang="en-US" altLang="ja-JP" sz="800" b="1" dirty="0" smtClean="0"/>
              <a:t>&gt; classes = </a:t>
            </a:r>
            <a:r>
              <a:rPr lang="en-US" altLang="ja-JP" sz="800" b="1" dirty="0" err="1" smtClean="0"/>
              <a:t>DataManager.</a:t>
            </a:r>
            <a:r>
              <a:rPr lang="en-US" altLang="ja-JP" sz="800" b="1" i="1" dirty="0" err="1" smtClean="0"/>
              <a:t>getInstance</a:t>
            </a:r>
            <a:r>
              <a:rPr lang="en-US" altLang="ja-JP" sz="800" b="1" i="1" dirty="0" smtClean="0"/>
              <a:t>()</a:t>
            </a:r>
          </a:p>
          <a:p>
            <a:pPr algn="l"/>
            <a:r>
              <a:rPr lang="en-US" altLang="ja-JP" sz="800" dirty="0" smtClean="0"/>
              <a:t>.</a:t>
            </a:r>
            <a:r>
              <a:rPr lang="en-US" altLang="ja-JP" sz="800" dirty="0" err="1" smtClean="0"/>
              <a:t>getClassInfoManager</a:t>
            </a:r>
            <a:r>
              <a:rPr lang="en-US" altLang="ja-JP" sz="800" dirty="0" smtClean="0"/>
              <a:t>().</a:t>
            </a:r>
            <a:r>
              <a:rPr lang="en-US" altLang="ja-JP" sz="800" dirty="0" err="1" smtClean="0"/>
              <a:t>getTargetClassInfos</a:t>
            </a:r>
            <a:r>
              <a:rPr lang="en-US" altLang="ja-JP" sz="800" dirty="0" smtClean="0"/>
              <a:t>();</a:t>
            </a:r>
          </a:p>
          <a:p>
            <a:pPr algn="l"/>
            <a:r>
              <a:rPr lang="en-US" altLang="ja-JP" sz="800" b="1" dirty="0" smtClean="0"/>
              <a:t>for (final </a:t>
            </a:r>
            <a:r>
              <a:rPr lang="en-US" altLang="ja-JP" sz="800" b="1" dirty="0" err="1" smtClean="0"/>
              <a:t>TargetClassInfo</a:t>
            </a:r>
            <a:r>
              <a:rPr lang="en-US" altLang="ja-JP" sz="800" b="1" dirty="0" smtClean="0"/>
              <a:t> </a:t>
            </a:r>
            <a:r>
              <a:rPr lang="en-US" altLang="ja-JP" sz="800" b="1" dirty="0" err="1" smtClean="0"/>
              <a:t>classInfo</a:t>
            </a:r>
            <a:r>
              <a:rPr lang="en-US" altLang="ja-JP" sz="800" b="1" dirty="0" smtClean="0"/>
              <a:t> : classes) {</a:t>
            </a:r>
          </a:p>
          <a:p>
            <a:pPr algn="l"/>
            <a:r>
              <a:rPr lang="en-US" altLang="ja-JP" sz="800" dirty="0" err="1" smtClean="0"/>
              <a:t>System.</a:t>
            </a:r>
            <a:r>
              <a:rPr lang="en-US" altLang="ja-JP" sz="800" i="1" dirty="0" err="1" smtClean="0"/>
              <a:t>out.println</a:t>
            </a:r>
            <a:r>
              <a:rPr lang="en-US" altLang="ja-JP" sz="800" i="1" dirty="0" smtClean="0"/>
              <a:t>(</a:t>
            </a:r>
            <a:r>
              <a:rPr lang="en-US" altLang="ja-JP" sz="800" i="1" dirty="0" err="1" smtClean="0"/>
              <a:t>classInfo.getFullQualifiedName</a:t>
            </a:r>
            <a:r>
              <a:rPr lang="en-US" altLang="ja-JP" sz="800" i="1" dirty="0" smtClean="0"/>
              <a:t>("."));</a:t>
            </a:r>
          </a:p>
          <a:p>
            <a:pPr algn="l"/>
            <a:r>
              <a:rPr lang="en-US" altLang="ja-JP" sz="800" dirty="0" smtClean="0"/>
              <a:t>}</a:t>
            </a:r>
          </a:p>
          <a:p>
            <a:pPr algn="l"/>
            <a:endParaRPr lang="ja-JP" altLang="en-US" sz="800" dirty="0" smtClean="0"/>
          </a:p>
          <a:p>
            <a:pPr algn="l"/>
            <a:r>
              <a:rPr lang="en-US" altLang="ja-JP" sz="800" dirty="0" smtClean="0"/>
              <a:t>// </a:t>
            </a:r>
            <a:r>
              <a:rPr lang="ja-JP" altLang="en-US" sz="800" dirty="0" smtClean="0"/>
              <a:t>対象メソッド一覧を取得</a:t>
            </a:r>
          </a:p>
          <a:p>
            <a:pPr algn="l"/>
            <a:r>
              <a:rPr lang="en-US" altLang="ja-JP" sz="800" b="1" dirty="0" smtClean="0"/>
              <a:t>final Set&lt;</a:t>
            </a:r>
            <a:r>
              <a:rPr lang="en-US" altLang="ja-JP" sz="800" b="1" dirty="0" err="1" smtClean="0"/>
              <a:t>TargetMethodInfo</a:t>
            </a:r>
            <a:r>
              <a:rPr lang="en-US" altLang="ja-JP" sz="800" b="1" dirty="0" smtClean="0"/>
              <a:t>&gt; methods = </a:t>
            </a:r>
            <a:r>
              <a:rPr lang="en-US" altLang="ja-JP" sz="800" b="1" dirty="0" err="1" smtClean="0"/>
              <a:t>DataManager.</a:t>
            </a:r>
            <a:r>
              <a:rPr lang="en-US" altLang="ja-JP" sz="800" b="1" i="1" dirty="0" err="1" smtClean="0"/>
              <a:t>getInstance</a:t>
            </a:r>
            <a:r>
              <a:rPr lang="en-US" altLang="ja-JP" sz="800" b="1" i="1" dirty="0" smtClean="0"/>
              <a:t>()</a:t>
            </a:r>
          </a:p>
          <a:p>
            <a:pPr algn="l"/>
            <a:r>
              <a:rPr lang="en-US" altLang="ja-JP" sz="800" dirty="0" smtClean="0"/>
              <a:t>.</a:t>
            </a:r>
            <a:r>
              <a:rPr lang="en-US" altLang="ja-JP" sz="800" dirty="0" err="1" smtClean="0"/>
              <a:t>getMethodInfoManager</a:t>
            </a:r>
            <a:r>
              <a:rPr lang="en-US" altLang="ja-JP" sz="800" dirty="0" smtClean="0"/>
              <a:t>().</a:t>
            </a:r>
            <a:r>
              <a:rPr lang="en-US" altLang="ja-JP" sz="800" dirty="0" err="1" smtClean="0"/>
              <a:t>getTargetMethodInfos</a:t>
            </a:r>
            <a:r>
              <a:rPr lang="en-US" altLang="ja-JP" sz="800" dirty="0" smtClean="0"/>
              <a:t>();</a:t>
            </a:r>
          </a:p>
          <a:p>
            <a:pPr algn="l"/>
            <a:r>
              <a:rPr lang="en-US" altLang="ja-JP" sz="800" b="1" dirty="0" smtClean="0"/>
              <a:t>for (final </a:t>
            </a:r>
            <a:r>
              <a:rPr lang="en-US" altLang="ja-JP" sz="800" b="1" dirty="0" err="1" smtClean="0"/>
              <a:t>TargetMethodInfo</a:t>
            </a:r>
            <a:r>
              <a:rPr lang="en-US" altLang="ja-JP" sz="800" b="1" dirty="0" smtClean="0"/>
              <a:t> method : methods) {</a:t>
            </a:r>
          </a:p>
          <a:p>
            <a:pPr algn="l"/>
            <a:r>
              <a:rPr lang="en-US" altLang="ja-JP" sz="800" dirty="0" err="1" smtClean="0"/>
              <a:t>System.</a:t>
            </a:r>
            <a:r>
              <a:rPr lang="en-US" altLang="ja-JP" sz="800" i="1" dirty="0" err="1" smtClean="0"/>
              <a:t>out.println</a:t>
            </a:r>
            <a:r>
              <a:rPr lang="en-US" altLang="ja-JP" sz="800" i="1" dirty="0" smtClean="0"/>
              <a:t>(</a:t>
            </a:r>
            <a:r>
              <a:rPr lang="en-US" altLang="ja-JP" sz="800" i="1" dirty="0" err="1" smtClean="0"/>
              <a:t>method.getMethodName</a:t>
            </a:r>
            <a:r>
              <a:rPr lang="en-US" altLang="ja-JP" sz="800" i="1" dirty="0" smtClean="0"/>
              <a:t>());</a:t>
            </a:r>
          </a:p>
          <a:p>
            <a:pPr algn="l"/>
            <a:r>
              <a:rPr lang="en-US" altLang="ja-JP" sz="800" dirty="0" smtClean="0"/>
              <a:t>}</a:t>
            </a:r>
          </a:p>
          <a:p>
            <a:pPr algn="l"/>
            <a:endParaRPr lang="ja-JP" altLang="en-US" sz="800" dirty="0" smtClean="0"/>
          </a:p>
          <a:p>
            <a:pPr algn="l"/>
            <a:r>
              <a:rPr lang="en-US" altLang="ja-JP" sz="800" dirty="0" smtClean="0"/>
              <a:t>// </a:t>
            </a:r>
            <a:r>
              <a:rPr lang="ja-JP" altLang="en-US" sz="800" dirty="0" smtClean="0"/>
              <a:t>対象フィールド一覧を取得</a:t>
            </a:r>
          </a:p>
          <a:p>
            <a:pPr algn="l"/>
            <a:r>
              <a:rPr lang="en-US" altLang="ja-JP" sz="800" b="1" dirty="0" smtClean="0"/>
              <a:t>final Set&lt;</a:t>
            </a:r>
            <a:r>
              <a:rPr lang="en-US" altLang="ja-JP" sz="800" b="1" dirty="0" err="1" smtClean="0"/>
              <a:t>TargetFieldInfo</a:t>
            </a:r>
            <a:r>
              <a:rPr lang="en-US" altLang="ja-JP" sz="800" b="1" dirty="0" smtClean="0"/>
              <a:t>&gt; fields = </a:t>
            </a:r>
            <a:r>
              <a:rPr lang="en-US" altLang="ja-JP" sz="800" b="1" dirty="0" err="1" smtClean="0"/>
              <a:t>DataManager.</a:t>
            </a:r>
            <a:r>
              <a:rPr lang="en-US" altLang="ja-JP" sz="800" b="1" i="1" dirty="0" err="1" smtClean="0"/>
              <a:t>getInstance</a:t>
            </a:r>
            <a:r>
              <a:rPr lang="en-US" altLang="ja-JP" sz="800" b="1" i="1" dirty="0" smtClean="0"/>
              <a:t>()</a:t>
            </a:r>
          </a:p>
          <a:p>
            <a:pPr algn="l"/>
            <a:r>
              <a:rPr lang="en-US" altLang="ja-JP" sz="800" dirty="0" smtClean="0"/>
              <a:t>.</a:t>
            </a:r>
            <a:r>
              <a:rPr lang="en-US" altLang="ja-JP" sz="800" dirty="0" err="1" smtClean="0"/>
              <a:t>getFieldInfoManager</a:t>
            </a:r>
            <a:r>
              <a:rPr lang="en-US" altLang="ja-JP" sz="800" dirty="0" smtClean="0"/>
              <a:t>().</a:t>
            </a:r>
            <a:r>
              <a:rPr lang="en-US" altLang="ja-JP" sz="800" dirty="0" err="1" smtClean="0"/>
              <a:t>getTargetFieldInfos</a:t>
            </a:r>
            <a:r>
              <a:rPr lang="en-US" altLang="ja-JP" sz="800" dirty="0" smtClean="0"/>
              <a:t>();</a:t>
            </a:r>
          </a:p>
          <a:p>
            <a:pPr algn="l"/>
            <a:r>
              <a:rPr lang="en-US" altLang="ja-JP" sz="800" b="1" dirty="0" smtClean="0"/>
              <a:t>for (final </a:t>
            </a:r>
            <a:r>
              <a:rPr lang="en-US" altLang="ja-JP" sz="800" b="1" dirty="0" err="1" smtClean="0"/>
              <a:t>TargetFieldInfo</a:t>
            </a:r>
            <a:r>
              <a:rPr lang="en-US" altLang="ja-JP" sz="800" b="1" dirty="0" smtClean="0"/>
              <a:t> field : fields) {</a:t>
            </a:r>
          </a:p>
          <a:p>
            <a:pPr algn="l"/>
            <a:r>
              <a:rPr lang="en-US" altLang="ja-JP" sz="800" dirty="0" err="1" smtClean="0"/>
              <a:t>System.</a:t>
            </a:r>
            <a:r>
              <a:rPr lang="en-US" altLang="ja-JP" sz="800" i="1" dirty="0" err="1" smtClean="0"/>
              <a:t>out.println</a:t>
            </a:r>
            <a:r>
              <a:rPr lang="en-US" altLang="ja-JP" sz="800" i="1" dirty="0" smtClean="0"/>
              <a:t>(</a:t>
            </a:r>
            <a:r>
              <a:rPr lang="en-US" altLang="ja-JP" sz="800" i="1" dirty="0" err="1" smtClean="0"/>
              <a:t>field.getName</a:t>
            </a:r>
            <a:r>
              <a:rPr lang="en-US" altLang="ja-JP" sz="800" i="1" dirty="0" smtClean="0"/>
              <a:t>());</a:t>
            </a:r>
          </a:p>
          <a:p>
            <a:pPr algn="l"/>
            <a:r>
              <a:rPr lang="en-US" altLang="ja-JP" sz="800" dirty="0" smtClean="0"/>
              <a:t>}</a:t>
            </a:r>
          </a:p>
          <a:p>
            <a:pPr algn="l"/>
            <a:endParaRPr lang="ja-JP" altLang="en-US" sz="800" dirty="0" smtClean="0"/>
          </a:p>
          <a:p>
            <a:pPr algn="l"/>
            <a:r>
              <a:rPr lang="en-US" altLang="ja-JP" sz="800" dirty="0" smtClean="0"/>
              <a:t>// </a:t>
            </a:r>
            <a:r>
              <a:rPr lang="ja-JP" altLang="en-US" sz="800" dirty="0" smtClean="0"/>
              <a:t>対象ファイル一覧を取得</a:t>
            </a:r>
          </a:p>
          <a:p>
            <a:pPr algn="l"/>
            <a:r>
              <a:rPr lang="en-US" altLang="ja-JP" sz="800" b="1" dirty="0" smtClean="0"/>
              <a:t>final Set&lt;</a:t>
            </a:r>
            <a:r>
              <a:rPr lang="en-US" altLang="ja-JP" sz="800" b="1" dirty="0" err="1" smtClean="0"/>
              <a:t>FileInfo</a:t>
            </a:r>
            <a:r>
              <a:rPr lang="en-US" altLang="ja-JP" sz="800" b="1" dirty="0" smtClean="0"/>
              <a:t>&gt; files = </a:t>
            </a:r>
            <a:r>
              <a:rPr lang="en-US" altLang="ja-JP" sz="800" b="1" dirty="0" err="1" smtClean="0"/>
              <a:t>DataManager.</a:t>
            </a:r>
            <a:r>
              <a:rPr lang="en-US" altLang="ja-JP" sz="800" b="1" i="1" dirty="0" err="1" smtClean="0"/>
              <a:t>getInstance</a:t>
            </a:r>
            <a:r>
              <a:rPr lang="en-US" altLang="ja-JP" sz="800" b="1" i="1" dirty="0" smtClean="0"/>
              <a:t>()</a:t>
            </a:r>
          </a:p>
          <a:p>
            <a:pPr algn="l"/>
            <a:r>
              <a:rPr lang="en-US" altLang="ja-JP" sz="800" dirty="0" smtClean="0"/>
              <a:t>.</a:t>
            </a:r>
            <a:r>
              <a:rPr lang="en-US" altLang="ja-JP" sz="800" dirty="0" err="1" smtClean="0"/>
              <a:t>getFileInfoManager</a:t>
            </a:r>
            <a:r>
              <a:rPr lang="en-US" altLang="ja-JP" sz="800" dirty="0" smtClean="0"/>
              <a:t>().</a:t>
            </a:r>
            <a:r>
              <a:rPr lang="en-US" altLang="ja-JP" sz="800" dirty="0" err="1" smtClean="0"/>
              <a:t>getFileInfos</a:t>
            </a:r>
            <a:r>
              <a:rPr lang="en-US" altLang="ja-JP" sz="800" dirty="0" smtClean="0"/>
              <a:t>();</a:t>
            </a:r>
          </a:p>
          <a:p>
            <a:pPr algn="l"/>
            <a:r>
              <a:rPr lang="en-US" altLang="ja-JP" sz="800" b="1" dirty="0" smtClean="0"/>
              <a:t>for (final </a:t>
            </a:r>
            <a:r>
              <a:rPr lang="en-US" altLang="ja-JP" sz="800" b="1" dirty="0" err="1" smtClean="0"/>
              <a:t>FileInfo</a:t>
            </a:r>
            <a:r>
              <a:rPr lang="en-US" altLang="ja-JP" sz="800" b="1" dirty="0" smtClean="0"/>
              <a:t> file : files) {</a:t>
            </a:r>
          </a:p>
          <a:p>
            <a:pPr algn="l"/>
            <a:r>
              <a:rPr lang="en-US" altLang="ja-JP" sz="800" dirty="0" err="1" smtClean="0"/>
              <a:t>System.</a:t>
            </a:r>
            <a:r>
              <a:rPr lang="en-US" altLang="ja-JP" sz="800" i="1" dirty="0" err="1" smtClean="0"/>
              <a:t>out.println</a:t>
            </a:r>
            <a:r>
              <a:rPr lang="en-US" altLang="ja-JP" sz="800" i="1" dirty="0" smtClean="0"/>
              <a:t>(</a:t>
            </a:r>
            <a:r>
              <a:rPr lang="en-US" altLang="ja-JP" sz="800" i="1" dirty="0" err="1" smtClean="0"/>
              <a:t>file.getName</a:t>
            </a:r>
            <a:r>
              <a:rPr lang="en-US" altLang="ja-JP" sz="800" i="1" dirty="0" smtClean="0"/>
              <a:t>());</a:t>
            </a:r>
          </a:p>
          <a:p>
            <a:pPr algn="l"/>
            <a:r>
              <a:rPr lang="en-US" altLang="ja-JP" sz="800" dirty="0" smtClean="0"/>
              <a:t>}}}</a:t>
            </a:r>
            <a:endParaRPr kumimoji="1" lang="ja-JP" altLang="en-US" sz="8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 2"/>
          <p:cNvSpPr>
            <a:spLocks noGrp="1"/>
          </p:cNvSpPr>
          <p:nvPr>
            <p:ph idx="1"/>
          </p:nvPr>
        </p:nvSpPr>
        <p:spPr/>
        <p:txBody>
          <a:bodyPr/>
          <a:lstStyle/>
          <a:p>
            <a:r>
              <a:rPr kumimoji="1" lang="en-US" altLang="ja-JP" dirty="0" err="1" smtClean="0"/>
              <a:t>masu</a:t>
            </a:r>
            <a:r>
              <a:rPr lang="ja-JP" altLang="en-US" dirty="0" smtClean="0"/>
              <a:t>の出力ハンドラを得ることにより，解析途中の情報を得ることができます</a:t>
            </a:r>
            <a:endParaRPr lang="en-US" altLang="ja-JP" dirty="0" smtClean="0"/>
          </a:p>
          <a:p>
            <a:r>
              <a:rPr lang="ja-JP" altLang="en-US" dirty="0" smtClean="0"/>
              <a:t>次のページのコードを，</a:t>
            </a:r>
            <a:r>
              <a:rPr lang="en-US" altLang="ja-JP" dirty="0" err="1" smtClean="0"/>
              <a:t>MetricsTool</a:t>
            </a:r>
            <a:r>
              <a:rPr lang="ja-JP" altLang="en-US" dirty="0" smtClean="0"/>
              <a:t>クラスを</a:t>
            </a:r>
            <a:r>
              <a:rPr lang="en-US" altLang="ja-JP" dirty="0" smtClean="0"/>
              <a:t>extends</a:t>
            </a:r>
            <a:r>
              <a:rPr lang="ja-JP" altLang="en-US" dirty="0" smtClean="0"/>
              <a:t>しているクラスの</a:t>
            </a:r>
            <a:r>
              <a:rPr lang="en-US" altLang="ja-JP" dirty="0" smtClean="0"/>
              <a:t>main</a:t>
            </a:r>
            <a:r>
              <a:rPr lang="ja-JP" altLang="en-US" dirty="0" smtClean="0"/>
              <a:t>メソッド内に記述してください</a:t>
            </a:r>
            <a:endParaRPr lang="en-US" altLang="ja-JP" dirty="0" smtClean="0"/>
          </a:p>
          <a:p>
            <a:pPr lvl="1"/>
            <a:r>
              <a:rPr lang="en-US" altLang="ja-JP" dirty="0" err="1" smtClean="0"/>
              <a:t>masu</a:t>
            </a:r>
            <a:r>
              <a:rPr lang="ja-JP" altLang="en-US" dirty="0" smtClean="0"/>
              <a:t>に</a:t>
            </a:r>
            <a:r>
              <a:rPr lang="ja-JP" altLang="en-US" dirty="0" smtClean="0"/>
              <a:t>よる解析</a:t>
            </a:r>
            <a:r>
              <a:rPr lang="en-US" altLang="ja-JP" dirty="0" smtClean="0"/>
              <a:t>API</a:t>
            </a:r>
            <a:r>
              <a:rPr lang="ja-JP" altLang="en-US" dirty="0" smtClean="0"/>
              <a:t>の呼び出し前に書いてください</a:t>
            </a:r>
            <a:endParaRPr lang="en-US" altLang="ja-JP" dirty="0" smtClean="0"/>
          </a:p>
          <a:p>
            <a:pPr>
              <a:buNone/>
            </a:pPr>
            <a:endParaRPr kumimoji="1" lang="ja-JP" altLang="en-US" dirty="0"/>
          </a:p>
        </p:txBody>
      </p:sp>
      <p:sp>
        <p:nvSpPr>
          <p:cNvPr id="2" name="タイトル 1"/>
          <p:cNvSpPr>
            <a:spLocks noGrp="1"/>
          </p:cNvSpPr>
          <p:nvPr>
            <p:ph type="title"/>
          </p:nvPr>
        </p:nvSpPr>
        <p:spPr/>
        <p:txBody>
          <a:bodyPr/>
          <a:lstStyle/>
          <a:p>
            <a:r>
              <a:rPr lang="en-US" altLang="ja-JP" dirty="0" err="1" smtClean="0"/>
              <a:t>masu</a:t>
            </a:r>
            <a:r>
              <a:rPr lang="ja-JP" altLang="en-US" dirty="0" smtClean="0"/>
              <a:t>の出力を取得する方法（１）</a:t>
            </a:r>
            <a:endParaRPr kumimoji="1" lang="ja-JP"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 1"/>
          <p:cNvSpPr>
            <a:spLocks noGrp="1"/>
          </p:cNvSpPr>
          <p:nvPr>
            <p:ph idx="1"/>
          </p:nvPr>
        </p:nvSpPr>
        <p:spPr/>
        <p:txBody>
          <a:bodyPr/>
          <a:lstStyle/>
          <a:p>
            <a:r>
              <a:rPr kumimoji="1" lang="ja-JP" altLang="en-US" sz="2800" dirty="0" smtClean="0"/>
              <a:t>まず，</a:t>
            </a:r>
            <a:r>
              <a:rPr kumimoji="1" lang="en-US" altLang="ja-JP" sz="2800" dirty="0" err="1" smtClean="0"/>
              <a:t>MetricsTool</a:t>
            </a:r>
            <a:r>
              <a:rPr kumimoji="1" lang="ja-JP" altLang="en-US" sz="2800" dirty="0" smtClean="0"/>
              <a:t>クラスの</a:t>
            </a:r>
            <a:r>
              <a:rPr kumimoji="1" lang="en-US" altLang="ja-JP" sz="2800" dirty="0" smtClean="0"/>
              <a:t>out</a:t>
            </a:r>
            <a:r>
              <a:rPr kumimoji="1" lang="ja-JP" altLang="en-US" sz="2800" dirty="0" smtClean="0"/>
              <a:t>フィールドに出力プリンタをセットします</a:t>
            </a:r>
            <a:endParaRPr kumimoji="1" lang="en-US" altLang="ja-JP" sz="2800" dirty="0" smtClean="0"/>
          </a:p>
          <a:p>
            <a:pPr lvl="1"/>
            <a:r>
              <a:rPr lang="en-US" altLang="ja-JP" sz="2400" dirty="0" smtClean="0">
                <a:solidFill>
                  <a:srgbClr val="FF0000"/>
                </a:solidFill>
              </a:rPr>
              <a:t>XXX</a:t>
            </a:r>
            <a:r>
              <a:rPr lang="ja-JP" altLang="en-US" sz="2400" dirty="0" smtClean="0"/>
              <a:t>には</a:t>
            </a:r>
            <a:r>
              <a:rPr lang="ja-JP" altLang="en-US" sz="2400" dirty="0" smtClean="0"/>
              <a:t>，</a:t>
            </a:r>
            <a:r>
              <a:rPr lang="en-US" altLang="ja-JP" sz="2400" dirty="0" err="1" smtClean="0"/>
              <a:t>masu</a:t>
            </a:r>
            <a:r>
              <a:rPr lang="ja-JP" altLang="en-US" sz="2400" dirty="0" smtClean="0"/>
              <a:t>を利用しているツール名を入れてください</a:t>
            </a:r>
            <a:endParaRPr kumimoji="1" lang="ja-JP" altLang="en-US" sz="2400" dirty="0"/>
          </a:p>
        </p:txBody>
      </p:sp>
      <p:sp>
        <p:nvSpPr>
          <p:cNvPr id="3" name="タイトル 2"/>
          <p:cNvSpPr>
            <a:spLocks noGrp="1"/>
          </p:cNvSpPr>
          <p:nvPr>
            <p:ph type="title"/>
          </p:nvPr>
        </p:nvSpPr>
        <p:spPr/>
        <p:txBody>
          <a:bodyPr/>
          <a:lstStyle/>
          <a:p>
            <a:r>
              <a:rPr kumimoji="1" lang="en-US" altLang="ja-JP" dirty="0" err="1" smtClean="0"/>
              <a:t>masu</a:t>
            </a:r>
            <a:r>
              <a:rPr kumimoji="1" lang="ja-JP" altLang="en-US" dirty="0" smtClean="0"/>
              <a:t>の出力を取得する方法（２）</a:t>
            </a:r>
            <a:endParaRPr kumimoji="1" lang="ja-JP" altLang="en-US" dirty="0"/>
          </a:p>
        </p:txBody>
      </p:sp>
      <p:sp>
        <p:nvSpPr>
          <p:cNvPr id="4" name="テキスト ボックス 3"/>
          <p:cNvSpPr txBox="1"/>
          <p:nvPr/>
        </p:nvSpPr>
        <p:spPr>
          <a:xfrm>
            <a:off x="285720" y="3517661"/>
            <a:ext cx="8429684" cy="2554545"/>
          </a:xfrm>
          <a:prstGeom prst="rect">
            <a:avLst/>
          </a:prstGeom>
          <a:noFill/>
          <a:ln w="19050">
            <a:solidFill>
              <a:schemeClr val="tx1"/>
            </a:solidFill>
          </a:ln>
        </p:spPr>
        <p:txBody>
          <a:bodyPr wrap="square" rtlCol="0">
            <a:spAutoFit/>
          </a:bodyPr>
          <a:lstStyle/>
          <a:p>
            <a:pPr algn="l"/>
            <a:r>
              <a:rPr lang="en-US" altLang="ja-JP" b="1" dirty="0" smtClean="0"/>
              <a:t>final </a:t>
            </a:r>
            <a:r>
              <a:rPr lang="en-US" altLang="ja-JP" b="1" dirty="0" smtClean="0"/>
              <a:t>Class&lt;?&gt; </a:t>
            </a:r>
            <a:r>
              <a:rPr lang="en-US" altLang="ja-JP" b="1" dirty="0" err="1" smtClean="0"/>
              <a:t>metricstool</a:t>
            </a:r>
            <a:r>
              <a:rPr lang="en-US" altLang="ja-JP" b="1" dirty="0" smtClean="0"/>
              <a:t> = </a:t>
            </a:r>
            <a:r>
              <a:rPr lang="en-US" altLang="ja-JP" b="1" dirty="0" err="1" smtClean="0"/>
              <a:t>MetricsTool.class</a:t>
            </a:r>
            <a:r>
              <a:rPr lang="en-US" altLang="ja-JP" b="1" dirty="0" smtClean="0"/>
              <a:t>;</a:t>
            </a:r>
          </a:p>
          <a:p>
            <a:pPr algn="l"/>
            <a:r>
              <a:rPr lang="en-US" altLang="ja-JP" b="1" dirty="0" smtClean="0"/>
              <a:t>final Field out = </a:t>
            </a:r>
            <a:r>
              <a:rPr lang="en-US" altLang="ja-JP" b="1" dirty="0" err="1" smtClean="0"/>
              <a:t>metricstool.getDeclaredField</a:t>
            </a:r>
            <a:r>
              <a:rPr lang="en-US" altLang="ja-JP" b="1" dirty="0" smtClean="0"/>
              <a:t>("out");</a:t>
            </a:r>
          </a:p>
          <a:p>
            <a:pPr algn="l"/>
            <a:r>
              <a:rPr lang="en-US" altLang="ja-JP" dirty="0" err="1" smtClean="0"/>
              <a:t>out.setAccessible</a:t>
            </a:r>
            <a:r>
              <a:rPr lang="en-US" altLang="ja-JP" dirty="0" smtClean="0"/>
              <a:t>(</a:t>
            </a:r>
            <a:r>
              <a:rPr lang="en-US" altLang="ja-JP" b="1" dirty="0" smtClean="0"/>
              <a:t>true);</a:t>
            </a:r>
          </a:p>
          <a:p>
            <a:pPr algn="l"/>
            <a:r>
              <a:rPr lang="en-US" altLang="ja-JP" dirty="0" err="1" smtClean="0"/>
              <a:t>out.set</a:t>
            </a:r>
            <a:r>
              <a:rPr lang="en-US" altLang="ja-JP" dirty="0" smtClean="0"/>
              <a:t>(</a:t>
            </a:r>
            <a:r>
              <a:rPr lang="en-US" altLang="ja-JP" b="1" dirty="0" smtClean="0"/>
              <a:t>null, new </a:t>
            </a:r>
            <a:r>
              <a:rPr lang="en-US" altLang="ja-JP" b="1" dirty="0" err="1" smtClean="0"/>
              <a:t>DefaultMessagePrinter</a:t>
            </a:r>
            <a:r>
              <a:rPr lang="en-US" altLang="ja-JP" b="1" dirty="0" smtClean="0"/>
              <a:t>(new </a:t>
            </a:r>
            <a:r>
              <a:rPr lang="en-US" altLang="ja-JP" b="1" dirty="0" err="1" smtClean="0"/>
              <a:t>MessageSource</a:t>
            </a:r>
            <a:r>
              <a:rPr lang="en-US" altLang="ja-JP" b="1" dirty="0" smtClean="0"/>
              <a:t>() {</a:t>
            </a:r>
          </a:p>
          <a:p>
            <a:pPr algn="l"/>
            <a:r>
              <a:rPr lang="en-US" altLang="ja-JP" b="1" dirty="0" smtClean="0"/>
              <a:t>    public </a:t>
            </a:r>
            <a:r>
              <a:rPr lang="en-US" altLang="ja-JP" b="1" dirty="0" smtClean="0"/>
              <a:t>String </a:t>
            </a:r>
            <a:r>
              <a:rPr lang="en-US" altLang="ja-JP" b="1" dirty="0" err="1" smtClean="0"/>
              <a:t>getMessageSourceName</a:t>
            </a:r>
            <a:r>
              <a:rPr lang="en-US" altLang="ja-JP" b="1" dirty="0" smtClean="0"/>
              <a:t>() {</a:t>
            </a:r>
          </a:p>
          <a:p>
            <a:pPr algn="l"/>
            <a:r>
              <a:rPr lang="en-US" altLang="ja-JP" b="1" dirty="0" smtClean="0"/>
              <a:t>        return “</a:t>
            </a:r>
            <a:r>
              <a:rPr lang="en-US" altLang="ja-JP" b="1" dirty="0" smtClean="0">
                <a:solidFill>
                  <a:srgbClr val="FF0000"/>
                </a:solidFill>
              </a:rPr>
              <a:t>XXX</a:t>
            </a:r>
            <a:r>
              <a:rPr lang="en-US" altLang="ja-JP" b="1" dirty="0" smtClean="0"/>
              <a:t>";</a:t>
            </a:r>
            <a:endParaRPr lang="en-US" altLang="ja-JP" b="1" dirty="0" smtClean="0"/>
          </a:p>
          <a:p>
            <a:pPr algn="l"/>
            <a:r>
              <a:rPr lang="en-US" altLang="ja-JP" dirty="0" smtClean="0"/>
              <a:t>    }</a:t>
            </a:r>
            <a:endParaRPr lang="en-US" altLang="ja-JP" dirty="0" smtClean="0"/>
          </a:p>
          <a:p>
            <a:pPr algn="l"/>
            <a:r>
              <a:rPr lang="en-US" altLang="ja-JP" dirty="0" smtClean="0"/>
              <a:t>}, MESSAGE_TYPE.</a:t>
            </a:r>
            <a:r>
              <a:rPr lang="en-US" altLang="ja-JP" i="1" dirty="0" smtClean="0"/>
              <a:t>OUT));</a:t>
            </a:r>
            <a:endParaRPr kumimoji="1" lang="ja-JP"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 1"/>
          <p:cNvSpPr>
            <a:spLocks noGrp="1"/>
          </p:cNvSpPr>
          <p:nvPr>
            <p:ph idx="1"/>
          </p:nvPr>
        </p:nvSpPr>
        <p:spPr>
          <a:xfrm>
            <a:off x="323850" y="1412875"/>
            <a:ext cx="8569325" cy="1801811"/>
          </a:xfrm>
        </p:spPr>
        <p:txBody>
          <a:bodyPr/>
          <a:lstStyle/>
          <a:p>
            <a:r>
              <a:rPr lang="ja-JP" altLang="en-US" sz="2800" dirty="0" smtClean="0"/>
              <a:t>次</a:t>
            </a:r>
            <a:r>
              <a:rPr lang="ja-JP" altLang="en-US" sz="2800" dirty="0" smtClean="0"/>
              <a:t>に，</a:t>
            </a:r>
            <a:r>
              <a:rPr lang="en-US" altLang="ja-JP" sz="2800" dirty="0" smtClean="0"/>
              <a:t>out</a:t>
            </a:r>
            <a:r>
              <a:rPr lang="ja-JP" altLang="en-US" sz="2800" dirty="0" smtClean="0"/>
              <a:t>フィールドに対してイベントが発生した時（出力が行われた時）の動作を記述します</a:t>
            </a:r>
            <a:endParaRPr lang="en-US" altLang="ja-JP" sz="2800" dirty="0" smtClean="0"/>
          </a:p>
          <a:p>
            <a:pPr lvl="1"/>
            <a:r>
              <a:rPr kumimoji="1" lang="ja-JP" altLang="en-US" sz="2400" dirty="0" smtClean="0"/>
              <a:t>ここでは</a:t>
            </a:r>
            <a:r>
              <a:rPr kumimoji="1" lang="ja-JP" altLang="en-US" sz="2400" dirty="0" smtClean="0"/>
              <a:t>，標準出力に出力するとします</a:t>
            </a:r>
            <a:endParaRPr kumimoji="1" lang="en-US" altLang="ja-JP" sz="2400" dirty="0" smtClean="0"/>
          </a:p>
          <a:p>
            <a:pPr lvl="1"/>
            <a:endParaRPr lang="en-US" altLang="ja-JP" sz="2400" dirty="0" smtClean="0"/>
          </a:p>
          <a:p>
            <a:pPr lvl="1"/>
            <a:endParaRPr kumimoji="1" lang="en-US" altLang="ja-JP" sz="2400" dirty="0" smtClean="0"/>
          </a:p>
          <a:p>
            <a:pPr lvl="1"/>
            <a:endParaRPr lang="en-US" altLang="ja-JP" sz="2400" dirty="0" smtClean="0"/>
          </a:p>
          <a:p>
            <a:pPr lvl="1"/>
            <a:endParaRPr kumimoji="1" lang="en-US" altLang="ja-JP" sz="2400" dirty="0" smtClean="0"/>
          </a:p>
          <a:p>
            <a:pPr lvl="1"/>
            <a:endParaRPr lang="en-US" altLang="ja-JP" sz="2400" dirty="0" smtClean="0"/>
          </a:p>
          <a:p>
            <a:pPr lvl="1">
              <a:buNone/>
            </a:pPr>
            <a:endParaRPr lang="en-US" altLang="ja-JP" sz="2400" dirty="0" smtClean="0"/>
          </a:p>
          <a:p>
            <a:r>
              <a:rPr kumimoji="1" lang="en-US" altLang="ja-JP" sz="2800" dirty="0" err="1" smtClean="0"/>
              <a:t>MetricsTool</a:t>
            </a:r>
            <a:r>
              <a:rPr kumimoji="1" lang="ja-JP" altLang="en-US" sz="2800" dirty="0" smtClean="0"/>
              <a:t>の</a:t>
            </a:r>
            <a:r>
              <a:rPr kumimoji="1" lang="en-US" altLang="ja-JP" sz="2800" dirty="0" smtClean="0"/>
              <a:t>err</a:t>
            </a:r>
            <a:r>
              <a:rPr kumimoji="1" lang="ja-JP" altLang="en-US" sz="2800" dirty="0" smtClean="0"/>
              <a:t>フィールドについても，同様の方法で，出力を得ることができます</a:t>
            </a:r>
            <a:endParaRPr kumimoji="1" lang="ja-JP" altLang="en-US" sz="2800" dirty="0"/>
          </a:p>
        </p:txBody>
      </p:sp>
      <p:sp>
        <p:nvSpPr>
          <p:cNvPr id="3" name="タイトル 2"/>
          <p:cNvSpPr>
            <a:spLocks noGrp="1"/>
          </p:cNvSpPr>
          <p:nvPr>
            <p:ph type="title"/>
          </p:nvPr>
        </p:nvSpPr>
        <p:spPr/>
        <p:txBody>
          <a:bodyPr/>
          <a:lstStyle/>
          <a:p>
            <a:r>
              <a:rPr kumimoji="1" lang="en-US" altLang="ja-JP" dirty="0" err="1" smtClean="0"/>
              <a:t>masu</a:t>
            </a:r>
            <a:r>
              <a:rPr kumimoji="1" lang="ja-JP" altLang="en-US" dirty="0" smtClean="0"/>
              <a:t>の出力を取得する方法（３）</a:t>
            </a:r>
            <a:endParaRPr kumimoji="1" lang="ja-JP" altLang="en-US" dirty="0"/>
          </a:p>
        </p:txBody>
      </p:sp>
      <p:sp>
        <p:nvSpPr>
          <p:cNvPr id="4" name="テキスト ボックス 3"/>
          <p:cNvSpPr txBox="1"/>
          <p:nvPr/>
        </p:nvSpPr>
        <p:spPr>
          <a:xfrm>
            <a:off x="285720" y="2928934"/>
            <a:ext cx="8572560" cy="2554545"/>
          </a:xfrm>
          <a:prstGeom prst="rect">
            <a:avLst/>
          </a:prstGeom>
          <a:noFill/>
          <a:ln w="19050">
            <a:solidFill>
              <a:schemeClr val="tx1"/>
            </a:solidFill>
          </a:ln>
        </p:spPr>
        <p:txBody>
          <a:bodyPr wrap="square" rtlCol="0">
            <a:spAutoFit/>
          </a:bodyPr>
          <a:lstStyle/>
          <a:p>
            <a:pPr algn="l"/>
            <a:r>
              <a:rPr lang="en-US" altLang="ja-JP" dirty="0" err="1" smtClean="0"/>
              <a:t>MessagePool.</a:t>
            </a:r>
            <a:r>
              <a:rPr lang="en-US" altLang="ja-JP" i="1" dirty="0" err="1" smtClean="0"/>
              <a:t>getInstance</a:t>
            </a:r>
            <a:r>
              <a:rPr lang="en-US" altLang="ja-JP" i="1" dirty="0" smtClean="0"/>
              <a:t>(MESSAGE_TYPE.OUT).</a:t>
            </a:r>
            <a:r>
              <a:rPr lang="en-US" altLang="ja-JP" i="1" dirty="0" err="1" smtClean="0"/>
              <a:t>addMessageListener</a:t>
            </a:r>
            <a:r>
              <a:rPr lang="en-US" altLang="ja-JP" i="1" dirty="0" smtClean="0"/>
              <a:t>(</a:t>
            </a:r>
          </a:p>
          <a:p>
            <a:pPr algn="l"/>
            <a:r>
              <a:rPr lang="ja-JP" altLang="en-US" b="1" dirty="0" smtClean="0"/>
              <a:t> </a:t>
            </a:r>
            <a:r>
              <a:rPr lang="ja-JP" altLang="en-US" b="1" dirty="0" smtClean="0"/>
              <a:t>   </a:t>
            </a:r>
            <a:r>
              <a:rPr lang="en-US" altLang="ja-JP" b="1" dirty="0" smtClean="0"/>
              <a:t>new </a:t>
            </a:r>
            <a:r>
              <a:rPr lang="en-US" altLang="ja-JP" b="1" dirty="0" err="1" smtClean="0"/>
              <a:t>MessageListener</a:t>
            </a:r>
            <a:r>
              <a:rPr lang="en-US" altLang="ja-JP" b="1" dirty="0" smtClean="0"/>
              <a:t>() {</a:t>
            </a:r>
          </a:p>
          <a:p>
            <a:pPr algn="l"/>
            <a:r>
              <a:rPr lang="en-US" altLang="ja-JP" b="1" dirty="0" smtClean="0"/>
              <a:t>        public </a:t>
            </a:r>
            <a:r>
              <a:rPr lang="en-US" altLang="ja-JP" b="1" dirty="0" smtClean="0"/>
              <a:t>void </a:t>
            </a:r>
            <a:r>
              <a:rPr lang="en-US" altLang="ja-JP" b="1" dirty="0" err="1" smtClean="0"/>
              <a:t>messageReceived</a:t>
            </a:r>
            <a:r>
              <a:rPr lang="en-US" altLang="ja-JP" b="1" dirty="0" smtClean="0"/>
              <a:t>(</a:t>
            </a:r>
            <a:r>
              <a:rPr lang="en-US" altLang="ja-JP" b="1" dirty="0" err="1" smtClean="0"/>
              <a:t>MessageEvent</a:t>
            </a:r>
            <a:r>
              <a:rPr lang="en-US" altLang="ja-JP" b="1" dirty="0" smtClean="0"/>
              <a:t> event) {</a:t>
            </a:r>
          </a:p>
          <a:p>
            <a:pPr algn="l"/>
            <a:r>
              <a:rPr lang="en-US" altLang="ja-JP" dirty="0" smtClean="0"/>
              <a:t>            </a:t>
            </a:r>
            <a:r>
              <a:rPr lang="en-US" altLang="ja-JP" dirty="0" err="1" smtClean="0"/>
              <a:t>System.</a:t>
            </a:r>
            <a:r>
              <a:rPr lang="en-US" altLang="ja-JP" i="1" dirty="0" err="1" smtClean="0"/>
              <a:t>out.print</a:t>
            </a:r>
            <a:r>
              <a:rPr lang="en-US" altLang="ja-JP" i="1" dirty="0" smtClean="0"/>
              <a:t>(</a:t>
            </a:r>
            <a:r>
              <a:rPr lang="en-US" altLang="ja-JP" i="1" dirty="0" err="1" smtClean="0"/>
              <a:t>event.getSource</a:t>
            </a:r>
            <a:r>
              <a:rPr lang="en-US" altLang="ja-JP" i="1" dirty="0" smtClean="0"/>
              <a:t>()</a:t>
            </a:r>
            <a:r>
              <a:rPr lang="en-US" altLang="ja-JP" dirty="0" smtClean="0"/>
              <a:t>.</a:t>
            </a:r>
            <a:r>
              <a:rPr lang="en-US" altLang="ja-JP" dirty="0" err="1" smtClean="0"/>
              <a:t>getMessageSourceName</a:t>
            </a:r>
            <a:r>
              <a:rPr lang="en-US" altLang="ja-JP" dirty="0" smtClean="0"/>
              <a:t>()</a:t>
            </a:r>
          </a:p>
          <a:p>
            <a:pPr algn="l"/>
            <a:r>
              <a:rPr lang="en-US" altLang="ja-JP" dirty="0" smtClean="0"/>
              <a:t>                                        + </a:t>
            </a:r>
            <a:r>
              <a:rPr lang="en-US" altLang="ja-JP" dirty="0" smtClean="0"/>
              <a:t>" &gt; " + </a:t>
            </a:r>
            <a:r>
              <a:rPr lang="en-US" altLang="ja-JP" dirty="0" err="1" smtClean="0"/>
              <a:t>event.getMessage</a:t>
            </a:r>
            <a:r>
              <a:rPr lang="en-US" altLang="ja-JP" dirty="0" smtClean="0"/>
              <a:t>());</a:t>
            </a:r>
          </a:p>
          <a:p>
            <a:pPr algn="l"/>
            <a:r>
              <a:rPr lang="en-US" altLang="ja-JP" dirty="0" smtClean="0"/>
              <a:t>        }</a:t>
            </a:r>
            <a:endParaRPr lang="en-US" altLang="ja-JP" dirty="0" smtClean="0"/>
          </a:p>
          <a:p>
            <a:pPr algn="l"/>
            <a:r>
              <a:rPr lang="en-US" altLang="ja-JP" dirty="0" smtClean="0"/>
              <a:t>    }</a:t>
            </a:r>
          </a:p>
          <a:p>
            <a:pPr algn="l"/>
            <a:r>
              <a:rPr lang="en-US" altLang="ja-JP" dirty="0" smtClean="0"/>
              <a:t>);</a:t>
            </a:r>
            <a:endParaRPr kumimoji="1" lang="ja-JP"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ctrTitle"/>
          </p:nvPr>
        </p:nvSpPr>
        <p:spPr/>
        <p:txBody>
          <a:bodyPr/>
          <a:lstStyle/>
          <a:p>
            <a:r>
              <a:rPr lang="ja-JP" altLang="en-US" dirty="0" smtClean="0"/>
              <a:t>その他</a:t>
            </a:r>
            <a:endParaRPr kumimoji="1" lang="ja-JP" altLang="en-US" dirty="0"/>
          </a:p>
        </p:txBody>
      </p:sp>
      <p:pic>
        <p:nvPicPr>
          <p:cNvPr id="4" name="図 3" descr="logo.png"/>
          <p:cNvPicPr>
            <a:picLocks noChangeAspect="1"/>
          </p:cNvPicPr>
          <p:nvPr/>
        </p:nvPicPr>
        <p:blipFill>
          <a:blip r:embed="rId2" cstate="print"/>
          <a:stretch>
            <a:fillRect/>
          </a:stretch>
        </p:blipFill>
        <p:spPr>
          <a:xfrm>
            <a:off x="3071802" y="3929066"/>
            <a:ext cx="3438525" cy="1428750"/>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214414" y="115888"/>
            <a:ext cx="7677174" cy="865187"/>
          </a:xfrm>
        </p:spPr>
        <p:txBody>
          <a:bodyPr/>
          <a:lstStyle/>
          <a:p>
            <a:r>
              <a:rPr kumimoji="1" lang="ja-JP" altLang="en-US" sz="3600" dirty="0" smtClean="0"/>
              <a:t>ＭＡＳＵのアーキテクチャと処理の流れ</a:t>
            </a:r>
            <a:endParaRPr kumimoji="1" lang="ja-JP" altLang="en-US" sz="3600" dirty="0"/>
          </a:p>
        </p:txBody>
      </p:sp>
      <p:sp>
        <p:nvSpPr>
          <p:cNvPr id="60" name="フリーフォーム 59"/>
          <p:cNvSpPr/>
          <p:nvPr/>
        </p:nvSpPr>
        <p:spPr>
          <a:xfrm>
            <a:off x="2643174" y="1214422"/>
            <a:ext cx="6357982" cy="5371621"/>
          </a:xfrm>
          <a:custGeom>
            <a:avLst/>
            <a:gdLst>
              <a:gd name="connsiteX0" fmla="*/ 9525 w 6267450"/>
              <a:gd name="connsiteY0" fmla="*/ 0 h 6791325"/>
              <a:gd name="connsiteX1" fmla="*/ 6267450 w 6267450"/>
              <a:gd name="connsiteY1" fmla="*/ 0 h 6791325"/>
              <a:gd name="connsiteX2" fmla="*/ 6267450 w 6267450"/>
              <a:gd name="connsiteY2" fmla="*/ 1847850 h 6791325"/>
              <a:gd name="connsiteX3" fmla="*/ 2438400 w 6267450"/>
              <a:gd name="connsiteY3" fmla="*/ 1838325 h 6791325"/>
              <a:gd name="connsiteX4" fmla="*/ 2438400 w 6267450"/>
              <a:gd name="connsiteY4" fmla="*/ 4876800 h 6791325"/>
              <a:gd name="connsiteX5" fmla="*/ 6257925 w 6267450"/>
              <a:gd name="connsiteY5" fmla="*/ 4876800 h 6791325"/>
              <a:gd name="connsiteX6" fmla="*/ 6267450 w 6267450"/>
              <a:gd name="connsiteY6" fmla="*/ 6791325 h 6791325"/>
              <a:gd name="connsiteX7" fmla="*/ 0 w 6267450"/>
              <a:gd name="connsiteY7" fmla="*/ 6791325 h 6791325"/>
              <a:gd name="connsiteX8" fmla="*/ 9525 w 6267450"/>
              <a:gd name="connsiteY8" fmla="*/ 0 h 6791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267450" h="6791325">
                <a:moveTo>
                  <a:pt x="9525" y="0"/>
                </a:moveTo>
                <a:lnTo>
                  <a:pt x="6267450" y="0"/>
                </a:lnTo>
                <a:lnTo>
                  <a:pt x="6267450" y="1847850"/>
                </a:lnTo>
                <a:lnTo>
                  <a:pt x="2438400" y="1838325"/>
                </a:lnTo>
                <a:lnTo>
                  <a:pt x="2438400" y="4876800"/>
                </a:lnTo>
                <a:lnTo>
                  <a:pt x="6257925" y="4876800"/>
                </a:lnTo>
                <a:lnTo>
                  <a:pt x="6267450" y="6791325"/>
                </a:lnTo>
                <a:lnTo>
                  <a:pt x="0" y="6791325"/>
                </a:lnTo>
                <a:lnTo>
                  <a:pt x="9525" y="0"/>
                </a:lnTo>
                <a:close/>
              </a:path>
            </a:pathLst>
          </a:custGeom>
          <a:solidFill>
            <a:srgbClr val="DFDFF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mtClean="0"/>
              <a:t>ふぇｆｄ</a:t>
            </a:r>
            <a:endParaRPr kumimoji="1" lang="ja-JP" altLang="en-US" dirty="0"/>
          </a:p>
        </p:txBody>
      </p:sp>
      <p:sp>
        <p:nvSpPr>
          <p:cNvPr id="61" name="直方体 60"/>
          <p:cNvSpPr/>
          <p:nvPr/>
        </p:nvSpPr>
        <p:spPr>
          <a:xfrm>
            <a:off x="2857488" y="1500174"/>
            <a:ext cx="2071702" cy="679952"/>
          </a:xfrm>
          <a:prstGeom prst="cub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ja-JP" altLang="en-US" sz="1600" b="1" dirty="0" smtClean="0">
                <a:solidFill>
                  <a:schemeClr val="tx1"/>
                </a:solidFill>
              </a:rPr>
              <a:t>ソースコード解析部</a:t>
            </a:r>
            <a:endParaRPr kumimoji="1" lang="ja-JP" altLang="en-US" sz="1600" b="1" dirty="0">
              <a:solidFill>
                <a:schemeClr val="tx1"/>
              </a:solidFill>
            </a:endParaRPr>
          </a:p>
        </p:txBody>
      </p:sp>
      <p:sp>
        <p:nvSpPr>
          <p:cNvPr id="62" name="直方体 61"/>
          <p:cNvSpPr/>
          <p:nvPr/>
        </p:nvSpPr>
        <p:spPr>
          <a:xfrm>
            <a:off x="2857488" y="3643314"/>
            <a:ext cx="2071702" cy="679952"/>
          </a:xfrm>
          <a:prstGeom prst="cub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800" b="1" dirty="0" smtClean="0">
                <a:solidFill>
                  <a:schemeClr val="tx1"/>
                </a:solidFill>
              </a:rPr>
              <a:t>プラグイン制御部</a:t>
            </a:r>
            <a:endParaRPr kumimoji="1" lang="ja-JP" altLang="en-US" sz="1800" b="1" dirty="0">
              <a:solidFill>
                <a:schemeClr val="tx1"/>
              </a:solidFill>
            </a:endParaRPr>
          </a:p>
        </p:txBody>
      </p:sp>
      <p:sp>
        <p:nvSpPr>
          <p:cNvPr id="63" name="直方体 62"/>
          <p:cNvSpPr/>
          <p:nvPr/>
        </p:nvSpPr>
        <p:spPr>
          <a:xfrm>
            <a:off x="2857488" y="5715016"/>
            <a:ext cx="2071702" cy="679952"/>
          </a:xfrm>
          <a:prstGeom prst="cub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800" b="1" dirty="0" smtClean="0">
                <a:solidFill>
                  <a:schemeClr val="tx1"/>
                </a:solidFill>
              </a:rPr>
              <a:t>メトリクス集計部</a:t>
            </a:r>
            <a:endParaRPr kumimoji="1" lang="ja-JP" altLang="en-US" sz="1800" b="1" dirty="0">
              <a:solidFill>
                <a:schemeClr val="tx1"/>
              </a:solidFill>
            </a:endParaRPr>
          </a:p>
        </p:txBody>
      </p:sp>
      <p:sp>
        <p:nvSpPr>
          <p:cNvPr id="64" name="フローチャート : 磁気ディスク 63"/>
          <p:cNvSpPr/>
          <p:nvPr/>
        </p:nvSpPr>
        <p:spPr>
          <a:xfrm>
            <a:off x="6500826" y="5857892"/>
            <a:ext cx="2000264" cy="611957"/>
          </a:xfrm>
          <a:prstGeom prst="flowChartMagneticDisk">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tx1"/>
                </a:solidFill>
              </a:rPr>
              <a:t>メトリクス値</a:t>
            </a:r>
            <a:endParaRPr kumimoji="1" lang="ja-JP" altLang="en-US" b="1" dirty="0">
              <a:solidFill>
                <a:schemeClr val="tx1"/>
              </a:solidFill>
            </a:endParaRPr>
          </a:p>
        </p:txBody>
      </p:sp>
      <p:sp>
        <p:nvSpPr>
          <p:cNvPr id="65" name="フローチャート : 磁気ディスク 64"/>
          <p:cNvSpPr/>
          <p:nvPr/>
        </p:nvSpPr>
        <p:spPr>
          <a:xfrm>
            <a:off x="6858016" y="1357298"/>
            <a:ext cx="1357322" cy="571504"/>
          </a:xfrm>
          <a:prstGeom prst="flowChartMagneticDisk">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tx1"/>
                </a:solidFill>
              </a:rPr>
              <a:t>解析結果</a:t>
            </a:r>
            <a:endParaRPr kumimoji="1" lang="ja-JP" altLang="en-US" b="1" dirty="0">
              <a:solidFill>
                <a:schemeClr val="tx1"/>
              </a:solidFill>
            </a:endParaRPr>
          </a:p>
        </p:txBody>
      </p:sp>
      <p:cxnSp>
        <p:nvCxnSpPr>
          <p:cNvPr id="66" name="直線矢印コネクタ 65"/>
          <p:cNvCxnSpPr/>
          <p:nvPr/>
        </p:nvCxnSpPr>
        <p:spPr>
          <a:xfrm rot="5400000">
            <a:off x="3212440" y="2937952"/>
            <a:ext cx="1291153" cy="794"/>
          </a:xfrm>
          <a:prstGeom prst="straightConnector1">
            <a:avLst/>
          </a:prstGeom>
          <a:ln w="381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67" name="直線矢印コネクタ 66"/>
          <p:cNvCxnSpPr/>
          <p:nvPr/>
        </p:nvCxnSpPr>
        <p:spPr>
          <a:xfrm rot="5400000">
            <a:off x="3236559" y="5020929"/>
            <a:ext cx="1243710" cy="1588"/>
          </a:xfrm>
          <a:prstGeom prst="straightConnector1">
            <a:avLst/>
          </a:prstGeom>
          <a:ln w="381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sp>
        <p:nvSpPr>
          <p:cNvPr id="68" name="テキスト ボックス 67"/>
          <p:cNvSpPr txBox="1"/>
          <p:nvPr/>
        </p:nvSpPr>
        <p:spPr>
          <a:xfrm>
            <a:off x="8215338" y="3690653"/>
            <a:ext cx="785818" cy="351533"/>
          </a:xfrm>
          <a:prstGeom prst="rect">
            <a:avLst/>
          </a:prstGeom>
          <a:noFill/>
        </p:spPr>
        <p:txBody>
          <a:bodyPr wrap="square" rtlCol="0">
            <a:spAutoFit/>
          </a:bodyPr>
          <a:lstStyle/>
          <a:p>
            <a:pPr algn="ctr"/>
            <a:r>
              <a:rPr lang="ja-JP" altLang="en-US" dirty="0" smtClean="0"/>
              <a:t>・・・</a:t>
            </a:r>
            <a:endParaRPr kumimoji="1" lang="ja-JP" altLang="en-US" dirty="0"/>
          </a:p>
        </p:txBody>
      </p:sp>
      <p:sp>
        <p:nvSpPr>
          <p:cNvPr id="96" name="フローチャート : 複数書類 95"/>
          <p:cNvSpPr/>
          <p:nvPr/>
        </p:nvSpPr>
        <p:spPr>
          <a:xfrm>
            <a:off x="5286380" y="2285992"/>
            <a:ext cx="3571900" cy="543962"/>
          </a:xfrm>
          <a:prstGeom prst="flowChartMultidocument">
            <a:avLst/>
          </a:prstGeom>
          <a:solidFill>
            <a:srgbClr val="DFDFF5"/>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b="1" dirty="0" smtClean="0">
                <a:solidFill>
                  <a:schemeClr val="tx1"/>
                </a:solidFill>
              </a:rPr>
              <a:t>解析結果取得用</a:t>
            </a:r>
            <a:r>
              <a:rPr lang="en-US" altLang="ja-JP" b="1" dirty="0" smtClean="0">
                <a:solidFill>
                  <a:schemeClr val="tx1"/>
                </a:solidFill>
              </a:rPr>
              <a:t>API</a:t>
            </a:r>
            <a:endParaRPr lang="ja-JP" altLang="en-US" b="1" dirty="0" smtClean="0">
              <a:solidFill>
                <a:schemeClr val="tx1"/>
              </a:solidFill>
            </a:endParaRPr>
          </a:p>
        </p:txBody>
      </p:sp>
      <p:sp>
        <p:nvSpPr>
          <p:cNvPr id="70" name="フローチャート : 複数書類 69"/>
          <p:cNvSpPr/>
          <p:nvPr/>
        </p:nvSpPr>
        <p:spPr>
          <a:xfrm>
            <a:off x="5286380" y="4929198"/>
            <a:ext cx="3581424" cy="543962"/>
          </a:xfrm>
          <a:prstGeom prst="flowChartMultidocument">
            <a:avLst/>
          </a:prstGeom>
          <a:solidFill>
            <a:srgbClr val="DFDFF5"/>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smtClean="0">
                <a:solidFill>
                  <a:schemeClr val="tx1"/>
                </a:solidFill>
              </a:rPr>
              <a:t>メトリクス値格納用</a:t>
            </a:r>
            <a:r>
              <a:rPr lang="en-US" altLang="ja-JP" b="1" dirty="0" smtClean="0">
                <a:solidFill>
                  <a:schemeClr val="tx1"/>
                </a:solidFill>
              </a:rPr>
              <a:t>API</a:t>
            </a:r>
            <a:endParaRPr lang="ja-JP" altLang="en-US" b="1" dirty="0" smtClean="0">
              <a:solidFill>
                <a:schemeClr val="tx1"/>
              </a:solidFill>
            </a:endParaRPr>
          </a:p>
        </p:txBody>
      </p:sp>
      <p:grpSp>
        <p:nvGrpSpPr>
          <p:cNvPr id="3" name="グループ化 101"/>
          <p:cNvGrpSpPr/>
          <p:nvPr/>
        </p:nvGrpSpPr>
        <p:grpSpPr>
          <a:xfrm>
            <a:off x="214282" y="1408079"/>
            <a:ext cx="1428760" cy="883938"/>
            <a:chOff x="214282" y="1408079"/>
            <a:chExt cx="1428760" cy="883938"/>
          </a:xfrm>
          <a:solidFill>
            <a:srgbClr val="B8FF71"/>
          </a:solidFill>
        </p:grpSpPr>
        <p:sp>
          <p:nvSpPr>
            <p:cNvPr id="71" name="メモ 70"/>
            <p:cNvSpPr/>
            <p:nvPr/>
          </p:nvSpPr>
          <p:spPr>
            <a:xfrm>
              <a:off x="357158" y="1408079"/>
              <a:ext cx="1285884" cy="747947"/>
            </a:xfrm>
            <a:prstGeom prst="foldedCorner">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メモ 71"/>
            <p:cNvSpPr/>
            <p:nvPr/>
          </p:nvSpPr>
          <p:spPr>
            <a:xfrm>
              <a:off x="285720" y="1476074"/>
              <a:ext cx="1285884" cy="747947"/>
            </a:xfrm>
            <a:prstGeom prst="foldedCorner">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メモ 72"/>
            <p:cNvSpPr/>
            <p:nvPr/>
          </p:nvSpPr>
          <p:spPr>
            <a:xfrm>
              <a:off x="214282" y="1544070"/>
              <a:ext cx="1285884" cy="747947"/>
            </a:xfrm>
            <a:prstGeom prst="foldedCorner">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dirty="0" smtClean="0">
                  <a:solidFill>
                    <a:schemeClr val="tx1"/>
                  </a:solidFill>
                </a:rPr>
                <a:t>ソースコード</a:t>
              </a:r>
              <a:endParaRPr kumimoji="1" lang="ja-JP" altLang="en-US" sz="1600" b="1" dirty="0">
                <a:solidFill>
                  <a:schemeClr val="tx1"/>
                </a:solidFill>
              </a:endParaRPr>
            </a:p>
          </p:txBody>
        </p:sp>
      </p:grpSp>
      <p:sp>
        <p:nvSpPr>
          <p:cNvPr id="74" name="横巻き 73"/>
          <p:cNvSpPr/>
          <p:nvPr/>
        </p:nvSpPr>
        <p:spPr>
          <a:xfrm>
            <a:off x="214282" y="5643578"/>
            <a:ext cx="1500198" cy="883915"/>
          </a:xfrm>
          <a:prstGeom prst="horizontalScroll">
            <a:avLst/>
          </a:prstGeom>
          <a:solidFill>
            <a:srgbClr val="D6BCEA"/>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tx1"/>
                </a:solidFill>
              </a:rPr>
              <a:t>メトリクス</a:t>
            </a:r>
            <a:endParaRPr kumimoji="1" lang="en-US" altLang="ja-JP" b="1" dirty="0" smtClean="0">
              <a:solidFill>
                <a:schemeClr val="tx1"/>
              </a:solidFill>
            </a:endParaRPr>
          </a:p>
          <a:p>
            <a:pPr algn="ctr"/>
            <a:r>
              <a:rPr kumimoji="1" lang="ja-JP" altLang="en-US" b="1" dirty="0" smtClean="0">
                <a:solidFill>
                  <a:schemeClr val="tx1"/>
                </a:solidFill>
              </a:rPr>
              <a:t>計測結果</a:t>
            </a:r>
            <a:endParaRPr kumimoji="1" lang="ja-JP" altLang="en-US" b="1" dirty="0">
              <a:solidFill>
                <a:schemeClr val="tx1"/>
              </a:solidFill>
            </a:endParaRPr>
          </a:p>
        </p:txBody>
      </p:sp>
      <p:cxnSp>
        <p:nvCxnSpPr>
          <p:cNvPr id="75" name="直線矢印コネクタ 74"/>
          <p:cNvCxnSpPr/>
          <p:nvPr/>
        </p:nvCxnSpPr>
        <p:spPr>
          <a:xfrm>
            <a:off x="5000628" y="3714752"/>
            <a:ext cx="714380" cy="5164"/>
          </a:xfrm>
          <a:prstGeom prst="straightConnector1">
            <a:avLst/>
          </a:prstGeom>
          <a:ln w="381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76" name="直線矢印コネクタ 75"/>
          <p:cNvCxnSpPr/>
          <p:nvPr/>
        </p:nvCxnSpPr>
        <p:spPr>
          <a:xfrm flipV="1">
            <a:off x="5000628" y="3923901"/>
            <a:ext cx="1785950" cy="5165"/>
          </a:xfrm>
          <a:prstGeom prst="straightConnector1">
            <a:avLst/>
          </a:prstGeom>
          <a:ln w="381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77" name="直線矢印コネクタ 76"/>
          <p:cNvCxnSpPr/>
          <p:nvPr/>
        </p:nvCxnSpPr>
        <p:spPr>
          <a:xfrm>
            <a:off x="5000628" y="4143380"/>
            <a:ext cx="2928958" cy="1588"/>
          </a:xfrm>
          <a:prstGeom prst="straightConnector1">
            <a:avLst/>
          </a:prstGeom>
          <a:ln w="381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sp>
        <p:nvSpPr>
          <p:cNvPr id="78" name="メモ 77"/>
          <p:cNvSpPr/>
          <p:nvPr/>
        </p:nvSpPr>
        <p:spPr>
          <a:xfrm>
            <a:off x="5715008" y="3214686"/>
            <a:ext cx="428628" cy="1285884"/>
          </a:xfrm>
          <a:prstGeom prst="foldedCorner">
            <a:avLst/>
          </a:prstGeom>
          <a:solidFill>
            <a:srgbClr val="FF9F5D"/>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ja-JP" altLang="en-US" sz="1600" b="1" dirty="0" smtClean="0">
                <a:solidFill>
                  <a:schemeClr val="tx1"/>
                </a:solidFill>
              </a:rPr>
              <a:t>プラグイン１</a:t>
            </a:r>
            <a:endParaRPr kumimoji="1" lang="ja-JP" altLang="en-US" sz="1600" b="1" dirty="0">
              <a:solidFill>
                <a:schemeClr val="tx1"/>
              </a:solidFill>
            </a:endParaRPr>
          </a:p>
        </p:txBody>
      </p:sp>
      <p:sp>
        <p:nvSpPr>
          <p:cNvPr id="79" name="角丸四角形 78"/>
          <p:cNvSpPr/>
          <p:nvPr/>
        </p:nvSpPr>
        <p:spPr>
          <a:xfrm>
            <a:off x="4714876" y="1000108"/>
            <a:ext cx="2214578" cy="376916"/>
          </a:xfrm>
          <a:prstGeom prst="roundRect">
            <a:avLst>
              <a:gd name="adj" fmla="val 23224"/>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tx1"/>
                </a:solidFill>
                <a:latin typeface="+mn-ea"/>
              </a:rPr>
              <a:t>メインモジュール</a:t>
            </a:r>
            <a:endParaRPr kumimoji="1" lang="ja-JP" altLang="en-US" b="1" dirty="0">
              <a:solidFill>
                <a:schemeClr val="tx1"/>
              </a:solidFill>
              <a:latin typeface="+mn-ea"/>
            </a:endParaRPr>
          </a:p>
        </p:txBody>
      </p:sp>
      <p:sp>
        <p:nvSpPr>
          <p:cNvPr id="80" name="テキスト ボックス 79"/>
          <p:cNvSpPr txBox="1"/>
          <p:nvPr/>
        </p:nvSpPr>
        <p:spPr>
          <a:xfrm>
            <a:off x="2857488" y="2767983"/>
            <a:ext cx="1005403" cy="322238"/>
          </a:xfrm>
          <a:prstGeom prst="rect">
            <a:avLst/>
          </a:prstGeom>
          <a:noFill/>
        </p:spPr>
        <p:txBody>
          <a:bodyPr wrap="none" rtlCol="0">
            <a:spAutoFit/>
          </a:bodyPr>
          <a:lstStyle/>
          <a:p>
            <a:r>
              <a:rPr kumimoji="1" lang="ja-JP" altLang="en-US" sz="1600" b="1" dirty="0" smtClean="0"/>
              <a:t>解析終了</a:t>
            </a:r>
            <a:endParaRPr kumimoji="1" lang="ja-JP" altLang="en-US" sz="1600" b="1" dirty="0"/>
          </a:p>
        </p:txBody>
      </p:sp>
      <p:sp>
        <p:nvSpPr>
          <p:cNvPr id="81" name="テキスト ボックス 80"/>
          <p:cNvSpPr txBox="1"/>
          <p:nvPr/>
        </p:nvSpPr>
        <p:spPr>
          <a:xfrm>
            <a:off x="2857488" y="4807839"/>
            <a:ext cx="1074333" cy="556593"/>
          </a:xfrm>
          <a:prstGeom prst="rect">
            <a:avLst/>
          </a:prstGeom>
          <a:noFill/>
        </p:spPr>
        <p:txBody>
          <a:bodyPr wrap="none" rtlCol="0">
            <a:spAutoFit/>
          </a:bodyPr>
          <a:lstStyle/>
          <a:p>
            <a:pPr algn="ctr"/>
            <a:r>
              <a:rPr kumimoji="1" lang="ja-JP" altLang="en-US" sz="1600" b="1" dirty="0" smtClean="0"/>
              <a:t>プラグイン</a:t>
            </a:r>
            <a:endParaRPr kumimoji="1" lang="en-US" altLang="ja-JP" sz="1600" b="1" dirty="0" smtClean="0"/>
          </a:p>
          <a:p>
            <a:pPr algn="ctr"/>
            <a:r>
              <a:rPr kumimoji="1" lang="ja-JP" altLang="en-US" sz="1600" b="1" dirty="0" smtClean="0"/>
              <a:t>実行終了</a:t>
            </a:r>
            <a:endParaRPr kumimoji="1" lang="ja-JP" altLang="en-US" sz="1600" b="1" dirty="0"/>
          </a:p>
        </p:txBody>
      </p:sp>
      <p:sp>
        <p:nvSpPr>
          <p:cNvPr id="82" name="右矢印 81"/>
          <p:cNvSpPr/>
          <p:nvPr/>
        </p:nvSpPr>
        <p:spPr>
          <a:xfrm>
            <a:off x="1857356" y="1476074"/>
            <a:ext cx="928694" cy="747947"/>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b="1" dirty="0" smtClean="0">
              <a:solidFill>
                <a:schemeClr val="tx1"/>
              </a:solidFill>
            </a:endParaRPr>
          </a:p>
        </p:txBody>
      </p:sp>
      <p:sp>
        <p:nvSpPr>
          <p:cNvPr id="83" name="下矢印 82"/>
          <p:cNvSpPr/>
          <p:nvPr/>
        </p:nvSpPr>
        <p:spPr>
          <a:xfrm>
            <a:off x="7215206" y="2000240"/>
            <a:ext cx="642942" cy="285752"/>
          </a:xfrm>
          <a:prstGeom prst="downArrow">
            <a:avLst>
              <a:gd name="adj1" fmla="val 54433"/>
              <a:gd name="adj2" fmla="val 40290"/>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dirty="0" smtClean="0">
              <a:solidFill>
                <a:schemeClr val="tx1"/>
              </a:solidFill>
            </a:endParaRPr>
          </a:p>
        </p:txBody>
      </p:sp>
      <p:sp>
        <p:nvSpPr>
          <p:cNvPr id="84" name="下矢印 83"/>
          <p:cNvSpPr/>
          <p:nvPr/>
        </p:nvSpPr>
        <p:spPr>
          <a:xfrm>
            <a:off x="7215206" y="5429264"/>
            <a:ext cx="642942" cy="339976"/>
          </a:xfrm>
          <a:prstGeom prst="downArrow">
            <a:avLst>
              <a:gd name="adj1" fmla="val 61031"/>
              <a:gd name="adj2" fmla="val 40290"/>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smtClean="0">
              <a:solidFill>
                <a:schemeClr val="tx1"/>
              </a:solidFill>
            </a:endParaRPr>
          </a:p>
        </p:txBody>
      </p:sp>
      <p:sp>
        <p:nvSpPr>
          <p:cNvPr id="85" name="左矢印 84"/>
          <p:cNvSpPr/>
          <p:nvPr/>
        </p:nvSpPr>
        <p:spPr>
          <a:xfrm>
            <a:off x="5072066" y="5963758"/>
            <a:ext cx="1357322" cy="461276"/>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b="1" dirty="0" smtClean="0">
                <a:solidFill>
                  <a:schemeClr val="tx1"/>
                </a:solidFill>
              </a:rPr>
              <a:t>メトリクス値</a:t>
            </a:r>
          </a:p>
        </p:txBody>
      </p:sp>
      <p:sp>
        <p:nvSpPr>
          <p:cNvPr id="86" name="下矢印 85"/>
          <p:cNvSpPr/>
          <p:nvPr/>
        </p:nvSpPr>
        <p:spPr>
          <a:xfrm>
            <a:off x="5786446" y="2857496"/>
            <a:ext cx="285752" cy="339976"/>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dirty="0" smtClean="0">
              <a:solidFill>
                <a:schemeClr val="tx1"/>
              </a:solidFill>
            </a:endParaRPr>
          </a:p>
        </p:txBody>
      </p:sp>
      <p:sp>
        <p:nvSpPr>
          <p:cNvPr id="87" name="下矢印 86"/>
          <p:cNvSpPr/>
          <p:nvPr/>
        </p:nvSpPr>
        <p:spPr>
          <a:xfrm>
            <a:off x="6858016" y="2857496"/>
            <a:ext cx="285752" cy="339976"/>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dirty="0" smtClean="0">
              <a:solidFill>
                <a:schemeClr val="tx1"/>
              </a:solidFill>
            </a:endParaRPr>
          </a:p>
        </p:txBody>
      </p:sp>
      <p:sp>
        <p:nvSpPr>
          <p:cNvPr id="88" name="下矢印 87"/>
          <p:cNvSpPr/>
          <p:nvPr/>
        </p:nvSpPr>
        <p:spPr>
          <a:xfrm>
            <a:off x="8001024" y="2857496"/>
            <a:ext cx="285752" cy="339976"/>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dirty="0" smtClean="0">
              <a:solidFill>
                <a:schemeClr val="tx1"/>
              </a:solidFill>
            </a:endParaRPr>
          </a:p>
        </p:txBody>
      </p:sp>
      <p:sp>
        <p:nvSpPr>
          <p:cNvPr id="89" name="下矢印 88"/>
          <p:cNvSpPr/>
          <p:nvPr/>
        </p:nvSpPr>
        <p:spPr>
          <a:xfrm>
            <a:off x="5786446" y="4572008"/>
            <a:ext cx="285752" cy="339976"/>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dirty="0" smtClean="0">
              <a:solidFill>
                <a:schemeClr val="tx1"/>
              </a:solidFill>
            </a:endParaRPr>
          </a:p>
        </p:txBody>
      </p:sp>
      <p:sp>
        <p:nvSpPr>
          <p:cNvPr id="90" name="下矢印 89"/>
          <p:cNvSpPr/>
          <p:nvPr/>
        </p:nvSpPr>
        <p:spPr>
          <a:xfrm>
            <a:off x="6858016" y="4572008"/>
            <a:ext cx="285752" cy="339976"/>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dirty="0" smtClean="0">
              <a:solidFill>
                <a:schemeClr val="tx1"/>
              </a:solidFill>
            </a:endParaRPr>
          </a:p>
        </p:txBody>
      </p:sp>
      <p:sp>
        <p:nvSpPr>
          <p:cNvPr id="91" name="下矢印 90"/>
          <p:cNvSpPr/>
          <p:nvPr/>
        </p:nvSpPr>
        <p:spPr>
          <a:xfrm>
            <a:off x="8001024" y="4572008"/>
            <a:ext cx="285752" cy="339976"/>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dirty="0" smtClean="0">
              <a:solidFill>
                <a:schemeClr val="tx1"/>
              </a:solidFill>
            </a:endParaRPr>
          </a:p>
        </p:txBody>
      </p:sp>
      <p:sp>
        <p:nvSpPr>
          <p:cNvPr id="92" name="右矢印 91"/>
          <p:cNvSpPr/>
          <p:nvPr/>
        </p:nvSpPr>
        <p:spPr>
          <a:xfrm>
            <a:off x="5214942" y="1500174"/>
            <a:ext cx="1357322" cy="461276"/>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b="1" dirty="0" smtClean="0">
                <a:solidFill>
                  <a:schemeClr val="tx1"/>
                </a:solidFill>
              </a:rPr>
              <a:t>解析結果</a:t>
            </a:r>
          </a:p>
        </p:txBody>
      </p:sp>
      <p:sp>
        <p:nvSpPr>
          <p:cNvPr id="93" name="メモ 92"/>
          <p:cNvSpPr/>
          <p:nvPr/>
        </p:nvSpPr>
        <p:spPr>
          <a:xfrm>
            <a:off x="6786578" y="3214686"/>
            <a:ext cx="428628" cy="1285884"/>
          </a:xfrm>
          <a:prstGeom prst="foldedCorner">
            <a:avLst/>
          </a:prstGeom>
          <a:solidFill>
            <a:srgbClr val="FF9F5D"/>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ja-JP" altLang="en-US" sz="1600" b="1" dirty="0" smtClean="0">
                <a:solidFill>
                  <a:schemeClr val="tx1"/>
                </a:solidFill>
              </a:rPr>
              <a:t>プラグイン２</a:t>
            </a:r>
            <a:endParaRPr kumimoji="1" lang="ja-JP" altLang="en-US" sz="1600" b="1" dirty="0">
              <a:solidFill>
                <a:schemeClr val="tx1"/>
              </a:solidFill>
            </a:endParaRPr>
          </a:p>
        </p:txBody>
      </p:sp>
      <p:sp>
        <p:nvSpPr>
          <p:cNvPr id="94" name="メモ 93"/>
          <p:cNvSpPr/>
          <p:nvPr/>
        </p:nvSpPr>
        <p:spPr>
          <a:xfrm>
            <a:off x="7929586" y="3214686"/>
            <a:ext cx="428628" cy="1285884"/>
          </a:xfrm>
          <a:prstGeom prst="foldedCorner">
            <a:avLst/>
          </a:prstGeom>
          <a:solidFill>
            <a:srgbClr val="FF9F5D"/>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ja-JP" altLang="en-US" sz="1600" b="1" dirty="0" smtClean="0">
                <a:solidFill>
                  <a:schemeClr val="tx1"/>
                </a:solidFill>
              </a:rPr>
              <a:t>プラグイン３</a:t>
            </a:r>
            <a:endParaRPr kumimoji="1" lang="ja-JP" altLang="en-US" sz="1600" b="1" dirty="0">
              <a:solidFill>
                <a:schemeClr val="tx1"/>
              </a:solidFill>
            </a:endParaRPr>
          </a:p>
        </p:txBody>
      </p:sp>
      <p:sp>
        <p:nvSpPr>
          <p:cNvPr id="95" name="左矢印 94"/>
          <p:cNvSpPr/>
          <p:nvPr/>
        </p:nvSpPr>
        <p:spPr>
          <a:xfrm>
            <a:off x="1785918" y="5670260"/>
            <a:ext cx="928694" cy="747947"/>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b="1" dirty="0" smtClean="0">
                <a:solidFill>
                  <a:schemeClr val="tx1"/>
                </a:solidFill>
              </a:rPr>
              <a:t>全メトリクス値</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214414" y="115888"/>
            <a:ext cx="7677174" cy="865187"/>
          </a:xfrm>
        </p:spPr>
        <p:txBody>
          <a:bodyPr/>
          <a:lstStyle/>
          <a:p>
            <a:r>
              <a:rPr lang="en-US" altLang="ja-JP" dirty="0" err="1" smtClean="0"/>
              <a:t>SourceForge</a:t>
            </a:r>
            <a:r>
              <a:rPr lang="ja-JP" altLang="en-US" dirty="0" smtClean="0"/>
              <a:t>で公開</a:t>
            </a:r>
            <a:endParaRPr kumimoji="1" lang="ja-JP" altLang="en-US" dirty="0"/>
          </a:p>
        </p:txBody>
      </p:sp>
      <p:sp>
        <p:nvSpPr>
          <p:cNvPr id="3" name="コンテンツ プレースホルダ 2"/>
          <p:cNvSpPr>
            <a:spLocks noGrp="1"/>
          </p:cNvSpPr>
          <p:nvPr>
            <p:ph idx="1"/>
          </p:nvPr>
        </p:nvSpPr>
        <p:spPr/>
        <p:txBody>
          <a:bodyPr/>
          <a:lstStyle/>
          <a:p>
            <a:r>
              <a:rPr lang="en-US" altLang="ja-JP" dirty="0" err="1" smtClean="0"/>
              <a:t>SourceForge</a:t>
            </a:r>
            <a:r>
              <a:rPr lang="ja-JP" altLang="en-US" dirty="0" smtClean="0"/>
              <a:t>上での</a:t>
            </a:r>
            <a:r>
              <a:rPr lang="en-US" altLang="ja-JP" dirty="0" smtClean="0"/>
              <a:t>URL</a:t>
            </a:r>
          </a:p>
          <a:p>
            <a:pPr lvl="1"/>
            <a:r>
              <a:rPr lang="en-US" altLang="ja-JP" dirty="0" smtClean="0">
                <a:hlinkClick r:id="rId3"/>
              </a:rPr>
              <a:t>http://sourceforge.net/projects/masu/</a:t>
            </a:r>
            <a:endParaRPr lang="en-US" altLang="ja-JP" dirty="0" smtClean="0"/>
          </a:p>
          <a:p>
            <a:pPr lvl="1"/>
            <a:r>
              <a:rPr lang="ja-JP" altLang="en-US" dirty="0" smtClean="0"/>
              <a:t>配布パッケージを公開中</a:t>
            </a:r>
            <a:endParaRPr lang="en-US" altLang="ja-JP" dirty="0" smtClean="0"/>
          </a:p>
          <a:p>
            <a:pPr lvl="1"/>
            <a:endParaRPr lang="en-US" altLang="ja-JP" dirty="0" smtClean="0"/>
          </a:p>
          <a:p>
            <a:r>
              <a:rPr lang="ja-JP" altLang="en-US" smtClean="0"/>
              <a:t>ソースコードは</a:t>
            </a:r>
            <a:r>
              <a:rPr lang="en-US" altLang="ja-JP" dirty="0" smtClean="0"/>
              <a:t>subversion</a:t>
            </a:r>
            <a:r>
              <a:rPr lang="ja-JP" altLang="en-US" dirty="0" smtClean="0"/>
              <a:t>でチェックアウト</a:t>
            </a:r>
            <a:endParaRPr lang="en-US" altLang="ja-JP" dirty="0" smtClean="0"/>
          </a:p>
          <a:p>
            <a:pPr lvl="1"/>
            <a:r>
              <a:rPr lang="en-US" altLang="ja-JP" sz="1800" dirty="0" err="1" smtClean="0"/>
              <a:t>svn</a:t>
            </a:r>
            <a:r>
              <a:rPr lang="en-US" altLang="ja-JP" sz="1800" dirty="0" smtClean="0"/>
              <a:t> co https://masu.svn.sourceforge.net/svnroot/masu/svnroot/main </a:t>
            </a:r>
            <a:r>
              <a:rPr lang="en-US" altLang="ja-JP" sz="1800" dirty="0" err="1" smtClean="0"/>
              <a:t>masu</a:t>
            </a:r>
            <a:endParaRPr lang="en-US" altLang="ja-JP" sz="1800" dirty="0" smtClean="0"/>
          </a:p>
          <a:p>
            <a:pPr lvl="1"/>
            <a:endParaRPr lang="en-US" altLang="ja-JP" sz="1800" dirty="0" smtClean="0"/>
          </a:p>
          <a:p>
            <a:r>
              <a:rPr lang="ja-JP" altLang="en-US" dirty="0" smtClean="0"/>
              <a:t>ライセンスは</a:t>
            </a:r>
            <a:r>
              <a:rPr lang="en-US" altLang="ja-JP" dirty="0" smtClean="0"/>
              <a:t>EPL</a:t>
            </a:r>
            <a:r>
              <a:rPr lang="ja-JP" altLang="en-US" dirty="0" smtClean="0"/>
              <a:t>　（</a:t>
            </a:r>
            <a:r>
              <a:rPr lang="en-US" altLang="ja-JP" dirty="0" smtClean="0"/>
              <a:t>Eclipse Public License</a:t>
            </a:r>
            <a:r>
              <a:rPr lang="ja-JP" altLang="en-US" dirty="0" smtClean="0"/>
              <a:t>）</a:t>
            </a:r>
            <a:endParaRPr lang="en-US" altLang="ja-JP" dirty="0" smtClean="0"/>
          </a:p>
          <a:p>
            <a:pPr lvl="1"/>
            <a:endParaRPr lang="en-US" altLang="ja-JP" dirty="0" smtClean="0"/>
          </a:p>
          <a:p>
            <a:pPr>
              <a:buNone/>
            </a:pPr>
            <a:endParaRPr lang="en-US" altLang="ja-JP" dirty="0" smtClean="0"/>
          </a:p>
          <a:p>
            <a:pPr lvl="1">
              <a:buNone/>
            </a:pPr>
            <a:endParaRPr lang="en-US" altLang="ja-JP" dirty="0"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214414" y="115888"/>
            <a:ext cx="7677174" cy="865187"/>
          </a:xfrm>
        </p:spPr>
        <p:txBody>
          <a:bodyPr/>
          <a:lstStyle/>
          <a:p>
            <a:r>
              <a:rPr lang="ja-JP" altLang="en-US" dirty="0" smtClean="0"/>
              <a:t>バグ報告</a:t>
            </a:r>
            <a:endParaRPr kumimoji="1" lang="ja-JP" altLang="en-US" dirty="0"/>
          </a:p>
        </p:txBody>
      </p:sp>
      <p:sp>
        <p:nvSpPr>
          <p:cNvPr id="3" name="コンテンツ プレースホルダ 2"/>
          <p:cNvSpPr>
            <a:spLocks noGrp="1"/>
          </p:cNvSpPr>
          <p:nvPr>
            <p:ph idx="1"/>
          </p:nvPr>
        </p:nvSpPr>
        <p:spPr/>
        <p:txBody>
          <a:bodyPr/>
          <a:lstStyle/>
          <a:p>
            <a:r>
              <a:rPr lang="ja-JP" altLang="en-US" dirty="0" smtClean="0"/>
              <a:t>あやしい動作が確認された場合は，報告をお願いします</a:t>
            </a:r>
            <a:endParaRPr lang="en-US" altLang="ja-JP" dirty="0" smtClean="0"/>
          </a:p>
          <a:p>
            <a:endParaRPr kumimoji="1" lang="en-US" altLang="ja-JP" dirty="0" smtClean="0"/>
          </a:p>
          <a:p>
            <a:endParaRPr lang="en-US" altLang="ja-JP" dirty="0" smtClean="0"/>
          </a:p>
          <a:p>
            <a:endParaRPr kumimoji="1" lang="en-US" altLang="ja-JP" dirty="0" smtClean="0"/>
          </a:p>
          <a:p>
            <a:endParaRPr lang="en-US" altLang="ja-JP" dirty="0" smtClean="0"/>
          </a:p>
          <a:p>
            <a:endParaRPr kumimoji="1" lang="en-US" altLang="ja-JP" dirty="0" smtClean="0"/>
          </a:p>
          <a:p>
            <a:endParaRPr lang="en-US" altLang="ja-JP" dirty="0" smtClean="0"/>
          </a:p>
          <a:p>
            <a:r>
              <a:rPr lang="ja-JP" altLang="en-US" dirty="0" smtClean="0"/>
              <a:t>新機能のリクエストも受け付けています</a:t>
            </a:r>
            <a:endParaRPr kumimoji="1" lang="ja-JP" altLang="en-US" dirty="0"/>
          </a:p>
        </p:txBody>
      </p:sp>
      <p:pic>
        <p:nvPicPr>
          <p:cNvPr id="1026" name="Picture 2" descr="C:\Users\higo\Desktop\snapshot1.jpg"/>
          <p:cNvPicPr>
            <a:picLocks noChangeArrowheads="1"/>
          </p:cNvPicPr>
          <p:nvPr/>
        </p:nvPicPr>
        <p:blipFill>
          <a:blip r:embed="rId2" cstate="print"/>
          <a:srcRect/>
          <a:stretch>
            <a:fillRect/>
          </a:stretch>
        </p:blipFill>
        <p:spPr bwMode="auto">
          <a:xfrm>
            <a:off x="428596" y="2571744"/>
            <a:ext cx="3857652" cy="3358426"/>
          </a:xfrm>
          <a:prstGeom prst="rect">
            <a:avLst/>
          </a:prstGeom>
          <a:noFill/>
        </p:spPr>
      </p:pic>
      <p:pic>
        <p:nvPicPr>
          <p:cNvPr id="1027" name="Picture 3" descr="C:\Users\higo\Desktop\snapshot2.jpg"/>
          <p:cNvPicPr>
            <a:picLocks noChangeAspect="1" noChangeArrowheads="1"/>
          </p:cNvPicPr>
          <p:nvPr/>
        </p:nvPicPr>
        <p:blipFill>
          <a:blip r:embed="rId3" cstate="print"/>
          <a:srcRect/>
          <a:stretch>
            <a:fillRect/>
          </a:stretch>
        </p:blipFill>
        <p:spPr bwMode="auto">
          <a:xfrm>
            <a:off x="4857752" y="2500306"/>
            <a:ext cx="3977669" cy="3429024"/>
          </a:xfrm>
          <a:prstGeom prst="rect">
            <a:avLst/>
          </a:prstGeom>
          <a:noFill/>
        </p:spPr>
      </p:pic>
      <p:sp>
        <p:nvSpPr>
          <p:cNvPr id="9" name="円/楕円 8"/>
          <p:cNvSpPr/>
          <p:nvPr/>
        </p:nvSpPr>
        <p:spPr bwMode="auto">
          <a:xfrm>
            <a:off x="1857356" y="3857629"/>
            <a:ext cx="571504" cy="357189"/>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ja-JP" altLang="en-US" sz="2000" b="0" i="0" u="none" strike="noStrike" cap="none" normalizeH="0" baseline="0" smtClean="0">
              <a:ln>
                <a:noFill/>
              </a:ln>
              <a:solidFill>
                <a:schemeClr val="tx1"/>
              </a:solidFill>
              <a:effectLst/>
              <a:latin typeface="Arial" charset="0"/>
              <a:ea typeface="ＭＳ Ｐゴシック" pitchFamily="50" charset="-128"/>
            </a:endParaRPr>
          </a:p>
        </p:txBody>
      </p:sp>
      <p:sp>
        <p:nvSpPr>
          <p:cNvPr id="11" name="円/楕円 10"/>
          <p:cNvSpPr/>
          <p:nvPr/>
        </p:nvSpPr>
        <p:spPr bwMode="auto">
          <a:xfrm>
            <a:off x="6715140" y="3929066"/>
            <a:ext cx="500066" cy="285753"/>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ja-JP" altLang="en-US" sz="2000" b="0" i="0" u="none" strike="noStrike" cap="none" normalizeH="0" baseline="0" smtClean="0">
              <a:ln>
                <a:noFill/>
              </a:ln>
              <a:solidFill>
                <a:schemeClr val="tx1"/>
              </a:solidFill>
              <a:effectLst/>
              <a:latin typeface="Arial" charset="0"/>
              <a:ea typeface="ＭＳ Ｐゴシック" pitchFamily="50" charset="-128"/>
            </a:endParaRPr>
          </a:p>
        </p:txBody>
      </p:sp>
      <p:cxnSp>
        <p:nvCxnSpPr>
          <p:cNvPr id="13" name="直線矢印コネクタ 12"/>
          <p:cNvCxnSpPr>
            <a:endCxn id="9" idx="7"/>
          </p:cNvCxnSpPr>
          <p:nvPr/>
        </p:nvCxnSpPr>
        <p:spPr bwMode="auto">
          <a:xfrm rot="5400000">
            <a:off x="2217983" y="2698929"/>
            <a:ext cx="1338192" cy="1083827"/>
          </a:xfrm>
          <a:prstGeom prst="straightConnector1">
            <a:avLst/>
          </a:prstGeom>
          <a:solidFill>
            <a:srgbClr val="FFFF99"/>
          </a:solidFill>
          <a:ln w="25400" cap="flat" cmpd="sng" algn="ctr">
            <a:solidFill>
              <a:srgbClr val="FF0000"/>
            </a:solidFill>
            <a:prstDash val="solid"/>
            <a:round/>
            <a:headEnd type="none" w="med" len="med"/>
            <a:tailEnd type="arrow"/>
          </a:ln>
          <a:effectLst/>
        </p:spPr>
      </p:cxnSp>
      <p:cxnSp>
        <p:nvCxnSpPr>
          <p:cNvPr id="17" name="直線矢印コネクタ 16"/>
          <p:cNvCxnSpPr/>
          <p:nvPr/>
        </p:nvCxnSpPr>
        <p:spPr bwMode="auto">
          <a:xfrm rot="5400000">
            <a:off x="6945148" y="2698927"/>
            <a:ext cx="1338192" cy="1083827"/>
          </a:xfrm>
          <a:prstGeom prst="straightConnector1">
            <a:avLst/>
          </a:prstGeom>
          <a:solidFill>
            <a:srgbClr val="FFFF99"/>
          </a:solidFill>
          <a:ln w="25400" cap="flat" cmpd="sng" algn="ctr">
            <a:solidFill>
              <a:srgbClr val="FF0000"/>
            </a:solidFill>
            <a:prstDash val="solid"/>
            <a:round/>
            <a:headEnd type="none" w="med" len="med"/>
            <a:tailEnd type="arrow"/>
          </a:ln>
          <a:effectLst/>
        </p:spPr>
      </p:cxnSp>
      <p:sp>
        <p:nvSpPr>
          <p:cNvPr id="18" name="テキスト ボックス 17"/>
          <p:cNvSpPr txBox="1"/>
          <p:nvPr/>
        </p:nvSpPr>
        <p:spPr>
          <a:xfrm>
            <a:off x="2857488" y="2243072"/>
            <a:ext cx="2143140" cy="400110"/>
          </a:xfrm>
          <a:prstGeom prst="rect">
            <a:avLst/>
          </a:prstGeom>
          <a:noFill/>
        </p:spPr>
        <p:txBody>
          <a:bodyPr wrap="square" rtlCol="0">
            <a:spAutoFit/>
          </a:bodyPr>
          <a:lstStyle/>
          <a:p>
            <a:r>
              <a:rPr kumimoji="1" lang="en-US" altLang="ja-JP" dirty="0" smtClean="0">
                <a:solidFill>
                  <a:srgbClr val="FF0000"/>
                </a:solidFill>
              </a:rPr>
              <a:t>Develop</a:t>
            </a:r>
            <a:r>
              <a:rPr kumimoji="1" lang="ja-JP" altLang="en-US" dirty="0" smtClean="0">
                <a:solidFill>
                  <a:srgbClr val="FF0000"/>
                </a:solidFill>
              </a:rPr>
              <a:t>をクリック</a:t>
            </a:r>
            <a:endParaRPr kumimoji="1" lang="ja-JP" altLang="en-US" dirty="0">
              <a:solidFill>
                <a:srgbClr val="FF0000"/>
              </a:solidFill>
            </a:endParaRPr>
          </a:p>
        </p:txBody>
      </p:sp>
      <p:sp>
        <p:nvSpPr>
          <p:cNvPr id="19" name="テキスト ボックス 18"/>
          <p:cNvSpPr txBox="1"/>
          <p:nvPr/>
        </p:nvSpPr>
        <p:spPr>
          <a:xfrm>
            <a:off x="7072330" y="2214554"/>
            <a:ext cx="2143140" cy="400110"/>
          </a:xfrm>
          <a:prstGeom prst="rect">
            <a:avLst/>
          </a:prstGeom>
          <a:noFill/>
        </p:spPr>
        <p:txBody>
          <a:bodyPr wrap="square" rtlCol="0">
            <a:spAutoFit/>
          </a:bodyPr>
          <a:lstStyle/>
          <a:p>
            <a:r>
              <a:rPr kumimoji="1" lang="en-US" altLang="ja-JP" dirty="0" smtClean="0">
                <a:solidFill>
                  <a:srgbClr val="FF0000"/>
                </a:solidFill>
              </a:rPr>
              <a:t>Bugs</a:t>
            </a:r>
            <a:r>
              <a:rPr kumimoji="1" lang="ja-JP" altLang="en-US" dirty="0" smtClean="0">
                <a:solidFill>
                  <a:srgbClr val="FF0000"/>
                </a:solidFill>
              </a:rPr>
              <a:t>をクリック</a:t>
            </a:r>
            <a:endParaRPr kumimoji="1" lang="ja-JP" altLang="en-US" dirty="0">
              <a:solidFill>
                <a:srgbClr val="FF0000"/>
              </a:solidFill>
            </a:endParaRPr>
          </a:p>
        </p:txBody>
      </p:sp>
      <p:sp>
        <p:nvSpPr>
          <p:cNvPr id="16" name="角丸四角形吹き出し 15"/>
          <p:cNvSpPr/>
          <p:nvPr/>
        </p:nvSpPr>
        <p:spPr bwMode="auto">
          <a:xfrm>
            <a:off x="3929058" y="71414"/>
            <a:ext cx="5072098" cy="919401"/>
          </a:xfrm>
          <a:prstGeom prst="wedgeRoundRectCallout">
            <a:avLst>
              <a:gd name="adj1" fmla="val -46967"/>
              <a:gd name="adj2" fmla="val 104904"/>
              <a:gd name="adj3" fmla="val 16667"/>
            </a:avLst>
          </a:prstGeom>
          <a:solidFill>
            <a:srgbClr val="FFFF00"/>
          </a:solid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ja-JP" sz="1600" dirty="0" err="1" smtClean="0">
                <a:ea typeface="ＭＳ Ｐゴシック" pitchFamily="50" charset="-128"/>
              </a:rPr>
              <a:t>SourceForge</a:t>
            </a:r>
            <a:r>
              <a:rPr lang="ja-JP" altLang="en-US" sz="1600" dirty="0" err="1" smtClean="0">
                <a:ea typeface="ＭＳ Ｐゴシック" pitchFamily="50" charset="-128"/>
              </a:rPr>
              <a:t>での</a:t>
            </a:r>
            <a:r>
              <a:rPr lang="ja-JP" altLang="en-US" sz="1600" dirty="0" smtClean="0">
                <a:ea typeface="ＭＳ Ｐゴシック" pitchFamily="50" charset="-128"/>
              </a:rPr>
              <a:t>バグ登録がめ</a:t>
            </a:r>
            <a:r>
              <a:rPr lang="ja-JP" altLang="en-US" sz="1600" dirty="0" err="1" smtClean="0">
                <a:ea typeface="ＭＳ Ｐゴシック" pitchFamily="50" charset="-128"/>
              </a:rPr>
              <a:t>んど</a:t>
            </a:r>
            <a:r>
              <a:rPr lang="ja-JP" altLang="en-US" sz="1600" dirty="0" smtClean="0">
                <a:ea typeface="ＭＳ Ｐゴシック" pitchFamily="50" charset="-128"/>
              </a:rPr>
              <a:t>くさい人は，</a:t>
            </a:r>
            <a:endParaRPr lang="en-US" altLang="ja-JP" sz="1600" dirty="0" smtClean="0">
              <a:ea typeface="ＭＳ Ｐゴシック" pitchFamily="50" charset="-128"/>
            </a:endParaRPr>
          </a:p>
          <a:p>
            <a:pPr marL="0" marR="0" indent="0" algn="ctr" defTabSz="914400" rtl="0" eaLnBrk="1" fontAlgn="base" latinLnBrk="0" hangingPunct="1">
              <a:lnSpc>
                <a:spcPct val="100000"/>
              </a:lnSpc>
              <a:spcBef>
                <a:spcPct val="0"/>
              </a:spcBef>
              <a:spcAft>
                <a:spcPct val="0"/>
              </a:spcAft>
              <a:buClrTx/>
              <a:buSzTx/>
              <a:buFontTx/>
              <a:buNone/>
              <a:tabLst/>
            </a:pPr>
            <a:r>
              <a:rPr lang="ja-JP" altLang="en-US" sz="1600" dirty="0" smtClean="0">
                <a:ea typeface="ＭＳ Ｐゴシック" pitchFamily="50" charset="-128"/>
                <a:hlinkClick r:id="rId4"/>
              </a:rPr>
              <a:t>Ｍ</a:t>
            </a:r>
            <a:r>
              <a:rPr kumimoji="1" lang="en-US" altLang="ja-JP" sz="1600" b="0" i="0" u="none" strike="noStrike" cap="none" normalizeH="0" baseline="0" dirty="0" smtClean="0">
                <a:ln>
                  <a:noFill/>
                </a:ln>
                <a:solidFill>
                  <a:schemeClr val="tx1"/>
                </a:solidFill>
                <a:effectLst/>
                <a:latin typeface="Arial" charset="0"/>
                <a:ea typeface="ＭＳ Ｐゴシック" pitchFamily="50" charset="-128"/>
                <a:hlinkClick r:id="rId4"/>
              </a:rPr>
              <a:t>asu-developers@fenrir.ics.es.osaka-u.ac.jp</a:t>
            </a:r>
            <a:endParaRPr kumimoji="1" lang="en-US" altLang="ja-JP" sz="1600" b="0" i="0" u="none" strike="noStrike" cap="none" normalizeH="0" baseline="0" dirty="0" smtClean="0">
              <a:ln>
                <a:noFill/>
              </a:ln>
              <a:solidFill>
                <a:schemeClr val="tx1"/>
              </a:solidFill>
              <a:effectLst/>
              <a:latin typeface="Arial" charset="0"/>
              <a:ea typeface="ＭＳ Ｐゴシック" pitchFamily="50" charset="-128"/>
            </a:endParaRPr>
          </a:p>
          <a:p>
            <a:pPr marL="0" marR="0" indent="0" algn="ctr" defTabSz="914400" rtl="0" eaLnBrk="1" fontAlgn="base" latinLnBrk="0" hangingPunct="1">
              <a:lnSpc>
                <a:spcPct val="100000"/>
              </a:lnSpc>
              <a:spcBef>
                <a:spcPct val="0"/>
              </a:spcBef>
              <a:spcAft>
                <a:spcPct val="0"/>
              </a:spcAft>
              <a:buClrTx/>
              <a:buSzTx/>
              <a:buFontTx/>
              <a:buNone/>
              <a:tabLst/>
            </a:pPr>
            <a:r>
              <a:rPr lang="ja-JP" altLang="en-US" sz="1600" dirty="0" smtClean="0">
                <a:ea typeface="ＭＳ Ｐゴシック" pitchFamily="50" charset="-128"/>
              </a:rPr>
              <a:t>にバグの内容を書いたメールを送ってください</a:t>
            </a:r>
            <a:endParaRPr kumimoji="1" lang="ja-JP" altLang="en-US" sz="1600" b="0" i="0" u="none" strike="noStrike" cap="none" normalizeH="0" baseline="0" dirty="0" smtClean="0">
              <a:ln>
                <a:noFill/>
              </a:ln>
              <a:solidFill>
                <a:schemeClr val="tx1"/>
              </a:solidFill>
              <a:effectLst/>
              <a:latin typeface="Arial" charset="0"/>
              <a:ea typeface="ＭＳ Ｐゴシック" pitchFamily="50" charset="-128"/>
            </a:endParaRPr>
          </a:p>
        </p:txBody>
      </p:sp>
      <p:sp>
        <p:nvSpPr>
          <p:cNvPr id="20" name="右矢印 19"/>
          <p:cNvSpPr/>
          <p:nvPr/>
        </p:nvSpPr>
        <p:spPr bwMode="auto">
          <a:xfrm>
            <a:off x="4429124" y="3888855"/>
            <a:ext cx="428628" cy="794802"/>
          </a:xfrm>
          <a:prstGeom prst="rightArrow">
            <a:avLst/>
          </a:prstGeom>
          <a:solidFill>
            <a:schemeClr val="tx1"/>
          </a:solidFill>
          <a:ln w="254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ja-JP" altLang="en-US" sz="2000" b="0" i="0" u="none" strike="noStrike" cap="none" normalizeH="0" baseline="0" smtClean="0">
              <a:ln>
                <a:noFill/>
              </a:ln>
              <a:solidFill>
                <a:schemeClr val="tx1"/>
              </a:solidFill>
              <a:effectLst/>
              <a:latin typeface="Arial" charset="0"/>
              <a:ea typeface="ＭＳ Ｐゴシック" pitchFamily="50" charset="-128"/>
            </a:endParaRPr>
          </a:p>
        </p:txBody>
      </p:sp>
      <p:cxnSp>
        <p:nvCxnSpPr>
          <p:cNvPr id="22" name="直線コネクタ 21"/>
          <p:cNvCxnSpPr/>
          <p:nvPr/>
        </p:nvCxnSpPr>
        <p:spPr bwMode="auto">
          <a:xfrm>
            <a:off x="6786578" y="4357694"/>
            <a:ext cx="857256" cy="0"/>
          </a:xfrm>
          <a:prstGeom prst="line">
            <a:avLst/>
          </a:prstGeom>
          <a:solidFill>
            <a:srgbClr val="FFFF99"/>
          </a:solidFill>
          <a:ln w="25400" cap="flat" cmpd="sng" algn="ctr">
            <a:solidFill>
              <a:srgbClr val="FF0000"/>
            </a:solidFill>
            <a:prstDash val="solid"/>
            <a:round/>
            <a:headEnd type="none" w="med" len="med"/>
            <a:tailEnd type="none" w="med" len="med"/>
          </a:ln>
          <a:effectLst/>
        </p:spPr>
      </p:cxnSp>
      <p:cxnSp>
        <p:nvCxnSpPr>
          <p:cNvPr id="26" name="直線矢印コネクタ 25"/>
          <p:cNvCxnSpPr/>
          <p:nvPr/>
        </p:nvCxnSpPr>
        <p:spPr bwMode="auto">
          <a:xfrm rot="5400000" flipH="1" flipV="1">
            <a:off x="6179356" y="4822043"/>
            <a:ext cx="1714513" cy="785816"/>
          </a:xfrm>
          <a:prstGeom prst="straightConnector1">
            <a:avLst/>
          </a:prstGeom>
          <a:solidFill>
            <a:srgbClr val="FFFF99"/>
          </a:solidFill>
          <a:ln w="25400" cap="flat" cmpd="sng" algn="ctr">
            <a:solidFill>
              <a:srgbClr val="FF0000"/>
            </a:solidFill>
            <a:prstDash val="solid"/>
            <a:round/>
            <a:headEnd type="none" w="med" len="med"/>
            <a:tailEnd type="arrow"/>
          </a:ln>
          <a:effectLst/>
        </p:spPr>
      </p:cxn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 1"/>
          <p:cNvSpPr>
            <a:spLocks noGrp="1"/>
          </p:cNvSpPr>
          <p:nvPr>
            <p:ph idx="1"/>
          </p:nvPr>
        </p:nvSpPr>
        <p:spPr/>
        <p:txBody>
          <a:bodyPr/>
          <a:lstStyle/>
          <a:p>
            <a:r>
              <a:rPr lang="ja-JP" altLang="en-US" dirty="0" smtClean="0"/>
              <a:t>三宅達也</a:t>
            </a:r>
            <a:endParaRPr lang="en-US" altLang="ja-JP" dirty="0" smtClean="0"/>
          </a:p>
          <a:p>
            <a:r>
              <a:rPr kumimoji="1" lang="ja-JP" altLang="en-US" dirty="0" smtClean="0"/>
              <a:t>谷口考治</a:t>
            </a:r>
            <a:endParaRPr kumimoji="1" lang="en-US" altLang="ja-JP" dirty="0" smtClean="0"/>
          </a:p>
          <a:p>
            <a:r>
              <a:rPr lang="ja-JP" altLang="en-US" dirty="0" smtClean="0"/>
              <a:t>仁井谷竜介</a:t>
            </a:r>
            <a:endParaRPr lang="en-US" altLang="ja-JP" dirty="0" smtClean="0"/>
          </a:p>
          <a:p>
            <a:r>
              <a:rPr kumimoji="1" lang="ja-JP" altLang="en-US" dirty="0" smtClean="0"/>
              <a:t>吉田則裕</a:t>
            </a:r>
            <a:endParaRPr kumimoji="1" lang="en-US" altLang="ja-JP" dirty="0" smtClean="0"/>
          </a:p>
          <a:p>
            <a:r>
              <a:rPr lang="en-US" altLang="ja-JP" dirty="0" smtClean="0"/>
              <a:t>Choy </a:t>
            </a:r>
            <a:r>
              <a:rPr lang="en-US" altLang="ja-JP" dirty="0" err="1" smtClean="0"/>
              <a:t>Kho</a:t>
            </a:r>
            <a:r>
              <a:rPr lang="en-US" altLang="ja-JP" dirty="0" smtClean="0"/>
              <a:t> Yee</a:t>
            </a:r>
          </a:p>
          <a:p>
            <a:r>
              <a:rPr kumimoji="1" lang="ja-JP" altLang="en-US" dirty="0" smtClean="0"/>
              <a:t>余養利</a:t>
            </a:r>
            <a:endParaRPr kumimoji="1" lang="en-US" altLang="ja-JP" dirty="0" smtClean="0"/>
          </a:p>
          <a:p>
            <a:r>
              <a:rPr lang="ja-JP" altLang="en-US" dirty="0" smtClean="0"/>
              <a:t>渡邊結</a:t>
            </a:r>
            <a:endParaRPr kumimoji="1" lang="ja-JP" altLang="en-US" dirty="0"/>
          </a:p>
        </p:txBody>
      </p:sp>
      <p:sp>
        <p:nvSpPr>
          <p:cNvPr id="3" name="タイトル 2"/>
          <p:cNvSpPr>
            <a:spLocks noGrp="1"/>
          </p:cNvSpPr>
          <p:nvPr>
            <p:ph type="title"/>
          </p:nvPr>
        </p:nvSpPr>
        <p:spPr>
          <a:xfrm>
            <a:off x="1214414" y="115888"/>
            <a:ext cx="8143932" cy="865187"/>
          </a:xfrm>
        </p:spPr>
        <p:txBody>
          <a:bodyPr/>
          <a:lstStyle/>
          <a:p>
            <a:r>
              <a:rPr kumimoji="1" lang="ja-JP" altLang="en-US" dirty="0" smtClean="0"/>
              <a:t>過去に開発に</a:t>
            </a:r>
            <a:r>
              <a:rPr lang="ja-JP" altLang="en-US" dirty="0" smtClean="0"/>
              <a:t>携わった方々（敬称略）</a:t>
            </a:r>
            <a:endParaRPr kumimoji="1" lang="ja-JP" alt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ctrTitle"/>
          </p:nvPr>
        </p:nvSpPr>
        <p:spPr/>
        <p:txBody>
          <a:bodyPr/>
          <a:lstStyle/>
          <a:p>
            <a:r>
              <a:rPr lang="ja-JP" altLang="en-US" dirty="0" smtClean="0"/>
              <a:t>プラグインの作成方法</a:t>
            </a:r>
            <a:endParaRPr kumimoji="1" lang="ja-JP" altLang="en-US" dirty="0"/>
          </a:p>
        </p:txBody>
      </p:sp>
      <p:pic>
        <p:nvPicPr>
          <p:cNvPr id="4" name="図 3" descr="logo.png"/>
          <p:cNvPicPr>
            <a:picLocks noChangeAspect="1"/>
          </p:cNvPicPr>
          <p:nvPr/>
        </p:nvPicPr>
        <p:blipFill>
          <a:blip r:embed="rId2" cstate="print"/>
          <a:stretch>
            <a:fillRect/>
          </a:stretch>
        </p:blipFill>
        <p:spPr>
          <a:xfrm>
            <a:off x="3071802" y="3929066"/>
            <a:ext cx="3438525" cy="142875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タイトル 29"/>
          <p:cNvSpPr>
            <a:spLocks noGrp="1"/>
          </p:cNvSpPr>
          <p:nvPr>
            <p:ph type="title"/>
          </p:nvPr>
        </p:nvSpPr>
        <p:spPr>
          <a:xfrm>
            <a:off x="1214414" y="142852"/>
            <a:ext cx="7786742" cy="865187"/>
          </a:xfrm>
        </p:spPr>
        <p:txBody>
          <a:bodyPr/>
          <a:lstStyle/>
          <a:p>
            <a:r>
              <a:rPr lang="en-US" altLang="ja-JP" dirty="0" smtClean="0"/>
              <a:t>MASU</a:t>
            </a:r>
            <a:r>
              <a:rPr lang="ja-JP" altLang="en-US" dirty="0" smtClean="0"/>
              <a:t>のプラグイン関連部分</a:t>
            </a:r>
            <a:endParaRPr kumimoji="1" lang="ja-JP" altLang="en-US" dirty="0"/>
          </a:p>
        </p:txBody>
      </p:sp>
      <p:sp>
        <p:nvSpPr>
          <p:cNvPr id="73" name="フッター プレースホルダ 3"/>
          <p:cNvSpPr txBox="1">
            <a:spLocks/>
          </p:cNvSpPr>
          <p:nvPr/>
        </p:nvSpPr>
        <p:spPr bwMode="auto">
          <a:xfrm>
            <a:off x="1765299" y="5849965"/>
            <a:ext cx="5616576" cy="1955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1000" b="0" i="0" u="none" strike="noStrike" kern="1200" cap="none" spc="0" normalizeH="0" baseline="0" noProof="0" smtClean="0">
                <a:ln>
                  <a:noFill/>
                </a:ln>
                <a:solidFill>
                  <a:schemeClr val="tx1"/>
                </a:solidFill>
                <a:effectLst/>
                <a:uLnTx/>
                <a:uFillTx/>
                <a:latin typeface="Arial" charset="0"/>
                <a:ea typeface="ＭＳ Ｐゴシック" pitchFamily="50" charset="-128"/>
                <a:cs typeface="+mn-cs"/>
              </a:rPr>
              <a:t>AOASIA3</a:t>
            </a:r>
            <a:endParaRPr kumimoji="1" lang="en-US" altLang="ja-JP" sz="1000" b="0" i="0" u="none" strike="noStrike" kern="1200" cap="none" spc="0" normalizeH="0" baseline="0" noProof="0">
              <a:ln>
                <a:noFill/>
              </a:ln>
              <a:solidFill>
                <a:schemeClr val="tx1"/>
              </a:solidFill>
              <a:effectLst/>
              <a:uLnTx/>
              <a:uFillTx/>
              <a:latin typeface="Arial" charset="0"/>
              <a:ea typeface="ＭＳ Ｐゴシック" pitchFamily="50" charset="-128"/>
              <a:cs typeface="+mn-cs"/>
            </a:endParaRPr>
          </a:p>
        </p:txBody>
      </p:sp>
      <p:sp>
        <p:nvSpPr>
          <p:cNvPr id="77" name="正方形/長方形 76"/>
          <p:cNvSpPr/>
          <p:nvPr/>
        </p:nvSpPr>
        <p:spPr>
          <a:xfrm>
            <a:off x="571472" y="1344653"/>
            <a:ext cx="7929587" cy="2370099"/>
          </a:xfrm>
          <a:prstGeom prst="rect">
            <a:avLst/>
          </a:prstGeom>
          <a:solidFill>
            <a:srgbClr val="EDF2F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dirty="0" smtClean="0">
              <a:solidFill>
                <a:schemeClr val="tx1"/>
              </a:solidFill>
            </a:endParaRPr>
          </a:p>
        </p:txBody>
      </p:sp>
      <p:grpSp>
        <p:nvGrpSpPr>
          <p:cNvPr id="2" name="グループ化 15"/>
          <p:cNvGrpSpPr/>
          <p:nvPr/>
        </p:nvGrpSpPr>
        <p:grpSpPr>
          <a:xfrm>
            <a:off x="4143372" y="1500174"/>
            <a:ext cx="3143271" cy="874894"/>
            <a:chOff x="4857752" y="142852"/>
            <a:chExt cx="2214578" cy="1285884"/>
          </a:xfrm>
        </p:grpSpPr>
        <p:sp>
          <p:nvSpPr>
            <p:cNvPr id="95" name="正方形/長方形 2"/>
            <p:cNvSpPr/>
            <p:nvPr/>
          </p:nvSpPr>
          <p:spPr>
            <a:xfrm>
              <a:off x="4857752" y="142852"/>
              <a:ext cx="2214578" cy="42862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800" b="1" dirty="0" smtClean="0">
                  <a:solidFill>
                    <a:schemeClr val="tx1"/>
                  </a:solidFill>
                </a:rPr>
                <a:t>AbstractPlugin</a:t>
              </a:r>
              <a:endParaRPr kumimoji="1" lang="ja-JP" altLang="en-US" sz="1800" b="1" dirty="0" smtClean="0">
                <a:solidFill>
                  <a:schemeClr val="tx1"/>
                </a:solidFill>
              </a:endParaRPr>
            </a:p>
          </p:txBody>
        </p:sp>
        <p:sp>
          <p:nvSpPr>
            <p:cNvPr id="96" name="正方形/長方形 5"/>
            <p:cNvSpPr/>
            <p:nvPr/>
          </p:nvSpPr>
          <p:spPr>
            <a:xfrm>
              <a:off x="4857752" y="571480"/>
              <a:ext cx="2214578" cy="42862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dirty="0" smtClean="0">
                  <a:solidFill>
                    <a:schemeClr val="tx1"/>
                  </a:solidFill>
                </a:rPr>
                <a:t>・・・・・・・</a:t>
              </a:r>
              <a:endParaRPr kumimoji="1" lang="ja-JP" altLang="en-US" sz="2000" b="1" dirty="0" smtClean="0">
                <a:solidFill>
                  <a:schemeClr val="tx1"/>
                </a:solidFill>
              </a:endParaRPr>
            </a:p>
          </p:txBody>
        </p:sp>
        <p:sp>
          <p:nvSpPr>
            <p:cNvPr id="97" name="正方形/長方形 6"/>
            <p:cNvSpPr/>
            <p:nvPr/>
          </p:nvSpPr>
          <p:spPr>
            <a:xfrm>
              <a:off x="4857752" y="928670"/>
              <a:ext cx="2214578" cy="5000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smtClean="0">
                  <a:solidFill>
                    <a:schemeClr val="tx1"/>
                  </a:solidFill>
                </a:rPr>
                <a:t>メインモジュールと協調するための</a:t>
              </a:r>
              <a:r>
                <a:rPr lang="en-US" altLang="ja-JP" sz="1400" dirty="0" smtClean="0">
                  <a:solidFill>
                    <a:schemeClr val="tx1"/>
                  </a:solidFill>
                </a:rPr>
                <a:t>API</a:t>
              </a:r>
              <a:endParaRPr kumimoji="1" lang="ja-JP" altLang="en-US" sz="1400" dirty="0" smtClean="0">
                <a:solidFill>
                  <a:schemeClr val="tx1"/>
                </a:solidFill>
              </a:endParaRPr>
            </a:p>
          </p:txBody>
        </p:sp>
      </p:grpSp>
      <p:grpSp>
        <p:nvGrpSpPr>
          <p:cNvPr id="3" name="グループ化 13"/>
          <p:cNvGrpSpPr/>
          <p:nvPr/>
        </p:nvGrpSpPr>
        <p:grpSpPr>
          <a:xfrm>
            <a:off x="714348" y="2714620"/>
            <a:ext cx="3071834" cy="777683"/>
            <a:chOff x="1000100" y="2143116"/>
            <a:chExt cx="3071834" cy="1143008"/>
          </a:xfrm>
        </p:grpSpPr>
        <p:sp>
          <p:nvSpPr>
            <p:cNvPr id="92" name="正方形/長方形 3"/>
            <p:cNvSpPr/>
            <p:nvPr/>
          </p:nvSpPr>
          <p:spPr>
            <a:xfrm>
              <a:off x="1000100" y="2143116"/>
              <a:ext cx="3071834" cy="42862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b="1" dirty="0" smtClean="0">
                  <a:solidFill>
                    <a:schemeClr val="tx1"/>
                  </a:solidFill>
                </a:rPr>
                <a:t>AbstractClassMetricPlugin</a:t>
              </a:r>
              <a:endParaRPr kumimoji="1" lang="ja-JP" altLang="en-US" sz="1600" b="1" dirty="0" smtClean="0">
                <a:solidFill>
                  <a:schemeClr val="tx1"/>
                </a:solidFill>
              </a:endParaRPr>
            </a:p>
          </p:txBody>
        </p:sp>
        <p:sp>
          <p:nvSpPr>
            <p:cNvPr id="93" name="正方形/長方形 92"/>
            <p:cNvSpPr/>
            <p:nvPr/>
          </p:nvSpPr>
          <p:spPr>
            <a:xfrm>
              <a:off x="1000100" y="2571744"/>
              <a:ext cx="3071834" cy="42862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dirty="0" smtClean="0">
                  <a:solidFill>
                    <a:schemeClr val="tx1"/>
                  </a:solidFill>
                </a:rPr>
                <a:t>・・・・・・・</a:t>
              </a:r>
              <a:endParaRPr kumimoji="1" lang="ja-JP" altLang="en-US" sz="2000" b="1" dirty="0" smtClean="0">
                <a:solidFill>
                  <a:schemeClr val="tx1"/>
                </a:solidFill>
              </a:endParaRPr>
            </a:p>
          </p:txBody>
        </p:sp>
        <p:sp>
          <p:nvSpPr>
            <p:cNvPr id="94" name="正方形/長方形 93"/>
            <p:cNvSpPr/>
            <p:nvPr/>
          </p:nvSpPr>
          <p:spPr>
            <a:xfrm>
              <a:off x="1000100" y="2928934"/>
              <a:ext cx="3071834" cy="35719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b="1" dirty="0" err="1" smtClean="0">
                  <a:solidFill>
                    <a:schemeClr val="tx1"/>
                  </a:solidFill>
                </a:rPr>
                <a:t>measureClassMetric</a:t>
              </a:r>
              <a:r>
                <a:rPr kumimoji="1" lang="ja-JP" altLang="en-US" sz="1600" dirty="0" smtClean="0">
                  <a:solidFill>
                    <a:schemeClr val="tx1"/>
                  </a:solidFill>
                </a:rPr>
                <a:t>メソッド</a:t>
              </a:r>
            </a:p>
          </p:txBody>
        </p:sp>
      </p:grpSp>
      <p:grpSp>
        <p:nvGrpSpPr>
          <p:cNvPr id="7" name="グループ化 14"/>
          <p:cNvGrpSpPr/>
          <p:nvPr/>
        </p:nvGrpSpPr>
        <p:grpSpPr>
          <a:xfrm>
            <a:off x="4071934" y="2714620"/>
            <a:ext cx="3286180" cy="777683"/>
            <a:chOff x="4357686" y="2143116"/>
            <a:chExt cx="3286180" cy="1143008"/>
          </a:xfrm>
        </p:grpSpPr>
        <p:sp>
          <p:nvSpPr>
            <p:cNvPr id="89" name="正方形/長方形 4"/>
            <p:cNvSpPr/>
            <p:nvPr/>
          </p:nvSpPr>
          <p:spPr>
            <a:xfrm>
              <a:off x="4357686" y="2143116"/>
              <a:ext cx="3286148" cy="42862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b="1" dirty="0" err="1" smtClean="0">
                  <a:solidFill>
                    <a:schemeClr val="tx1"/>
                  </a:solidFill>
                </a:rPr>
                <a:t>AbstractMethodMetricPlugin</a:t>
              </a:r>
              <a:endParaRPr kumimoji="1" lang="ja-JP" altLang="en-US" sz="1600" b="1" dirty="0" smtClean="0">
                <a:solidFill>
                  <a:schemeClr val="tx1"/>
                </a:solidFill>
              </a:endParaRPr>
            </a:p>
          </p:txBody>
        </p:sp>
        <p:sp>
          <p:nvSpPr>
            <p:cNvPr id="90" name="正方形/長方形 89"/>
            <p:cNvSpPr/>
            <p:nvPr/>
          </p:nvSpPr>
          <p:spPr>
            <a:xfrm>
              <a:off x="4357686" y="2571744"/>
              <a:ext cx="3286148" cy="42862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dirty="0" smtClean="0">
                  <a:solidFill>
                    <a:schemeClr val="tx1"/>
                  </a:solidFill>
                </a:rPr>
                <a:t>・・・・・・・</a:t>
              </a:r>
              <a:endParaRPr kumimoji="1" lang="ja-JP" altLang="en-US" sz="2000" b="1" dirty="0" smtClean="0">
                <a:solidFill>
                  <a:schemeClr val="tx1"/>
                </a:solidFill>
              </a:endParaRPr>
            </a:p>
          </p:txBody>
        </p:sp>
        <p:sp>
          <p:nvSpPr>
            <p:cNvPr id="91" name="正方形/長方形 90"/>
            <p:cNvSpPr/>
            <p:nvPr/>
          </p:nvSpPr>
          <p:spPr>
            <a:xfrm>
              <a:off x="4357718" y="2928934"/>
              <a:ext cx="3286148" cy="35719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b="1" dirty="0" err="1" smtClean="0">
                  <a:solidFill>
                    <a:schemeClr val="tx1"/>
                  </a:solidFill>
                </a:rPr>
                <a:t>measureMethodMetric</a:t>
              </a:r>
              <a:r>
                <a:rPr kumimoji="1" lang="ja-JP" altLang="en-US" sz="1600" dirty="0" smtClean="0">
                  <a:solidFill>
                    <a:schemeClr val="tx1"/>
                  </a:solidFill>
                </a:rPr>
                <a:t>メソッド</a:t>
              </a:r>
            </a:p>
          </p:txBody>
        </p:sp>
      </p:grpSp>
      <p:cxnSp>
        <p:nvCxnSpPr>
          <p:cNvPr id="83" name="直線コネクタ 82"/>
          <p:cNvCxnSpPr>
            <a:endCxn id="89" idx="0"/>
          </p:cNvCxnSpPr>
          <p:nvPr/>
        </p:nvCxnSpPr>
        <p:spPr>
          <a:xfrm rot="5400000">
            <a:off x="5541159" y="2539213"/>
            <a:ext cx="349257" cy="155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1" name="カギ線コネクタ 26"/>
          <p:cNvCxnSpPr>
            <a:stCxn id="92" idx="0"/>
          </p:cNvCxnSpPr>
          <p:nvPr/>
        </p:nvCxnSpPr>
        <p:spPr>
          <a:xfrm rot="5400000" flipH="1" flipV="1">
            <a:off x="4608168" y="250487"/>
            <a:ext cx="106231" cy="4822036"/>
          </a:xfrm>
          <a:prstGeom prst="bentConnector2">
            <a:avLst/>
          </a:prstGeom>
          <a:ln w="19050"/>
        </p:spPr>
        <p:style>
          <a:lnRef idx="1">
            <a:schemeClr val="accent1"/>
          </a:lnRef>
          <a:fillRef idx="0">
            <a:schemeClr val="accent1"/>
          </a:fillRef>
          <a:effectRef idx="0">
            <a:schemeClr val="accent1"/>
          </a:effectRef>
          <a:fontRef idx="minor">
            <a:schemeClr val="tx1"/>
          </a:fontRef>
        </p:style>
      </p:cxnSp>
      <p:cxnSp>
        <p:nvCxnSpPr>
          <p:cNvPr id="82" name="直線コネクタ 81"/>
          <p:cNvCxnSpPr/>
          <p:nvPr/>
        </p:nvCxnSpPr>
        <p:spPr>
          <a:xfrm rot="5400000">
            <a:off x="5679511" y="2365109"/>
            <a:ext cx="1080" cy="1588"/>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84" name="直線コネクタ 83"/>
          <p:cNvCxnSpPr/>
          <p:nvPr/>
        </p:nvCxnSpPr>
        <p:spPr>
          <a:xfrm>
            <a:off x="7072299" y="2608389"/>
            <a:ext cx="1143008" cy="1080"/>
          </a:xfrm>
          <a:prstGeom prst="line">
            <a:avLst/>
          </a:prstGeom>
          <a:ln w="19050">
            <a:prstDash val="lgDash"/>
          </a:ln>
        </p:spPr>
        <p:style>
          <a:lnRef idx="1">
            <a:schemeClr val="accent1"/>
          </a:lnRef>
          <a:fillRef idx="0">
            <a:schemeClr val="accent1"/>
          </a:fillRef>
          <a:effectRef idx="0">
            <a:schemeClr val="accent1"/>
          </a:effectRef>
          <a:fontRef idx="minor">
            <a:schemeClr val="tx1"/>
          </a:fontRef>
        </p:style>
      </p:cxnSp>
      <p:sp>
        <p:nvSpPr>
          <p:cNvPr id="85" name="二等辺三角形 84"/>
          <p:cNvSpPr/>
          <p:nvPr/>
        </p:nvSpPr>
        <p:spPr>
          <a:xfrm>
            <a:off x="5603817" y="2365363"/>
            <a:ext cx="214314" cy="146963"/>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dirty="0" smtClean="0">
              <a:solidFill>
                <a:schemeClr val="tx1"/>
              </a:solidFill>
            </a:endParaRPr>
          </a:p>
        </p:txBody>
      </p:sp>
      <p:sp>
        <p:nvSpPr>
          <p:cNvPr id="86" name="フローチャート : 代替処理 85"/>
          <p:cNvSpPr/>
          <p:nvPr/>
        </p:nvSpPr>
        <p:spPr>
          <a:xfrm>
            <a:off x="928662" y="1247443"/>
            <a:ext cx="2857520" cy="340220"/>
          </a:xfrm>
          <a:prstGeom prst="flowChartAlternateProcess">
            <a:avLst/>
          </a:prstGeom>
          <a:solidFill>
            <a:srgbClr val="C5D9F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smtClean="0">
                <a:solidFill>
                  <a:schemeClr val="tx1"/>
                </a:solidFill>
              </a:rPr>
              <a:t>MASU</a:t>
            </a:r>
            <a:r>
              <a:rPr kumimoji="1" lang="ja-JP" altLang="en-US" sz="2000" dirty="0" smtClean="0">
                <a:solidFill>
                  <a:schemeClr val="tx1"/>
                </a:solidFill>
              </a:rPr>
              <a:t>提供部</a:t>
            </a:r>
          </a:p>
        </p:txBody>
      </p:sp>
      <p:sp>
        <p:nvSpPr>
          <p:cNvPr id="87" name="二等辺三角形 86"/>
          <p:cNvSpPr/>
          <p:nvPr/>
        </p:nvSpPr>
        <p:spPr>
          <a:xfrm>
            <a:off x="2071702" y="3506519"/>
            <a:ext cx="214314" cy="146963"/>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dirty="0" smtClean="0">
              <a:solidFill>
                <a:schemeClr val="tx1"/>
              </a:solidFill>
            </a:endParaRPr>
          </a:p>
        </p:txBody>
      </p:sp>
      <p:sp>
        <p:nvSpPr>
          <p:cNvPr id="88" name="二等辺三角形 87"/>
          <p:cNvSpPr/>
          <p:nvPr/>
        </p:nvSpPr>
        <p:spPr>
          <a:xfrm>
            <a:off x="5643603" y="3492303"/>
            <a:ext cx="214314" cy="146963"/>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dirty="0" smtClean="0">
              <a:solidFill>
                <a:schemeClr val="tx1"/>
              </a:solidFill>
            </a:endParaRPr>
          </a:p>
        </p:txBody>
      </p:sp>
      <p:grpSp>
        <p:nvGrpSpPr>
          <p:cNvPr id="8" name="グループ化 97"/>
          <p:cNvGrpSpPr/>
          <p:nvPr/>
        </p:nvGrpSpPr>
        <p:grpSpPr>
          <a:xfrm>
            <a:off x="500034" y="5810538"/>
            <a:ext cx="7929619" cy="826289"/>
            <a:chOff x="571472" y="6072206"/>
            <a:chExt cx="7929618" cy="1214446"/>
          </a:xfrm>
        </p:grpSpPr>
        <p:sp>
          <p:nvSpPr>
            <p:cNvPr id="99" name="File"/>
            <p:cNvSpPr>
              <a:spLocks noEditPoints="1" noChangeArrowheads="1"/>
            </p:cNvSpPr>
            <p:nvPr/>
          </p:nvSpPr>
          <p:spPr bwMode="auto">
            <a:xfrm>
              <a:off x="571472" y="6072206"/>
              <a:ext cx="7929618" cy="1214446"/>
            </a:xfrm>
            <a:custGeom>
              <a:avLst/>
              <a:gdLst>
                <a:gd name="T0" fmla="*/ 10981 w 21600"/>
                <a:gd name="T1" fmla="*/ 3240 h 21600"/>
                <a:gd name="T2" fmla="*/ 0 w 21600"/>
                <a:gd name="T3" fmla="*/ 10800 h 21600"/>
                <a:gd name="T4" fmla="*/ 10800 w 21600"/>
                <a:gd name="T5" fmla="*/ 21600 h 21600"/>
                <a:gd name="T6" fmla="*/ 21600 w 21600"/>
                <a:gd name="T7" fmla="*/ 10800 h 21600"/>
                <a:gd name="T8" fmla="*/ 0 w 21600"/>
                <a:gd name="T9" fmla="*/ 21600 h 21600"/>
                <a:gd name="T10" fmla="*/ 21600 w 21600"/>
                <a:gd name="T11" fmla="*/ 21600 h 21600"/>
                <a:gd name="T12" fmla="*/ 1086 w 21600"/>
                <a:gd name="T13" fmla="*/ 4628 h 21600"/>
                <a:gd name="T14" fmla="*/ 20635 w 21600"/>
                <a:gd name="T15" fmla="*/ 20289 h 21600"/>
              </a:gdLst>
              <a:ahLst/>
              <a:cxnLst>
                <a:cxn ang="0">
                  <a:pos x="T0" y="T1"/>
                </a:cxn>
                <a:cxn ang="0">
                  <a:pos x="T2" y="T3"/>
                </a:cxn>
                <a:cxn ang="0">
                  <a:pos x="T4" y="T5"/>
                </a:cxn>
                <a:cxn ang="0">
                  <a:pos x="T6" y="T7"/>
                </a:cxn>
                <a:cxn ang="0">
                  <a:pos x="T8" y="T9"/>
                </a:cxn>
                <a:cxn ang="0">
                  <a:pos x="T10" y="T11"/>
                </a:cxn>
              </a:cxnLst>
              <a:rect l="T12" t="T13" r="T14" b="T15"/>
              <a:pathLst>
                <a:path w="21600" h="21600">
                  <a:moveTo>
                    <a:pt x="19790" y="3240"/>
                  </a:moveTo>
                  <a:cubicBezTo>
                    <a:pt x="10981" y="3240"/>
                    <a:pt x="9171" y="3240"/>
                    <a:pt x="9050" y="3086"/>
                  </a:cubicBezTo>
                  <a:cubicBezTo>
                    <a:pt x="9050" y="2931"/>
                    <a:pt x="8930" y="2777"/>
                    <a:pt x="8930" y="2469"/>
                  </a:cubicBezTo>
                  <a:cubicBezTo>
                    <a:pt x="8930" y="2160"/>
                    <a:pt x="8809" y="1851"/>
                    <a:pt x="8688" y="1389"/>
                  </a:cubicBezTo>
                  <a:cubicBezTo>
                    <a:pt x="8568" y="1080"/>
                    <a:pt x="8326" y="771"/>
                    <a:pt x="8085" y="463"/>
                  </a:cubicBezTo>
                  <a:cubicBezTo>
                    <a:pt x="7723" y="154"/>
                    <a:pt x="7361" y="0"/>
                    <a:pt x="7361" y="0"/>
                  </a:cubicBezTo>
                  <a:cubicBezTo>
                    <a:pt x="7361" y="0"/>
                    <a:pt x="2293" y="0"/>
                    <a:pt x="2051" y="154"/>
                  </a:cubicBezTo>
                  <a:cubicBezTo>
                    <a:pt x="1689" y="309"/>
                    <a:pt x="1448" y="463"/>
                    <a:pt x="1327" y="771"/>
                  </a:cubicBezTo>
                  <a:cubicBezTo>
                    <a:pt x="1207" y="1080"/>
                    <a:pt x="1086" y="1389"/>
                    <a:pt x="965" y="1697"/>
                  </a:cubicBezTo>
                  <a:cubicBezTo>
                    <a:pt x="845" y="2160"/>
                    <a:pt x="724" y="2314"/>
                    <a:pt x="724" y="2469"/>
                  </a:cubicBezTo>
                  <a:cubicBezTo>
                    <a:pt x="603" y="2623"/>
                    <a:pt x="603" y="2777"/>
                    <a:pt x="483" y="2931"/>
                  </a:cubicBezTo>
                  <a:cubicBezTo>
                    <a:pt x="483" y="3086"/>
                    <a:pt x="362" y="3240"/>
                    <a:pt x="241" y="3240"/>
                  </a:cubicBezTo>
                  <a:lnTo>
                    <a:pt x="0" y="3394"/>
                  </a:lnTo>
                  <a:lnTo>
                    <a:pt x="0" y="3703"/>
                  </a:lnTo>
                  <a:lnTo>
                    <a:pt x="0" y="10800"/>
                  </a:lnTo>
                  <a:lnTo>
                    <a:pt x="0" y="21600"/>
                  </a:lnTo>
                  <a:lnTo>
                    <a:pt x="10981" y="21600"/>
                  </a:lnTo>
                  <a:lnTo>
                    <a:pt x="21600" y="21600"/>
                  </a:lnTo>
                  <a:lnTo>
                    <a:pt x="21600" y="10800"/>
                  </a:lnTo>
                  <a:lnTo>
                    <a:pt x="21600" y="5246"/>
                  </a:lnTo>
                  <a:lnTo>
                    <a:pt x="21600" y="4783"/>
                  </a:lnTo>
                  <a:cubicBezTo>
                    <a:pt x="21479" y="4320"/>
                    <a:pt x="21359" y="4011"/>
                    <a:pt x="21117" y="3703"/>
                  </a:cubicBezTo>
                  <a:cubicBezTo>
                    <a:pt x="20876" y="3549"/>
                    <a:pt x="20514" y="3394"/>
                    <a:pt x="20152" y="3240"/>
                  </a:cubicBezTo>
                  <a:close/>
                </a:path>
              </a:pathLst>
            </a:custGeom>
            <a:solidFill>
              <a:srgbClr val="FFFF99"/>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ja-JP" altLang="en-US"/>
            </a:p>
          </p:txBody>
        </p:sp>
        <p:sp>
          <p:nvSpPr>
            <p:cNvPr id="100" name="フローチャート : 代替処理 99"/>
            <p:cNvSpPr/>
            <p:nvPr/>
          </p:nvSpPr>
          <p:spPr>
            <a:xfrm>
              <a:off x="1142976" y="6143644"/>
              <a:ext cx="1928826" cy="326920"/>
            </a:xfrm>
            <a:prstGeom prst="flowChartAlternateProcess">
              <a:avLst/>
            </a:prstGeom>
            <a:solidFill>
              <a:srgbClr val="FFF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800" b="1" dirty="0" err="1" smtClean="0">
                  <a:solidFill>
                    <a:schemeClr val="tx1"/>
                  </a:solidFill>
                </a:rPr>
                <a:t>p</a:t>
              </a:r>
              <a:r>
                <a:rPr kumimoji="1" lang="en-US" altLang="ja-JP" sz="1800" b="1" dirty="0" err="1" smtClean="0">
                  <a:solidFill>
                    <a:schemeClr val="tx1"/>
                  </a:solidFill>
                </a:rPr>
                <a:t>lugins</a:t>
              </a:r>
              <a:r>
                <a:rPr kumimoji="1" lang="ja-JP" altLang="en-US" sz="1800" dirty="0" smtClean="0">
                  <a:solidFill>
                    <a:schemeClr val="tx1"/>
                  </a:solidFill>
                </a:rPr>
                <a:t>フォルダ</a:t>
              </a:r>
            </a:p>
          </p:txBody>
        </p:sp>
        <p:sp>
          <p:nvSpPr>
            <p:cNvPr id="101" name="メモ 100"/>
            <p:cNvSpPr/>
            <p:nvPr/>
          </p:nvSpPr>
          <p:spPr>
            <a:xfrm>
              <a:off x="857224" y="6607967"/>
              <a:ext cx="1785950" cy="500066"/>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800" b="1" dirty="0" smtClean="0">
                  <a:solidFill>
                    <a:schemeClr val="tx1"/>
                  </a:solidFill>
                </a:rPr>
                <a:t>CBOPlugin.jar</a:t>
              </a:r>
              <a:endParaRPr kumimoji="1" lang="ja-JP" altLang="en-US" sz="1800" b="1" dirty="0" smtClean="0">
                <a:solidFill>
                  <a:schemeClr val="tx1"/>
                </a:solidFill>
              </a:endParaRPr>
            </a:p>
          </p:txBody>
        </p:sp>
        <p:sp>
          <p:nvSpPr>
            <p:cNvPr id="102" name="メモ 101"/>
            <p:cNvSpPr/>
            <p:nvPr/>
          </p:nvSpPr>
          <p:spPr>
            <a:xfrm>
              <a:off x="2786050" y="6607967"/>
              <a:ext cx="2500330" cy="500066"/>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800" b="1" dirty="0" smtClean="0">
                  <a:solidFill>
                    <a:schemeClr val="tx1"/>
                  </a:solidFill>
                </a:rPr>
                <a:t>CyclomaticPlugin.jar</a:t>
              </a:r>
              <a:endParaRPr kumimoji="1" lang="ja-JP" altLang="en-US" sz="1800" b="1" dirty="0" smtClean="0">
                <a:solidFill>
                  <a:schemeClr val="tx1"/>
                </a:solidFill>
              </a:endParaRPr>
            </a:p>
          </p:txBody>
        </p:sp>
      </p:grpSp>
      <p:sp>
        <p:nvSpPr>
          <p:cNvPr id="105" name="横巻き 104"/>
          <p:cNvSpPr/>
          <p:nvPr/>
        </p:nvSpPr>
        <p:spPr>
          <a:xfrm>
            <a:off x="285720" y="3786190"/>
            <a:ext cx="8429684" cy="1714512"/>
          </a:xfrm>
          <a:prstGeom prst="horizontalScroll">
            <a:avLst>
              <a:gd name="adj" fmla="val 7463"/>
            </a:avLst>
          </a:prstGeom>
          <a:solidFill>
            <a:srgbClr val="FBD4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dirty="0" smtClean="0">
              <a:solidFill>
                <a:schemeClr val="tx1"/>
              </a:solidFill>
            </a:endParaRPr>
          </a:p>
        </p:txBody>
      </p:sp>
      <p:sp>
        <p:nvSpPr>
          <p:cNvPr id="106" name="フローチャート : 代替処理 105"/>
          <p:cNvSpPr/>
          <p:nvPr/>
        </p:nvSpPr>
        <p:spPr>
          <a:xfrm>
            <a:off x="2428860" y="3857628"/>
            <a:ext cx="3071834" cy="340220"/>
          </a:xfrm>
          <a:prstGeom prst="flowChartAlternateProcess">
            <a:avLst/>
          </a:prstGeom>
          <a:solidFill>
            <a:srgbClr val="FF9F5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800" dirty="0" smtClean="0">
                <a:solidFill>
                  <a:schemeClr val="tx1"/>
                </a:solidFill>
              </a:rPr>
              <a:t>ユーザ記述部</a:t>
            </a:r>
            <a:r>
              <a:rPr kumimoji="1" lang="en-US" altLang="ja-JP" sz="1800" dirty="0" smtClean="0">
                <a:solidFill>
                  <a:schemeClr val="tx1"/>
                </a:solidFill>
              </a:rPr>
              <a:t>(Plugin</a:t>
            </a:r>
            <a:r>
              <a:rPr kumimoji="1" lang="ja-JP" altLang="en-US" sz="1800" dirty="0" smtClean="0">
                <a:solidFill>
                  <a:schemeClr val="tx1"/>
                </a:solidFill>
              </a:rPr>
              <a:t>実装</a:t>
            </a:r>
            <a:r>
              <a:rPr kumimoji="1" lang="en-US" altLang="ja-JP" sz="1800" dirty="0" smtClean="0">
                <a:solidFill>
                  <a:schemeClr val="tx1"/>
                </a:solidFill>
              </a:rPr>
              <a:t>)</a:t>
            </a:r>
            <a:endParaRPr kumimoji="1" lang="ja-JP" altLang="en-US" sz="1800" dirty="0" smtClean="0">
              <a:solidFill>
                <a:schemeClr val="tx1"/>
              </a:solidFill>
            </a:endParaRPr>
          </a:p>
        </p:txBody>
      </p:sp>
      <p:grpSp>
        <p:nvGrpSpPr>
          <p:cNvPr id="9" name="グループ化 106"/>
          <p:cNvGrpSpPr/>
          <p:nvPr/>
        </p:nvGrpSpPr>
        <p:grpSpPr>
          <a:xfrm>
            <a:off x="642910" y="4286256"/>
            <a:ext cx="3071834" cy="1000132"/>
            <a:chOff x="1000100" y="2143116"/>
            <a:chExt cx="3071834" cy="1469954"/>
          </a:xfrm>
        </p:grpSpPr>
        <p:sp>
          <p:nvSpPr>
            <p:cNvPr id="108" name="正方形/長方形 107"/>
            <p:cNvSpPr/>
            <p:nvPr/>
          </p:nvSpPr>
          <p:spPr>
            <a:xfrm>
              <a:off x="1000100" y="2143116"/>
              <a:ext cx="3071834" cy="42862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1" dirty="0" err="1" smtClean="0">
                  <a:solidFill>
                    <a:schemeClr val="tx1"/>
                  </a:solidFill>
                </a:rPr>
                <a:t>CBOPlugin</a:t>
              </a:r>
              <a:endParaRPr kumimoji="1" lang="ja-JP" altLang="en-US" sz="2000" b="1" dirty="0" smtClean="0">
                <a:solidFill>
                  <a:schemeClr val="tx1"/>
                </a:solidFill>
              </a:endParaRPr>
            </a:p>
          </p:txBody>
        </p:sp>
        <p:sp>
          <p:nvSpPr>
            <p:cNvPr id="109" name="正方形/長方形 108"/>
            <p:cNvSpPr/>
            <p:nvPr/>
          </p:nvSpPr>
          <p:spPr>
            <a:xfrm>
              <a:off x="1000100" y="2571745"/>
              <a:ext cx="3071834" cy="27841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dirty="0" smtClean="0">
                  <a:solidFill>
                    <a:schemeClr val="tx1"/>
                  </a:solidFill>
                </a:rPr>
                <a:t>・・・・・・・</a:t>
              </a:r>
              <a:endParaRPr kumimoji="1" lang="ja-JP" altLang="en-US" sz="2000" b="1" dirty="0" smtClean="0">
                <a:solidFill>
                  <a:schemeClr val="tx1"/>
                </a:solidFill>
              </a:endParaRPr>
            </a:p>
          </p:txBody>
        </p:sp>
        <p:sp>
          <p:nvSpPr>
            <p:cNvPr id="110" name="正方形/長方形 109"/>
            <p:cNvSpPr/>
            <p:nvPr/>
          </p:nvSpPr>
          <p:spPr>
            <a:xfrm>
              <a:off x="1000100" y="2850157"/>
              <a:ext cx="3071834" cy="76291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b="1" dirty="0" err="1" smtClean="0">
                  <a:solidFill>
                    <a:schemeClr val="tx1"/>
                  </a:solidFill>
                </a:rPr>
                <a:t>measureClassMetric</a:t>
              </a:r>
              <a:r>
                <a:rPr kumimoji="1" lang="ja-JP" altLang="en-US" sz="1600" dirty="0" smtClean="0">
                  <a:solidFill>
                    <a:schemeClr val="tx1"/>
                  </a:solidFill>
                </a:rPr>
                <a:t>メソッド</a:t>
              </a:r>
              <a:endParaRPr kumimoji="1" lang="en-US" altLang="ja-JP" sz="1600" dirty="0" smtClean="0">
                <a:solidFill>
                  <a:schemeClr val="tx1"/>
                </a:solidFill>
              </a:endParaRPr>
            </a:p>
            <a:p>
              <a:pPr algn="ctr"/>
              <a:r>
                <a:rPr lang="ja-JP" altLang="en-US" sz="1600" dirty="0" smtClean="0">
                  <a:solidFill>
                    <a:schemeClr val="tx1"/>
                  </a:solidFill>
                </a:rPr>
                <a:t>（計測ロジックを実装）</a:t>
              </a:r>
              <a:endParaRPr kumimoji="1" lang="ja-JP" altLang="en-US" sz="1600" dirty="0" smtClean="0">
                <a:solidFill>
                  <a:schemeClr val="tx1"/>
                </a:solidFill>
              </a:endParaRPr>
            </a:p>
          </p:txBody>
        </p:sp>
      </p:grpSp>
      <p:sp>
        <p:nvSpPr>
          <p:cNvPr id="111" name="下矢印 110"/>
          <p:cNvSpPr/>
          <p:nvPr/>
        </p:nvSpPr>
        <p:spPr>
          <a:xfrm>
            <a:off x="3000364" y="5429264"/>
            <a:ext cx="2857520" cy="657437"/>
          </a:xfrm>
          <a:prstGeom prst="downArrow">
            <a:avLst>
              <a:gd name="adj1" fmla="val 64276"/>
              <a:gd name="adj2" fmla="val 52948"/>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dirty="0" smtClean="0">
                <a:solidFill>
                  <a:schemeClr val="tx1"/>
                </a:solidFill>
                <a:latin typeface="+mn-ea"/>
              </a:rPr>
              <a:t>登録</a:t>
            </a:r>
            <a:endParaRPr lang="en-US" altLang="ja-JP" sz="1400" b="1" dirty="0" smtClean="0">
              <a:solidFill>
                <a:schemeClr val="tx1"/>
              </a:solidFill>
              <a:latin typeface="+mn-ea"/>
            </a:endParaRPr>
          </a:p>
          <a:p>
            <a:pPr algn="ctr"/>
            <a:r>
              <a:rPr kumimoji="1" lang="ja-JP" altLang="en-US" sz="1400" b="1" dirty="0" smtClean="0">
                <a:solidFill>
                  <a:schemeClr val="tx1"/>
                </a:solidFill>
                <a:latin typeface="+mn-ea"/>
              </a:rPr>
              <a:t>（</a:t>
            </a:r>
            <a:r>
              <a:rPr lang="ja-JP" altLang="en-US" sz="1400" b="1" dirty="0" smtClean="0">
                <a:solidFill>
                  <a:schemeClr val="tx1"/>
                </a:solidFill>
                <a:latin typeface="+mn-ea"/>
              </a:rPr>
              <a:t>ファルダ内に配置</a:t>
            </a:r>
            <a:r>
              <a:rPr lang="ja-JP" altLang="en-US" sz="1400" dirty="0" smtClean="0">
                <a:solidFill>
                  <a:schemeClr val="tx1"/>
                </a:solidFill>
                <a:latin typeface="+mn-ea"/>
              </a:rPr>
              <a:t>）</a:t>
            </a:r>
            <a:endParaRPr kumimoji="1" lang="ja-JP" altLang="en-US" sz="1400" dirty="0">
              <a:solidFill>
                <a:schemeClr val="tx1"/>
              </a:solidFill>
              <a:latin typeface="+mn-ea"/>
            </a:endParaRPr>
          </a:p>
        </p:txBody>
      </p:sp>
      <p:cxnSp>
        <p:nvCxnSpPr>
          <p:cNvPr id="112" name="直線コネクタ 111"/>
          <p:cNvCxnSpPr>
            <a:stCxn id="87" idx="3"/>
            <a:endCxn id="108" idx="0"/>
          </p:cNvCxnSpPr>
          <p:nvPr/>
        </p:nvCxnSpPr>
        <p:spPr>
          <a:xfrm rot="5400000">
            <a:off x="1862456" y="3969853"/>
            <a:ext cx="632774" cy="32"/>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13" name="直線コネクタ 112"/>
          <p:cNvCxnSpPr>
            <a:stCxn id="88" idx="3"/>
            <a:endCxn id="115" idx="0"/>
          </p:cNvCxnSpPr>
          <p:nvPr/>
        </p:nvCxnSpPr>
        <p:spPr>
          <a:xfrm rot="5400000">
            <a:off x="5427249" y="3962745"/>
            <a:ext cx="646990" cy="33"/>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10" name="グループ化 113"/>
          <p:cNvGrpSpPr/>
          <p:nvPr/>
        </p:nvGrpSpPr>
        <p:grpSpPr>
          <a:xfrm>
            <a:off x="4071934" y="4286256"/>
            <a:ext cx="3357586" cy="1000131"/>
            <a:chOff x="4357686" y="2143116"/>
            <a:chExt cx="3286148" cy="1469952"/>
          </a:xfrm>
        </p:grpSpPr>
        <p:sp>
          <p:nvSpPr>
            <p:cNvPr id="115" name="正方形/長方形 114"/>
            <p:cNvSpPr/>
            <p:nvPr/>
          </p:nvSpPr>
          <p:spPr>
            <a:xfrm>
              <a:off x="4357686" y="2143116"/>
              <a:ext cx="3286148" cy="42862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1" dirty="0" err="1" smtClean="0">
                  <a:solidFill>
                    <a:schemeClr val="tx1"/>
                  </a:solidFill>
                </a:rPr>
                <a:t>CyclomaticPlugin</a:t>
              </a:r>
              <a:endParaRPr kumimoji="1" lang="ja-JP" altLang="en-US" sz="2000" b="1" dirty="0" smtClean="0">
                <a:solidFill>
                  <a:schemeClr val="tx1"/>
                </a:solidFill>
              </a:endParaRPr>
            </a:p>
          </p:txBody>
        </p:sp>
        <p:sp>
          <p:nvSpPr>
            <p:cNvPr id="116" name="正方形/長方形 115"/>
            <p:cNvSpPr/>
            <p:nvPr/>
          </p:nvSpPr>
          <p:spPr>
            <a:xfrm>
              <a:off x="4357686" y="2571745"/>
              <a:ext cx="3286148" cy="27841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dirty="0" smtClean="0">
                  <a:solidFill>
                    <a:schemeClr val="tx1"/>
                  </a:solidFill>
                </a:rPr>
                <a:t>・・・・・・・</a:t>
              </a:r>
              <a:endParaRPr kumimoji="1" lang="ja-JP" altLang="en-US" sz="2000" b="1" dirty="0" smtClean="0">
                <a:solidFill>
                  <a:schemeClr val="tx1"/>
                </a:solidFill>
              </a:endParaRPr>
            </a:p>
          </p:txBody>
        </p:sp>
        <p:sp>
          <p:nvSpPr>
            <p:cNvPr id="117" name="正方形/長方形 116"/>
            <p:cNvSpPr/>
            <p:nvPr/>
          </p:nvSpPr>
          <p:spPr>
            <a:xfrm>
              <a:off x="4357686" y="2850156"/>
              <a:ext cx="3286148" cy="76291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b="1" dirty="0" err="1" smtClean="0">
                  <a:solidFill>
                    <a:schemeClr val="tx1"/>
                  </a:solidFill>
                </a:rPr>
                <a:t>measureMethodMetric</a:t>
              </a:r>
              <a:r>
                <a:rPr kumimoji="1" lang="ja-JP" altLang="en-US" sz="1600" dirty="0" smtClean="0">
                  <a:solidFill>
                    <a:schemeClr val="tx1"/>
                  </a:solidFill>
                </a:rPr>
                <a:t>メソッド</a:t>
              </a:r>
              <a:endParaRPr kumimoji="1" lang="en-US" altLang="ja-JP" sz="1600" dirty="0" smtClean="0">
                <a:solidFill>
                  <a:schemeClr val="tx1"/>
                </a:solidFill>
              </a:endParaRPr>
            </a:p>
            <a:p>
              <a:pPr algn="ctr"/>
              <a:r>
                <a:rPr lang="ja-JP" altLang="en-US" sz="1600" dirty="0" smtClean="0">
                  <a:solidFill>
                    <a:schemeClr val="tx1"/>
                  </a:solidFill>
                </a:rPr>
                <a:t>（計測ロジックを実装）</a:t>
              </a:r>
              <a:endParaRPr kumimoji="1" lang="en-US" altLang="ja-JP" sz="1600" dirty="0" smtClean="0">
                <a:solidFill>
                  <a:schemeClr val="tx1"/>
                </a:solidFill>
              </a:endParaRPr>
            </a:p>
          </p:txBody>
        </p:sp>
      </p:grpSp>
      <p:sp>
        <p:nvSpPr>
          <p:cNvPr id="48" name="テキスト ボックス 47"/>
          <p:cNvSpPr txBox="1"/>
          <p:nvPr/>
        </p:nvSpPr>
        <p:spPr>
          <a:xfrm>
            <a:off x="5643570" y="6143644"/>
            <a:ext cx="825868" cy="400110"/>
          </a:xfrm>
          <a:prstGeom prst="rect">
            <a:avLst/>
          </a:prstGeom>
          <a:noFill/>
        </p:spPr>
        <p:txBody>
          <a:bodyPr wrap="none" rtlCol="0">
            <a:spAutoFit/>
          </a:bodyPr>
          <a:lstStyle/>
          <a:p>
            <a:r>
              <a:rPr kumimoji="1" lang="ja-JP" altLang="en-US" dirty="0" smtClean="0"/>
              <a:t>・・・・・</a:t>
            </a:r>
            <a:endParaRPr kumimoji="1" lang="ja-JP" altLang="en-US" dirty="0"/>
          </a:p>
        </p:txBody>
      </p:sp>
      <p:sp>
        <p:nvSpPr>
          <p:cNvPr id="49" name="テキスト ボックス 48"/>
          <p:cNvSpPr txBox="1"/>
          <p:nvPr/>
        </p:nvSpPr>
        <p:spPr>
          <a:xfrm>
            <a:off x="7643834" y="4572008"/>
            <a:ext cx="825868" cy="400110"/>
          </a:xfrm>
          <a:prstGeom prst="rect">
            <a:avLst/>
          </a:prstGeom>
          <a:noFill/>
        </p:spPr>
        <p:txBody>
          <a:bodyPr wrap="none" rtlCol="0">
            <a:spAutoFit/>
          </a:bodyPr>
          <a:lstStyle/>
          <a:p>
            <a:r>
              <a:rPr kumimoji="1" lang="ja-JP" altLang="en-US" dirty="0" smtClean="0"/>
              <a:t>・・・・・</a:t>
            </a:r>
            <a:endParaRPr kumimoji="1" lang="ja-JP" alt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四角形吹き出し 9"/>
          <p:cNvSpPr/>
          <p:nvPr/>
        </p:nvSpPr>
        <p:spPr bwMode="auto">
          <a:xfrm>
            <a:off x="6929454" y="2071678"/>
            <a:ext cx="2143140" cy="1000132"/>
          </a:xfrm>
          <a:prstGeom prst="wedgeRectCallout">
            <a:avLst>
              <a:gd name="adj1" fmla="val -150848"/>
              <a:gd name="adj2" fmla="val 9947"/>
            </a:avLst>
          </a:prstGeom>
          <a:solidFill>
            <a:srgbClr val="FFFF99"/>
          </a:solid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ja-JP" altLang="en-US" sz="2000" b="0" i="0" u="none" strike="noStrike" cap="none" normalizeH="0" baseline="0" smtClean="0">
              <a:ln>
                <a:noFill/>
              </a:ln>
              <a:solidFill>
                <a:schemeClr val="tx1"/>
              </a:solidFill>
              <a:effectLst/>
              <a:latin typeface="Arial" charset="0"/>
              <a:ea typeface="ＭＳ Ｐゴシック" pitchFamily="50" charset="-128"/>
            </a:endParaRPr>
          </a:p>
        </p:txBody>
      </p:sp>
      <p:sp>
        <p:nvSpPr>
          <p:cNvPr id="2" name="タイトル 1"/>
          <p:cNvSpPr>
            <a:spLocks noGrp="1"/>
          </p:cNvSpPr>
          <p:nvPr>
            <p:ph type="title"/>
          </p:nvPr>
        </p:nvSpPr>
        <p:spPr>
          <a:xfrm>
            <a:off x="1214414" y="115888"/>
            <a:ext cx="7677174" cy="865187"/>
          </a:xfrm>
        </p:spPr>
        <p:txBody>
          <a:bodyPr/>
          <a:lstStyle/>
          <a:p>
            <a:r>
              <a:rPr lang="ja-JP" altLang="en-US" dirty="0" smtClean="0"/>
              <a:t>プラグイン作成手順</a:t>
            </a:r>
            <a:endParaRPr kumimoji="1" lang="ja-JP" altLang="en-US" dirty="0"/>
          </a:p>
        </p:txBody>
      </p:sp>
      <p:sp>
        <p:nvSpPr>
          <p:cNvPr id="3" name="コンテンツ プレースホルダ 2"/>
          <p:cNvSpPr>
            <a:spLocks noGrp="1"/>
          </p:cNvSpPr>
          <p:nvPr>
            <p:ph idx="1"/>
          </p:nvPr>
        </p:nvSpPr>
        <p:spPr/>
        <p:txBody>
          <a:bodyPr/>
          <a:lstStyle/>
          <a:p>
            <a:pPr marL="514350" indent="-514350">
              <a:buFont typeface="+mj-lt"/>
              <a:buAutoNum type="arabicPeriod"/>
            </a:pPr>
            <a:r>
              <a:rPr kumimoji="1" lang="ja-JP" altLang="en-US" sz="2800" dirty="0" smtClean="0"/>
              <a:t>メトリクス計測ロジックを実装する</a:t>
            </a:r>
            <a:endParaRPr kumimoji="1" lang="en-US" altLang="ja-JP" sz="2800" dirty="0" smtClean="0"/>
          </a:p>
          <a:p>
            <a:pPr lvl="1"/>
            <a:r>
              <a:rPr lang="en-US" altLang="ja-JP" sz="2400" dirty="0" err="1" smtClean="0"/>
              <a:t>AbstractXXXMetricPlugin</a:t>
            </a:r>
            <a:r>
              <a:rPr lang="en-US" altLang="ja-JP" sz="2400" dirty="0" smtClean="0"/>
              <a:t> </a:t>
            </a:r>
            <a:r>
              <a:rPr lang="ja-JP" altLang="en-US" sz="2400" dirty="0" smtClean="0"/>
              <a:t>の子クラスとする</a:t>
            </a:r>
            <a:endParaRPr lang="en-US" altLang="ja-JP" sz="2400" dirty="0" smtClean="0"/>
          </a:p>
          <a:p>
            <a:pPr lvl="2"/>
            <a:r>
              <a:rPr lang="en-US" altLang="ja-JP" sz="2000" dirty="0" err="1" smtClean="0"/>
              <a:t>XXX:Class,Method,Field,File</a:t>
            </a:r>
            <a:r>
              <a:rPr lang="ja-JP" altLang="en-US" sz="2000" dirty="0" smtClean="0"/>
              <a:t>のいずれか</a:t>
            </a:r>
            <a:endParaRPr lang="en-US" altLang="ja-JP" sz="2000" dirty="0" smtClean="0"/>
          </a:p>
          <a:p>
            <a:pPr lvl="1"/>
            <a:r>
              <a:rPr kumimoji="1" lang="ja-JP" altLang="en-US" sz="2400" dirty="0" smtClean="0"/>
              <a:t>いくつかのメソッドをオーバーライドする</a:t>
            </a:r>
            <a:endParaRPr kumimoji="1" lang="en-US" altLang="ja-JP" sz="2400" dirty="0" smtClean="0"/>
          </a:p>
          <a:p>
            <a:pPr lvl="2"/>
            <a:r>
              <a:rPr lang="en-US" altLang="ja-JP" sz="2000" dirty="0" smtClean="0"/>
              <a:t>Eclipse </a:t>
            </a:r>
            <a:r>
              <a:rPr lang="ja-JP" altLang="en-US" sz="2000" dirty="0" smtClean="0"/>
              <a:t>を使うとオーバーライドしなければならないメソッドがすぐにわかる</a:t>
            </a:r>
            <a:endParaRPr lang="en-US" altLang="ja-JP" sz="2000" dirty="0" smtClean="0"/>
          </a:p>
          <a:p>
            <a:pPr marL="514350" indent="-514350">
              <a:buFont typeface="+mj-lt"/>
              <a:buAutoNum type="arabicPeriod"/>
            </a:pPr>
            <a:r>
              <a:rPr kumimoji="1" lang="ja-JP" altLang="en-US" sz="2800" dirty="0" smtClean="0"/>
              <a:t>コンパイルをとおす</a:t>
            </a:r>
            <a:endParaRPr lang="en-US" altLang="ja-JP" sz="2400" dirty="0" smtClean="0"/>
          </a:p>
          <a:p>
            <a:pPr marL="514350" indent="-514350">
              <a:buFont typeface="+mj-lt"/>
              <a:buAutoNum type="arabicPeriod"/>
            </a:pPr>
            <a:r>
              <a:rPr kumimoji="1" lang="en-US" altLang="ja-JP" sz="2800" dirty="0" smtClean="0"/>
              <a:t>Jar</a:t>
            </a:r>
            <a:r>
              <a:rPr kumimoji="1" lang="ja-JP" altLang="en-US" sz="2800" dirty="0" smtClean="0"/>
              <a:t>ファイルにする</a:t>
            </a:r>
            <a:endParaRPr kumimoji="1" lang="en-US" altLang="ja-JP" sz="2400" dirty="0" smtClean="0"/>
          </a:p>
          <a:p>
            <a:pPr marL="514350" indent="-514350">
              <a:buFont typeface="+mj-lt"/>
              <a:buAutoNum type="arabicPeriod"/>
            </a:pPr>
            <a:r>
              <a:rPr lang="en-US" altLang="ja-JP" sz="2800" dirty="0" err="1" smtClean="0"/>
              <a:t>plugins</a:t>
            </a:r>
            <a:r>
              <a:rPr lang="ja-JP" altLang="en-US" sz="2800" dirty="0" smtClean="0"/>
              <a:t>フォルダに</a:t>
            </a:r>
            <a:r>
              <a:rPr lang="en-US" altLang="ja-JP" sz="2800" dirty="0" smtClean="0"/>
              <a:t>Jar</a:t>
            </a:r>
            <a:r>
              <a:rPr lang="ja-JP" altLang="en-US" sz="2800" dirty="0" smtClean="0"/>
              <a:t>ファイルを置く</a:t>
            </a:r>
            <a:endParaRPr lang="en-US" altLang="ja-JP" sz="2800" dirty="0" smtClean="0"/>
          </a:p>
          <a:p>
            <a:pPr marL="914400" lvl="1" indent="-514350"/>
            <a:r>
              <a:rPr lang="en-US" altLang="ja-JP" sz="2400" dirty="0" smtClean="0"/>
              <a:t>2.3.4.</a:t>
            </a:r>
            <a:r>
              <a:rPr lang="ja-JP" altLang="en-US" sz="2400" dirty="0" smtClean="0"/>
              <a:t>は既存プラグインの</a:t>
            </a:r>
            <a:r>
              <a:rPr lang="en-US" altLang="ja-JP" sz="2400" dirty="0" smtClean="0"/>
              <a:t>build.xml</a:t>
            </a:r>
            <a:r>
              <a:rPr lang="ja-JP" altLang="en-US" sz="2400" dirty="0" smtClean="0"/>
              <a:t>を用いると簡単</a:t>
            </a:r>
            <a:endParaRPr lang="en-US" altLang="ja-JP" sz="2400" dirty="0" smtClean="0"/>
          </a:p>
          <a:p>
            <a:pPr lvl="1"/>
            <a:endParaRPr kumimoji="1" lang="en-US" altLang="ja-JP" sz="2400" dirty="0" smtClean="0"/>
          </a:p>
        </p:txBody>
      </p:sp>
      <p:sp>
        <p:nvSpPr>
          <p:cNvPr id="8" name="テキスト ボックス 7"/>
          <p:cNvSpPr txBox="1"/>
          <p:nvPr/>
        </p:nvSpPr>
        <p:spPr>
          <a:xfrm>
            <a:off x="6858016" y="2077042"/>
            <a:ext cx="2214578" cy="923330"/>
          </a:xfrm>
          <a:prstGeom prst="rect">
            <a:avLst/>
          </a:prstGeom>
          <a:noFill/>
        </p:spPr>
        <p:txBody>
          <a:bodyPr wrap="square" rtlCol="0">
            <a:spAutoFit/>
          </a:bodyPr>
          <a:lstStyle/>
          <a:p>
            <a:r>
              <a:rPr kumimoji="1" lang="ja-JP" altLang="en-US" sz="1800" dirty="0" smtClean="0"/>
              <a:t>どの単位のメトリクスを計測したいのかに依存</a:t>
            </a:r>
            <a:endParaRPr kumimoji="1" lang="ja-JP" altLang="en-US" sz="18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214414" y="115888"/>
            <a:ext cx="7677174" cy="865187"/>
          </a:xfrm>
        </p:spPr>
        <p:txBody>
          <a:bodyPr/>
          <a:lstStyle/>
          <a:p>
            <a:r>
              <a:rPr lang="ja-JP" altLang="en-US" dirty="0" smtClean="0"/>
              <a:t>プラグイン作成の例：</a:t>
            </a:r>
            <a:r>
              <a:rPr lang="en-US" altLang="ja-JP" dirty="0" smtClean="0"/>
              <a:t>RFC</a:t>
            </a:r>
            <a:r>
              <a:rPr lang="ja-JP" altLang="en-US" dirty="0" smtClean="0"/>
              <a:t>メトリクス</a:t>
            </a:r>
            <a:endParaRPr kumimoji="1" lang="ja-JP" altLang="en-US" dirty="0"/>
          </a:p>
        </p:txBody>
      </p:sp>
      <p:sp>
        <p:nvSpPr>
          <p:cNvPr id="3" name="コンテンツ プレースホルダ 2"/>
          <p:cNvSpPr>
            <a:spLocks noGrp="1"/>
          </p:cNvSpPr>
          <p:nvPr>
            <p:ph idx="1"/>
          </p:nvPr>
        </p:nvSpPr>
        <p:spPr/>
        <p:txBody>
          <a:bodyPr/>
          <a:lstStyle/>
          <a:p>
            <a:r>
              <a:rPr kumimoji="1" lang="en-US" altLang="ja-JP" dirty="0" smtClean="0"/>
              <a:t>RFC</a:t>
            </a:r>
            <a:r>
              <a:rPr kumimoji="1" lang="ja-JP" altLang="en-US" dirty="0" smtClean="0"/>
              <a:t>メトリクスとは・・・</a:t>
            </a:r>
            <a:endParaRPr kumimoji="1" lang="en-US" altLang="ja-JP" dirty="0" smtClean="0"/>
          </a:p>
          <a:p>
            <a:pPr lvl="1"/>
            <a:r>
              <a:rPr kumimoji="1" lang="en-US" altLang="ja-JP" dirty="0" smtClean="0"/>
              <a:t>CK </a:t>
            </a:r>
            <a:r>
              <a:rPr kumimoji="1" lang="ja-JP" altLang="en-US" dirty="0" smtClean="0"/>
              <a:t>メトリクスの１つ，クラスの応答（</a:t>
            </a:r>
            <a:r>
              <a:rPr kumimoji="1" lang="en-US" altLang="ja-JP" dirty="0" smtClean="0"/>
              <a:t>Response</a:t>
            </a:r>
            <a:r>
              <a:rPr kumimoji="1" lang="ja-JP" altLang="en-US" dirty="0" smtClean="0"/>
              <a:t>）を表す</a:t>
            </a:r>
            <a:endParaRPr kumimoji="1" lang="en-US" altLang="ja-JP" dirty="0" smtClean="0"/>
          </a:p>
          <a:p>
            <a:pPr lvl="1"/>
            <a:r>
              <a:rPr lang="ja-JP" altLang="en-US" dirty="0" smtClean="0"/>
              <a:t>ローカルメソッドの数とリモートメソッドの数の和</a:t>
            </a:r>
            <a:endParaRPr lang="en-US" altLang="ja-JP" dirty="0" smtClean="0"/>
          </a:p>
          <a:p>
            <a:pPr lvl="2"/>
            <a:r>
              <a:rPr kumimoji="1" lang="ja-JP" altLang="en-US" dirty="0" smtClean="0"/>
              <a:t>ローカルメソッドとは，計測対象クラスに定義されているメソッド</a:t>
            </a:r>
            <a:endParaRPr kumimoji="1" lang="en-US" altLang="ja-JP" dirty="0" smtClean="0"/>
          </a:p>
          <a:p>
            <a:pPr lvl="2"/>
            <a:r>
              <a:rPr lang="ja-JP" altLang="en-US" dirty="0" smtClean="0"/>
              <a:t>リモートメソッドとは，ローカルメソッド内で呼び出されているメソッド</a:t>
            </a:r>
            <a:endParaRPr lang="en-US" altLang="ja-JP" dirty="0" smtClean="0"/>
          </a:p>
          <a:p>
            <a:pPr lvl="2"/>
            <a:endParaRPr kumimoji="1" lang="en-US" altLang="ja-JP" dirty="0" smtClean="0"/>
          </a:p>
          <a:p>
            <a:endParaRPr kumimoji="1" lang="en-US" altLang="ja-JP" dirty="0" smtClean="0"/>
          </a:p>
          <a:p>
            <a:pPr lvl="1"/>
            <a:endParaRPr kumimoji="1" lang="ja-JP" alt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 name="直線コネクタ 20"/>
          <p:cNvCxnSpPr/>
          <p:nvPr/>
        </p:nvCxnSpPr>
        <p:spPr bwMode="auto">
          <a:xfrm>
            <a:off x="285720" y="1928802"/>
            <a:ext cx="1214446" cy="1588"/>
          </a:xfrm>
          <a:prstGeom prst="line">
            <a:avLst/>
          </a:prstGeom>
          <a:solidFill>
            <a:srgbClr val="FFFF99"/>
          </a:solidFill>
          <a:ln w="101600" cap="flat" cmpd="sng" algn="ctr">
            <a:solidFill>
              <a:srgbClr val="FF0000"/>
            </a:solidFill>
            <a:prstDash val="solid"/>
            <a:round/>
            <a:headEnd type="none" w="med" len="med"/>
            <a:tailEnd type="none" w="med" len="med"/>
          </a:ln>
          <a:effectLst/>
        </p:spPr>
      </p:cxnSp>
      <p:grpSp>
        <p:nvGrpSpPr>
          <p:cNvPr id="8" name="グループ化 40"/>
          <p:cNvGrpSpPr/>
          <p:nvPr/>
        </p:nvGrpSpPr>
        <p:grpSpPr>
          <a:xfrm>
            <a:off x="285720" y="3427412"/>
            <a:ext cx="1214446" cy="1930414"/>
            <a:chOff x="285720" y="3427412"/>
            <a:chExt cx="1214446" cy="1930414"/>
          </a:xfrm>
        </p:grpSpPr>
        <p:cxnSp>
          <p:nvCxnSpPr>
            <p:cNvPr id="36" name="直線コネクタ 35"/>
            <p:cNvCxnSpPr/>
            <p:nvPr/>
          </p:nvCxnSpPr>
          <p:spPr bwMode="auto">
            <a:xfrm>
              <a:off x="285720" y="3427412"/>
              <a:ext cx="1214446" cy="1588"/>
            </a:xfrm>
            <a:prstGeom prst="line">
              <a:avLst/>
            </a:prstGeom>
            <a:solidFill>
              <a:srgbClr val="FFFF99"/>
            </a:solidFill>
            <a:ln w="101600" cap="flat" cmpd="sng" algn="ctr">
              <a:solidFill>
                <a:srgbClr val="FF0000"/>
              </a:solidFill>
              <a:prstDash val="solid"/>
              <a:round/>
              <a:headEnd type="none" w="med" len="med"/>
              <a:tailEnd type="none" w="med" len="med"/>
            </a:ln>
            <a:effectLst/>
          </p:spPr>
        </p:cxnSp>
        <p:cxnSp>
          <p:nvCxnSpPr>
            <p:cNvPr id="37" name="直線コネクタ 36"/>
            <p:cNvCxnSpPr/>
            <p:nvPr/>
          </p:nvCxnSpPr>
          <p:spPr bwMode="auto">
            <a:xfrm>
              <a:off x="285720" y="3856040"/>
              <a:ext cx="1214446" cy="1588"/>
            </a:xfrm>
            <a:prstGeom prst="line">
              <a:avLst/>
            </a:prstGeom>
            <a:solidFill>
              <a:srgbClr val="FFFF99"/>
            </a:solidFill>
            <a:ln w="101600" cap="flat" cmpd="sng" algn="ctr">
              <a:solidFill>
                <a:srgbClr val="FF0000"/>
              </a:solidFill>
              <a:prstDash val="solid"/>
              <a:round/>
              <a:headEnd type="none" w="med" len="med"/>
              <a:tailEnd type="none" w="med" len="med"/>
            </a:ln>
            <a:effectLst/>
          </p:spPr>
        </p:cxnSp>
        <p:cxnSp>
          <p:nvCxnSpPr>
            <p:cNvPr id="38" name="直線コネクタ 37"/>
            <p:cNvCxnSpPr/>
            <p:nvPr/>
          </p:nvCxnSpPr>
          <p:spPr bwMode="auto">
            <a:xfrm>
              <a:off x="285720" y="4356106"/>
              <a:ext cx="1214446" cy="1588"/>
            </a:xfrm>
            <a:prstGeom prst="line">
              <a:avLst/>
            </a:prstGeom>
            <a:solidFill>
              <a:srgbClr val="FFFF99"/>
            </a:solidFill>
            <a:ln w="101600" cap="flat" cmpd="sng" algn="ctr">
              <a:solidFill>
                <a:srgbClr val="FF0000"/>
              </a:solidFill>
              <a:prstDash val="solid"/>
              <a:round/>
              <a:headEnd type="none" w="med" len="med"/>
              <a:tailEnd type="none" w="med" len="med"/>
            </a:ln>
            <a:effectLst/>
          </p:spPr>
        </p:cxnSp>
        <p:cxnSp>
          <p:nvCxnSpPr>
            <p:cNvPr id="39" name="直線コネクタ 38"/>
            <p:cNvCxnSpPr/>
            <p:nvPr/>
          </p:nvCxnSpPr>
          <p:spPr bwMode="auto">
            <a:xfrm>
              <a:off x="285720" y="4856172"/>
              <a:ext cx="1214446" cy="1588"/>
            </a:xfrm>
            <a:prstGeom prst="line">
              <a:avLst/>
            </a:prstGeom>
            <a:solidFill>
              <a:srgbClr val="FFFF99"/>
            </a:solidFill>
            <a:ln w="101600" cap="flat" cmpd="sng" algn="ctr">
              <a:solidFill>
                <a:srgbClr val="FF0000"/>
              </a:solidFill>
              <a:prstDash val="solid"/>
              <a:round/>
              <a:headEnd type="none" w="med" len="med"/>
              <a:tailEnd type="none" w="med" len="med"/>
            </a:ln>
            <a:effectLst/>
          </p:spPr>
        </p:cxnSp>
        <p:cxnSp>
          <p:nvCxnSpPr>
            <p:cNvPr id="40" name="直線コネクタ 39"/>
            <p:cNvCxnSpPr/>
            <p:nvPr/>
          </p:nvCxnSpPr>
          <p:spPr bwMode="auto">
            <a:xfrm>
              <a:off x="285720" y="5356238"/>
              <a:ext cx="1214446" cy="1588"/>
            </a:xfrm>
            <a:prstGeom prst="line">
              <a:avLst/>
            </a:prstGeom>
            <a:solidFill>
              <a:srgbClr val="FFFF99"/>
            </a:solidFill>
            <a:ln w="101600" cap="flat" cmpd="sng" algn="ctr">
              <a:solidFill>
                <a:srgbClr val="FF0000"/>
              </a:solidFill>
              <a:prstDash val="solid"/>
              <a:round/>
              <a:headEnd type="none" w="med" len="med"/>
              <a:tailEnd type="none" w="med" len="med"/>
            </a:ln>
            <a:effectLst/>
          </p:spPr>
        </p:cxnSp>
      </p:grpSp>
      <p:grpSp>
        <p:nvGrpSpPr>
          <p:cNvPr id="15" name="グループ化 34"/>
          <p:cNvGrpSpPr/>
          <p:nvPr/>
        </p:nvGrpSpPr>
        <p:grpSpPr>
          <a:xfrm>
            <a:off x="285720" y="2500306"/>
            <a:ext cx="1643074" cy="573092"/>
            <a:chOff x="285720" y="2500306"/>
            <a:chExt cx="1643074" cy="573092"/>
          </a:xfrm>
        </p:grpSpPr>
        <p:cxnSp>
          <p:nvCxnSpPr>
            <p:cNvPr id="25" name="直線コネクタ 24"/>
            <p:cNvCxnSpPr/>
            <p:nvPr/>
          </p:nvCxnSpPr>
          <p:spPr bwMode="auto">
            <a:xfrm>
              <a:off x="285720" y="2500306"/>
              <a:ext cx="1643074" cy="1588"/>
            </a:xfrm>
            <a:prstGeom prst="line">
              <a:avLst/>
            </a:prstGeom>
            <a:solidFill>
              <a:srgbClr val="FFFF99"/>
            </a:solidFill>
            <a:ln w="101600" cap="flat" cmpd="sng" algn="ctr">
              <a:solidFill>
                <a:srgbClr val="FF0000"/>
              </a:solidFill>
              <a:prstDash val="solid"/>
              <a:round/>
              <a:headEnd type="none" w="med" len="med"/>
              <a:tailEnd type="none" w="med" len="med"/>
            </a:ln>
            <a:effectLst/>
          </p:spPr>
        </p:cxnSp>
        <p:cxnSp>
          <p:nvCxnSpPr>
            <p:cNvPr id="27" name="直線コネクタ 26"/>
            <p:cNvCxnSpPr/>
            <p:nvPr/>
          </p:nvCxnSpPr>
          <p:spPr bwMode="auto">
            <a:xfrm>
              <a:off x="285720" y="2571744"/>
              <a:ext cx="1643074" cy="1588"/>
            </a:xfrm>
            <a:prstGeom prst="line">
              <a:avLst/>
            </a:prstGeom>
            <a:solidFill>
              <a:srgbClr val="FFFF99"/>
            </a:solidFill>
            <a:ln w="101600" cap="flat" cmpd="sng" algn="ctr">
              <a:solidFill>
                <a:srgbClr val="FF0000"/>
              </a:solidFill>
              <a:prstDash val="solid"/>
              <a:round/>
              <a:headEnd type="none" w="med" len="med"/>
              <a:tailEnd type="none" w="med" len="med"/>
            </a:ln>
            <a:effectLst/>
          </p:spPr>
        </p:cxnSp>
        <p:cxnSp>
          <p:nvCxnSpPr>
            <p:cNvPr id="28" name="直線コネクタ 27"/>
            <p:cNvCxnSpPr/>
            <p:nvPr/>
          </p:nvCxnSpPr>
          <p:spPr bwMode="auto">
            <a:xfrm>
              <a:off x="285720" y="2643182"/>
              <a:ext cx="1643074" cy="1588"/>
            </a:xfrm>
            <a:prstGeom prst="line">
              <a:avLst/>
            </a:prstGeom>
            <a:solidFill>
              <a:srgbClr val="FFFF99"/>
            </a:solidFill>
            <a:ln w="101600" cap="flat" cmpd="sng" algn="ctr">
              <a:solidFill>
                <a:srgbClr val="FF0000"/>
              </a:solidFill>
              <a:prstDash val="solid"/>
              <a:round/>
              <a:headEnd type="none" w="med" len="med"/>
              <a:tailEnd type="none" w="med" len="med"/>
            </a:ln>
            <a:effectLst/>
          </p:spPr>
        </p:cxnSp>
        <p:cxnSp>
          <p:nvCxnSpPr>
            <p:cNvPr id="29" name="直線コネクタ 28"/>
            <p:cNvCxnSpPr/>
            <p:nvPr/>
          </p:nvCxnSpPr>
          <p:spPr bwMode="auto">
            <a:xfrm>
              <a:off x="285720" y="2714620"/>
              <a:ext cx="1643074" cy="1588"/>
            </a:xfrm>
            <a:prstGeom prst="line">
              <a:avLst/>
            </a:prstGeom>
            <a:solidFill>
              <a:srgbClr val="FFFF99"/>
            </a:solidFill>
            <a:ln w="101600" cap="flat" cmpd="sng" algn="ctr">
              <a:solidFill>
                <a:srgbClr val="FF0000"/>
              </a:solidFill>
              <a:prstDash val="solid"/>
              <a:round/>
              <a:headEnd type="none" w="med" len="med"/>
              <a:tailEnd type="none" w="med" len="med"/>
            </a:ln>
            <a:effectLst/>
          </p:spPr>
        </p:cxnSp>
        <p:cxnSp>
          <p:nvCxnSpPr>
            <p:cNvPr id="30" name="直線コネクタ 29"/>
            <p:cNvCxnSpPr/>
            <p:nvPr/>
          </p:nvCxnSpPr>
          <p:spPr bwMode="auto">
            <a:xfrm>
              <a:off x="285720" y="2784470"/>
              <a:ext cx="1643074" cy="1588"/>
            </a:xfrm>
            <a:prstGeom prst="line">
              <a:avLst/>
            </a:prstGeom>
            <a:solidFill>
              <a:srgbClr val="FFFF99"/>
            </a:solidFill>
            <a:ln w="101600" cap="flat" cmpd="sng" algn="ctr">
              <a:solidFill>
                <a:srgbClr val="FF0000"/>
              </a:solidFill>
              <a:prstDash val="solid"/>
              <a:round/>
              <a:headEnd type="none" w="med" len="med"/>
              <a:tailEnd type="none" w="med" len="med"/>
            </a:ln>
            <a:effectLst/>
          </p:spPr>
        </p:cxnSp>
        <p:cxnSp>
          <p:nvCxnSpPr>
            <p:cNvPr id="31" name="直線コネクタ 30"/>
            <p:cNvCxnSpPr/>
            <p:nvPr/>
          </p:nvCxnSpPr>
          <p:spPr bwMode="auto">
            <a:xfrm>
              <a:off x="285720" y="2855908"/>
              <a:ext cx="1643074" cy="1588"/>
            </a:xfrm>
            <a:prstGeom prst="line">
              <a:avLst/>
            </a:prstGeom>
            <a:solidFill>
              <a:srgbClr val="FFFF99"/>
            </a:solidFill>
            <a:ln w="101600" cap="flat" cmpd="sng" algn="ctr">
              <a:solidFill>
                <a:srgbClr val="FF0000"/>
              </a:solidFill>
              <a:prstDash val="solid"/>
              <a:round/>
              <a:headEnd type="none" w="med" len="med"/>
              <a:tailEnd type="none" w="med" len="med"/>
            </a:ln>
            <a:effectLst/>
          </p:spPr>
        </p:cxnSp>
        <p:cxnSp>
          <p:nvCxnSpPr>
            <p:cNvPr id="32" name="直線コネクタ 31"/>
            <p:cNvCxnSpPr/>
            <p:nvPr/>
          </p:nvCxnSpPr>
          <p:spPr bwMode="auto">
            <a:xfrm>
              <a:off x="285720" y="2928934"/>
              <a:ext cx="1643074" cy="1588"/>
            </a:xfrm>
            <a:prstGeom prst="line">
              <a:avLst/>
            </a:prstGeom>
            <a:solidFill>
              <a:srgbClr val="FFFF99"/>
            </a:solidFill>
            <a:ln w="101600" cap="flat" cmpd="sng" algn="ctr">
              <a:solidFill>
                <a:srgbClr val="FF0000"/>
              </a:solidFill>
              <a:prstDash val="solid"/>
              <a:round/>
              <a:headEnd type="none" w="med" len="med"/>
              <a:tailEnd type="none" w="med" len="med"/>
            </a:ln>
            <a:effectLst/>
          </p:spPr>
        </p:cxnSp>
        <p:cxnSp>
          <p:nvCxnSpPr>
            <p:cNvPr id="33" name="直線コネクタ 32"/>
            <p:cNvCxnSpPr/>
            <p:nvPr/>
          </p:nvCxnSpPr>
          <p:spPr bwMode="auto">
            <a:xfrm>
              <a:off x="285720" y="2998784"/>
              <a:ext cx="1643074" cy="1588"/>
            </a:xfrm>
            <a:prstGeom prst="line">
              <a:avLst/>
            </a:prstGeom>
            <a:solidFill>
              <a:srgbClr val="FFFF99"/>
            </a:solidFill>
            <a:ln w="101600" cap="flat" cmpd="sng" algn="ctr">
              <a:solidFill>
                <a:srgbClr val="FF0000"/>
              </a:solidFill>
              <a:prstDash val="solid"/>
              <a:round/>
              <a:headEnd type="none" w="med" len="med"/>
              <a:tailEnd type="none" w="med" len="med"/>
            </a:ln>
            <a:effectLst/>
          </p:spPr>
        </p:cxnSp>
        <p:cxnSp>
          <p:nvCxnSpPr>
            <p:cNvPr id="34" name="直線コネクタ 33"/>
            <p:cNvCxnSpPr/>
            <p:nvPr/>
          </p:nvCxnSpPr>
          <p:spPr bwMode="auto">
            <a:xfrm>
              <a:off x="285720" y="3071810"/>
              <a:ext cx="1643074" cy="1588"/>
            </a:xfrm>
            <a:prstGeom prst="line">
              <a:avLst/>
            </a:prstGeom>
            <a:solidFill>
              <a:srgbClr val="FFFF99"/>
            </a:solidFill>
            <a:ln w="101600" cap="flat" cmpd="sng" algn="ctr">
              <a:solidFill>
                <a:srgbClr val="FF0000"/>
              </a:solidFill>
              <a:prstDash val="solid"/>
              <a:round/>
              <a:headEnd type="none" w="med" len="med"/>
              <a:tailEnd type="none" w="med" len="med"/>
            </a:ln>
            <a:effectLst/>
          </p:spPr>
        </p:cxnSp>
      </p:grpSp>
      <p:sp>
        <p:nvSpPr>
          <p:cNvPr id="5" name="タイトル 4"/>
          <p:cNvSpPr>
            <a:spLocks noGrp="1"/>
          </p:cNvSpPr>
          <p:nvPr>
            <p:ph type="title"/>
          </p:nvPr>
        </p:nvSpPr>
        <p:spPr/>
        <p:txBody>
          <a:bodyPr/>
          <a:lstStyle/>
          <a:p>
            <a:r>
              <a:rPr lang="ja-JP" altLang="en-US" smtClean="0"/>
              <a:t>例：</a:t>
            </a:r>
            <a:r>
              <a:rPr kumimoji="1" lang="en-US" altLang="ja-JP" smtClean="0"/>
              <a:t>RFC</a:t>
            </a:r>
            <a:r>
              <a:rPr kumimoji="1" lang="ja-JP" altLang="en-US" dirty="0" smtClean="0"/>
              <a:t>プラグインの説明</a:t>
            </a:r>
            <a:endParaRPr kumimoji="1" lang="ja-JP" altLang="en-US" dirty="0"/>
          </a:p>
        </p:txBody>
      </p:sp>
      <p:sp>
        <p:nvSpPr>
          <p:cNvPr id="6" name="正方形/長方形 5"/>
          <p:cNvSpPr/>
          <p:nvPr/>
        </p:nvSpPr>
        <p:spPr>
          <a:xfrm>
            <a:off x="357158" y="1643050"/>
            <a:ext cx="2286016" cy="4857784"/>
          </a:xfrm>
          <a:prstGeom prst="rect">
            <a:avLst/>
          </a:prstGeom>
          <a:ln w="12700">
            <a:solidFill>
              <a:schemeClr val="accent1"/>
            </a:solidFill>
          </a:ln>
        </p:spPr>
        <p:txBody>
          <a:bodyPr wrap="square">
            <a:spAutoFit/>
          </a:bodyPr>
          <a:lstStyle/>
          <a:p>
            <a:pPr algn="l"/>
            <a:r>
              <a:rPr lang="en-US" altLang="ja-JP" sz="300" dirty="0" smtClean="0"/>
              <a:t>/**</a:t>
            </a:r>
          </a:p>
          <a:p>
            <a:pPr algn="l"/>
            <a:r>
              <a:rPr lang="en-US" altLang="ja-JP" sz="300" dirty="0" smtClean="0"/>
              <a:t> * RFC</a:t>
            </a:r>
            <a:r>
              <a:rPr lang="ja-JP" altLang="en-US" sz="300" dirty="0" smtClean="0"/>
              <a:t>を計測するプラグインクラス</a:t>
            </a:r>
            <a:r>
              <a:rPr lang="en-US" altLang="ja-JP" sz="300" dirty="0" smtClean="0"/>
              <a:t>.</a:t>
            </a:r>
          </a:p>
          <a:p>
            <a:pPr algn="l"/>
            <a:r>
              <a:rPr lang="en-US" altLang="ja-JP" sz="300" dirty="0" smtClean="0"/>
              <a:t> * </a:t>
            </a:r>
          </a:p>
          <a:p>
            <a:pPr algn="l"/>
            <a:r>
              <a:rPr lang="en-US" altLang="ja-JP" sz="300" dirty="0" smtClean="0"/>
              <a:t> * @author </a:t>
            </a:r>
            <a:r>
              <a:rPr lang="en-US" altLang="ja-JP" sz="300" dirty="0" err="1" smtClean="0"/>
              <a:t>rniitani</a:t>
            </a:r>
            <a:endParaRPr lang="en-US" altLang="ja-JP" sz="300" dirty="0" smtClean="0"/>
          </a:p>
          <a:p>
            <a:pPr algn="l"/>
            <a:r>
              <a:rPr lang="en-US" altLang="ja-JP" sz="300" dirty="0" smtClean="0"/>
              <a:t> */</a:t>
            </a:r>
          </a:p>
          <a:p>
            <a:pPr algn="l"/>
            <a:r>
              <a:rPr lang="en-US" altLang="ja-JP" sz="300" dirty="0" smtClean="0"/>
              <a:t>public class </a:t>
            </a:r>
            <a:r>
              <a:rPr lang="en-US" altLang="ja-JP" sz="300" dirty="0" err="1" smtClean="0"/>
              <a:t>RfcPlugin</a:t>
            </a:r>
            <a:r>
              <a:rPr lang="en-US" altLang="ja-JP" sz="300" dirty="0" smtClean="0"/>
              <a:t> extends </a:t>
            </a:r>
            <a:r>
              <a:rPr lang="en-US" altLang="ja-JP" sz="300" dirty="0" err="1" smtClean="0"/>
              <a:t>AbstractClassMetricPlugin</a:t>
            </a:r>
            <a:r>
              <a:rPr lang="en-US" altLang="ja-JP" sz="300" dirty="0" smtClean="0"/>
              <a:t> {</a:t>
            </a:r>
          </a:p>
          <a:p>
            <a:pPr algn="l"/>
            <a:r>
              <a:rPr lang="en-US" altLang="ja-JP" sz="300" dirty="0" smtClean="0"/>
              <a:t>    /**</a:t>
            </a:r>
          </a:p>
          <a:p>
            <a:pPr algn="l"/>
            <a:r>
              <a:rPr lang="en-US" altLang="ja-JP" sz="300" dirty="0" smtClean="0"/>
              <a:t>     * </a:t>
            </a:r>
            <a:r>
              <a:rPr lang="ja-JP" altLang="en-US" sz="300" dirty="0" smtClean="0"/>
              <a:t>詳細説明文字列定数</a:t>
            </a:r>
          </a:p>
          <a:p>
            <a:pPr algn="l"/>
            <a:r>
              <a:rPr lang="ja-JP" altLang="en-US" sz="300" dirty="0" smtClean="0"/>
              <a:t>     *</a:t>
            </a:r>
            <a:r>
              <a:rPr lang="en-US" altLang="ja-JP" sz="300" dirty="0" smtClean="0"/>
              <a:t>/</a:t>
            </a:r>
          </a:p>
          <a:p>
            <a:pPr algn="l"/>
            <a:r>
              <a:rPr lang="en-US" altLang="ja-JP" sz="300" dirty="0" smtClean="0"/>
              <a:t>    private final static String DETAIL_DESCRIPTION;</a:t>
            </a:r>
          </a:p>
          <a:p>
            <a:pPr algn="l"/>
            <a:endParaRPr lang="en-US" altLang="ja-JP" sz="300" dirty="0" smtClean="0"/>
          </a:p>
          <a:p>
            <a:pPr algn="l"/>
            <a:r>
              <a:rPr lang="en-US" altLang="ja-JP" sz="300" dirty="0" smtClean="0"/>
              <a:t>    /**</a:t>
            </a:r>
          </a:p>
          <a:p>
            <a:pPr algn="l"/>
            <a:r>
              <a:rPr lang="en-US" altLang="ja-JP" sz="300" dirty="0" smtClean="0"/>
              <a:t>     * </a:t>
            </a:r>
            <a:r>
              <a:rPr lang="ja-JP" altLang="en-US" sz="300" dirty="0" smtClean="0"/>
              <a:t>メトリクスの計測</a:t>
            </a:r>
            <a:r>
              <a:rPr lang="en-US" altLang="ja-JP" sz="300" dirty="0" smtClean="0"/>
              <a:t>.</a:t>
            </a:r>
          </a:p>
          <a:p>
            <a:pPr algn="l"/>
            <a:r>
              <a:rPr lang="en-US" altLang="ja-JP" sz="300" dirty="0" smtClean="0"/>
              <a:t>     * </a:t>
            </a:r>
          </a:p>
          <a:p>
            <a:pPr algn="l"/>
            <a:r>
              <a:rPr lang="en-US" altLang="ja-JP" sz="300" dirty="0" smtClean="0"/>
              <a:t>     * @</a:t>
            </a:r>
            <a:r>
              <a:rPr lang="en-US" altLang="ja-JP" sz="300" dirty="0" err="1" smtClean="0"/>
              <a:t>param</a:t>
            </a:r>
            <a:r>
              <a:rPr lang="en-US" altLang="ja-JP" sz="300" dirty="0" smtClean="0"/>
              <a:t> </a:t>
            </a:r>
            <a:r>
              <a:rPr lang="en-US" altLang="ja-JP" sz="300" dirty="0" err="1" smtClean="0"/>
              <a:t>targetClass</a:t>
            </a:r>
            <a:r>
              <a:rPr lang="en-US" altLang="ja-JP" sz="300" dirty="0" smtClean="0"/>
              <a:t> </a:t>
            </a:r>
            <a:r>
              <a:rPr lang="ja-JP" altLang="en-US" sz="300" dirty="0" smtClean="0"/>
              <a:t>対象のクラス</a:t>
            </a:r>
          </a:p>
          <a:p>
            <a:pPr algn="l"/>
            <a:r>
              <a:rPr lang="ja-JP" altLang="en-US" sz="300" dirty="0" smtClean="0"/>
              <a:t>     *</a:t>
            </a:r>
            <a:r>
              <a:rPr lang="en-US" altLang="ja-JP" sz="300" dirty="0" smtClean="0"/>
              <a:t>/</a:t>
            </a:r>
          </a:p>
          <a:p>
            <a:pPr algn="l"/>
            <a:r>
              <a:rPr lang="en-US" altLang="ja-JP" sz="300" dirty="0" smtClean="0"/>
              <a:t>    @Override</a:t>
            </a:r>
          </a:p>
          <a:p>
            <a:pPr algn="l"/>
            <a:r>
              <a:rPr lang="en-US" altLang="ja-JP" sz="300" dirty="0" smtClean="0"/>
              <a:t>    protected Number </a:t>
            </a:r>
            <a:r>
              <a:rPr lang="en-US" altLang="ja-JP" sz="300" dirty="0" err="1" smtClean="0"/>
              <a:t>measureClassMetric</a:t>
            </a:r>
            <a:r>
              <a:rPr lang="en-US" altLang="ja-JP" sz="300" dirty="0" smtClean="0"/>
              <a:t>(</a:t>
            </a:r>
            <a:r>
              <a:rPr lang="en-US" altLang="ja-JP" sz="300" dirty="0" err="1" smtClean="0"/>
              <a:t>TargetClassInfo</a:t>
            </a:r>
            <a:r>
              <a:rPr lang="en-US" altLang="ja-JP" sz="300" dirty="0" smtClean="0"/>
              <a:t> </a:t>
            </a:r>
            <a:r>
              <a:rPr lang="en-US" altLang="ja-JP" sz="300" dirty="0" err="1" smtClean="0"/>
              <a:t>targetClass</a:t>
            </a:r>
            <a:r>
              <a:rPr lang="en-US" altLang="ja-JP" sz="300" dirty="0" smtClean="0"/>
              <a:t>) {</a:t>
            </a:r>
          </a:p>
          <a:p>
            <a:pPr algn="l"/>
            <a:r>
              <a:rPr lang="en-US" altLang="ja-JP" sz="300" dirty="0" smtClean="0"/>
              <a:t>        // </a:t>
            </a:r>
            <a:r>
              <a:rPr lang="ja-JP" altLang="en-US" sz="300" dirty="0" smtClean="0"/>
              <a:t>この数が </a:t>
            </a:r>
            <a:r>
              <a:rPr lang="en-US" altLang="ja-JP" sz="300" dirty="0" smtClean="0"/>
              <a:t>RFC</a:t>
            </a:r>
          </a:p>
          <a:p>
            <a:pPr algn="l"/>
            <a:r>
              <a:rPr lang="en-US" altLang="ja-JP" sz="300" dirty="0" smtClean="0"/>
              <a:t>        final Set&lt;</a:t>
            </a:r>
            <a:r>
              <a:rPr lang="en-US" altLang="ja-JP" sz="300" dirty="0" err="1" smtClean="0"/>
              <a:t>MethodInfo</a:t>
            </a:r>
            <a:r>
              <a:rPr lang="en-US" altLang="ja-JP" sz="300" dirty="0" smtClean="0"/>
              <a:t>&gt; </a:t>
            </a:r>
            <a:r>
              <a:rPr lang="en-US" altLang="ja-JP" sz="300" dirty="0" err="1" smtClean="0"/>
              <a:t>rfcMethods</a:t>
            </a:r>
            <a:r>
              <a:rPr lang="en-US" altLang="ja-JP" sz="300" dirty="0" smtClean="0"/>
              <a:t> = new </a:t>
            </a:r>
            <a:r>
              <a:rPr lang="en-US" altLang="ja-JP" sz="300" dirty="0" err="1" smtClean="0"/>
              <a:t>HashSet</a:t>
            </a:r>
            <a:r>
              <a:rPr lang="en-US" altLang="ja-JP" sz="300" dirty="0" smtClean="0"/>
              <a:t>&lt;</a:t>
            </a:r>
            <a:r>
              <a:rPr lang="en-US" altLang="ja-JP" sz="300" dirty="0" err="1" smtClean="0"/>
              <a:t>MethodInfo</a:t>
            </a:r>
            <a:r>
              <a:rPr lang="en-US" altLang="ja-JP" sz="300" dirty="0" smtClean="0"/>
              <a:t>&gt;();</a:t>
            </a:r>
          </a:p>
          <a:p>
            <a:pPr algn="l"/>
            <a:endParaRPr lang="en-US" altLang="ja-JP" sz="300" dirty="0" smtClean="0"/>
          </a:p>
          <a:p>
            <a:pPr algn="l"/>
            <a:r>
              <a:rPr lang="en-US" altLang="ja-JP" sz="300" dirty="0" smtClean="0"/>
              <a:t>        // </a:t>
            </a:r>
            <a:r>
              <a:rPr lang="ja-JP" altLang="en-US" sz="300" dirty="0" smtClean="0"/>
              <a:t>現在のクラスで定義されているメソッド</a:t>
            </a:r>
          </a:p>
          <a:p>
            <a:pPr algn="l"/>
            <a:r>
              <a:rPr lang="ja-JP" altLang="en-US" sz="300" dirty="0" smtClean="0"/>
              <a:t>        </a:t>
            </a:r>
            <a:r>
              <a:rPr lang="en-US" altLang="ja-JP" sz="300" dirty="0" smtClean="0"/>
              <a:t>final Set&lt;</a:t>
            </a:r>
            <a:r>
              <a:rPr lang="en-US" altLang="ja-JP" sz="300" dirty="0" err="1" smtClean="0"/>
              <a:t>TargetMethodInfo</a:t>
            </a:r>
            <a:r>
              <a:rPr lang="en-US" altLang="ja-JP" sz="300" dirty="0" smtClean="0"/>
              <a:t>&gt; </a:t>
            </a:r>
            <a:r>
              <a:rPr lang="en-US" altLang="ja-JP" sz="300" dirty="0" err="1" smtClean="0"/>
              <a:t>localMethods</a:t>
            </a:r>
            <a:r>
              <a:rPr lang="en-US" altLang="ja-JP" sz="300" dirty="0" smtClean="0"/>
              <a:t> = </a:t>
            </a:r>
            <a:r>
              <a:rPr lang="en-US" altLang="ja-JP" sz="300" dirty="0" err="1" smtClean="0"/>
              <a:t>targetClass.getDefinedMethods</a:t>
            </a:r>
            <a:r>
              <a:rPr lang="en-US" altLang="ja-JP" sz="300" dirty="0" smtClean="0"/>
              <a:t>();</a:t>
            </a:r>
          </a:p>
          <a:p>
            <a:pPr algn="l"/>
            <a:r>
              <a:rPr lang="en-US" altLang="ja-JP" sz="300" dirty="0" smtClean="0"/>
              <a:t>        </a:t>
            </a:r>
            <a:r>
              <a:rPr lang="en-US" altLang="ja-JP" sz="300" dirty="0" err="1" smtClean="0"/>
              <a:t>rfcMethods.addAll</a:t>
            </a:r>
            <a:r>
              <a:rPr lang="en-US" altLang="ja-JP" sz="300" dirty="0" smtClean="0"/>
              <a:t>(</a:t>
            </a:r>
            <a:r>
              <a:rPr lang="en-US" altLang="ja-JP" sz="300" dirty="0" err="1" smtClean="0"/>
              <a:t>localMethods</a:t>
            </a:r>
            <a:r>
              <a:rPr lang="en-US" altLang="ja-JP" sz="300" dirty="0" smtClean="0"/>
              <a:t>);</a:t>
            </a:r>
          </a:p>
          <a:p>
            <a:pPr algn="l"/>
            <a:endParaRPr lang="en-US" altLang="ja-JP" sz="300" dirty="0" smtClean="0"/>
          </a:p>
          <a:p>
            <a:pPr algn="l"/>
            <a:r>
              <a:rPr lang="en-US" altLang="ja-JP" sz="300" dirty="0" smtClean="0"/>
              <a:t>        // </a:t>
            </a:r>
            <a:r>
              <a:rPr lang="en-US" altLang="ja-JP" sz="300" dirty="0" err="1" smtClean="0"/>
              <a:t>localMethods</a:t>
            </a:r>
            <a:r>
              <a:rPr lang="en-US" altLang="ja-JP" sz="300" dirty="0" smtClean="0"/>
              <a:t> </a:t>
            </a:r>
            <a:r>
              <a:rPr lang="ja-JP" altLang="en-US" sz="300" dirty="0" smtClean="0"/>
              <a:t>で呼ばれているメソッド</a:t>
            </a:r>
          </a:p>
          <a:p>
            <a:pPr algn="l"/>
            <a:r>
              <a:rPr lang="ja-JP" altLang="en-US" sz="300" dirty="0" smtClean="0"/>
              <a:t>        </a:t>
            </a:r>
            <a:r>
              <a:rPr lang="en-US" altLang="ja-JP" sz="300" dirty="0" smtClean="0"/>
              <a:t>for (final </a:t>
            </a:r>
            <a:r>
              <a:rPr lang="en-US" altLang="ja-JP" sz="300" dirty="0" err="1" smtClean="0"/>
              <a:t>TargetMethodInfo</a:t>
            </a:r>
            <a:r>
              <a:rPr lang="en-US" altLang="ja-JP" sz="300" dirty="0" smtClean="0"/>
              <a:t> m : </a:t>
            </a:r>
            <a:r>
              <a:rPr lang="en-US" altLang="ja-JP" sz="300" dirty="0" err="1" smtClean="0"/>
              <a:t>localMethods</a:t>
            </a:r>
            <a:r>
              <a:rPr lang="en-US" altLang="ja-JP" sz="300" dirty="0" smtClean="0"/>
              <a:t>) {</a:t>
            </a:r>
          </a:p>
          <a:p>
            <a:pPr algn="l"/>
            <a:r>
              <a:rPr lang="en-US" altLang="ja-JP" sz="300" dirty="0" smtClean="0"/>
              <a:t>            </a:t>
            </a:r>
            <a:r>
              <a:rPr lang="en-US" altLang="ja-JP" sz="300" dirty="0" err="1" smtClean="0"/>
              <a:t>rfcMethods.addAll</a:t>
            </a:r>
            <a:r>
              <a:rPr lang="en-US" altLang="ja-JP" sz="300" dirty="0" smtClean="0"/>
              <a:t>(</a:t>
            </a:r>
            <a:r>
              <a:rPr lang="en-US" altLang="ja-JP" sz="300" dirty="0" err="1" smtClean="0"/>
              <a:t>m.getCallees</a:t>
            </a:r>
            <a:r>
              <a:rPr lang="en-US" altLang="ja-JP" sz="300" dirty="0" smtClean="0"/>
              <a:t>());</a:t>
            </a:r>
          </a:p>
          <a:p>
            <a:pPr algn="l"/>
            <a:r>
              <a:rPr lang="en-US" altLang="ja-JP" sz="300" dirty="0" smtClean="0"/>
              <a:t>        }</a:t>
            </a:r>
          </a:p>
          <a:p>
            <a:pPr algn="l"/>
            <a:endParaRPr lang="en-US" altLang="ja-JP" sz="300" dirty="0" smtClean="0"/>
          </a:p>
          <a:p>
            <a:pPr algn="l"/>
            <a:r>
              <a:rPr lang="en-US" altLang="ja-JP" sz="300" dirty="0" smtClean="0"/>
              <a:t>        return new Integer(</a:t>
            </a:r>
            <a:r>
              <a:rPr lang="en-US" altLang="ja-JP" sz="300" dirty="0" err="1" smtClean="0"/>
              <a:t>rfcMethods.size</a:t>
            </a:r>
            <a:r>
              <a:rPr lang="en-US" altLang="ja-JP" sz="300" dirty="0" smtClean="0"/>
              <a:t>());</a:t>
            </a:r>
          </a:p>
          <a:p>
            <a:pPr algn="l"/>
            <a:r>
              <a:rPr lang="en-US" altLang="ja-JP" sz="300" dirty="0" smtClean="0"/>
              <a:t>    }</a:t>
            </a:r>
          </a:p>
          <a:p>
            <a:pPr algn="l"/>
            <a:endParaRPr lang="en-US" altLang="ja-JP" sz="300" dirty="0" smtClean="0"/>
          </a:p>
          <a:p>
            <a:pPr algn="l"/>
            <a:r>
              <a:rPr lang="en-US" altLang="ja-JP" sz="300" dirty="0" smtClean="0"/>
              <a:t>    /**</a:t>
            </a:r>
          </a:p>
          <a:p>
            <a:pPr algn="l"/>
            <a:r>
              <a:rPr lang="en-US" altLang="ja-JP" sz="300" dirty="0" smtClean="0"/>
              <a:t>     * </a:t>
            </a:r>
            <a:r>
              <a:rPr lang="ja-JP" altLang="en-US" sz="300" dirty="0" smtClean="0"/>
              <a:t>このプラグインの簡易説明を</a:t>
            </a:r>
            <a:r>
              <a:rPr lang="en-US" altLang="ja-JP" sz="300" dirty="0" smtClean="0"/>
              <a:t>1</a:t>
            </a:r>
            <a:r>
              <a:rPr lang="ja-JP" altLang="en-US" sz="300" dirty="0" smtClean="0"/>
              <a:t>行で返す</a:t>
            </a:r>
          </a:p>
          <a:p>
            <a:pPr algn="l"/>
            <a:r>
              <a:rPr lang="ja-JP" altLang="en-US" sz="300" dirty="0" smtClean="0"/>
              <a:t>     * </a:t>
            </a:r>
            <a:r>
              <a:rPr lang="en-US" altLang="ja-JP" sz="300" dirty="0" smtClean="0"/>
              <a:t>@return </a:t>
            </a:r>
            <a:r>
              <a:rPr lang="ja-JP" altLang="en-US" sz="300" dirty="0" smtClean="0"/>
              <a:t>簡易説明文字列</a:t>
            </a:r>
          </a:p>
          <a:p>
            <a:pPr algn="l"/>
            <a:r>
              <a:rPr lang="ja-JP" altLang="en-US" sz="300" dirty="0" smtClean="0"/>
              <a:t>     *</a:t>
            </a:r>
            <a:r>
              <a:rPr lang="en-US" altLang="ja-JP" sz="300" dirty="0" smtClean="0"/>
              <a:t>/</a:t>
            </a:r>
          </a:p>
          <a:p>
            <a:pPr algn="l"/>
            <a:r>
              <a:rPr lang="en-US" altLang="ja-JP" sz="300" dirty="0" smtClean="0"/>
              <a:t>    @Override</a:t>
            </a:r>
          </a:p>
          <a:p>
            <a:pPr algn="l"/>
            <a:r>
              <a:rPr lang="en-US" altLang="ja-JP" sz="300" dirty="0" smtClean="0"/>
              <a:t>    protected String </a:t>
            </a:r>
            <a:r>
              <a:rPr lang="en-US" altLang="ja-JP" sz="300" dirty="0" err="1" smtClean="0"/>
              <a:t>getDescription</a:t>
            </a:r>
            <a:r>
              <a:rPr lang="en-US" altLang="ja-JP" sz="300" dirty="0" smtClean="0"/>
              <a:t>() {</a:t>
            </a:r>
          </a:p>
          <a:p>
            <a:pPr algn="l"/>
            <a:r>
              <a:rPr lang="en-US" altLang="ja-JP" sz="300" dirty="0" smtClean="0"/>
              <a:t>        return "Measuring the RFC metric.";</a:t>
            </a:r>
          </a:p>
          <a:p>
            <a:pPr algn="l"/>
            <a:r>
              <a:rPr lang="en-US" altLang="ja-JP" sz="300" dirty="0" smtClean="0"/>
              <a:t>    }</a:t>
            </a:r>
          </a:p>
          <a:p>
            <a:pPr algn="l"/>
            <a:endParaRPr lang="en-US" altLang="ja-JP" sz="300" dirty="0" smtClean="0"/>
          </a:p>
          <a:p>
            <a:pPr algn="l"/>
            <a:r>
              <a:rPr lang="en-US" altLang="ja-JP" sz="300" dirty="0" smtClean="0"/>
              <a:t>    /**</a:t>
            </a:r>
          </a:p>
          <a:p>
            <a:pPr algn="l"/>
            <a:r>
              <a:rPr lang="en-US" altLang="ja-JP" sz="300" dirty="0" smtClean="0"/>
              <a:t>     * </a:t>
            </a:r>
            <a:r>
              <a:rPr lang="ja-JP" altLang="en-US" sz="300" dirty="0" smtClean="0"/>
              <a:t>このプラグインの詳細説明を返す</a:t>
            </a:r>
          </a:p>
          <a:p>
            <a:pPr algn="l"/>
            <a:r>
              <a:rPr lang="ja-JP" altLang="en-US" sz="300" dirty="0" smtClean="0"/>
              <a:t>     * </a:t>
            </a:r>
            <a:r>
              <a:rPr lang="en-US" altLang="ja-JP" sz="300" dirty="0" smtClean="0"/>
              <a:t>@return</a:t>
            </a:r>
            <a:r>
              <a:rPr lang="ja-JP" altLang="en-US" sz="300" dirty="0" smtClean="0"/>
              <a:t>　詳細説明文字列</a:t>
            </a:r>
          </a:p>
          <a:p>
            <a:pPr algn="l"/>
            <a:r>
              <a:rPr lang="ja-JP" altLang="en-US" sz="300" dirty="0" smtClean="0"/>
              <a:t>     *</a:t>
            </a:r>
            <a:r>
              <a:rPr lang="en-US" altLang="ja-JP" sz="300" dirty="0" smtClean="0"/>
              <a:t>/</a:t>
            </a:r>
          </a:p>
          <a:p>
            <a:pPr algn="l"/>
            <a:r>
              <a:rPr lang="en-US" altLang="ja-JP" sz="300" dirty="0" smtClean="0"/>
              <a:t>    @Override</a:t>
            </a:r>
          </a:p>
          <a:p>
            <a:pPr algn="l"/>
            <a:r>
              <a:rPr lang="en-US" altLang="ja-JP" sz="300" dirty="0" smtClean="0"/>
              <a:t>    protected String </a:t>
            </a:r>
            <a:r>
              <a:rPr lang="en-US" altLang="ja-JP" sz="300" dirty="0" err="1" smtClean="0"/>
              <a:t>getDetailDescription</a:t>
            </a:r>
            <a:r>
              <a:rPr lang="en-US" altLang="ja-JP" sz="300" dirty="0" smtClean="0"/>
              <a:t>() {</a:t>
            </a:r>
          </a:p>
          <a:p>
            <a:pPr algn="l"/>
            <a:r>
              <a:rPr lang="en-US" altLang="ja-JP" sz="300" dirty="0" smtClean="0"/>
              <a:t>        return DETAIL_DESCRIPTION;</a:t>
            </a:r>
          </a:p>
          <a:p>
            <a:pPr algn="l"/>
            <a:r>
              <a:rPr lang="en-US" altLang="ja-JP" sz="300" dirty="0" smtClean="0"/>
              <a:t>    }</a:t>
            </a:r>
          </a:p>
          <a:p>
            <a:pPr algn="l"/>
            <a:endParaRPr lang="en-US" altLang="ja-JP" sz="300" dirty="0" smtClean="0"/>
          </a:p>
          <a:p>
            <a:pPr algn="l"/>
            <a:r>
              <a:rPr lang="en-US" altLang="ja-JP" sz="300" dirty="0" smtClean="0"/>
              <a:t>    /**</a:t>
            </a:r>
          </a:p>
          <a:p>
            <a:pPr algn="l"/>
            <a:r>
              <a:rPr lang="en-US" altLang="ja-JP" sz="300" dirty="0" smtClean="0"/>
              <a:t>     * </a:t>
            </a:r>
            <a:r>
              <a:rPr lang="ja-JP" altLang="en-US" sz="300" dirty="0" smtClean="0"/>
              <a:t>メトリクス名を返す．</a:t>
            </a:r>
          </a:p>
          <a:p>
            <a:pPr algn="l"/>
            <a:r>
              <a:rPr lang="ja-JP" altLang="en-US" sz="300" dirty="0" smtClean="0"/>
              <a:t>     * </a:t>
            </a:r>
          </a:p>
          <a:p>
            <a:pPr algn="l"/>
            <a:r>
              <a:rPr lang="ja-JP" altLang="en-US" sz="300" dirty="0" smtClean="0"/>
              <a:t>     * </a:t>
            </a:r>
            <a:r>
              <a:rPr lang="en-US" altLang="ja-JP" sz="300" dirty="0" smtClean="0"/>
              <a:t>@return </a:t>
            </a:r>
            <a:r>
              <a:rPr lang="ja-JP" altLang="en-US" sz="300" dirty="0" smtClean="0"/>
              <a:t>メトリクス名</a:t>
            </a:r>
          </a:p>
          <a:p>
            <a:pPr algn="l"/>
            <a:r>
              <a:rPr lang="ja-JP" altLang="en-US" sz="300" dirty="0" smtClean="0"/>
              <a:t>     *</a:t>
            </a:r>
            <a:r>
              <a:rPr lang="en-US" altLang="ja-JP" sz="300" dirty="0" smtClean="0"/>
              <a:t>/</a:t>
            </a:r>
          </a:p>
          <a:p>
            <a:pPr algn="l"/>
            <a:r>
              <a:rPr lang="en-US" altLang="ja-JP" sz="300" dirty="0" smtClean="0"/>
              <a:t>    @Override</a:t>
            </a:r>
          </a:p>
          <a:p>
            <a:pPr algn="l"/>
            <a:r>
              <a:rPr lang="en-US" altLang="ja-JP" sz="300" dirty="0" smtClean="0"/>
              <a:t>    protected String </a:t>
            </a:r>
            <a:r>
              <a:rPr lang="en-US" altLang="ja-JP" sz="300" dirty="0" err="1" smtClean="0"/>
              <a:t>getMetricName</a:t>
            </a:r>
            <a:r>
              <a:rPr lang="en-US" altLang="ja-JP" sz="300" dirty="0" smtClean="0"/>
              <a:t>() {</a:t>
            </a:r>
          </a:p>
          <a:p>
            <a:pPr algn="l"/>
            <a:r>
              <a:rPr lang="en-US" altLang="ja-JP" sz="300" dirty="0" smtClean="0"/>
              <a:t>        return "RFC";</a:t>
            </a:r>
          </a:p>
          <a:p>
            <a:pPr algn="l"/>
            <a:r>
              <a:rPr lang="en-US" altLang="ja-JP" sz="300" dirty="0" smtClean="0"/>
              <a:t>    }</a:t>
            </a:r>
          </a:p>
          <a:p>
            <a:pPr algn="l"/>
            <a:endParaRPr lang="en-US" altLang="ja-JP" sz="300" dirty="0" smtClean="0"/>
          </a:p>
          <a:p>
            <a:pPr algn="l"/>
            <a:r>
              <a:rPr lang="en-US" altLang="ja-JP" sz="300" dirty="0" smtClean="0"/>
              <a:t>    /**</a:t>
            </a:r>
          </a:p>
          <a:p>
            <a:pPr algn="l"/>
            <a:r>
              <a:rPr lang="en-US" altLang="ja-JP" sz="300" dirty="0" smtClean="0"/>
              <a:t>     * </a:t>
            </a:r>
            <a:r>
              <a:rPr lang="ja-JP" altLang="en-US" sz="300" dirty="0" smtClean="0"/>
              <a:t>このプラグインがメソッドに関する情報を利用するかどうかを返すメソッド．</a:t>
            </a:r>
          </a:p>
          <a:p>
            <a:pPr algn="l"/>
            <a:r>
              <a:rPr lang="ja-JP" altLang="en-US" sz="300" dirty="0" smtClean="0"/>
              <a:t>     * </a:t>
            </a:r>
            <a:r>
              <a:rPr lang="en-US" altLang="ja-JP" sz="300" dirty="0" smtClean="0"/>
              <a:t>true</a:t>
            </a:r>
            <a:r>
              <a:rPr lang="ja-JP" altLang="en-US" sz="300" dirty="0" smtClean="0"/>
              <a:t>を返す．</a:t>
            </a:r>
          </a:p>
          <a:p>
            <a:pPr algn="l"/>
            <a:r>
              <a:rPr lang="ja-JP" altLang="en-US" sz="300" dirty="0" smtClean="0"/>
              <a:t>     * </a:t>
            </a:r>
          </a:p>
          <a:p>
            <a:pPr algn="l"/>
            <a:r>
              <a:rPr lang="ja-JP" altLang="en-US" sz="300" dirty="0" smtClean="0"/>
              <a:t>     * </a:t>
            </a:r>
            <a:r>
              <a:rPr lang="en-US" altLang="ja-JP" sz="300" dirty="0" smtClean="0"/>
              <a:t>@return true</a:t>
            </a:r>
            <a:r>
              <a:rPr lang="ja-JP" altLang="en-US" sz="300" dirty="0" err="1" smtClean="0"/>
              <a:t>．</a:t>
            </a:r>
            <a:endParaRPr lang="ja-JP" altLang="en-US" sz="300" dirty="0" smtClean="0"/>
          </a:p>
          <a:p>
            <a:pPr algn="l"/>
            <a:r>
              <a:rPr lang="ja-JP" altLang="en-US" sz="300" dirty="0" smtClean="0"/>
              <a:t>     *</a:t>
            </a:r>
            <a:r>
              <a:rPr lang="en-US" altLang="ja-JP" sz="300" dirty="0" smtClean="0"/>
              <a:t>/</a:t>
            </a:r>
          </a:p>
          <a:p>
            <a:pPr algn="l"/>
            <a:r>
              <a:rPr lang="en-US" altLang="ja-JP" sz="300" dirty="0" smtClean="0"/>
              <a:t>    @Override</a:t>
            </a:r>
          </a:p>
          <a:p>
            <a:pPr algn="l"/>
            <a:r>
              <a:rPr lang="en-US" altLang="ja-JP" sz="300" dirty="0" smtClean="0"/>
              <a:t>    protected </a:t>
            </a:r>
            <a:r>
              <a:rPr lang="en-US" altLang="ja-JP" sz="300" dirty="0" err="1" smtClean="0"/>
              <a:t>boolean</a:t>
            </a:r>
            <a:r>
              <a:rPr lang="en-US" altLang="ja-JP" sz="300" dirty="0" smtClean="0"/>
              <a:t> </a:t>
            </a:r>
            <a:r>
              <a:rPr lang="en-US" altLang="ja-JP" sz="300" dirty="0" err="1" smtClean="0"/>
              <a:t>useMethodInfo</a:t>
            </a:r>
            <a:r>
              <a:rPr lang="en-US" altLang="ja-JP" sz="300" dirty="0" smtClean="0"/>
              <a:t>() {</a:t>
            </a:r>
          </a:p>
          <a:p>
            <a:pPr algn="l"/>
            <a:r>
              <a:rPr lang="en-US" altLang="ja-JP" sz="300" dirty="0" smtClean="0"/>
              <a:t>        return true;</a:t>
            </a:r>
          </a:p>
          <a:p>
            <a:pPr algn="l"/>
            <a:r>
              <a:rPr lang="en-US" altLang="ja-JP" sz="300" dirty="0" smtClean="0"/>
              <a:t>    }</a:t>
            </a:r>
          </a:p>
          <a:p>
            <a:pPr algn="l"/>
            <a:endParaRPr lang="en-US" altLang="ja-JP" sz="300" dirty="0" smtClean="0"/>
          </a:p>
          <a:p>
            <a:pPr algn="l"/>
            <a:r>
              <a:rPr lang="en-US" altLang="ja-JP" sz="300" dirty="0" smtClean="0"/>
              <a:t>    /**</a:t>
            </a:r>
          </a:p>
          <a:p>
            <a:pPr algn="l"/>
            <a:r>
              <a:rPr lang="en-US" altLang="ja-JP" sz="300" dirty="0" smtClean="0"/>
              <a:t>     * </a:t>
            </a:r>
            <a:r>
              <a:rPr lang="ja-JP" altLang="en-US" sz="300" dirty="0" smtClean="0"/>
              <a:t>このプラグインがメソッド内部に関する情報を利用するかどうかを返すメソッド</a:t>
            </a:r>
            <a:r>
              <a:rPr lang="en-US" altLang="ja-JP" sz="300" dirty="0" smtClean="0"/>
              <a:t>.</a:t>
            </a:r>
          </a:p>
          <a:p>
            <a:pPr algn="l"/>
            <a:r>
              <a:rPr lang="en-US" altLang="ja-JP" sz="300" dirty="0" smtClean="0"/>
              <a:t>     * true</a:t>
            </a:r>
            <a:r>
              <a:rPr lang="ja-JP" altLang="en-US" sz="300" dirty="0" smtClean="0"/>
              <a:t>を返す．</a:t>
            </a:r>
          </a:p>
          <a:p>
            <a:pPr algn="l"/>
            <a:r>
              <a:rPr lang="ja-JP" altLang="en-US" sz="300" dirty="0" smtClean="0"/>
              <a:t>     * </a:t>
            </a:r>
          </a:p>
          <a:p>
            <a:pPr algn="l"/>
            <a:r>
              <a:rPr lang="ja-JP" altLang="en-US" sz="300" dirty="0" smtClean="0"/>
              <a:t>     * </a:t>
            </a:r>
            <a:r>
              <a:rPr lang="en-US" altLang="ja-JP" sz="300" dirty="0" smtClean="0"/>
              <a:t>@return true</a:t>
            </a:r>
            <a:r>
              <a:rPr lang="ja-JP" altLang="en-US" sz="300" dirty="0" err="1" smtClean="0"/>
              <a:t>．</a:t>
            </a:r>
            <a:endParaRPr lang="ja-JP" altLang="en-US" sz="300" dirty="0" smtClean="0"/>
          </a:p>
          <a:p>
            <a:pPr algn="l"/>
            <a:r>
              <a:rPr lang="ja-JP" altLang="en-US" sz="300" dirty="0" smtClean="0"/>
              <a:t>     *</a:t>
            </a:r>
            <a:r>
              <a:rPr lang="en-US" altLang="ja-JP" sz="300" dirty="0" smtClean="0"/>
              <a:t>/</a:t>
            </a:r>
          </a:p>
          <a:p>
            <a:pPr algn="l"/>
            <a:r>
              <a:rPr lang="en-US" altLang="ja-JP" sz="300" dirty="0" smtClean="0"/>
              <a:t>    @Override</a:t>
            </a:r>
          </a:p>
          <a:p>
            <a:pPr algn="l"/>
            <a:r>
              <a:rPr lang="en-US" altLang="ja-JP" sz="300" dirty="0" smtClean="0"/>
              <a:t>    protected </a:t>
            </a:r>
            <a:r>
              <a:rPr lang="en-US" altLang="ja-JP" sz="300" dirty="0" err="1" smtClean="0"/>
              <a:t>boolean</a:t>
            </a:r>
            <a:r>
              <a:rPr lang="en-US" altLang="ja-JP" sz="300" dirty="0" smtClean="0"/>
              <a:t> </a:t>
            </a:r>
            <a:r>
              <a:rPr lang="en-US" altLang="ja-JP" sz="300" dirty="0" err="1" smtClean="0"/>
              <a:t>useMethodLocalInfo</a:t>
            </a:r>
            <a:r>
              <a:rPr lang="en-US" altLang="ja-JP" sz="300" dirty="0" smtClean="0"/>
              <a:t>() {</a:t>
            </a:r>
          </a:p>
          <a:p>
            <a:pPr algn="l"/>
            <a:r>
              <a:rPr lang="en-US" altLang="ja-JP" sz="300" dirty="0" smtClean="0"/>
              <a:t>        return true;</a:t>
            </a:r>
          </a:p>
          <a:p>
            <a:pPr algn="l"/>
            <a:r>
              <a:rPr lang="en-US" altLang="ja-JP" sz="300" dirty="0" smtClean="0"/>
              <a:t>    }</a:t>
            </a:r>
          </a:p>
          <a:p>
            <a:pPr algn="l"/>
            <a:endParaRPr lang="en-US" altLang="ja-JP" sz="300" dirty="0" smtClean="0"/>
          </a:p>
          <a:p>
            <a:pPr algn="l"/>
            <a:r>
              <a:rPr lang="en-US" altLang="ja-JP" sz="300" dirty="0" smtClean="0"/>
              <a:t>    static {</a:t>
            </a:r>
          </a:p>
          <a:p>
            <a:pPr algn="l"/>
            <a:r>
              <a:rPr lang="en-US" altLang="ja-JP" sz="300" dirty="0" smtClean="0"/>
              <a:t>        // DETAIL_DESCRIPTION </a:t>
            </a:r>
            <a:r>
              <a:rPr lang="ja-JP" altLang="en-US" sz="300" dirty="0" smtClean="0"/>
              <a:t>生成</a:t>
            </a:r>
          </a:p>
          <a:p>
            <a:pPr algn="l"/>
            <a:r>
              <a:rPr lang="ja-JP" altLang="en-US" sz="300" dirty="0" smtClean="0"/>
              <a:t>        </a:t>
            </a:r>
            <a:r>
              <a:rPr lang="en-US" altLang="ja-JP" sz="300" dirty="0" smtClean="0"/>
              <a:t>{</a:t>
            </a:r>
          </a:p>
          <a:p>
            <a:pPr algn="l"/>
            <a:r>
              <a:rPr lang="en-US" altLang="ja-JP" sz="300" dirty="0" smtClean="0"/>
              <a:t>            </a:t>
            </a:r>
            <a:r>
              <a:rPr lang="en-US" altLang="ja-JP" sz="300" dirty="0" err="1" smtClean="0"/>
              <a:t>StringWriter</a:t>
            </a:r>
            <a:r>
              <a:rPr lang="en-US" altLang="ja-JP" sz="300" dirty="0" smtClean="0"/>
              <a:t> buffer = new </a:t>
            </a:r>
            <a:r>
              <a:rPr lang="en-US" altLang="ja-JP" sz="300" dirty="0" err="1" smtClean="0"/>
              <a:t>StringWriter</a:t>
            </a:r>
            <a:r>
              <a:rPr lang="en-US" altLang="ja-JP" sz="300" dirty="0" smtClean="0"/>
              <a:t>();</a:t>
            </a:r>
          </a:p>
          <a:p>
            <a:pPr algn="l"/>
            <a:r>
              <a:rPr lang="en-US" altLang="ja-JP" sz="300" dirty="0" smtClean="0"/>
              <a:t>            </a:t>
            </a:r>
            <a:r>
              <a:rPr lang="en-US" altLang="ja-JP" sz="300" dirty="0" err="1" smtClean="0"/>
              <a:t>PrintWriter</a:t>
            </a:r>
            <a:r>
              <a:rPr lang="en-US" altLang="ja-JP" sz="300" dirty="0" smtClean="0"/>
              <a:t> writer = new </a:t>
            </a:r>
            <a:r>
              <a:rPr lang="en-US" altLang="ja-JP" sz="300" dirty="0" err="1" smtClean="0"/>
              <a:t>PrintWriter</a:t>
            </a:r>
            <a:r>
              <a:rPr lang="en-US" altLang="ja-JP" sz="300" dirty="0" smtClean="0"/>
              <a:t>(buffer);</a:t>
            </a:r>
          </a:p>
          <a:p>
            <a:pPr algn="l"/>
            <a:endParaRPr lang="en-US" altLang="ja-JP" sz="300" dirty="0" smtClean="0"/>
          </a:p>
          <a:p>
            <a:pPr algn="l"/>
            <a:r>
              <a:rPr lang="en-US" altLang="ja-JP" sz="300" dirty="0" smtClean="0"/>
              <a:t>            </a:t>
            </a:r>
            <a:r>
              <a:rPr lang="en-US" altLang="ja-JP" sz="300" dirty="0" err="1" smtClean="0"/>
              <a:t>writer.println</a:t>
            </a:r>
            <a:r>
              <a:rPr lang="en-US" altLang="ja-JP" sz="300" dirty="0" smtClean="0"/>
              <a:t>("This </a:t>
            </a:r>
            <a:r>
              <a:rPr lang="en-US" altLang="ja-JP" sz="300" dirty="0" err="1" smtClean="0"/>
              <a:t>plugin</a:t>
            </a:r>
            <a:r>
              <a:rPr lang="en-US" altLang="ja-JP" sz="300" dirty="0" smtClean="0"/>
              <a:t> measures the RFC (Response for a Class) metric.");</a:t>
            </a:r>
          </a:p>
          <a:p>
            <a:pPr algn="l"/>
            <a:r>
              <a:rPr lang="en-US" altLang="ja-JP" sz="300" dirty="0" smtClean="0"/>
              <a:t>            </a:t>
            </a:r>
            <a:r>
              <a:rPr lang="en-US" altLang="ja-JP" sz="300" dirty="0" err="1" smtClean="0"/>
              <a:t>writer.println</a:t>
            </a:r>
            <a:r>
              <a:rPr lang="en-US" altLang="ja-JP" sz="300" dirty="0" smtClean="0"/>
              <a:t>();</a:t>
            </a:r>
          </a:p>
          <a:p>
            <a:pPr algn="l"/>
            <a:r>
              <a:rPr lang="en-US" altLang="ja-JP" sz="300" dirty="0" smtClean="0"/>
              <a:t>            </a:t>
            </a:r>
            <a:r>
              <a:rPr lang="en-US" altLang="ja-JP" sz="300" dirty="0" err="1" smtClean="0"/>
              <a:t>writer.println</a:t>
            </a:r>
            <a:r>
              <a:rPr lang="en-US" altLang="ja-JP" sz="300" dirty="0" smtClean="0"/>
              <a:t>("RFC = number of local methods in a class");</a:t>
            </a:r>
          </a:p>
          <a:p>
            <a:pPr algn="l"/>
            <a:r>
              <a:rPr lang="en-US" altLang="ja-JP" sz="300" dirty="0" smtClean="0"/>
              <a:t>            </a:t>
            </a:r>
            <a:r>
              <a:rPr lang="en-US" altLang="ja-JP" sz="300" dirty="0" err="1" smtClean="0"/>
              <a:t>writer.println</a:t>
            </a:r>
            <a:r>
              <a:rPr lang="en-US" altLang="ja-JP" sz="300" dirty="0" smtClean="0"/>
              <a:t>("    + number of remote methods called by local methods");</a:t>
            </a:r>
          </a:p>
          <a:p>
            <a:pPr algn="l"/>
            <a:r>
              <a:rPr lang="en-US" altLang="ja-JP" sz="300" dirty="0" smtClean="0"/>
              <a:t>            </a:t>
            </a:r>
            <a:r>
              <a:rPr lang="en-US" altLang="ja-JP" sz="300" dirty="0" err="1" smtClean="0"/>
              <a:t>writer.println</a:t>
            </a:r>
            <a:r>
              <a:rPr lang="en-US" altLang="ja-JP" sz="300" dirty="0" smtClean="0"/>
              <a:t>();</a:t>
            </a:r>
          </a:p>
          <a:p>
            <a:pPr algn="l"/>
            <a:r>
              <a:rPr lang="en-US" altLang="ja-JP" sz="300" dirty="0" smtClean="0"/>
              <a:t>            </a:t>
            </a:r>
            <a:r>
              <a:rPr lang="en-US" altLang="ja-JP" sz="300" dirty="0" err="1" smtClean="0"/>
              <a:t>writer.println</a:t>
            </a:r>
            <a:r>
              <a:rPr lang="en-US" altLang="ja-JP" sz="300" dirty="0" smtClean="0"/>
              <a:t>("A given remote method is counted by once.");</a:t>
            </a:r>
          </a:p>
          <a:p>
            <a:pPr algn="l"/>
            <a:r>
              <a:rPr lang="en-US" altLang="ja-JP" sz="300" dirty="0" smtClean="0"/>
              <a:t>            </a:t>
            </a:r>
            <a:r>
              <a:rPr lang="en-US" altLang="ja-JP" sz="300" dirty="0" err="1" smtClean="0"/>
              <a:t>writer.println</a:t>
            </a:r>
            <a:r>
              <a:rPr lang="en-US" altLang="ja-JP" sz="300" dirty="0" smtClean="0"/>
              <a:t>();</a:t>
            </a:r>
          </a:p>
          <a:p>
            <a:pPr algn="l"/>
            <a:r>
              <a:rPr lang="en-US" altLang="ja-JP" sz="300" dirty="0" smtClean="0"/>
              <a:t>            </a:t>
            </a:r>
            <a:r>
              <a:rPr lang="en-US" altLang="ja-JP" sz="300" dirty="0" err="1" smtClean="0"/>
              <a:t>writer.flush</a:t>
            </a:r>
            <a:r>
              <a:rPr lang="en-US" altLang="ja-JP" sz="300" dirty="0" smtClean="0"/>
              <a:t>();</a:t>
            </a:r>
          </a:p>
          <a:p>
            <a:pPr algn="l"/>
            <a:endParaRPr lang="en-US" altLang="ja-JP" sz="300" dirty="0" smtClean="0"/>
          </a:p>
          <a:p>
            <a:pPr algn="l"/>
            <a:r>
              <a:rPr lang="en-US" altLang="ja-JP" sz="300" dirty="0" smtClean="0"/>
              <a:t>            DETAIL_DESCRIPTION = </a:t>
            </a:r>
            <a:r>
              <a:rPr lang="en-US" altLang="ja-JP" sz="300" dirty="0" err="1" smtClean="0"/>
              <a:t>buffer.toString</a:t>
            </a:r>
            <a:r>
              <a:rPr lang="en-US" altLang="ja-JP" sz="300" dirty="0" smtClean="0"/>
              <a:t>();</a:t>
            </a:r>
          </a:p>
          <a:p>
            <a:pPr algn="l"/>
            <a:r>
              <a:rPr lang="en-US" altLang="ja-JP" sz="300" dirty="0" smtClean="0"/>
              <a:t>        }</a:t>
            </a:r>
          </a:p>
          <a:p>
            <a:pPr algn="l"/>
            <a:r>
              <a:rPr lang="en-US" altLang="ja-JP" sz="300" dirty="0" smtClean="0"/>
              <a:t>    }</a:t>
            </a:r>
          </a:p>
          <a:p>
            <a:pPr algn="l"/>
            <a:endParaRPr lang="en-US" altLang="ja-JP" sz="300" dirty="0" smtClean="0"/>
          </a:p>
          <a:p>
            <a:pPr algn="l"/>
            <a:r>
              <a:rPr lang="en-US" altLang="ja-JP" sz="300" dirty="0" smtClean="0"/>
              <a:t>}</a:t>
            </a:r>
            <a:endParaRPr lang="en-US" altLang="ja-JP" sz="300" dirty="0"/>
          </a:p>
        </p:txBody>
      </p:sp>
      <p:sp>
        <p:nvSpPr>
          <p:cNvPr id="7" name="テキスト ボックス 6"/>
          <p:cNvSpPr txBox="1"/>
          <p:nvPr/>
        </p:nvSpPr>
        <p:spPr>
          <a:xfrm>
            <a:off x="214282" y="1214422"/>
            <a:ext cx="2786082" cy="400110"/>
          </a:xfrm>
          <a:prstGeom prst="rect">
            <a:avLst/>
          </a:prstGeom>
          <a:noFill/>
        </p:spPr>
        <p:txBody>
          <a:bodyPr wrap="square" rtlCol="0">
            <a:spAutoFit/>
          </a:bodyPr>
          <a:lstStyle/>
          <a:p>
            <a:r>
              <a:rPr kumimoji="1" lang="en-US" altLang="ja-JP" dirty="0" smtClean="0"/>
              <a:t>RFC</a:t>
            </a:r>
            <a:r>
              <a:rPr kumimoji="1" lang="ja-JP" altLang="en-US" dirty="0" smtClean="0"/>
              <a:t>プラグイン（</a:t>
            </a:r>
            <a:r>
              <a:rPr kumimoji="1" lang="en-US" altLang="ja-JP" dirty="0" smtClean="0"/>
              <a:t>117</a:t>
            </a:r>
            <a:r>
              <a:rPr kumimoji="1" lang="ja-JP" altLang="en-US" dirty="0" smtClean="0"/>
              <a:t>行）</a:t>
            </a:r>
            <a:endParaRPr kumimoji="1" lang="ja-JP" altLang="en-US" dirty="0"/>
          </a:p>
        </p:txBody>
      </p:sp>
      <p:grpSp>
        <p:nvGrpSpPr>
          <p:cNvPr id="16" name="グループ化 14"/>
          <p:cNvGrpSpPr/>
          <p:nvPr/>
        </p:nvGrpSpPr>
        <p:grpSpPr>
          <a:xfrm>
            <a:off x="3143240" y="1500174"/>
            <a:ext cx="5929354" cy="695744"/>
            <a:chOff x="3143240" y="1500174"/>
            <a:chExt cx="5929354" cy="695744"/>
          </a:xfrm>
        </p:grpSpPr>
        <p:sp>
          <p:nvSpPr>
            <p:cNvPr id="9" name="テキスト ボックス 8"/>
            <p:cNvSpPr txBox="1"/>
            <p:nvPr/>
          </p:nvSpPr>
          <p:spPr>
            <a:xfrm>
              <a:off x="3143240" y="1857364"/>
              <a:ext cx="5929354" cy="338554"/>
            </a:xfrm>
            <a:prstGeom prst="rect">
              <a:avLst/>
            </a:prstGeom>
            <a:noFill/>
            <a:ln w="12700">
              <a:solidFill>
                <a:schemeClr val="tx1"/>
              </a:solidFill>
            </a:ln>
          </p:spPr>
          <p:txBody>
            <a:bodyPr wrap="square" rtlCol="0">
              <a:spAutoFit/>
            </a:bodyPr>
            <a:lstStyle/>
            <a:p>
              <a:pPr algn="l"/>
              <a:r>
                <a:rPr lang="en-US" altLang="ja-JP" sz="1600" dirty="0" smtClean="0"/>
                <a:t>public class </a:t>
              </a:r>
              <a:r>
                <a:rPr lang="en-US" altLang="ja-JP" sz="1600" dirty="0" err="1" smtClean="0"/>
                <a:t>RFCPlugin</a:t>
              </a:r>
              <a:r>
                <a:rPr lang="en-US" altLang="ja-JP" sz="1600" dirty="0" smtClean="0"/>
                <a:t> </a:t>
              </a:r>
              <a:r>
                <a:rPr lang="en-US" altLang="ja-JP" sz="1600" dirty="0" smtClean="0">
                  <a:solidFill>
                    <a:srgbClr val="FF0000"/>
                  </a:solidFill>
                </a:rPr>
                <a:t>extends </a:t>
              </a:r>
              <a:r>
                <a:rPr lang="en-US" altLang="ja-JP" sz="1600" dirty="0" err="1" smtClean="0">
                  <a:solidFill>
                    <a:srgbClr val="FF0000"/>
                  </a:solidFill>
                </a:rPr>
                <a:t>AbstractClassMetricPlugin</a:t>
              </a:r>
              <a:r>
                <a:rPr lang="en-US" altLang="ja-JP" sz="1600" dirty="0" smtClean="0">
                  <a:solidFill>
                    <a:srgbClr val="FF0000"/>
                  </a:solidFill>
                </a:rPr>
                <a:t> </a:t>
              </a:r>
              <a:r>
                <a:rPr lang="en-US" altLang="ja-JP" sz="1600" dirty="0" smtClean="0"/>
                <a:t>{</a:t>
              </a:r>
              <a:r>
                <a:rPr lang="en-US" altLang="ja-JP" sz="1600" dirty="0" smtClean="0">
                  <a:solidFill>
                    <a:srgbClr val="FF0000"/>
                  </a:solidFill>
                </a:rPr>
                <a:t> </a:t>
              </a:r>
              <a:endParaRPr kumimoji="1" lang="ja-JP" altLang="en-US" sz="1600" dirty="0">
                <a:solidFill>
                  <a:srgbClr val="FF0000"/>
                </a:solidFill>
              </a:endParaRPr>
            </a:p>
          </p:txBody>
        </p:sp>
        <p:sp>
          <p:nvSpPr>
            <p:cNvPr id="10" name="テキスト ボックス 9"/>
            <p:cNvSpPr txBox="1"/>
            <p:nvPr/>
          </p:nvSpPr>
          <p:spPr>
            <a:xfrm>
              <a:off x="3714744" y="1500174"/>
              <a:ext cx="4500594" cy="400110"/>
            </a:xfrm>
            <a:prstGeom prst="rect">
              <a:avLst/>
            </a:prstGeom>
            <a:noFill/>
          </p:spPr>
          <p:txBody>
            <a:bodyPr wrap="square" rtlCol="0">
              <a:spAutoFit/>
            </a:bodyPr>
            <a:lstStyle/>
            <a:p>
              <a:r>
                <a:rPr kumimoji="1" lang="en-US" altLang="ja-JP" dirty="0" err="1" smtClean="0"/>
                <a:t>AbstractClassMetricsPlugin</a:t>
              </a:r>
              <a:r>
                <a:rPr kumimoji="1" lang="ja-JP" altLang="en-US" dirty="0" smtClean="0"/>
                <a:t>を継承</a:t>
              </a:r>
              <a:endParaRPr kumimoji="1" lang="ja-JP" altLang="en-US" dirty="0"/>
            </a:p>
          </p:txBody>
        </p:sp>
      </p:grpSp>
      <p:grpSp>
        <p:nvGrpSpPr>
          <p:cNvPr id="17" name="グループ化 15"/>
          <p:cNvGrpSpPr/>
          <p:nvPr/>
        </p:nvGrpSpPr>
        <p:grpSpPr>
          <a:xfrm>
            <a:off x="3143240" y="2573720"/>
            <a:ext cx="5929354" cy="1460667"/>
            <a:chOff x="3143240" y="2573720"/>
            <a:chExt cx="5929354" cy="1460667"/>
          </a:xfrm>
        </p:grpSpPr>
        <p:sp>
          <p:nvSpPr>
            <p:cNvPr id="11" name="テキスト ボックス 10"/>
            <p:cNvSpPr txBox="1"/>
            <p:nvPr/>
          </p:nvSpPr>
          <p:spPr>
            <a:xfrm>
              <a:off x="3143240" y="2957169"/>
              <a:ext cx="5929354" cy="1077218"/>
            </a:xfrm>
            <a:prstGeom prst="rect">
              <a:avLst/>
            </a:prstGeom>
            <a:noFill/>
            <a:ln w="12700">
              <a:solidFill>
                <a:schemeClr val="tx1"/>
              </a:solidFill>
            </a:ln>
          </p:spPr>
          <p:txBody>
            <a:bodyPr wrap="square" rtlCol="0">
              <a:spAutoFit/>
            </a:bodyPr>
            <a:lstStyle/>
            <a:p>
              <a:pPr algn="l"/>
              <a:r>
                <a:rPr lang="en-US" altLang="ja-JP" sz="1600" dirty="0" smtClean="0">
                  <a:solidFill>
                    <a:srgbClr val="FF0000"/>
                  </a:solidFill>
                </a:rPr>
                <a:t>@Override</a:t>
              </a:r>
            </a:p>
            <a:p>
              <a:pPr algn="l"/>
              <a:r>
                <a:rPr lang="en-US" altLang="ja-JP" sz="1600" dirty="0" smtClean="0">
                  <a:solidFill>
                    <a:srgbClr val="FF0000"/>
                  </a:solidFill>
                </a:rPr>
                <a:t>protected Number </a:t>
              </a:r>
              <a:r>
                <a:rPr lang="en-US" altLang="ja-JP" sz="1600" dirty="0" err="1" smtClean="0">
                  <a:solidFill>
                    <a:srgbClr val="FF0000"/>
                  </a:solidFill>
                </a:rPr>
                <a:t>measureClassMetric</a:t>
              </a:r>
              <a:r>
                <a:rPr lang="en-US" altLang="ja-JP" sz="1600" dirty="0" smtClean="0">
                  <a:solidFill>
                    <a:srgbClr val="FF0000"/>
                  </a:solidFill>
                </a:rPr>
                <a:t> (</a:t>
              </a:r>
              <a:r>
                <a:rPr lang="en-US" altLang="ja-JP" sz="1600" dirty="0" err="1" smtClean="0">
                  <a:solidFill>
                    <a:srgbClr val="FF0000"/>
                  </a:solidFill>
                </a:rPr>
                <a:t>TargetClassInfo</a:t>
              </a:r>
              <a:r>
                <a:rPr lang="en-US" altLang="ja-JP" sz="1600" dirty="0" smtClean="0">
                  <a:solidFill>
                    <a:srgbClr val="FF0000"/>
                  </a:solidFill>
                </a:rPr>
                <a:t> t) {</a:t>
              </a:r>
            </a:p>
            <a:p>
              <a:pPr algn="l"/>
              <a:r>
                <a:rPr lang="ja-JP" altLang="en-US" sz="1600" dirty="0" smtClean="0">
                  <a:solidFill>
                    <a:srgbClr val="FF0000"/>
                  </a:solidFill>
                </a:rPr>
                <a:t>     ・・・</a:t>
              </a:r>
              <a:endParaRPr lang="en-US" altLang="ja-JP" sz="1600" dirty="0" smtClean="0">
                <a:solidFill>
                  <a:srgbClr val="FF0000"/>
                </a:solidFill>
              </a:endParaRPr>
            </a:p>
            <a:p>
              <a:pPr algn="l"/>
              <a:r>
                <a:rPr lang="en-US" altLang="ja-JP" sz="1600" dirty="0" smtClean="0">
                  <a:solidFill>
                    <a:srgbClr val="FF0000"/>
                  </a:solidFill>
                </a:rPr>
                <a:t>}</a:t>
              </a:r>
              <a:endParaRPr kumimoji="1" lang="ja-JP" altLang="en-US" sz="1600" dirty="0">
                <a:solidFill>
                  <a:srgbClr val="FF0000"/>
                </a:solidFill>
              </a:endParaRPr>
            </a:p>
          </p:txBody>
        </p:sp>
        <p:sp>
          <p:nvSpPr>
            <p:cNvPr id="12" name="テキスト ボックス 11"/>
            <p:cNvSpPr txBox="1"/>
            <p:nvPr/>
          </p:nvSpPr>
          <p:spPr>
            <a:xfrm>
              <a:off x="3714744" y="2573720"/>
              <a:ext cx="4500594" cy="400110"/>
            </a:xfrm>
            <a:prstGeom prst="rect">
              <a:avLst/>
            </a:prstGeom>
            <a:noFill/>
          </p:spPr>
          <p:txBody>
            <a:bodyPr wrap="square" rtlCol="0">
              <a:spAutoFit/>
            </a:bodyPr>
            <a:lstStyle/>
            <a:p>
              <a:r>
                <a:rPr kumimoji="1" lang="ja-JP" altLang="en-US" dirty="0" smtClean="0"/>
                <a:t>メトリクス計測ロジックを</a:t>
              </a:r>
              <a:r>
                <a:rPr lang="ja-JP" altLang="en-US" dirty="0" smtClean="0"/>
                <a:t>実装</a:t>
              </a:r>
              <a:r>
                <a:rPr kumimoji="1" lang="ja-JP" altLang="en-US" dirty="0" smtClean="0"/>
                <a:t>（１３行）</a:t>
              </a:r>
              <a:endParaRPr kumimoji="1" lang="ja-JP" altLang="en-US" dirty="0"/>
            </a:p>
          </p:txBody>
        </p:sp>
      </p:grpSp>
      <p:grpSp>
        <p:nvGrpSpPr>
          <p:cNvPr id="18" name="グループ化 16"/>
          <p:cNvGrpSpPr/>
          <p:nvPr/>
        </p:nvGrpSpPr>
        <p:grpSpPr>
          <a:xfrm>
            <a:off x="3143240" y="4348657"/>
            <a:ext cx="5929354" cy="1723549"/>
            <a:chOff x="3143240" y="4348657"/>
            <a:chExt cx="5929354" cy="1723549"/>
          </a:xfrm>
        </p:grpSpPr>
        <p:sp>
          <p:nvSpPr>
            <p:cNvPr id="13" name="テキスト ボックス 12"/>
            <p:cNvSpPr txBox="1"/>
            <p:nvPr/>
          </p:nvSpPr>
          <p:spPr>
            <a:xfrm>
              <a:off x="3143240" y="4748767"/>
              <a:ext cx="5929354" cy="1323439"/>
            </a:xfrm>
            <a:prstGeom prst="rect">
              <a:avLst/>
            </a:prstGeom>
            <a:noFill/>
            <a:ln w="12700">
              <a:solidFill>
                <a:schemeClr val="tx1"/>
              </a:solidFill>
            </a:ln>
          </p:spPr>
          <p:txBody>
            <a:bodyPr wrap="square" rtlCol="0">
              <a:spAutoFit/>
            </a:bodyPr>
            <a:lstStyle/>
            <a:p>
              <a:pPr algn="l"/>
              <a:r>
                <a:rPr lang="en-US" altLang="ja-JP" sz="1600" dirty="0" smtClean="0">
                  <a:solidFill>
                    <a:srgbClr val="FF0000"/>
                  </a:solidFill>
                </a:rPr>
                <a:t>@Override protected String </a:t>
              </a:r>
              <a:r>
                <a:rPr lang="en-US" altLang="ja-JP" sz="1600" dirty="0" err="1" smtClean="0">
                  <a:solidFill>
                    <a:srgbClr val="FF0000"/>
                  </a:solidFill>
                </a:rPr>
                <a:t>getDescription</a:t>
              </a:r>
              <a:r>
                <a:rPr lang="en-US" altLang="ja-JP" sz="1600" dirty="0" smtClean="0">
                  <a:solidFill>
                    <a:srgbClr val="FF0000"/>
                  </a:solidFill>
                </a:rPr>
                <a:t>() {</a:t>
              </a:r>
              <a:r>
                <a:rPr lang="ja-JP" altLang="en-US" sz="1600" dirty="0" smtClean="0">
                  <a:solidFill>
                    <a:srgbClr val="FF0000"/>
                  </a:solidFill>
                </a:rPr>
                <a:t>・・・</a:t>
              </a:r>
              <a:r>
                <a:rPr lang="en-US" altLang="ja-JP" sz="1600" dirty="0" smtClean="0">
                  <a:solidFill>
                    <a:srgbClr val="FF0000"/>
                  </a:solidFill>
                </a:rPr>
                <a:t>}</a:t>
              </a:r>
            </a:p>
            <a:p>
              <a:pPr algn="l"/>
              <a:r>
                <a:rPr lang="en-US" altLang="ja-JP" sz="1600" dirty="0" smtClean="0">
                  <a:solidFill>
                    <a:srgbClr val="FF0000"/>
                  </a:solidFill>
                </a:rPr>
                <a:t>@Override protected String </a:t>
              </a:r>
              <a:r>
                <a:rPr lang="en-US" altLang="ja-JP" sz="1600" dirty="0" err="1" smtClean="0">
                  <a:solidFill>
                    <a:srgbClr val="FF0000"/>
                  </a:solidFill>
                </a:rPr>
                <a:t>getDetailDescription</a:t>
              </a:r>
              <a:r>
                <a:rPr lang="en-US" altLang="ja-JP" sz="1600" dirty="0" smtClean="0">
                  <a:solidFill>
                    <a:srgbClr val="FF0000"/>
                  </a:solidFill>
                </a:rPr>
                <a:t>()</a:t>
              </a:r>
              <a:r>
                <a:rPr lang="ja-JP" altLang="en-US" sz="1600" dirty="0" smtClean="0">
                  <a:solidFill>
                    <a:srgbClr val="FF0000"/>
                  </a:solidFill>
                </a:rPr>
                <a:t> </a:t>
              </a:r>
              <a:r>
                <a:rPr lang="en-US" altLang="ja-JP" sz="1600" dirty="0" smtClean="0">
                  <a:solidFill>
                    <a:srgbClr val="FF0000"/>
                  </a:solidFill>
                </a:rPr>
                <a:t>{</a:t>
              </a:r>
              <a:r>
                <a:rPr lang="ja-JP" altLang="en-US" sz="1600" dirty="0" smtClean="0">
                  <a:solidFill>
                    <a:srgbClr val="FF0000"/>
                  </a:solidFill>
                </a:rPr>
                <a:t>・・・</a:t>
              </a:r>
              <a:r>
                <a:rPr lang="en-US" altLang="ja-JP" sz="1600" dirty="0" smtClean="0">
                  <a:solidFill>
                    <a:srgbClr val="FF0000"/>
                  </a:solidFill>
                </a:rPr>
                <a:t>}</a:t>
              </a:r>
            </a:p>
            <a:p>
              <a:pPr algn="l"/>
              <a:r>
                <a:rPr lang="en-US" altLang="ja-JP" sz="1600" dirty="0" smtClean="0">
                  <a:solidFill>
                    <a:srgbClr val="FF0000"/>
                  </a:solidFill>
                </a:rPr>
                <a:t>@Override protected String </a:t>
              </a:r>
              <a:r>
                <a:rPr lang="en-US" altLang="ja-JP" sz="1600" dirty="0" err="1" smtClean="0">
                  <a:solidFill>
                    <a:srgbClr val="FF0000"/>
                  </a:solidFill>
                </a:rPr>
                <a:t>getMetricName</a:t>
              </a:r>
              <a:r>
                <a:rPr lang="en-US" altLang="ja-JP" sz="1600" dirty="0" smtClean="0">
                  <a:solidFill>
                    <a:srgbClr val="FF0000"/>
                  </a:solidFill>
                </a:rPr>
                <a:t>()</a:t>
              </a:r>
              <a:r>
                <a:rPr lang="ja-JP" altLang="en-US" sz="1600" dirty="0" smtClean="0">
                  <a:solidFill>
                    <a:srgbClr val="FF0000"/>
                  </a:solidFill>
                </a:rPr>
                <a:t> </a:t>
              </a:r>
              <a:r>
                <a:rPr lang="en-US" altLang="ja-JP" sz="1600" dirty="0" smtClean="0">
                  <a:solidFill>
                    <a:srgbClr val="FF0000"/>
                  </a:solidFill>
                </a:rPr>
                <a:t>{</a:t>
              </a:r>
              <a:r>
                <a:rPr lang="ja-JP" altLang="en-US" sz="1600" dirty="0" smtClean="0">
                  <a:solidFill>
                    <a:srgbClr val="FF0000"/>
                  </a:solidFill>
                </a:rPr>
                <a:t>・・・</a:t>
              </a:r>
              <a:r>
                <a:rPr lang="en-US" altLang="ja-JP" sz="1600" dirty="0" smtClean="0">
                  <a:solidFill>
                    <a:srgbClr val="FF0000"/>
                  </a:solidFill>
                </a:rPr>
                <a:t>}</a:t>
              </a:r>
            </a:p>
            <a:p>
              <a:pPr algn="l"/>
              <a:r>
                <a:rPr lang="en-US" altLang="ja-JP" sz="1600" dirty="0" smtClean="0">
                  <a:solidFill>
                    <a:srgbClr val="FF0000"/>
                  </a:solidFill>
                </a:rPr>
                <a:t>@Override protected </a:t>
              </a:r>
              <a:r>
                <a:rPr lang="en-US" altLang="ja-JP" sz="1600" dirty="0" err="1" smtClean="0">
                  <a:solidFill>
                    <a:srgbClr val="FF0000"/>
                  </a:solidFill>
                </a:rPr>
                <a:t>boolean</a:t>
              </a:r>
              <a:r>
                <a:rPr lang="en-US" altLang="ja-JP" sz="1600" dirty="0" smtClean="0">
                  <a:solidFill>
                    <a:srgbClr val="FF0000"/>
                  </a:solidFill>
                </a:rPr>
                <a:t> </a:t>
              </a:r>
              <a:r>
                <a:rPr lang="en-US" altLang="ja-JP" sz="1600" dirty="0" err="1" smtClean="0">
                  <a:solidFill>
                    <a:srgbClr val="FF0000"/>
                  </a:solidFill>
                </a:rPr>
                <a:t>useMethodInfo</a:t>
              </a:r>
              <a:r>
                <a:rPr lang="en-US" altLang="ja-JP" sz="1600" dirty="0" smtClean="0">
                  <a:solidFill>
                    <a:srgbClr val="FF0000"/>
                  </a:solidFill>
                </a:rPr>
                <a:t>()</a:t>
              </a:r>
              <a:r>
                <a:rPr lang="ja-JP" altLang="en-US" sz="1600" dirty="0" smtClean="0">
                  <a:solidFill>
                    <a:srgbClr val="FF0000"/>
                  </a:solidFill>
                </a:rPr>
                <a:t> </a:t>
              </a:r>
              <a:r>
                <a:rPr lang="en-US" altLang="ja-JP" sz="1600" dirty="0" smtClean="0">
                  <a:solidFill>
                    <a:srgbClr val="FF0000"/>
                  </a:solidFill>
                </a:rPr>
                <a:t>{</a:t>
              </a:r>
              <a:r>
                <a:rPr lang="ja-JP" altLang="en-US" sz="1600" dirty="0" smtClean="0">
                  <a:solidFill>
                    <a:srgbClr val="FF0000"/>
                  </a:solidFill>
                </a:rPr>
                <a:t>・・・</a:t>
              </a:r>
              <a:r>
                <a:rPr lang="en-US" altLang="ja-JP" sz="1600" dirty="0" smtClean="0">
                  <a:solidFill>
                    <a:srgbClr val="FF0000"/>
                  </a:solidFill>
                </a:rPr>
                <a:t>}</a:t>
              </a:r>
            </a:p>
            <a:p>
              <a:pPr algn="l"/>
              <a:r>
                <a:rPr lang="en-US" altLang="ja-JP" sz="1600" dirty="0" smtClean="0">
                  <a:solidFill>
                    <a:srgbClr val="FF0000"/>
                  </a:solidFill>
                </a:rPr>
                <a:t>@Override protected </a:t>
              </a:r>
              <a:r>
                <a:rPr lang="en-US" altLang="ja-JP" sz="1600" dirty="0" err="1" smtClean="0">
                  <a:solidFill>
                    <a:srgbClr val="FF0000"/>
                  </a:solidFill>
                </a:rPr>
                <a:t>boolean</a:t>
              </a:r>
              <a:r>
                <a:rPr lang="en-US" altLang="ja-JP" sz="1600" dirty="0" smtClean="0">
                  <a:solidFill>
                    <a:srgbClr val="FF0000"/>
                  </a:solidFill>
                </a:rPr>
                <a:t> </a:t>
              </a:r>
              <a:r>
                <a:rPr lang="en-US" altLang="ja-JP" sz="1600" dirty="0" err="1" smtClean="0">
                  <a:solidFill>
                    <a:srgbClr val="FF0000"/>
                  </a:solidFill>
                </a:rPr>
                <a:t>useMethodLocalInfo</a:t>
              </a:r>
              <a:r>
                <a:rPr lang="en-US" altLang="ja-JP" sz="1600" dirty="0" smtClean="0">
                  <a:solidFill>
                    <a:srgbClr val="FF0000"/>
                  </a:solidFill>
                </a:rPr>
                <a:t>()</a:t>
              </a:r>
              <a:r>
                <a:rPr lang="ja-JP" altLang="en-US" sz="1600" dirty="0" smtClean="0">
                  <a:solidFill>
                    <a:srgbClr val="FF0000"/>
                  </a:solidFill>
                </a:rPr>
                <a:t> </a:t>
              </a:r>
              <a:r>
                <a:rPr lang="en-US" altLang="ja-JP" sz="1600" dirty="0" smtClean="0">
                  <a:solidFill>
                    <a:srgbClr val="FF0000"/>
                  </a:solidFill>
                </a:rPr>
                <a:t>{</a:t>
              </a:r>
              <a:r>
                <a:rPr lang="ja-JP" altLang="en-US" sz="1600" dirty="0" smtClean="0">
                  <a:solidFill>
                    <a:srgbClr val="FF0000"/>
                  </a:solidFill>
                </a:rPr>
                <a:t>・・・</a:t>
              </a:r>
              <a:r>
                <a:rPr lang="en-US" altLang="ja-JP" sz="1600" dirty="0" smtClean="0">
                  <a:solidFill>
                    <a:srgbClr val="FF0000"/>
                  </a:solidFill>
                </a:rPr>
                <a:t>}</a:t>
              </a:r>
            </a:p>
          </p:txBody>
        </p:sp>
        <p:sp>
          <p:nvSpPr>
            <p:cNvPr id="14" name="テキスト ボックス 13"/>
            <p:cNvSpPr txBox="1"/>
            <p:nvPr/>
          </p:nvSpPr>
          <p:spPr>
            <a:xfrm>
              <a:off x="3143240" y="4348657"/>
              <a:ext cx="5929354" cy="400110"/>
            </a:xfrm>
            <a:prstGeom prst="rect">
              <a:avLst/>
            </a:prstGeom>
            <a:noFill/>
          </p:spPr>
          <p:txBody>
            <a:bodyPr wrap="square" rtlCol="0">
              <a:spAutoFit/>
            </a:bodyPr>
            <a:lstStyle/>
            <a:p>
              <a:r>
                <a:rPr lang="ja-JP" altLang="en-US" dirty="0" smtClean="0"/>
                <a:t>その他のメソッドをオーバーライド</a:t>
              </a:r>
              <a:r>
                <a:rPr kumimoji="1" lang="ja-JP" altLang="en-US" dirty="0" smtClean="0"/>
                <a:t>（各</a:t>
              </a:r>
              <a:r>
                <a:rPr lang="en-US" altLang="ja-JP" dirty="0" smtClean="0"/>
                <a:t>1</a:t>
              </a:r>
              <a:r>
                <a:rPr kumimoji="1" lang="ja-JP" altLang="en-US" dirty="0" smtClean="0"/>
                <a:t>行程度）</a:t>
              </a:r>
              <a:endParaRPr kumimoji="1" lang="ja-JP" altLang="en-US" dirty="0"/>
            </a:p>
          </p:txBody>
        </p:sp>
      </p:grpSp>
      <p:cxnSp>
        <p:nvCxnSpPr>
          <p:cNvPr id="44" name="直線矢印コネクタ 43"/>
          <p:cNvCxnSpPr/>
          <p:nvPr/>
        </p:nvCxnSpPr>
        <p:spPr bwMode="auto">
          <a:xfrm>
            <a:off x="1571604" y="1928802"/>
            <a:ext cx="1500198" cy="71438"/>
          </a:xfrm>
          <a:prstGeom prst="straightConnector1">
            <a:avLst/>
          </a:prstGeom>
          <a:solidFill>
            <a:srgbClr val="FFFF99"/>
          </a:solidFill>
          <a:ln w="25400" cap="flat" cmpd="sng" algn="ctr">
            <a:solidFill>
              <a:schemeClr val="tx1"/>
            </a:solidFill>
            <a:prstDash val="solid"/>
            <a:round/>
            <a:headEnd type="none" w="med" len="med"/>
            <a:tailEnd type="arrow"/>
          </a:ln>
          <a:effectLst/>
        </p:spPr>
      </p:cxnSp>
      <p:cxnSp>
        <p:nvCxnSpPr>
          <p:cNvPr id="45" name="直線矢印コネクタ 44"/>
          <p:cNvCxnSpPr/>
          <p:nvPr/>
        </p:nvCxnSpPr>
        <p:spPr bwMode="auto">
          <a:xfrm>
            <a:off x="2000232" y="2786058"/>
            <a:ext cx="1071570" cy="714380"/>
          </a:xfrm>
          <a:prstGeom prst="straightConnector1">
            <a:avLst/>
          </a:prstGeom>
          <a:solidFill>
            <a:srgbClr val="FFFF99"/>
          </a:solidFill>
          <a:ln w="25400" cap="flat" cmpd="sng" algn="ctr">
            <a:solidFill>
              <a:schemeClr val="tx1"/>
            </a:solidFill>
            <a:prstDash val="solid"/>
            <a:round/>
            <a:headEnd type="none" w="med" len="med"/>
            <a:tailEnd type="arrow"/>
          </a:ln>
          <a:effectLst/>
        </p:spPr>
      </p:cxnSp>
      <p:grpSp>
        <p:nvGrpSpPr>
          <p:cNvPr id="19" name="グループ化 57"/>
          <p:cNvGrpSpPr/>
          <p:nvPr/>
        </p:nvGrpSpPr>
        <p:grpSpPr>
          <a:xfrm>
            <a:off x="1571604" y="3429000"/>
            <a:ext cx="1500198" cy="2214578"/>
            <a:chOff x="1571604" y="3429000"/>
            <a:chExt cx="1500198" cy="2214578"/>
          </a:xfrm>
        </p:grpSpPr>
        <p:cxnSp>
          <p:nvCxnSpPr>
            <p:cNvPr id="47" name="直線矢印コネクタ 46"/>
            <p:cNvCxnSpPr/>
            <p:nvPr/>
          </p:nvCxnSpPr>
          <p:spPr bwMode="auto">
            <a:xfrm rot="16200000" flipH="1">
              <a:off x="1500166" y="3500438"/>
              <a:ext cx="1643074" cy="1500198"/>
            </a:xfrm>
            <a:prstGeom prst="straightConnector1">
              <a:avLst/>
            </a:prstGeom>
            <a:solidFill>
              <a:srgbClr val="FFFF99"/>
            </a:solidFill>
            <a:ln w="25400" cap="flat" cmpd="sng" algn="ctr">
              <a:solidFill>
                <a:schemeClr val="tx1"/>
              </a:solidFill>
              <a:prstDash val="solid"/>
              <a:round/>
              <a:headEnd type="none" w="med" len="med"/>
              <a:tailEnd type="arrow"/>
            </a:ln>
            <a:effectLst/>
          </p:spPr>
        </p:cxnSp>
        <p:cxnSp>
          <p:nvCxnSpPr>
            <p:cNvPr id="49" name="直線矢印コネクタ 48"/>
            <p:cNvCxnSpPr/>
            <p:nvPr/>
          </p:nvCxnSpPr>
          <p:spPr bwMode="auto">
            <a:xfrm>
              <a:off x="1571605" y="3857628"/>
              <a:ext cx="1500197" cy="1357322"/>
            </a:xfrm>
            <a:prstGeom prst="straightConnector1">
              <a:avLst/>
            </a:prstGeom>
            <a:solidFill>
              <a:srgbClr val="FFFF99"/>
            </a:solidFill>
            <a:ln w="25400" cap="flat" cmpd="sng" algn="ctr">
              <a:solidFill>
                <a:schemeClr val="tx1"/>
              </a:solidFill>
              <a:prstDash val="solid"/>
              <a:round/>
              <a:headEnd type="none" w="med" len="med"/>
              <a:tailEnd type="arrow"/>
            </a:ln>
            <a:effectLst/>
          </p:spPr>
        </p:cxnSp>
        <p:cxnSp>
          <p:nvCxnSpPr>
            <p:cNvPr id="51" name="直線矢印コネクタ 50"/>
            <p:cNvCxnSpPr/>
            <p:nvPr/>
          </p:nvCxnSpPr>
          <p:spPr bwMode="auto">
            <a:xfrm>
              <a:off x="1571604" y="4357694"/>
              <a:ext cx="1500198" cy="1000132"/>
            </a:xfrm>
            <a:prstGeom prst="straightConnector1">
              <a:avLst/>
            </a:prstGeom>
            <a:solidFill>
              <a:srgbClr val="FFFF99"/>
            </a:solidFill>
            <a:ln w="25400" cap="flat" cmpd="sng" algn="ctr">
              <a:solidFill>
                <a:schemeClr val="tx1"/>
              </a:solidFill>
              <a:prstDash val="solid"/>
              <a:round/>
              <a:headEnd type="none" w="med" len="med"/>
              <a:tailEnd type="arrow"/>
            </a:ln>
            <a:effectLst/>
          </p:spPr>
        </p:cxnSp>
        <p:cxnSp>
          <p:nvCxnSpPr>
            <p:cNvPr id="53" name="直線矢印コネクタ 52"/>
            <p:cNvCxnSpPr/>
            <p:nvPr/>
          </p:nvCxnSpPr>
          <p:spPr bwMode="auto">
            <a:xfrm>
              <a:off x="1571604" y="4857760"/>
              <a:ext cx="1500198" cy="642942"/>
            </a:xfrm>
            <a:prstGeom prst="straightConnector1">
              <a:avLst/>
            </a:prstGeom>
            <a:solidFill>
              <a:srgbClr val="FFFF99"/>
            </a:solidFill>
            <a:ln w="25400" cap="flat" cmpd="sng" algn="ctr">
              <a:solidFill>
                <a:schemeClr val="tx1"/>
              </a:solidFill>
              <a:prstDash val="solid"/>
              <a:round/>
              <a:headEnd type="none" w="med" len="med"/>
              <a:tailEnd type="arrow"/>
            </a:ln>
            <a:effectLst/>
          </p:spPr>
        </p:cxnSp>
        <p:cxnSp>
          <p:nvCxnSpPr>
            <p:cNvPr id="56" name="直線矢印コネクタ 55"/>
            <p:cNvCxnSpPr/>
            <p:nvPr/>
          </p:nvCxnSpPr>
          <p:spPr bwMode="auto">
            <a:xfrm>
              <a:off x="1571604" y="5357826"/>
              <a:ext cx="1500198" cy="285752"/>
            </a:xfrm>
            <a:prstGeom prst="straightConnector1">
              <a:avLst/>
            </a:prstGeom>
            <a:solidFill>
              <a:srgbClr val="FFFF99"/>
            </a:solidFill>
            <a:ln w="25400" cap="flat" cmpd="sng" algn="ctr">
              <a:solidFill>
                <a:schemeClr val="tx1"/>
              </a:solidFill>
              <a:prstDash val="solid"/>
              <a:round/>
              <a:headEnd type="none" w="med" len="med"/>
              <a:tailEnd type="arrow"/>
            </a:ln>
            <a:effectLst/>
          </p:spPr>
        </p:cxnSp>
      </p:grpSp>
      <p:sp>
        <p:nvSpPr>
          <p:cNvPr id="42" name="角丸四角形吹き出し 41"/>
          <p:cNvSpPr/>
          <p:nvPr/>
        </p:nvSpPr>
        <p:spPr bwMode="auto">
          <a:xfrm>
            <a:off x="3714744" y="928670"/>
            <a:ext cx="2786082" cy="442674"/>
          </a:xfrm>
          <a:prstGeom prst="wedgeRoundRectCallout">
            <a:avLst>
              <a:gd name="adj1" fmla="val -80876"/>
              <a:gd name="adj2" fmla="val 54494"/>
              <a:gd name="adj3" fmla="val 16667"/>
            </a:avLst>
          </a:prstGeom>
          <a:solidFill>
            <a:srgbClr val="FFFF00"/>
          </a:solid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ja-JP" sz="2000" b="0" i="0" u="none" strike="noStrike" cap="none" normalizeH="0" baseline="0" dirty="0" err="1" smtClean="0">
                <a:ln>
                  <a:noFill/>
                </a:ln>
                <a:solidFill>
                  <a:schemeClr val="tx1"/>
                </a:solidFill>
                <a:effectLst/>
                <a:latin typeface="Arial" charset="0"/>
                <a:ea typeface="ＭＳ Ｐゴシック" pitchFamily="50" charset="-128"/>
              </a:rPr>
              <a:t>SourceForge</a:t>
            </a:r>
            <a:r>
              <a:rPr kumimoji="1" lang="ja-JP" altLang="en-US" sz="2000" b="0" i="0" u="none" strike="noStrike" cap="none" normalizeH="0" baseline="0" dirty="0" smtClean="0">
                <a:ln>
                  <a:noFill/>
                </a:ln>
                <a:solidFill>
                  <a:schemeClr val="tx1"/>
                </a:solidFill>
                <a:effectLst/>
                <a:latin typeface="Arial" charset="0"/>
                <a:ea typeface="ＭＳ Ｐゴシック" pitchFamily="50" charset="-128"/>
              </a:rPr>
              <a:t>で公開中</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クラスの</a:t>
            </a:r>
            <a:r>
              <a:rPr lang="en-US" altLang="ja-JP" dirty="0" smtClean="0"/>
              <a:t>API</a:t>
            </a:r>
            <a:r>
              <a:rPr lang="ja-JP" altLang="en-US" dirty="0" smtClean="0"/>
              <a:t>の例</a:t>
            </a:r>
            <a:r>
              <a:rPr lang="en-US" altLang="ja-JP" dirty="0" smtClean="0"/>
              <a:t/>
            </a:r>
            <a:br>
              <a:rPr lang="en-US" altLang="ja-JP" dirty="0" smtClean="0"/>
            </a:br>
            <a:r>
              <a:rPr lang="en-US" altLang="ja-JP" sz="2000" dirty="0" smtClean="0"/>
              <a:t>jp.ac.osaka_u.ist.sel.metricsltool.main.data.target.TargetClassInfo</a:t>
            </a:r>
            <a:endParaRPr kumimoji="1" lang="ja-JP" altLang="en-US" dirty="0"/>
          </a:p>
        </p:txBody>
      </p:sp>
      <p:pic>
        <p:nvPicPr>
          <p:cNvPr id="1028" name="Picture 4"/>
          <p:cNvPicPr>
            <a:picLocks noChangeAspect="1" noChangeArrowheads="1"/>
          </p:cNvPicPr>
          <p:nvPr/>
        </p:nvPicPr>
        <p:blipFill>
          <a:blip r:embed="rId3" cstate="print"/>
          <a:srcRect/>
          <a:stretch>
            <a:fillRect/>
          </a:stretch>
        </p:blipFill>
        <p:spPr bwMode="auto">
          <a:xfrm>
            <a:off x="71472" y="1428736"/>
            <a:ext cx="9001122" cy="455511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Sel-BlueMonday">
  <a:themeElements>
    <a:clrScheme name="Sel-BlueMonday 1">
      <a:dk1>
        <a:srgbClr val="000000"/>
      </a:dk1>
      <a:lt1>
        <a:srgbClr val="FFFFFF"/>
      </a:lt1>
      <a:dk2>
        <a:srgbClr val="000000"/>
      </a:dk2>
      <a:lt2>
        <a:srgbClr val="808080"/>
      </a:lt2>
      <a:accent1>
        <a:srgbClr val="333399"/>
      </a:accent1>
      <a:accent2>
        <a:srgbClr val="3366CC"/>
      </a:accent2>
      <a:accent3>
        <a:srgbClr val="FFFFFF"/>
      </a:accent3>
      <a:accent4>
        <a:srgbClr val="000000"/>
      </a:accent4>
      <a:accent5>
        <a:srgbClr val="ADADCA"/>
      </a:accent5>
      <a:accent6>
        <a:srgbClr val="2D5CB9"/>
      </a:accent6>
      <a:hlink>
        <a:srgbClr val="6699FF"/>
      </a:hlink>
      <a:folHlink>
        <a:srgbClr val="000066"/>
      </a:folHlink>
    </a:clrScheme>
    <a:fontScheme name="Sel-BlueMonday">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5400" cap="flat" cmpd="sng" algn="ctr">
          <a:solidFill>
            <a:srgbClr val="FF0000"/>
          </a:solidFill>
          <a:prstDash val="solid"/>
          <a:round/>
          <a:headEnd type="none" w="med" len="med"/>
          <a:tailEnd type="none" w="med" len="med"/>
        </a:ln>
        <a:effectLst/>
      </a:spPr>
      <a:bodyPr vert="horz" wrap="square" lIns="91440" tIns="45720" rIns="91440" bIns="45720" numCol="1" rtlCol="0"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1" sz="2000" b="0" i="0" u="none" strike="noStrike" cap="none" normalizeH="0" baseline="0" smtClean="0">
            <a:ln>
              <a:noFill/>
            </a:ln>
            <a:solidFill>
              <a:schemeClr val="tx1"/>
            </a:solidFill>
            <a:effectLst/>
            <a:latin typeface="Arial" charset="0"/>
            <a:ea typeface="ＭＳ Ｐゴシック" pitchFamily="50" charset="-128"/>
          </a:defRPr>
        </a:defPPr>
      </a:lstStyle>
    </a:spDef>
    <a:lnDef>
      <a:spPr bwMode="auto">
        <a:xfrm>
          <a:off x="0" y="0"/>
          <a:ext cx="1" cy="1"/>
        </a:xfrm>
        <a:custGeom>
          <a:avLst/>
          <a:gdLst/>
          <a:ahLst/>
          <a:cxnLst/>
          <a:rect l="0" t="0" r="0" b="0"/>
          <a:pathLst/>
        </a:custGeom>
        <a:solidFill>
          <a:srgbClr val="FFFF99"/>
        </a:solidFill>
        <a:ln w="25400"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1" lang="ja-JP" altLang="en-US" sz="2000" b="0" i="0" u="none" strike="noStrike" cap="none" normalizeH="0" baseline="0" smtClean="0">
            <a:ln>
              <a:noFill/>
            </a:ln>
            <a:solidFill>
              <a:schemeClr val="tx1"/>
            </a:solidFill>
            <a:effectLst/>
            <a:latin typeface="Arial" charset="0"/>
            <a:ea typeface="ＭＳ Ｐゴシック" pitchFamily="50" charset="-128"/>
          </a:defRPr>
        </a:defPPr>
      </a:lstStyle>
    </a:lnDef>
  </a:objectDefaults>
  <a:extraClrSchemeLst>
    <a:extraClrScheme>
      <a:clrScheme name="Sel-BlueMonday 1">
        <a:dk1>
          <a:srgbClr val="000000"/>
        </a:dk1>
        <a:lt1>
          <a:srgbClr val="FFFFFF"/>
        </a:lt1>
        <a:dk2>
          <a:srgbClr val="000000"/>
        </a:dk2>
        <a:lt2>
          <a:srgbClr val="808080"/>
        </a:lt2>
        <a:accent1>
          <a:srgbClr val="333399"/>
        </a:accent1>
        <a:accent2>
          <a:srgbClr val="3366CC"/>
        </a:accent2>
        <a:accent3>
          <a:srgbClr val="FFFFFF"/>
        </a:accent3>
        <a:accent4>
          <a:srgbClr val="000000"/>
        </a:accent4>
        <a:accent5>
          <a:srgbClr val="ADADCA"/>
        </a:accent5>
        <a:accent6>
          <a:srgbClr val="2D5CB9"/>
        </a:accent6>
        <a:hlink>
          <a:srgbClr val="6699FF"/>
        </a:hlink>
        <a:folHlink>
          <a:srgbClr val="000066"/>
        </a:folHlink>
      </a:clrScheme>
      <a:clrMap bg1="lt1" tx1="dk1" bg2="lt2" tx2="dk2" accent1="accent1" accent2="accent2" accent3="accent3" accent4="accent4" accent5="accent5" accent6="accent6" hlink="hlink" folHlink="folHlink"/>
    </a:extraClrScheme>
    <a:extraClrScheme>
      <a:clrScheme name="Sel-BlueMonday 2">
        <a:dk1>
          <a:srgbClr val="808080"/>
        </a:dk1>
        <a:lt1>
          <a:srgbClr val="DDDDDD"/>
        </a:lt1>
        <a:dk2>
          <a:srgbClr val="080808"/>
        </a:dk2>
        <a:lt2>
          <a:srgbClr val="DDDDDD"/>
        </a:lt2>
        <a:accent1>
          <a:srgbClr val="333399"/>
        </a:accent1>
        <a:accent2>
          <a:srgbClr val="3366CC"/>
        </a:accent2>
        <a:accent3>
          <a:srgbClr val="AAAAAA"/>
        </a:accent3>
        <a:accent4>
          <a:srgbClr val="BDBDBD"/>
        </a:accent4>
        <a:accent5>
          <a:srgbClr val="ADADCA"/>
        </a:accent5>
        <a:accent6>
          <a:srgbClr val="2D5CB9"/>
        </a:accent6>
        <a:hlink>
          <a:srgbClr val="6699FF"/>
        </a:hlink>
        <a:folHlink>
          <a:srgbClr val="000066"/>
        </a:folHlink>
      </a:clrScheme>
      <a:clrMap bg1="dk2" tx1="lt1" bg2="dk1" tx2="lt2" accent1="accent1" accent2="accent2" accent3="accent3" accent4="accent4" accent5="accent5" accent6="accent6" hlink="hlink" folHlink="folHlink"/>
    </a:extraClrScheme>
    <a:extraClrScheme>
      <a:clrScheme name="Sel-BlueMonday 3">
        <a:dk1>
          <a:srgbClr val="000000"/>
        </a:dk1>
        <a:lt1>
          <a:srgbClr val="F6F1E6"/>
        </a:lt1>
        <a:dk2>
          <a:srgbClr val="800000"/>
        </a:dk2>
        <a:lt2>
          <a:srgbClr val="825018"/>
        </a:lt2>
        <a:accent1>
          <a:srgbClr val="AD1F1F"/>
        </a:accent1>
        <a:accent2>
          <a:srgbClr val="CC0000"/>
        </a:accent2>
        <a:accent3>
          <a:srgbClr val="FAF7F0"/>
        </a:accent3>
        <a:accent4>
          <a:srgbClr val="000000"/>
        </a:accent4>
        <a:accent5>
          <a:srgbClr val="D3ABAB"/>
        </a:accent5>
        <a:accent6>
          <a:srgbClr val="B90000"/>
        </a:accent6>
        <a:hlink>
          <a:srgbClr val="ED7A33"/>
        </a:hlink>
        <a:folHlink>
          <a:srgbClr val="80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40739</TotalTime>
  <Words>2477</Words>
  <Application>Microsoft Office PowerPoint</Application>
  <PresentationFormat>画面に合わせる (4:3)</PresentationFormat>
  <Paragraphs>475</Paragraphs>
  <Slides>32</Slides>
  <Notes>11</Notes>
  <HiddenSlides>0</HiddenSlides>
  <MMClips>0</MMClips>
  <ScaleCrop>false</ScaleCrop>
  <HeadingPairs>
    <vt:vector size="4" baseType="variant">
      <vt:variant>
        <vt:lpstr>テーマ</vt:lpstr>
      </vt:variant>
      <vt:variant>
        <vt:i4>1</vt:i4>
      </vt:variant>
      <vt:variant>
        <vt:lpstr>スライド タイトル</vt:lpstr>
      </vt:variant>
      <vt:variant>
        <vt:i4>32</vt:i4>
      </vt:variant>
    </vt:vector>
  </HeadingPairs>
  <TitlesOfParts>
    <vt:vector size="33" baseType="lpstr">
      <vt:lpstr>Sel-BlueMonday</vt:lpstr>
      <vt:lpstr>メトリクス計測 プラグインプラットフォーム MASU　（取扱説明書）</vt:lpstr>
      <vt:lpstr>MASUとは</vt:lpstr>
      <vt:lpstr>ＭＡＳＵのアーキテクチャと処理の流れ</vt:lpstr>
      <vt:lpstr>プラグインの作成方法</vt:lpstr>
      <vt:lpstr>MASUのプラグイン関連部分</vt:lpstr>
      <vt:lpstr>プラグイン作成手順</vt:lpstr>
      <vt:lpstr>プラグイン作成の例：RFCメトリクス</vt:lpstr>
      <vt:lpstr>例：RFCプラグインの説明</vt:lpstr>
      <vt:lpstr>クラスのAPIの例 jp.ac.osaka_u.ist.sel.metricsltool.main.data.target.TargetClassInfo</vt:lpstr>
      <vt:lpstr>メソッドのAPIの例 jp.ac.osaka_u.ist.sel.metricstool.main.data.target.MethodInfo</vt:lpstr>
      <vt:lpstr>MASUの実行方法</vt:lpstr>
      <vt:lpstr>実行の前に．．．（１）</vt:lpstr>
      <vt:lpstr>実行の前に．．．（２）</vt:lpstr>
      <vt:lpstr>実行の前に．．．（３）</vt:lpstr>
      <vt:lpstr>MASUの実行</vt:lpstr>
      <vt:lpstr>MASUの引数（１）</vt:lpstr>
      <vt:lpstr>MASUの引数（２）</vt:lpstr>
      <vt:lpstr>MASUの引数（３）</vt:lpstr>
      <vt:lpstr>MASUの引数（４）</vt:lpstr>
      <vt:lpstr>MASUの引数（５）</vt:lpstr>
      <vt:lpstr>ソースコード解析ツールとして利用</vt:lpstr>
      <vt:lpstr>利用方法</vt:lpstr>
      <vt:lpstr>解析精度を高めるために</vt:lpstr>
      <vt:lpstr>簡単な例（要素名の出力）</vt:lpstr>
      <vt:lpstr>簡単な例（要素名の出力）</vt:lpstr>
      <vt:lpstr>masuの出力を取得する方法（１）</vt:lpstr>
      <vt:lpstr>masuの出力を取得する方法（２）</vt:lpstr>
      <vt:lpstr>masuの出力を取得する方法（３）</vt:lpstr>
      <vt:lpstr>その他</vt:lpstr>
      <vt:lpstr>SourceForgeで公開</vt:lpstr>
      <vt:lpstr>バグ報告</vt:lpstr>
      <vt:lpstr>過去に開発に携わった方々（敬称略）</vt:lpstr>
    </vt:vector>
  </TitlesOfParts>
  <Company>Inoue Lab.</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機能的関心事を抽出するためのプログラムスライシングの拡張</dc:title>
  <dc:creator>rniitani</dc:creator>
  <cp:lastModifiedBy>higo</cp:lastModifiedBy>
  <cp:revision>1382</cp:revision>
  <dcterms:created xsi:type="dcterms:W3CDTF">2006-07-06T08:05:08Z</dcterms:created>
  <dcterms:modified xsi:type="dcterms:W3CDTF">2010-05-12T02:49:07Z</dcterms:modified>
</cp:coreProperties>
</file>