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arah Chu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Average-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2-03T08:27:43.542">
    <p:pos x="196" y="169"/>
    <p:text>alt title?
Are mass shootings in a school setting more likely to have a shooter with a history of mental illness than mass shootings in other settings?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5c64f0a1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5c64f0a1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5c64f0a1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5c64f0a1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5c64f0a1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5c64f0a1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2f066cfe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2f066cfe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2f066cfe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2f066cfe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5c64f0a1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5c64f0a1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2f066cfe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2f066cfe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2f066cfe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2f066cfe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2f066cfe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2f066cfe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just">
              <a:lnSpc>
                <a:spcPct val="150000"/>
              </a:lnSpc>
              <a:spcBef>
                <a:spcPts val="1200"/>
              </a:spcBef>
              <a:spcAft>
                <a:spcPts val="0"/>
              </a:spcAft>
              <a:buClr>
                <a:schemeClr val="dk1"/>
              </a:buClr>
              <a:buSzPts val="1000"/>
              <a:buFont typeface="Helvetica Neue"/>
              <a:buChar char="●"/>
            </a:pPr>
            <a:r>
              <a:rPr lang="en" sz="1000">
                <a:solidFill>
                  <a:schemeClr val="dk1"/>
                </a:solidFill>
              </a:rPr>
              <a:t>This visualization compares school-related mass shooting incidents involving a shooter </a:t>
            </a:r>
            <a:r>
              <a:rPr b="1" lang="en" sz="1000">
                <a:solidFill>
                  <a:schemeClr val="dk1"/>
                </a:solidFill>
              </a:rPr>
              <a:t>with a history of mental illness</a:t>
            </a:r>
            <a:r>
              <a:rPr lang="en" sz="1000">
                <a:solidFill>
                  <a:schemeClr val="dk1"/>
                </a:solidFill>
              </a:rPr>
              <a:t> and school-related mass shooting incidents involving a shooter </a:t>
            </a:r>
            <a:r>
              <a:rPr b="1" lang="en" sz="1000">
                <a:solidFill>
                  <a:schemeClr val="dk1"/>
                </a:solidFill>
              </a:rPr>
              <a:t>without a history of mental illness</a:t>
            </a:r>
            <a:r>
              <a:rPr lang="en" sz="1000">
                <a:solidFill>
                  <a:schemeClr val="dk1"/>
                </a:solidFill>
              </a:rPr>
              <a:t>.</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n" sz="1000">
                <a:solidFill>
                  <a:schemeClr val="dk1"/>
                </a:solidFill>
              </a:rPr>
              <a:t>A stacked bar graph was selected to demonstrate the findings/values from the data set since this question necessitates a part-to-whole comparison of numeric values over a single categorical property.  </a:t>
            </a:r>
            <a:endParaRPr sz="1000">
              <a:solidFill>
                <a:schemeClr val="dk1"/>
              </a:solidFill>
            </a:endParaRPr>
          </a:p>
          <a:p>
            <a:pPr indent="-292100" lvl="1" marL="914400" rtl="0" algn="just">
              <a:lnSpc>
                <a:spcPct val="150000"/>
              </a:lnSpc>
              <a:spcBef>
                <a:spcPts val="0"/>
              </a:spcBef>
              <a:spcAft>
                <a:spcPts val="0"/>
              </a:spcAft>
              <a:buClr>
                <a:schemeClr val="dk1"/>
              </a:buClr>
              <a:buSzPts val="1000"/>
              <a:buChar char="●"/>
            </a:pPr>
            <a:r>
              <a:rPr lang="en" sz="1000">
                <a:solidFill>
                  <a:schemeClr val="dk1"/>
                </a:solidFill>
              </a:rPr>
              <a:t>The parts – history of mental illness and the environment of the shooting – to the whole – the total number of victims. </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n" sz="1000">
                <a:solidFill>
                  <a:schemeClr val="dk1"/>
                </a:solidFill>
              </a:rPr>
              <a:t>There are three attributes: </a:t>
            </a:r>
            <a:endParaRPr sz="1000">
              <a:solidFill>
                <a:schemeClr val="dk1"/>
              </a:solidFill>
            </a:endParaRPr>
          </a:p>
          <a:p>
            <a:pPr indent="-292100" lvl="1" marL="914400" rtl="0" algn="just">
              <a:lnSpc>
                <a:spcPct val="150000"/>
              </a:lnSpc>
              <a:spcBef>
                <a:spcPts val="0"/>
              </a:spcBef>
              <a:spcAft>
                <a:spcPts val="0"/>
              </a:spcAft>
              <a:buClr>
                <a:schemeClr val="dk1"/>
              </a:buClr>
              <a:buSzPts val="1000"/>
              <a:buChar char="●"/>
            </a:pPr>
            <a:r>
              <a:rPr lang="en" sz="1000">
                <a:solidFill>
                  <a:schemeClr val="dk1"/>
                </a:solidFill>
              </a:rPr>
              <a:t>the first attribute, school-related incidents, is represented on the X-axis. </a:t>
            </a:r>
            <a:endParaRPr sz="1000">
              <a:solidFill>
                <a:schemeClr val="dk1"/>
              </a:solidFill>
            </a:endParaRPr>
          </a:p>
          <a:p>
            <a:pPr indent="-292100" lvl="1" marL="914400" rtl="0" algn="just">
              <a:lnSpc>
                <a:spcPct val="150000"/>
              </a:lnSpc>
              <a:spcBef>
                <a:spcPts val="0"/>
              </a:spcBef>
              <a:spcAft>
                <a:spcPts val="0"/>
              </a:spcAft>
              <a:buClr>
                <a:schemeClr val="dk1"/>
              </a:buClr>
              <a:buSzPts val="1000"/>
              <a:buChar char="●"/>
            </a:pPr>
            <a:r>
              <a:rPr lang="en" sz="1000">
                <a:solidFill>
                  <a:schemeClr val="dk1"/>
                </a:solidFill>
              </a:rPr>
              <a:t>The second attribute, the total number of victims from mass shootings in general, is represented on the Y-axis. </a:t>
            </a:r>
            <a:endParaRPr sz="1000">
              <a:solidFill>
                <a:schemeClr val="dk1"/>
              </a:solidFill>
            </a:endParaRPr>
          </a:p>
          <a:p>
            <a:pPr indent="-292100" lvl="1" marL="914400" rtl="0" algn="just">
              <a:lnSpc>
                <a:spcPct val="150000"/>
              </a:lnSpc>
              <a:spcBef>
                <a:spcPts val="0"/>
              </a:spcBef>
              <a:spcAft>
                <a:spcPts val="0"/>
              </a:spcAft>
              <a:buClr>
                <a:schemeClr val="dk1"/>
              </a:buClr>
              <a:buSzPts val="1000"/>
              <a:buChar char="●"/>
            </a:pPr>
            <a:r>
              <a:rPr lang="en" sz="1000">
                <a:solidFill>
                  <a:schemeClr val="dk1"/>
                </a:solidFill>
              </a:rPr>
              <a:t>The third attribute, the shooter’s mental illness status, is represented by two different colors: orange for yes and blue for no. The use of contrasting colors is intentional since the Stanford MSA database generalizes all mental illnesses into a simple yes or no.</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n" sz="1000">
                <a:solidFill>
                  <a:schemeClr val="dk1"/>
                </a:solidFill>
              </a:rPr>
              <a:t>From this visualization, we can see that the number of victims in a school shooting where the shooter has a history of mental illness sits at 464, and the number of victims in a school shooting where the shooter does not have a history of mental illness sits at 137. </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n" sz="1000">
                <a:solidFill>
                  <a:schemeClr val="dk1"/>
                </a:solidFill>
              </a:rPr>
              <a:t>On the other hand, the number of victims in a non-school-related shooting where the shooter has a history of mental illness sits at 662, and the number of victims in a non-school-related shooting where the shooter does not have a history of mental illness sits at 566. </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n" sz="1000">
                <a:solidFill>
                  <a:schemeClr val="dk1"/>
                </a:solidFill>
              </a:rPr>
              <a:t>From this visualization, we can conclude that mental illness is not a causal attribute to mass shootings in general, however, the likelihood of a school shooter having a history of mental illness is greater than in any other setting. </a:t>
            </a:r>
            <a:endParaRPr sz="1000">
              <a:solidFill>
                <a:schemeClr val="dk1"/>
              </a:solidFill>
            </a:endParaRPr>
          </a:p>
          <a:p>
            <a:pPr indent="0" lvl="0" marL="0" rtl="0" algn="l">
              <a:spcBef>
                <a:spcPts val="1200"/>
              </a:spcBef>
              <a:spcAft>
                <a:spcPts val="0"/>
              </a:spcAft>
              <a:buNone/>
            </a:pPr>
            <a:r>
              <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2f066cfe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2f066cfe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2f066cfe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2f066cfe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2f066cfe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2f066cfe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5c64f0a1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5c64f0a1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2f066cfe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2f066cfe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31f8d03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31f8d03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31f8d03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31f8d03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31f8d03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31f8d03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5c64f0a1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5c64f0a1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2f066cfe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2f066cfe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5c64f0a1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5c64f0a1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comments" Target="../comments/commen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Mass Shootings in the U.S and Mental Illness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Heer, Abigail, Nishan, Thao, and Sarah</a:t>
            </a:r>
            <a:endParaRPr/>
          </a:p>
          <a:p>
            <a:pPr indent="0" lvl="0" marL="0" rtl="0" algn="ctr">
              <a:spcBef>
                <a:spcPts val="0"/>
              </a:spcBef>
              <a:spcAft>
                <a:spcPts val="0"/>
              </a:spcAft>
              <a:buNone/>
            </a:pPr>
            <a:r>
              <a:rPr lang="en"/>
              <a:t>DATA 201: Thinking with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179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Removed Rows containing “Unknown” values in the History of Mental Illness - General column</a:t>
            </a:r>
            <a:endParaRPr/>
          </a:p>
        </p:txBody>
      </p:sp>
      <p:pic>
        <p:nvPicPr>
          <p:cNvPr id="118" name="Google Shape;118;p22"/>
          <p:cNvPicPr preferRelativeResize="0"/>
          <p:nvPr/>
        </p:nvPicPr>
        <p:blipFill>
          <a:blip r:embed="rId3">
            <a:alphaModFix/>
          </a:blip>
          <a:stretch>
            <a:fillRect/>
          </a:stretch>
        </p:blipFill>
        <p:spPr>
          <a:xfrm>
            <a:off x="1852613" y="1231125"/>
            <a:ext cx="5438775" cy="1885950"/>
          </a:xfrm>
          <a:prstGeom prst="rect">
            <a:avLst/>
          </a:prstGeom>
          <a:noFill/>
          <a:ln>
            <a:noFill/>
          </a:ln>
        </p:spPr>
      </p:pic>
      <p:pic>
        <p:nvPicPr>
          <p:cNvPr id="119" name="Google Shape;119;p22"/>
          <p:cNvPicPr preferRelativeResize="0"/>
          <p:nvPr/>
        </p:nvPicPr>
        <p:blipFill>
          <a:blip r:embed="rId4">
            <a:alphaModFix/>
          </a:blip>
          <a:stretch>
            <a:fillRect/>
          </a:stretch>
        </p:blipFill>
        <p:spPr>
          <a:xfrm>
            <a:off x="2113763" y="3253850"/>
            <a:ext cx="4916481" cy="172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210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Removed Rows with “Unknown” values in the Average Shooter Age Column</a:t>
            </a:r>
            <a:endParaRPr/>
          </a:p>
        </p:txBody>
      </p:sp>
      <p:pic>
        <p:nvPicPr>
          <p:cNvPr id="125" name="Google Shape;125;p23"/>
          <p:cNvPicPr preferRelativeResize="0"/>
          <p:nvPr/>
        </p:nvPicPr>
        <p:blipFill>
          <a:blip r:embed="rId3">
            <a:alphaModFix/>
          </a:blip>
          <a:stretch>
            <a:fillRect/>
          </a:stretch>
        </p:blipFill>
        <p:spPr>
          <a:xfrm>
            <a:off x="1600200" y="1029425"/>
            <a:ext cx="5943600" cy="2066925"/>
          </a:xfrm>
          <a:prstGeom prst="rect">
            <a:avLst/>
          </a:prstGeom>
          <a:noFill/>
          <a:ln>
            <a:noFill/>
          </a:ln>
        </p:spPr>
      </p:pic>
      <p:pic>
        <p:nvPicPr>
          <p:cNvPr id="126" name="Google Shape;126;p23"/>
          <p:cNvPicPr preferRelativeResize="0"/>
          <p:nvPr/>
        </p:nvPicPr>
        <p:blipFill>
          <a:blip r:embed="rId4">
            <a:alphaModFix/>
          </a:blip>
          <a:stretch>
            <a:fillRect/>
          </a:stretch>
        </p:blipFill>
        <p:spPr>
          <a:xfrm>
            <a:off x="2089750" y="3217500"/>
            <a:ext cx="4964503" cy="1742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688" y="23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Removed Rows Containing “Killed” in the School Related Column</a:t>
            </a:r>
            <a:endParaRPr/>
          </a:p>
        </p:txBody>
      </p:sp>
      <p:pic>
        <p:nvPicPr>
          <p:cNvPr id="132" name="Google Shape;132;p24"/>
          <p:cNvPicPr preferRelativeResize="0"/>
          <p:nvPr/>
        </p:nvPicPr>
        <p:blipFill rotWithShape="1">
          <a:blip r:embed="rId3">
            <a:alphaModFix/>
          </a:blip>
          <a:srcRect b="0" l="0" r="15497" t="0"/>
          <a:stretch/>
        </p:blipFill>
        <p:spPr>
          <a:xfrm>
            <a:off x="2060813" y="880900"/>
            <a:ext cx="5022375" cy="2066925"/>
          </a:xfrm>
          <a:prstGeom prst="rect">
            <a:avLst/>
          </a:prstGeom>
          <a:noFill/>
          <a:ln>
            <a:noFill/>
          </a:ln>
        </p:spPr>
      </p:pic>
      <p:pic>
        <p:nvPicPr>
          <p:cNvPr id="133" name="Google Shape;133;p24"/>
          <p:cNvPicPr preferRelativeResize="0"/>
          <p:nvPr/>
        </p:nvPicPr>
        <p:blipFill rotWithShape="1">
          <a:blip r:embed="rId4">
            <a:alphaModFix/>
          </a:blip>
          <a:srcRect b="0" l="0" r="17149" t="0"/>
          <a:stretch/>
        </p:blipFill>
        <p:spPr>
          <a:xfrm>
            <a:off x="2266488" y="3061275"/>
            <a:ext cx="4611025" cy="1953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 and Visualizations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state has the most mass shootings? </a:t>
            </a:r>
            <a:endParaRPr/>
          </a:p>
        </p:txBody>
      </p:sp>
      <p:pic>
        <p:nvPicPr>
          <p:cNvPr id="144" name="Google Shape;144;p26"/>
          <p:cNvPicPr preferRelativeResize="0"/>
          <p:nvPr/>
        </p:nvPicPr>
        <p:blipFill rotWithShape="1">
          <a:blip r:embed="rId3">
            <a:alphaModFix/>
          </a:blip>
          <a:srcRect b="0" l="16084" r="16729" t="11909"/>
          <a:stretch/>
        </p:blipFill>
        <p:spPr>
          <a:xfrm>
            <a:off x="222750" y="1539900"/>
            <a:ext cx="4072575" cy="2757300"/>
          </a:xfrm>
          <a:prstGeom prst="rect">
            <a:avLst/>
          </a:prstGeom>
          <a:noFill/>
          <a:ln>
            <a:noFill/>
          </a:ln>
        </p:spPr>
      </p:pic>
      <p:pic>
        <p:nvPicPr>
          <p:cNvPr id="145" name="Google Shape;145;p26"/>
          <p:cNvPicPr preferRelativeResize="0"/>
          <p:nvPr/>
        </p:nvPicPr>
        <p:blipFill rotWithShape="1">
          <a:blip r:embed="rId4">
            <a:alphaModFix/>
          </a:blip>
          <a:srcRect b="0" l="32560" r="0" t="22797"/>
          <a:stretch/>
        </p:blipFill>
        <p:spPr>
          <a:xfrm>
            <a:off x="4393325" y="1636575"/>
            <a:ext cx="4590450" cy="256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445050" y="249675"/>
            <a:ext cx="8253900" cy="524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2700"/>
              <a:t>Which states have the highest number of victims of mass shootings?</a:t>
            </a:r>
            <a:endParaRPr sz="2700"/>
          </a:p>
        </p:txBody>
      </p:sp>
      <p:pic>
        <p:nvPicPr>
          <p:cNvPr id="151" name="Google Shape;151;p27"/>
          <p:cNvPicPr preferRelativeResize="0"/>
          <p:nvPr/>
        </p:nvPicPr>
        <p:blipFill>
          <a:blip r:embed="rId3">
            <a:alphaModFix/>
          </a:blip>
          <a:stretch>
            <a:fillRect/>
          </a:stretch>
        </p:blipFill>
        <p:spPr>
          <a:xfrm>
            <a:off x="5474825" y="2413388"/>
            <a:ext cx="1999525" cy="810325"/>
          </a:xfrm>
          <a:prstGeom prst="rect">
            <a:avLst/>
          </a:prstGeom>
          <a:noFill/>
          <a:ln>
            <a:noFill/>
          </a:ln>
        </p:spPr>
      </p:pic>
      <p:pic>
        <p:nvPicPr>
          <p:cNvPr id="152" name="Google Shape;152;p27"/>
          <p:cNvPicPr preferRelativeResize="0"/>
          <p:nvPr/>
        </p:nvPicPr>
        <p:blipFill rotWithShape="1">
          <a:blip r:embed="rId4">
            <a:alphaModFix/>
          </a:blip>
          <a:srcRect b="-1289" l="0" r="15902" t="1290"/>
          <a:stretch/>
        </p:blipFill>
        <p:spPr>
          <a:xfrm>
            <a:off x="1666650" y="1182250"/>
            <a:ext cx="3646550" cy="3834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187425"/>
            <a:ext cx="8520600" cy="8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What is </a:t>
            </a:r>
            <a:r>
              <a:rPr lang="en" sz="2600"/>
              <a:t>the</a:t>
            </a:r>
            <a:r>
              <a:rPr lang="en" sz="2600"/>
              <a:t> age of the shooter where there is a maximum number of mental-illness-related shootings? </a:t>
            </a:r>
            <a:endParaRPr sz="2600"/>
          </a:p>
        </p:txBody>
      </p:sp>
      <p:pic>
        <p:nvPicPr>
          <p:cNvPr id="158" name="Google Shape;158;p28"/>
          <p:cNvPicPr preferRelativeResize="0"/>
          <p:nvPr/>
        </p:nvPicPr>
        <p:blipFill>
          <a:blip r:embed="rId3">
            <a:alphaModFix/>
          </a:blip>
          <a:stretch>
            <a:fillRect/>
          </a:stretch>
        </p:blipFill>
        <p:spPr>
          <a:xfrm>
            <a:off x="2080600" y="1069475"/>
            <a:ext cx="4982825" cy="399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trend of mental health-related shootings in comparison to other shootings over time?</a:t>
            </a:r>
            <a:r>
              <a:rPr b="1" lang="en" sz="1200">
                <a:solidFill>
                  <a:srgbClr val="000000"/>
                </a:solidFill>
                <a:latin typeface="Times New Roman"/>
                <a:ea typeface="Times New Roman"/>
                <a:cs typeface="Times New Roman"/>
                <a:sym typeface="Times New Roman"/>
              </a:rPr>
              <a:t> </a:t>
            </a:r>
            <a:endParaRPr/>
          </a:p>
        </p:txBody>
      </p:sp>
      <p:pic>
        <p:nvPicPr>
          <p:cNvPr id="164" name="Google Shape;164;p29"/>
          <p:cNvPicPr preferRelativeResize="0"/>
          <p:nvPr/>
        </p:nvPicPr>
        <p:blipFill>
          <a:blip r:embed="rId3">
            <a:alphaModFix/>
          </a:blip>
          <a:stretch>
            <a:fillRect/>
          </a:stretch>
        </p:blipFill>
        <p:spPr>
          <a:xfrm>
            <a:off x="1994388" y="1422675"/>
            <a:ext cx="5155225" cy="348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269025"/>
            <a:ext cx="8520600" cy="89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8076"/>
              <a:buNone/>
            </a:pPr>
            <a:r>
              <a:rPr lang="en" sz="2600"/>
              <a:t>Are there more mental-illness-and-school related shooting incidents than non mental-illness-and-school related shooting incidents? </a:t>
            </a:r>
            <a:endParaRPr sz="2600"/>
          </a:p>
        </p:txBody>
      </p:sp>
      <p:pic>
        <p:nvPicPr>
          <p:cNvPr id="170" name="Google Shape;170;p30"/>
          <p:cNvPicPr preferRelativeResize="0"/>
          <p:nvPr/>
        </p:nvPicPr>
        <p:blipFill rotWithShape="1">
          <a:blip r:embed="rId4">
            <a:alphaModFix/>
          </a:blip>
          <a:srcRect b="0" l="89" r="89" t="0"/>
          <a:stretch/>
        </p:blipFill>
        <p:spPr>
          <a:xfrm>
            <a:off x="1211125" y="1318425"/>
            <a:ext cx="6721751" cy="36726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idx="4294967295" type="body"/>
          </p:nvPr>
        </p:nvSpPr>
        <p:spPr>
          <a:xfrm>
            <a:off x="311700" y="120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just">
              <a:spcBef>
                <a:spcPts val="1200"/>
              </a:spcBef>
              <a:spcAft>
                <a:spcPts val="0"/>
              </a:spcAft>
              <a:buNone/>
            </a:pPr>
            <a:r>
              <a:t/>
            </a:r>
            <a:endParaRPr/>
          </a:p>
        </p:txBody>
      </p:sp>
      <p:sp>
        <p:nvSpPr>
          <p:cNvPr id="176" name="Google Shape;176;p31"/>
          <p:cNvSpPr txBox="1"/>
          <p:nvPr>
            <p:ph type="title"/>
          </p:nvPr>
        </p:nvSpPr>
        <p:spPr>
          <a:xfrm>
            <a:off x="490250" y="526350"/>
            <a:ext cx="8342100" cy="43344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1200"/>
              </a:spcAft>
              <a:buNone/>
            </a:pPr>
            <a:r>
              <a:rPr lang="en" sz="2200"/>
              <a:t>It is crucial to state that there is no clear line we can draw to connect the history of mental health of the shooter to the shooting incident itself, nor can we draw a connection between the two attributes as a cause or effect of each other. </a:t>
            </a:r>
            <a:endParaRPr sz="5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recent years, mass shootings have </a:t>
            </a:r>
            <a:r>
              <a:rPr lang="en"/>
              <a:t>occurred</a:t>
            </a:r>
            <a:r>
              <a:rPr lang="en"/>
              <a:t> with an increasing number in frequency and corresponding severity within the United States. </a:t>
            </a:r>
            <a:endParaRPr/>
          </a:p>
          <a:p>
            <a:pPr indent="0" lvl="0" marL="0" rtl="0" algn="l">
              <a:spcBef>
                <a:spcPts val="1200"/>
              </a:spcBef>
              <a:spcAft>
                <a:spcPts val="0"/>
              </a:spcAft>
              <a:buNone/>
            </a:pPr>
            <a:r>
              <a:rPr lang="en"/>
              <a:t>The Gun Violence Archive, a </a:t>
            </a:r>
            <a:r>
              <a:rPr lang="en"/>
              <a:t>daily database tracking gun violence in the U.S, defines mass shootings as </a:t>
            </a:r>
            <a:r>
              <a:rPr b="1" lang="en">
                <a:solidFill>
                  <a:schemeClr val="dk1"/>
                </a:solidFill>
              </a:rPr>
              <a:t>“any incident in which at least four people are shot, excluding the shooter.” </a:t>
            </a:r>
            <a:r>
              <a:rPr lang="en"/>
              <a:t>(Silverstein 2020). </a:t>
            </a:r>
            <a:endParaRPr/>
          </a:p>
          <a:p>
            <a:pPr indent="0" lvl="0" marL="0" rtl="0" algn="l">
              <a:spcBef>
                <a:spcPts val="1200"/>
              </a:spcBef>
              <a:spcAft>
                <a:spcPts val="1200"/>
              </a:spcAft>
              <a:buNone/>
            </a:pPr>
            <a:r>
              <a:rPr b="1" lang="en">
                <a:solidFill>
                  <a:schemeClr val="dk1"/>
                </a:solidFill>
              </a:rPr>
              <a:t>According to the Gun Violence Archive, there are a total of 650 mass shootings in the U.S as of November 30th, 2021.</a:t>
            </a:r>
            <a:r>
              <a:rPr b="1" lang="en"/>
              <a:t> </a:t>
            </a:r>
            <a:r>
              <a:rPr lang="en"/>
              <a:t>From gun violence overall, the total number of injuries stand at 37, 314, and the death toll stands at 1,986.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a:t>
            </a:r>
            <a:r>
              <a:rPr b="1" lang="en"/>
              <a:t> study data on mass shootings to </a:t>
            </a:r>
            <a:r>
              <a:rPr b="1" lang="en">
                <a:solidFill>
                  <a:schemeClr val="dk1"/>
                </a:solidFill>
              </a:rPr>
              <a:t>highlight the relationship between gun violence and factors to gun violence</a:t>
            </a:r>
            <a:r>
              <a:rPr lang="en">
                <a:solidFill>
                  <a:schemeClr val="dk1"/>
                </a:solidFill>
              </a:rPr>
              <a:t>: gun laws (at the time of the shooting), mental health, race, sex, age, and relation to the shooting place. </a:t>
            </a:r>
            <a:endParaRPr>
              <a:solidFill>
                <a:schemeClr val="dk1"/>
              </a:solidFill>
            </a:endParaRPr>
          </a:p>
          <a:p>
            <a:pPr indent="0" lvl="0" marL="0" rtl="0" algn="l">
              <a:spcBef>
                <a:spcPts val="1200"/>
              </a:spcBef>
              <a:spcAft>
                <a:spcPts val="0"/>
              </a:spcAft>
              <a:buNone/>
            </a:pPr>
            <a:r>
              <a:rPr lang="en"/>
              <a:t>In addition to highlighting the relationship, </a:t>
            </a:r>
            <a:r>
              <a:rPr b="1" lang="en">
                <a:solidFill>
                  <a:schemeClr val="dk1"/>
                </a:solidFill>
              </a:rPr>
              <a:t>our goal is to determine what the relationship has on the implications of public safety and rights in the U.S. </a:t>
            </a:r>
            <a:endParaRPr b="1">
              <a:solidFill>
                <a:schemeClr val="dk1"/>
              </a:solidFill>
            </a:endParaRPr>
          </a:p>
          <a:p>
            <a:pPr indent="0" lvl="0" marL="0" rtl="0" algn="l">
              <a:spcBef>
                <a:spcPts val="1200"/>
              </a:spcBef>
              <a:spcAft>
                <a:spcPts val="1200"/>
              </a:spcAft>
              <a:buNone/>
            </a:pPr>
            <a:r>
              <a:rPr b="1" lang="en">
                <a:solidFill>
                  <a:schemeClr val="dk1"/>
                </a:solidFill>
              </a:rPr>
              <a:t>By understanding the connection between gun violence and the other factors pertaining to gun violence, primarily related to mental health, the U.S government can form policies to prevent gun violence and the number of casualties and injuries. </a:t>
            </a:r>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OBTAINING THE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57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MSA(Mass Shootings In America)</a:t>
            </a:r>
            <a:endParaRPr/>
          </a:p>
        </p:txBody>
      </p:sp>
      <p:pic>
        <p:nvPicPr>
          <p:cNvPr id="83" name="Google Shape;83;p17"/>
          <p:cNvPicPr preferRelativeResize="0"/>
          <p:nvPr/>
        </p:nvPicPr>
        <p:blipFill>
          <a:blip r:embed="rId3">
            <a:alphaModFix/>
          </a:blip>
          <a:stretch>
            <a:fillRect/>
          </a:stretch>
        </p:blipFill>
        <p:spPr>
          <a:xfrm>
            <a:off x="574450" y="830475"/>
            <a:ext cx="3997549" cy="4086051"/>
          </a:xfrm>
          <a:prstGeom prst="rect">
            <a:avLst/>
          </a:prstGeom>
          <a:noFill/>
          <a:ln>
            <a:noFill/>
          </a:ln>
        </p:spPr>
      </p:pic>
      <p:pic>
        <p:nvPicPr>
          <p:cNvPr id="84" name="Google Shape;84;p17"/>
          <p:cNvPicPr preferRelativeResize="0"/>
          <p:nvPr/>
        </p:nvPicPr>
        <p:blipFill>
          <a:blip r:embed="rId4">
            <a:alphaModFix/>
          </a:blip>
          <a:stretch>
            <a:fillRect/>
          </a:stretch>
        </p:blipFill>
        <p:spPr>
          <a:xfrm>
            <a:off x="4853150" y="794188"/>
            <a:ext cx="3705699" cy="4158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96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Gun Violence Archive</a:t>
            </a:r>
            <a:endParaRPr/>
          </a:p>
        </p:txBody>
      </p:sp>
      <p:pic>
        <p:nvPicPr>
          <p:cNvPr id="90" name="Google Shape;90;p18"/>
          <p:cNvPicPr preferRelativeResize="0"/>
          <p:nvPr/>
        </p:nvPicPr>
        <p:blipFill>
          <a:blip r:embed="rId3">
            <a:alphaModFix/>
          </a:blip>
          <a:stretch>
            <a:fillRect/>
          </a:stretch>
        </p:blipFill>
        <p:spPr>
          <a:xfrm>
            <a:off x="248550" y="1061075"/>
            <a:ext cx="5901875" cy="3764751"/>
          </a:xfrm>
          <a:prstGeom prst="rect">
            <a:avLst/>
          </a:prstGeom>
          <a:noFill/>
          <a:ln>
            <a:noFill/>
          </a:ln>
        </p:spPr>
      </p:pic>
      <p:pic>
        <p:nvPicPr>
          <p:cNvPr id="91" name="Google Shape;91;p18"/>
          <p:cNvPicPr preferRelativeResize="0"/>
          <p:nvPr/>
        </p:nvPicPr>
        <p:blipFill>
          <a:blip r:embed="rId4">
            <a:alphaModFix/>
          </a:blip>
          <a:stretch>
            <a:fillRect/>
          </a:stretch>
        </p:blipFill>
        <p:spPr>
          <a:xfrm>
            <a:off x="6311849" y="715125"/>
            <a:ext cx="2600425" cy="4141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CLEANING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88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Finalized Dataset</a:t>
            </a:r>
            <a:endParaRPr/>
          </a:p>
        </p:txBody>
      </p:sp>
      <p:pic>
        <p:nvPicPr>
          <p:cNvPr id="102" name="Google Shape;102;p20"/>
          <p:cNvPicPr preferRelativeResize="0"/>
          <p:nvPr/>
        </p:nvPicPr>
        <p:blipFill rotWithShape="1">
          <a:blip r:embed="rId3">
            <a:alphaModFix/>
          </a:blip>
          <a:srcRect b="0" l="0" r="9510" t="0"/>
          <a:stretch/>
        </p:blipFill>
        <p:spPr>
          <a:xfrm>
            <a:off x="444625" y="1086550"/>
            <a:ext cx="4904826" cy="3865475"/>
          </a:xfrm>
          <a:prstGeom prst="rect">
            <a:avLst/>
          </a:prstGeom>
          <a:noFill/>
          <a:ln>
            <a:noFill/>
          </a:ln>
        </p:spPr>
      </p:pic>
      <p:pic>
        <p:nvPicPr>
          <p:cNvPr id="103" name="Google Shape;103;p20"/>
          <p:cNvPicPr preferRelativeResize="0"/>
          <p:nvPr/>
        </p:nvPicPr>
        <p:blipFill>
          <a:blip r:embed="rId4">
            <a:alphaModFix/>
          </a:blip>
          <a:stretch>
            <a:fillRect/>
          </a:stretch>
        </p:blipFill>
        <p:spPr>
          <a:xfrm>
            <a:off x="5776700" y="861400"/>
            <a:ext cx="2815975" cy="4090625"/>
          </a:xfrm>
          <a:prstGeom prst="rect">
            <a:avLst/>
          </a:prstGeom>
          <a:noFill/>
          <a:ln>
            <a:noFill/>
          </a:ln>
        </p:spPr>
      </p:pic>
      <p:sp>
        <p:nvSpPr>
          <p:cNvPr id="104" name="Google Shape;104;p20"/>
          <p:cNvSpPr txBox="1"/>
          <p:nvPr/>
        </p:nvSpPr>
        <p:spPr>
          <a:xfrm>
            <a:off x="351750" y="805150"/>
            <a:ext cx="4502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swald"/>
                <a:ea typeface="Oswald"/>
                <a:cs typeface="Oswald"/>
                <a:sym typeface="Oswald"/>
              </a:rPr>
              <a:t>Stanford MSA Database</a:t>
            </a:r>
            <a:endParaRPr sz="1100">
              <a:solidFill>
                <a:schemeClr val="dk1"/>
              </a:solidFill>
              <a:latin typeface="Oswald"/>
              <a:ea typeface="Oswald"/>
              <a:cs typeface="Oswald"/>
              <a:sym typeface="Oswald"/>
            </a:endParaRPr>
          </a:p>
        </p:txBody>
      </p:sp>
      <p:sp>
        <p:nvSpPr>
          <p:cNvPr id="105" name="Google Shape;105;p20"/>
          <p:cNvSpPr txBox="1"/>
          <p:nvPr/>
        </p:nvSpPr>
        <p:spPr>
          <a:xfrm>
            <a:off x="5706350" y="562600"/>
            <a:ext cx="4502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swald"/>
                <a:ea typeface="Oswald"/>
                <a:cs typeface="Oswald"/>
                <a:sym typeface="Oswald"/>
              </a:rPr>
              <a:t>Gun Archive Database</a:t>
            </a:r>
            <a:endParaRPr sz="1100">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49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Removed Irrelevant Columns</a:t>
            </a:r>
            <a:endParaRPr/>
          </a:p>
        </p:txBody>
      </p:sp>
      <p:pic>
        <p:nvPicPr>
          <p:cNvPr id="111" name="Google Shape;111;p21"/>
          <p:cNvPicPr preferRelativeResize="0"/>
          <p:nvPr/>
        </p:nvPicPr>
        <p:blipFill>
          <a:blip r:embed="rId3">
            <a:alphaModFix/>
          </a:blip>
          <a:stretch>
            <a:fillRect/>
          </a:stretch>
        </p:blipFill>
        <p:spPr>
          <a:xfrm>
            <a:off x="1554253" y="822300"/>
            <a:ext cx="6035486" cy="2112425"/>
          </a:xfrm>
          <a:prstGeom prst="rect">
            <a:avLst/>
          </a:prstGeom>
          <a:noFill/>
          <a:ln>
            <a:noFill/>
          </a:ln>
        </p:spPr>
      </p:pic>
      <p:pic>
        <p:nvPicPr>
          <p:cNvPr id="112" name="Google Shape;112;p21"/>
          <p:cNvPicPr preferRelativeResize="0"/>
          <p:nvPr/>
        </p:nvPicPr>
        <p:blipFill rotWithShape="1">
          <a:blip r:embed="rId4">
            <a:alphaModFix/>
          </a:blip>
          <a:srcRect b="0" l="0" r="44836" t="0"/>
          <a:stretch/>
        </p:blipFill>
        <p:spPr>
          <a:xfrm>
            <a:off x="3022381" y="3059250"/>
            <a:ext cx="3099243" cy="1987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