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8"/>
    <p:restoredTop sz="95353"/>
  </p:normalViewPr>
  <p:slideViewPr>
    <p:cSldViewPr snapToGrid="0" snapToObjects="1">
      <p:cViewPr>
        <p:scale>
          <a:sx n="75" d="100"/>
          <a:sy n="75" d="100"/>
        </p:scale>
        <p:origin x="13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D0493-AE6E-8C4D-8B5B-B5A31F6FDCF1}" type="datetimeFigureOut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13235-F2CF-9B40-BB5B-0A135D221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E89F-66CE-1E46-959E-E99EA0E56C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8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13235-F2CF-9B40-BB5B-0A135D221DC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59CA-EA82-F341-9FC3-DA3621D73D9D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11B0-17EB-3548-A0BE-D6FACF2B06AD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76B1-355B-DF44-8344-CD7CD67C8B16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1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59-E79C-6E40-86F8-FCA1CFB8C7D7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9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A9C2-E6C4-0246-95B7-6C33BE503FEC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7DA2-E7F1-8940-9618-07E12FB340DA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56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4306-15F4-3C43-8BA6-8477CAB2444B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84B-54C2-1744-AF1C-0E8F73CD8532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0030-BBDF-AD4B-BA82-A3F4D53C37BD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58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98A-08CD-0441-92E9-7C4FF2E2E947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2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FAF-70FD-704B-A0FC-FFD7A3C6D534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4E22-852A-8441-B5FC-47B8CBB4AD11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F8C92E6-A3CF-4A48-AF9D-C2452CB9794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360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xmlns="" id="{42531DDF-4F8A-440B-A464-AF89456D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483031"/>
            <a:ext cx="10312400" cy="1909566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Broadway BT" panose="04040905080B02020502" pitchFamily="82" charset="0"/>
              </a:rPr>
              <a:t>応用ソフトウェア工学</a:t>
            </a:r>
            <a:r>
              <a:rPr kumimoji="1" lang="en-US" altLang="ja-JP" dirty="0">
                <a:latin typeface="Broadway BT" panose="04040905080B02020502" pitchFamily="82" charset="0"/>
              </a:rPr>
              <a:t/>
            </a:r>
            <a:br>
              <a:rPr kumimoji="1" lang="en-US" altLang="ja-JP" dirty="0">
                <a:latin typeface="Broadway BT" panose="04040905080B02020502" pitchFamily="82" charset="0"/>
              </a:rPr>
            </a:br>
            <a:r>
              <a:rPr kumimoji="1" lang="ja-JP" altLang="en-US" dirty="0">
                <a:latin typeface="Broadway BT" panose="04040905080B02020502" pitchFamily="82" charset="0"/>
              </a:rPr>
              <a:t>中間発表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xmlns="" id="{38218DE9-4966-4191-95A9-C2CDF184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1582" y="3964237"/>
            <a:ext cx="4048836" cy="470503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チーム </a:t>
            </a:r>
            <a:r>
              <a:rPr lang="en-US" altLang="ja-JP" sz="3200" dirty="0"/>
              <a:t>SASAKI</a:t>
            </a:r>
            <a:endParaRPr kumimoji="1" lang="en-US" altLang="ja-JP" sz="20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2700741" y="4434740"/>
          <a:ext cx="8128000" cy="1051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7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94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1215084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佐々木泰一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1215086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澤田悟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1215089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高田駿督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1215095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福田和馬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4609" y="1865853"/>
            <a:ext cx="2641978" cy="642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00B0F0"/>
                </a:solidFill>
              </a:rPr>
              <a:t>物体検出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70613" y="1956279"/>
            <a:ext cx="708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dirty="0" smtClean="0"/>
              <a:t>一般物体検出アルゴリズム</a:t>
            </a:r>
            <a:r>
              <a:rPr lang="en-US" altLang="ja-JP" sz="2400" dirty="0" smtClean="0"/>
              <a:t>(yolo)</a:t>
            </a:r>
            <a:r>
              <a:rPr lang="ja-JP" altLang="en-US" sz="2400" dirty="0" smtClean="0"/>
              <a:t>を使用？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4610" y="3459707"/>
            <a:ext cx="2641978" cy="642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00B0F0"/>
                </a:solidFill>
              </a:rPr>
              <a:t>学習モデル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608" y="5085094"/>
            <a:ext cx="2641979" cy="642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rgbClr val="00B0F0"/>
                </a:solidFill>
              </a:rPr>
              <a:t>レシピの表示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70613" y="3550132"/>
            <a:ext cx="691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400" dirty="0" smtClean="0"/>
              <a:t>CNN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70613" y="4990853"/>
            <a:ext cx="691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/>
              <a:t>温湿度センサーから得られた気温情報を献立の表示に反映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5B11249-32A6-4761-9CC6-29D149C2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構築システム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738270-4B1A-4812-8222-BC32884E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E0FFA99E-BE65-4CF9-802B-93041990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057" y="2219088"/>
            <a:ext cx="9097370" cy="467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主婦に対して行われた「料理に関するアンケート調査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2371483" y="268217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献立を考えるのが面倒という主婦が多い</a:t>
            </a:r>
            <a:endParaRPr lang="en-US" altLang="ja-JP" sz="2800" dirty="0"/>
          </a:p>
        </p:txBody>
      </p:sp>
      <p:sp>
        <p:nvSpPr>
          <p:cNvPr id="7" name="右矢印 6"/>
          <p:cNvSpPr/>
          <p:nvPr/>
        </p:nvSpPr>
        <p:spPr>
          <a:xfrm>
            <a:off x="1869167" y="2786834"/>
            <a:ext cx="341194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82518" y="4028837"/>
            <a:ext cx="9826964" cy="1378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70C0"/>
                </a:solidFill>
              </a:rPr>
              <a:t>今ある食材を使った献立を教えてくれるシステム</a:t>
            </a:r>
            <a:endParaRPr lang="en-US" altLang="ja-JP" sz="2800" b="1" dirty="0">
              <a:solidFill>
                <a:srgbClr val="0070C0"/>
              </a:solidFill>
            </a:endParaRPr>
          </a:p>
          <a:p>
            <a:pPr algn="ctr"/>
            <a:r>
              <a:rPr lang="en-US" altLang="ja-JP" sz="2800" b="1" dirty="0">
                <a:solidFill>
                  <a:srgbClr val="0070C0"/>
                </a:solidFill>
              </a:rPr>
              <a:t>Photo de </a:t>
            </a:r>
            <a:r>
              <a:rPr lang="en-US" altLang="ja-JP" sz="2800" b="1" dirty="0" smtClean="0">
                <a:solidFill>
                  <a:srgbClr val="0070C0"/>
                </a:solidFill>
              </a:rPr>
              <a:t>Recipe </a:t>
            </a:r>
            <a:endParaRPr lang="en-US" altLang="ja-JP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 flipH="1">
            <a:off x="7471214" y="1690688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2390926" y="1710929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raspberry pi 3 model B」の画像検索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11" y="2597018"/>
            <a:ext cx="1843031" cy="14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web camera」の画像検索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" y="2700099"/>
            <a:ext cx="1056242" cy="12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にんじん」の画像検索結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5" y="2892734"/>
            <a:ext cx="873894" cy="8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gaimo」の画像検索結果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86" y="2930092"/>
            <a:ext cx="1122651" cy="7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牛肉　こまぎれ」の画像検索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8915" r="7760" b="11514"/>
          <a:stretch/>
        </p:blipFill>
        <p:spPr bwMode="auto">
          <a:xfrm>
            <a:off x="2943829" y="1955054"/>
            <a:ext cx="1024403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連画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20" y="2744390"/>
            <a:ext cx="1240540" cy="9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温度計」の画像検索結果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r="33733"/>
          <a:stretch/>
        </p:blipFill>
        <p:spPr bwMode="auto">
          <a:xfrm>
            <a:off x="7587063" y="1827536"/>
            <a:ext cx="665323" cy="19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湿度計」の画像検索結果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94" y="2332419"/>
            <a:ext cx="823942" cy="8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7471214" y="4037120"/>
            <a:ext cx="3711846" cy="5699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温度・湿度</a:t>
            </a:r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921958" y="4056609"/>
            <a:ext cx="3711846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余っている食材</a:t>
            </a:r>
            <a:endParaRPr kumimoji="1" lang="ja-JP" altLang="en-US" sz="2400" dirty="0"/>
          </a:p>
        </p:txBody>
      </p:sp>
      <p:sp>
        <p:nvSpPr>
          <p:cNvPr id="16" name="下矢印 15"/>
          <p:cNvSpPr/>
          <p:nvPr/>
        </p:nvSpPr>
        <p:spPr>
          <a:xfrm>
            <a:off x="5563747" y="4767833"/>
            <a:ext cx="954157" cy="4820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30" descr="カレーライス　レシピ」の画像検索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12" y="5249898"/>
            <a:ext cx="1808815" cy="12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197179" y="5572799"/>
            <a:ext cx="5687292" cy="69837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食材と環境を考慮したレシピの表示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要素技術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 flipH="1">
            <a:off x="7471214" y="1690688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2390926" y="1710929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web camera」の画像検索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" y="2700099"/>
            <a:ext cx="1056242" cy="12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にんじん」の画像検索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5" y="2892734"/>
            <a:ext cx="873894" cy="8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gaimo」の画像検索結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86" y="2930092"/>
            <a:ext cx="1122651" cy="7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牛肉　こまぎれ」の画像検索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8915" r="7760" b="11514"/>
          <a:stretch/>
        </p:blipFill>
        <p:spPr bwMode="auto">
          <a:xfrm>
            <a:off x="2943829" y="1955054"/>
            <a:ext cx="1024403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連画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20" y="2744390"/>
            <a:ext cx="1240540" cy="9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温度計」の画像検索結果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r="33733"/>
          <a:stretch/>
        </p:blipFill>
        <p:spPr bwMode="auto">
          <a:xfrm>
            <a:off x="7587063" y="1827536"/>
            <a:ext cx="665323" cy="19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湿度計」の画像検索結果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94" y="2332419"/>
            <a:ext cx="823942" cy="8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7471214" y="4037120"/>
            <a:ext cx="3711846" cy="5699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温度・湿度</a:t>
            </a:r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921958" y="4056609"/>
            <a:ext cx="3711846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余っている食材</a:t>
            </a:r>
            <a:endParaRPr kumimoji="1" lang="ja-JP" altLang="en-US" sz="2400" dirty="0"/>
          </a:p>
        </p:txBody>
      </p:sp>
      <p:sp>
        <p:nvSpPr>
          <p:cNvPr id="17" name="角丸四角形 16"/>
          <p:cNvSpPr/>
          <p:nvPr/>
        </p:nvSpPr>
        <p:spPr>
          <a:xfrm>
            <a:off x="3197179" y="5572799"/>
            <a:ext cx="5687292" cy="69837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レシピの取得と表示</a:t>
            </a:r>
            <a:endParaRPr kumimoji="1" lang="ja-JP" altLang="en-US" sz="2400" dirty="0"/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62582" y="1562956"/>
            <a:ext cx="3897573" cy="3443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016174" y="2073157"/>
            <a:ext cx="3390190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物体検出</a:t>
            </a:r>
            <a:endParaRPr kumimoji="1" lang="ja-JP" altLang="en-US" sz="2400" dirty="0"/>
          </a:p>
        </p:txBody>
      </p:sp>
      <p:sp>
        <p:nvSpPr>
          <p:cNvPr id="21" name="角丸四角形 20"/>
          <p:cNvSpPr/>
          <p:nvPr/>
        </p:nvSpPr>
        <p:spPr>
          <a:xfrm>
            <a:off x="1019894" y="2846580"/>
            <a:ext cx="3348883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学習モデルの作成</a:t>
            </a:r>
            <a:endParaRPr kumimoji="1"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7420361" y="1580547"/>
            <a:ext cx="3897573" cy="3443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673953" y="3012150"/>
            <a:ext cx="3390190" cy="5699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温度の取得</a:t>
            </a:r>
            <a:endParaRPr kumimoji="1" lang="ja-JP" altLang="en-US" sz="2400" dirty="0"/>
          </a:p>
        </p:txBody>
      </p:sp>
      <p:sp>
        <p:nvSpPr>
          <p:cNvPr id="24" name="角丸四角形 23"/>
          <p:cNvSpPr/>
          <p:nvPr/>
        </p:nvSpPr>
        <p:spPr>
          <a:xfrm>
            <a:off x="1014226" y="3971538"/>
            <a:ext cx="3348883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食材を推論</a:t>
            </a:r>
            <a:endParaRPr kumimoji="1" lang="ja-JP" altLang="en-US" sz="2400" dirty="0"/>
          </a:p>
        </p:txBody>
      </p:sp>
      <p:pic>
        <p:nvPicPr>
          <p:cNvPr id="25" name="Picture 2" descr="raspberry pi 3 model B」の画像検索結果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11" y="2597018"/>
            <a:ext cx="1843031" cy="14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下矢印 25"/>
          <p:cNvSpPr/>
          <p:nvPr/>
        </p:nvSpPr>
        <p:spPr>
          <a:xfrm>
            <a:off x="5563747" y="4767833"/>
            <a:ext cx="954157" cy="4820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70613" y="1468412"/>
            <a:ext cx="70831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400" dirty="0" smtClean="0"/>
              <a:t>Web</a:t>
            </a:r>
            <a:r>
              <a:rPr lang="ja-JP" altLang="en-US" sz="2400" dirty="0" smtClean="0"/>
              <a:t>カメラから画像を取得</a:t>
            </a:r>
            <a:endParaRPr lang="en-US" altLang="ja-JP" sz="2400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sz="2400" dirty="0" smtClean="0"/>
              <a:t>画像上の輪郭を検出し、検出領域を切り出し</a:t>
            </a:r>
            <a:endParaRPr lang="en-US" altLang="ja-JP" sz="2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ja-JP" sz="2000" dirty="0" err="1" smtClean="0"/>
              <a:t>OpenCV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10" y="3027427"/>
            <a:ext cx="5291667" cy="3175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6200000">
            <a:off x="6775131" y="4327265"/>
            <a:ext cx="875706" cy="57532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91" y="2917952"/>
            <a:ext cx="3043899" cy="339394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023237" y="1577087"/>
            <a:ext cx="2831658" cy="92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00B0F0"/>
                </a:solidFill>
              </a:rPr>
              <a:t>物体検出</a:t>
            </a:r>
            <a:endParaRPr kumimoji="1" lang="en-US" altLang="ja-JP" sz="2400" b="1" dirty="0" smtClean="0">
              <a:solidFill>
                <a:srgbClr val="00B0F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23237" y="1730976"/>
            <a:ext cx="2831658" cy="92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00B0F0"/>
                </a:solidFill>
              </a:rPr>
              <a:t>データセット</a:t>
            </a:r>
            <a:endParaRPr lang="en-US" altLang="ja-JP" sz="2400" b="1" dirty="0" smtClean="0">
              <a:solidFill>
                <a:srgbClr val="00B0F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70613" y="1468412"/>
            <a:ext cx="70831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400" dirty="0" smtClean="0"/>
              <a:t>5</a:t>
            </a:r>
            <a:r>
              <a:rPr lang="ja-JP" altLang="en-US" sz="2400" dirty="0" smtClean="0"/>
              <a:t>クラス</a:t>
            </a:r>
            <a:endParaRPr lang="en-US" altLang="ja-JP" sz="2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ja-JP" altLang="en-US" sz="2000" dirty="0" smtClean="0"/>
              <a:t>なす、トマト、じゃがいも、にんじん、ブロッコリー</a:t>
            </a:r>
            <a:endParaRPr lang="en-US" altLang="ja-JP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ja-JP" sz="2400" dirty="0" smtClean="0"/>
              <a:t>1</a:t>
            </a:r>
            <a:r>
              <a:rPr lang="ja-JP" altLang="en-US" sz="2400" dirty="0" smtClean="0"/>
              <a:t>クラスあたり</a:t>
            </a:r>
            <a:r>
              <a:rPr lang="en-US" altLang="ja-JP" sz="2400" dirty="0" smtClean="0"/>
              <a:t>360</a:t>
            </a:r>
            <a:r>
              <a:rPr lang="ja-JP" altLang="en-US" sz="2400" dirty="0" smtClean="0"/>
              <a:t>枚</a:t>
            </a:r>
            <a:endParaRPr lang="en-US" altLang="ja-JP" sz="2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ja-JP" sz="2000" dirty="0" smtClean="0"/>
              <a:t>1</a:t>
            </a:r>
            <a:r>
              <a:rPr lang="ja-JP" altLang="en-US" sz="2000" dirty="0" smtClean="0"/>
              <a:t>枚の画像から画像処理により</a:t>
            </a:r>
            <a:r>
              <a:rPr lang="en-US" altLang="ja-JP" sz="2000" dirty="0" smtClean="0"/>
              <a:t>18</a:t>
            </a:r>
            <a:r>
              <a:rPr lang="ja-JP" altLang="en-US" sz="2000" dirty="0" smtClean="0"/>
              <a:t>種類生成</a:t>
            </a:r>
            <a:endParaRPr lang="en-US" altLang="ja-JP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96" y="3905952"/>
            <a:ext cx="2409398" cy="18118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 flipH="1">
            <a:off x="5729359" y="4892312"/>
            <a:ext cx="141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平滑化</a:t>
            </a:r>
            <a:endParaRPr lang="en-US" altLang="ja-JP" dirty="0" smtClean="0"/>
          </a:p>
          <a:p>
            <a:r>
              <a:rPr lang="ja-JP" altLang="en-US" dirty="0" smtClean="0"/>
              <a:t>ノイズ付加</a:t>
            </a:r>
            <a:endParaRPr lang="en-US" altLang="ja-JP" dirty="0" smtClean="0"/>
          </a:p>
          <a:p>
            <a:r>
              <a:rPr lang="ja-JP" altLang="en-US" dirty="0" smtClean="0"/>
              <a:t>反転</a:t>
            </a:r>
            <a:endParaRPr lang="en-US" altLang="ja-JP" dirty="0" smtClean="0"/>
          </a:p>
          <a:p>
            <a:r>
              <a:rPr lang="en-US" altLang="ja-JP" dirty="0" smtClean="0"/>
              <a:t>etc...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6" y="3252827"/>
            <a:ext cx="1168177" cy="87846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07" y="4372652"/>
            <a:ext cx="1168177" cy="87846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06" y="5492477"/>
            <a:ext cx="1168177" cy="878469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5999766" y="3903682"/>
            <a:ext cx="875706" cy="68323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4270613" y="1622299"/>
            <a:ext cx="7083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400" dirty="0" smtClean="0"/>
              <a:t>SVM(linear)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用いて、識別器を作成</a:t>
            </a:r>
            <a:endParaRPr lang="en-US" altLang="ja-JP" sz="2400" dirty="0"/>
          </a:p>
          <a:p>
            <a:pPr marL="800100" lvl="1" indent="-342900">
              <a:buFont typeface="Wingdings" charset="2"/>
              <a:buChar char="ü"/>
            </a:pPr>
            <a:r>
              <a:rPr lang="ja-JP" altLang="en-US" sz="2400" dirty="0"/>
              <a:t>特徴量に</a:t>
            </a:r>
            <a:r>
              <a:rPr lang="en-US" altLang="ja-JP" sz="2400" dirty="0"/>
              <a:t>HOG</a:t>
            </a:r>
            <a:r>
              <a:rPr lang="ja-JP" altLang="en-US" sz="2400" dirty="0"/>
              <a:t>を使用</a:t>
            </a:r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023237" y="1577087"/>
            <a:ext cx="2831658" cy="92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00B0F0"/>
                </a:solidFill>
              </a:rPr>
              <a:t>識別器</a:t>
            </a:r>
            <a:endParaRPr kumimoji="1" lang="en-US" altLang="ja-JP" sz="2400" b="1" dirty="0" smtClean="0">
              <a:solidFill>
                <a:srgbClr val="00B0F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7" y="3316917"/>
            <a:ext cx="4840885" cy="23090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 flipH="1">
            <a:off x="2258574" y="5625959"/>
            <a:ext cx="267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Complex Matrix</a:t>
            </a: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6314904" y="3509968"/>
            <a:ext cx="537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学習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データセットの</a:t>
            </a:r>
            <a:r>
              <a:rPr lang="en-US" altLang="ja-JP" sz="2400" dirty="0" smtClean="0"/>
              <a:t>7</a:t>
            </a:r>
            <a:r>
              <a:rPr lang="ja-JP" altLang="en-US" sz="2400" dirty="0" smtClean="0"/>
              <a:t>割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テスト</a:t>
            </a:r>
            <a:r>
              <a:rPr kumimoji="1" lang="en-US" altLang="ja-JP" sz="2400" dirty="0" smtClean="0"/>
              <a:t>: </a:t>
            </a:r>
            <a:r>
              <a:rPr kumimoji="1" lang="ja-JP" altLang="en-US" sz="2400" dirty="0" smtClean="0"/>
              <a:t>データセットの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割</a:t>
            </a:r>
            <a:endParaRPr kumimoji="1" lang="en-US" altLang="ja-JP" sz="2400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6813412" y="4402548"/>
            <a:ext cx="341194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82391" y="4340965"/>
            <a:ext cx="41857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識別率は</a:t>
            </a:r>
            <a:r>
              <a:rPr lang="en-US" altLang="ja-JP" sz="2400" dirty="0"/>
              <a:t>99.4%</a:t>
            </a:r>
            <a:r>
              <a:rPr lang="ja-JP" altLang="en-US" sz="2400" dirty="0"/>
              <a:t>だが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データセット以外の画像では</a:t>
            </a:r>
            <a:endParaRPr lang="en-US" altLang="ja-JP" sz="2400" dirty="0" smtClean="0"/>
          </a:p>
          <a:p>
            <a:r>
              <a:rPr lang="ja-JP" altLang="en-US" sz="2400" dirty="0" smtClean="0"/>
              <a:t>識別率が低い</a:t>
            </a:r>
            <a:r>
              <a:rPr lang="en-US" altLang="ja-JP" sz="2400" dirty="0" smtClean="0"/>
              <a:t> (</a:t>
            </a:r>
            <a:r>
              <a:rPr lang="ja-JP" altLang="en-US" sz="2400" dirty="0" smtClean="0"/>
              <a:t>過学習？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矢印: 環状 20">
            <a:extLst>
              <a:ext uri="{FF2B5EF4-FFF2-40B4-BE49-F238E27FC236}">
                <a16:creationId xmlns:a16="http://schemas.microsoft.com/office/drawing/2014/main" xmlns="" id="{B546E43A-565D-474A-9C08-F760EDE7BEAB}"/>
              </a:ext>
            </a:extLst>
          </p:cNvPr>
          <p:cNvSpPr/>
          <p:nvPr/>
        </p:nvSpPr>
        <p:spPr>
          <a:xfrm rot="5799749">
            <a:off x="7933544" y="3608744"/>
            <a:ext cx="2231039" cy="2671340"/>
          </a:xfrm>
          <a:prstGeom prst="circularArrow">
            <a:avLst>
              <a:gd name="adj1" fmla="val 0"/>
              <a:gd name="adj2" fmla="val 653871"/>
              <a:gd name="adj3" fmla="val 20544808"/>
              <a:gd name="adj4" fmla="val 10681521"/>
              <a:gd name="adj5" fmla="val 8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23">
            <a:extLst>
              <a:ext uri="{FF2B5EF4-FFF2-40B4-BE49-F238E27FC236}">
                <a16:creationId xmlns:a16="http://schemas.microsoft.com/office/drawing/2014/main" xmlns="" id="{8315757B-1682-45AE-B3BD-87EA7A39138D}"/>
              </a:ext>
            </a:extLst>
          </p:cNvPr>
          <p:cNvGrpSpPr/>
          <p:nvPr/>
        </p:nvGrpSpPr>
        <p:grpSpPr>
          <a:xfrm>
            <a:off x="9088520" y="4546381"/>
            <a:ext cx="1907500" cy="788889"/>
            <a:chOff x="9713639" y="2359702"/>
            <a:chExt cx="1907500" cy="788889"/>
          </a:xfrm>
          <a:solidFill>
            <a:schemeClr val="bg1"/>
          </a:solidFill>
        </p:grpSpPr>
        <p:sp>
          <p:nvSpPr>
            <p:cNvPr id="18" name="楕円 22">
              <a:extLst>
                <a:ext uri="{FF2B5EF4-FFF2-40B4-BE49-F238E27FC236}">
                  <a16:creationId xmlns:a16="http://schemas.microsoft.com/office/drawing/2014/main" xmlns="" id="{5C23875C-D6C5-4599-89AC-5C49E068E485}"/>
                </a:ext>
              </a:extLst>
            </p:cNvPr>
            <p:cNvSpPr/>
            <p:nvPr/>
          </p:nvSpPr>
          <p:spPr>
            <a:xfrm>
              <a:off x="9713639" y="2359702"/>
              <a:ext cx="1907357" cy="78888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809337F1-D5C7-4F78-A58B-9738C7E0C28A}"/>
                </a:ext>
              </a:extLst>
            </p:cNvPr>
            <p:cNvSpPr txBox="1"/>
            <p:nvPr/>
          </p:nvSpPr>
          <p:spPr>
            <a:xfrm>
              <a:off x="9713782" y="2431576"/>
              <a:ext cx="1907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ID</a:t>
              </a:r>
              <a:r>
                <a:rPr lang="ja-JP" altLang="en-US" dirty="0" smtClean="0"/>
                <a:t>から</a:t>
              </a:r>
              <a:endParaRPr lang="en-US" altLang="ja-JP" dirty="0"/>
            </a:p>
            <a:p>
              <a:pPr algn="ctr"/>
              <a:r>
                <a:rPr lang="ja-JP" altLang="en-US" dirty="0"/>
                <a:t>レシピを検索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70613" y="1437633"/>
            <a:ext cx="708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dirty="0"/>
              <a:t>食材名</a:t>
            </a:r>
            <a:r>
              <a:rPr lang="ja-JP" altLang="en-US" sz="2400" dirty="0" smtClean="0"/>
              <a:t>からレシピを</a:t>
            </a:r>
            <a:r>
              <a:rPr lang="ja-JP" altLang="en-US" sz="2400" dirty="0"/>
              <a:t>表示</a:t>
            </a:r>
            <a:endParaRPr lang="en-US" altLang="ja-JP" sz="2400" dirty="0"/>
          </a:p>
          <a:p>
            <a:pPr marL="800100" lvl="1" indent="-342900">
              <a:buFont typeface="Wingdings" charset="2"/>
              <a:buChar char="ü"/>
            </a:pPr>
            <a:r>
              <a:rPr lang="ja-JP" altLang="en-US" sz="2400" dirty="0"/>
              <a:t>楽天レシピカテゴリ一覧</a:t>
            </a:r>
            <a:r>
              <a:rPr lang="en-US" altLang="ja-JP" sz="2400" dirty="0"/>
              <a:t>API</a:t>
            </a:r>
          </a:p>
          <a:p>
            <a:pPr marL="800100" lvl="1" indent="-342900">
              <a:buFont typeface="Wingdings" charset="2"/>
              <a:buChar char="ü"/>
            </a:pPr>
            <a:r>
              <a:rPr lang="ja-JP" altLang="en-US" sz="2400" dirty="0"/>
              <a:t>楽天レシピカテゴリ別ランキング</a:t>
            </a:r>
            <a:r>
              <a:rPr lang="en-US" altLang="ja-JP" sz="2400" dirty="0"/>
              <a:t>API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23237" y="1577087"/>
            <a:ext cx="2831658" cy="92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00B0F0"/>
                </a:solidFill>
              </a:rPr>
              <a:t>レシピの取得</a:t>
            </a:r>
            <a:endParaRPr lang="en-US" altLang="ja-JP" sz="2400" b="1" dirty="0" smtClean="0">
              <a:solidFill>
                <a:srgbClr val="00B0F0"/>
              </a:solidFill>
            </a:endParaRPr>
          </a:p>
        </p:txBody>
      </p:sp>
      <p:grpSp>
        <p:nvGrpSpPr>
          <p:cNvPr id="11" name="グループ化 14">
            <a:extLst>
              <a:ext uri="{FF2B5EF4-FFF2-40B4-BE49-F238E27FC236}">
                <a16:creationId xmlns:a16="http://schemas.microsoft.com/office/drawing/2014/main" xmlns="" id="{5D24B1D3-F87E-421E-91B4-B184B13E2A2F}"/>
              </a:ext>
            </a:extLst>
          </p:cNvPr>
          <p:cNvGrpSpPr/>
          <p:nvPr/>
        </p:nvGrpSpPr>
        <p:grpSpPr>
          <a:xfrm>
            <a:off x="1416348" y="5335270"/>
            <a:ext cx="7596288" cy="1092368"/>
            <a:chOff x="2642937" y="4518543"/>
            <a:chExt cx="7107397" cy="1611983"/>
          </a:xfrm>
          <a:solidFill>
            <a:schemeClr val="bg1">
              <a:lumMod val="85000"/>
            </a:schemeClr>
          </a:solidFill>
        </p:grpSpPr>
        <p:grpSp>
          <p:nvGrpSpPr>
            <p:cNvPr id="12" name="グループ化 10">
              <a:extLst>
                <a:ext uri="{FF2B5EF4-FFF2-40B4-BE49-F238E27FC236}">
                  <a16:creationId xmlns:a16="http://schemas.microsoft.com/office/drawing/2014/main" xmlns="" id="{9F41DF0C-330B-4FDE-8279-A2436EE41B04}"/>
                </a:ext>
              </a:extLst>
            </p:cNvPr>
            <p:cNvGrpSpPr/>
            <p:nvPr/>
          </p:nvGrpSpPr>
          <p:grpSpPr>
            <a:xfrm>
              <a:off x="2642937" y="4518543"/>
              <a:ext cx="7107397" cy="1611983"/>
              <a:chOff x="876692" y="3195273"/>
              <a:chExt cx="6465231" cy="1611983"/>
            </a:xfrm>
            <a:grpFill/>
          </p:grpSpPr>
          <p:sp>
            <p:nvSpPr>
              <p:cNvPr id="14" name="四角形: 角を丸くする 11">
                <a:extLst>
                  <a:ext uri="{FF2B5EF4-FFF2-40B4-BE49-F238E27FC236}">
                    <a16:creationId xmlns:a16="http://schemas.microsoft.com/office/drawing/2014/main" xmlns="" id="{B340945D-9805-46E4-9777-E66FD070E524}"/>
                  </a:ext>
                </a:extLst>
              </p:cNvPr>
              <p:cNvSpPr/>
              <p:nvPr/>
            </p:nvSpPr>
            <p:spPr>
              <a:xfrm>
                <a:off x="876692" y="3195273"/>
                <a:ext cx="6465231" cy="16119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xmlns="" id="{1363A912-F407-41A7-87F0-5CB2A0A87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106" y="3838852"/>
                <a:ext cx="6244266" cy="36933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xmlns="" id="{E52A74B3-8ED4-4575-AE37-91788AC5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103" y="4625438"/>
              <a:ext cx="6830127" cy="136253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rPr>
                <a:t>recipeId": </a:t>
              </a:r>
              <a:r>
                <a:rPr kumimoji="0" lang="ja-JP" altLang="ja-JP" dirty="0">
                  <a:latin typeface="Arial Unicode MS" panose="020B0604020202020204" pitchFamily="50" charset="-128"/>
                </a:rPr>
                <a:t>1010011230,</a:t>
              </a:r>
              <a:endPara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rPr>
                <a:t>"recipeTitle": </a:t>
              </a:r>
              <a:r>
                <a:rPr kumimoji="0" lang="ja-JP" altLang="ja-JP" dirty="0">
                  <a:latin typeface="Arial Unicode MS" panose="020B0604020202020204" pitchFamily="50" charset="-128"/>
                </a:rPr>
                <a:t>"なすがとろける✿簡単❤焼きなすの煮びたし"</a:t>
              </a: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rPr>
                <a:t>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rPr>
                <a:t>"recipeUrl": </a:t>
              </a:r>
              <a:r>
                <a:rPr kumimoji="0" lang="ja-JP" altLang="ja-JP" dirty="0">
                  <a:latin typeface="Arial Unicode MS" panose="020B0604020202020204" pitchFamily="50" charset="-128"/>
                </a:rPr>
                <a:t>" https://recipe.rakuten.co.jp/recipe/1010011230/ "</a:t>
              </a: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rPr>
                <a:t>,</a:t>
              </a:r>
              <a:r>
                <a: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ja-JP" dirty="0">
                <a:latin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E5810F4-67F2-46A0-A43C-AA3DBED02E4B}"/>
              </a:ext>
            </a:extLst>
          </p:cNvPr>
          <p:cNvSpPr/>
          <p:nvPr/>
        </p:nvSpPr>
        <p:spPr>
          <a:xfrm>
            <a:off x="1416348" y="3034264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「楽天レシピカテゴリ一覧</a:t>
            </a:r>
            <a:r>
              <a:rPr lang="en-US" altLang="ja-JP" dirty="0"/>
              <a:t>API</a:t>
            </a:r>
            <a:r>
              <a:rPr lang="ja-JP" altLang="en-US" dirty="0" smtClean="0"/>
              <a:t>」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9BE5C598-14C2-45AC-BBA3-31F7E2ACAC8E}"/>
              </a:ext>
            </a:extLst>
          </p:cNvPr>
          <p:cNvSpPr/>
          <p:nvPr/>
        </p:nvSpPr>
        <p:spPr>
          <a:xfrm>
            <a:off x="1416348" y="4997569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「楽天レシピカテゴリ別ランキング</a:t>
            </a:r>
            <a:r>
              <a:rPr lang="en-US" altLang="ja-JP" dirty="0"/>
              <a:t>API</a:t>
            </a:r>
            <a:r>
              <a:rPr lang="ja-JP" altLang="en-US" dirty="0" smtClean="0"/>
              <a:t>」</a:t>
            </a:r>
            <a:endParaRPr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416348" y="3379793"/>
            <a:ext cx="7596288" cy="1322935"/>
            <a:chOff x="1685777" y="3131501"/>
            <a:chExt cx="7596288" cy="1438448"/>
          </a:xfrm>
        </p:grpSpPr>
        <p:grpSp>
          <p:nvGrpSpPr>
            <p:cNvPr id="7" name="グループ化 4">
              <a:extLst>
                <a:ext uri="{FF2B5EF4-FFF2-40B4-BE49-F238E27FC236}">
                  <a16:creationId xmlns:a16="http://schemas.microsoft.com/office/drawing/2014/main" xmlns="" id="{190ADA57-A667-4CBF-952B-41C4103F0047}"/>
                </a:ext>
              </a:extLst>
            </p:cNvPr>
            <p:cNvGrpSpPr/>
            <p:nvPr/>
          </p:nvGrpSpPr>
          <p:grpSpPr>
            <a:xfrm>
              <a:off x="1685777" y="3131501"/>
              <a:ext cx="7596288" cy="1438448"/>
              <a:chOff x="876692" y="3195273"/>
              <a:chExt cx="6465231" cy="1611983"/>
            </a:xfrm>
            <a:solidFill>
              <a:schemeClr val="bg1">
                <a:lumMod val="85000"/>
              </a:schemeClr>
            </a:solidFill>
          </p:grpSpPr>
          <p:sp>
            <p:nvSpPr>
              <p:cNvPr id="9" name="四角形: 角を丸くする 5">
                <a:extLst>
                  <a:ext uri="{FF2B5EF4-FFF2-40B4-BE49-F238E27FC236}">
                    <a16:creationId xmlns:a16="http://schemas.microsoft.com/office/drawing/2014/main" xmlns="" id="{BEF72D30-2AA6-4D2A-AA59-E2208CA79087}"/>
                  </a:ext>
                </a:extLst>
              </p:cNvPr>
              <p:cNvSpPr/>
              <p:nvPr/>
            </p:nvSpPr>
            <p:spPr>
              <a:xfrm>
                <a:off x="876692" y="3195273"/>
                <a:ext cx="6465231" cy="16119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xmlns="" id="{35500BFE-3603-45CB-A10F-2D7C1F6B2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657" y="3350951"/>
                <a:ext cx="6098714" cy="134513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ja-JP" altLang="ja-JP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"categoryId": </a:t>
                </a:r>
                <a:r>
                  <a:rPr kumimoji="0" lang="en-US" altLang="ja-JP" dirty="0" smtClean="0">
                    <a:latin typeface="Arial Unicode MS" panose="020B0604020202020204" pitchFamily="50" charset="-128"/>
                  </a:rPr>
                  <a:t>447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,</a:t>
                </a:r>
                <a:endPara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8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“categoryName”: “</a:t>
                </a:r>
                <a:r>
                  <a:rPr kumimoji="0" lang="ja-JP" altLang="en-US" dirty="0" smtClean="0">
                    <a:latin typeface="Arial Unicode MS" panose="020B0604020202020204" pitchFamily="50" charset="-128"/>
                  </a:rPr>
                  <a:t>なす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</a:t>
                </a:r>
                <a:r>
                  <a:rPr kumimoji="0" lang="ja-JP" altLang="ja-JP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ja-JP" altLang="ja-JP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"categoryUrl": "https://recipe.rakuten.co.jp/category/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12-4</a:t>
                </a:r>
                <a:r>
                  <a:rPr kumimoji="0" lang="en-US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47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/</a:t>
                </a:r>
                <a:r>
                  <a:rPr kumimoji="0" lang="ja-JP" altLang="ja-JP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ja-JP" altLang="ja-JP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"parentCategoryId": 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”</a:t>
                </a:r>
                <a:r>
                  <a:rPr kumimoji="0" lang="en-US" altLang="ja-JP" dirty="0" smtClean="0">
                    <a:latin typeface="Arial Unicode MS" panose="020B0604020202020204" pitchFamily="50" charset="-128"/>
                  </a:rPr>
                  <a:t>12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 panose="020B0604020202020204" pitchFamily="50" charset="-128"/>
                  </a:rPr>
                  <a:t>"</a:t>
                </a:r>
                <a:r>
                  <a:rPr kumimoji="0" lang="ja-JP" altLang="ja-JP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ja-JP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xmlns="" id="{AA3629CB-B6EF-482F-8188-4ECCC7C50C65}"/>
                </a:ext>
              </a:extLst>
            </p:cNvPr>
            <p:cNvCxnSpPr/>
            <p:nvPr/>
          </p:nvCxnSpPr>
          <p:spPr>
            <a:xfrm>
              <a:off x="7228504" y="4120664"/>
              <a:ext cx="7864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最終出力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レシピの表示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" b="-1"/>
          <a:stretch/>
        </p:blipFill>
        <p:spPr>
          <a:xfrm>
            <a:off x="2853946" y="1418878"/>
            <a:ext cx="6484107" cy="5109420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4E464B2-79E4-4039-963E-74B088CD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96" y="365125"/>
            <a:ext cx="1791604" cy="1341712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92E6-A3CF-4A48-AF9D-C2452CB9794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384</Words>
  <Application>Microsoft Macintosh PowerPoint</Application>
  <PresentationFormat>ワイド画面</PresentationFormat>
  <Paragraphs>87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Arial Unicode MS</vt:lpstr>
      <vt:lpstr>Broadway BT</vt:lpstr>
      <vt:lpstr>Wingdings</vt:lpstr>
      <vt:lpstr>Yu Gothic</vt:lpstr>
      <vt:lpstr>Yu Gothic Light</vt:lpstr>
      <vt:lpstr>Arial</vt:lpstr>
      <vt:lpstr>ホワイト</vt:lpstr>
      <vt:lpstr>応用ソフトウェア工学 中間発表</vt:lpstr>
      <vt:lpstr>構築システム</vt:lpstr>
      <vt:lpstr>システム構成</vt:lpstr>
      <vt:lpstr>要素技術</vt:lpstr>
      <vt:lpstr>進捗状況</vt:lpstr>
      <vt:lpstr>進捗状況</vt:lpstr>
      <vt:lpstr>進捗状況</vt:lpstr>
      <vt:lpstr>進捗状況</vt:lpstr>
      <vt:lpstr>最終出力 (レシピの表示)</vt:lpstr>
      <vt:lpstr>今後の課題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進捗状況</dc:title>
  <dc:creator>Microsoft Office ユーザー</dc:creator>
  <cp:lastModifiedBy>Microsoft Office ユーザー</cp:lastModifiedBy>
  <cp:revision>80</cp:revision>
  <dcterms:created xsi:type="dcterms:W3CDTF">2017-09-21T01:58:54Z</dcterms:created>
  <dcterms:modified xsi:type="dcterms:W3CDTF">2017-09-21T07:01:21Z</dcterms:modified>
</cp:coreProperties>
</file>