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59" r:id="rId2"/>
    <p:sldId id="260" r:id="rId3"/>
    <p:sldId id="262" r:id="rId4"/>
    <p:sldId id="261" r:id="rId5"/>
    <p:sldId id="257" r:id="rId6"/>
    <p:sldId id="258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/>
    <p:restoredTop sz="94664"/>
  </p:normalViewPr>
  <p:slideViewPr>
    <p:cSldViewPr snapToGrid="0" snapToObjects="1">
      <p:cViewPr varScale="1">
        <p:scale>
          <a:sx n="94" d="100"/>
          <a:sy n="94" d="100"/>
        </p:scale>
        <p:origin x="5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67AE3-D0F1-FC47-9FB2-29C48429E8A1}" type="datetimeFigureOut">
              <a:rPr kumimoji="1" lang="ja-JP" altLang="en-US" smtClean="0"/>
              <a:t>2017/9/15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BE89F-66CE-1E46-959E-E99EA0E56C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5853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BE89F-66CE-1E46-959E-E99EA0E56C9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1358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BD1D5-98AC-B345-9945-F7C9BAC7A8FB}" type="datetime1">
              <a:rPr kumimoji="1" lang="ja-JP" altLang="en-US" smtClean="0"/>
              <a:t>2017/9/15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1F49-82A2-B743-8F25-A75633C129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1841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0588-A7A2-A844-9251-9EA4E2EAC246}" type="datetime1">
              <a:rPr kumimoji="1" lang="ja-JP" altLang="en-US" smtClean="0"/>
              <a:t>2017/9/15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1F49-82A2-B743-8F25-A75633C129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110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8F354-2E8F-9D4C-8B4B-D66E9C66175D}" type="datetime1">
              <a:rPr kumimoji="1" lang="ja-JP" altLang="en-US" smtClean="0"/>
              <a:t>2017/9/15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1F49-82A2-B743-8F25-A75633C129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392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A8B9F-A789-F846-A5BD-2EF11F110868}" type="datetime1">
              <a:rPr kumimoji="1" lang="ja-JP" altLang="en-US" smtClean="0"/>
              <a:t>2017/9/15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1F49-82A2-B743-8F25-A75633C129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9009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0C3B-2C1F-4F4D-90D7-1F7081E94871}" type="datetime1">
              <a:rPr kumimoji="1" lang="ja-JP" altLang="en-US" smtClean="0"/>
              <a:t>2017/9/15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1F49-82A2-B743-8F25-A75633C129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3884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CCFA-EA81-A54C-BAEC-8F842EF4E33C}" type="datetime1">
              <a:rPr kumimoji="1" lang="ja-JP" altLang="en-US" smtClean="0"/>
              <a:t>2017/9/15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1F49-82A2-B743-8F25-A75633C129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431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B2D6-56DA-864C-BDAC-5913F1DED796}" type="datetime1">
              <a:rPr kumimoji="1" lang="ja-JP" altLang="en-US" smtClean="0"/>
              <a:t>2017/9/15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1F49-82A2-B743-8F25-A75633C129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521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34808-1E53-E147-AB7C-74870CF74C28}" type="datetime1">
              <a:rPr kumimoji="1" lang="ja-JP" altLang="en-US" smtClean="0"/>
              <a:t>2017/9/15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1F49-82A2-B743-8F25-A75633C129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5124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3C1C-B295-FE4B-B8F0-58DAC284DC44}" type="datetime1">
              <a:rPr kumimoji="1" lang="ja-JP" altLang="en-US" smtClean="0"/>
              <a:t>2017/9/15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1F49-82A2-B743-8F25-A75633C129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509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EADD-10C0-3B4A-A9E8-59A30FC7AC9B}" type="datetime1">
              <a:rPr kumimoji="1" lang="ja-JP" altLang="en-US" smtClean="0"/>
              <a:t>2017/9/15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1F49-82A2-B743-8F25-A75633C129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9184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88FA0-C0FF-8D4E-BDCA-B0C9C23BF520}" type="datetime1">
              <a:rPr kumimoji="1" lang="ja-JP" altLang="en-US" smtClean="0"/>
              <a:t>2017/9/15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1F49-82A2-B743-8F25-A75633C129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799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76182-7AFB-A440-BDE1-102E213758AA}" type="datetime1">
              <a:rPr kumimoji="1" lang="ja-JP" altLang="en-US" smtClean="0"/>
              <a:t>2017/9/15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F0F31F49-82A2-B743-8F25-A75633C129F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1124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openxmlformats.org/officeDocument/2006/relationships/image" Target="../media/image8.jpeg"/><Relationship Id="rId9" Type="http://schemas.openxmlformats.org/officeDocument/2006/relationships/image" Target="../media/image9.jpeg"/><Relationship Id="rId10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>
            <a:extLst>
              <a:ext uri="{FF2B5EF4-FFF2-40B4-BE49-F238E27FC236}">
                <a16:creationId xmlns="" xmlns:a16="http://schemas.microsoft.com/office/drawing/2014/main" id="{42531DDF-4F8A-440B-A464-AF89456D9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9800" y="1483031"/>
            <a:ext cx="10312400" cy="1909566"/>
          </a:xfrm>
        </p:spPr>
        <p:txBody>
          <a:bodyPr>
            <a:normAutofit/>
          </a:bodyPr>
          <a:lstStyle/>
          <a:p>
            <a:r>
              <a:rPr kumimoji="1" lang="ja-JP" altLang="en-US" dirty="0" smtClean="0">
                <a:latin typeface="Broadway BT" panose="04040905080B02020502" pitchFamily="82" charset="0"/>
              </a:rPr>
              <a:t>応用ソフトウェア工学</a:t>
            </a:r>
            <a:r>
              <a:rPr kumimoji="1" lang="en-US" altLang="ja-JP" dirty="0" smtClean="0">
                <a:latin typeface="Broadway BT" panose="04040905080B02020502" pitchFamily="82" charset="0"/>
              </a:rPr>
              <a:t/>
            </a:r>
            <a:br>
              <a:rPr kumimoji="1" lang="en-US" altLang="ja-JP" dirty="0" smtClean="0">
                <a:latin typeface="Broadway BT" panose="04040905080B02020502" pitchFamily="82" charset="0"/>
              </a:rPr>
            </a:br>
            <a:r>
              <a:rPr lang="ja-JP" altLang="en-US" dirty="0" smtClean="0">
                <a:latin typeface="Broadway BT" panose="04040905080B02020502" pitchFamily="82" charset="0"/>
              </a:rPr>
              <a:t>企画発表</a:t>
            </a:r>
            <a:endParaRPr kumimoji="1" lang="ja-JP" altLang="en-US" dirty="0">
              <a:latin typeface="Broadway BT" panose="04040905080B02020502" pitchFamily="82" charset="0"/>
            </a:endParaRPr>
          </a:p>
        </p:txBody>
      </p:sp>
      <p:sp>
        <p:nvSpPr>
          <p:cNvPr id="7" name="サブタイトル 2">
            <a:extLst>
              <a:ext uri="{FF2B5EF4-FFF2-40B4-BE49-F238E27FC236}">
                <a16:creationId xmlns="" xmlns:a16="http://schemas.microsoft.com/office/drawing/2014/main" id="{38218DE9-4966-4191-95A9-C2CDF1840E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1582" y="3964237"/>
            <a:ext cx="4048836" cy="470503"/>
          </a:xfrm>
        </p:spPr>
        <p:txBody>
          <a:bodyPr>
            <a:noAutofit/>
          </a:bodyPr>
          <a:lstStyle/>
          <a:p>
            <a:r>
              <a:rPr lang="ja-JP" altLang="en-US" sz="3200" dirty="0" smtClean="0"/>
              <a:t>チーム </a:t>
            </a:r>
            <a:r>
              <a:rPr lang="en-US" altLang="ja-JP" sz="3200" dirty="0" smtClean="0"/>
              <a:t>SASAKI</a:t>
            </a:r>
            <a:endParaRPr kumimoji="1" lang="en-US" altLang="ja-JP" sz="2000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787503"/>
              </p:ext>
            </p:extLst>
          </p:nvPr>
        </p:nvGraphicFramePr>
        <p:xfrm>
          <a:off x="2700741" y="4434740"/>
          <a:ext cx="8128000" cy="10516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98304"/>
                <a:gridCol w="2129051"/>
                <a:gridCol w="1583140"/>
                <a:gridCol w="2817505"/>
              </a:tblGrid>
              <a:tr h="443944">
                <a:tc>
                  <a:txBody>
                    <a:bodyPr/>
                    <a:lstStyle/>
                    <a:p>
                      <a:r>
                        <a:rPr kumimoji="1" lang="en-US" altLang="ja-JP" sz="2800" dirty="0" smtClean="0"/>
                        <a:t>1215084</a:t>
                      </a:r>
                      <a:endParaRPr kumimoji="1" lang="ja-JP" alt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/>
                        <a:t>佐々木泰一</a:t>
                      </a:r>
                      <a:endParaRPr kumimoji="1" lang="ja-JP" alt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 smtClean="0"/>
                        <a:t>1215086</a:t>
                      </a:r>
                      <a:endParaRPr kumimoji="1" lang="ja-JP" alt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/>
                        <a:t>澤田悟</a:t>
                      </a:r>
                      <a:endParaRPr kumimoji="1" lang="ja-JP" alt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33500">
                <a:tc>
                  <a:txBody>
                    <a:bodyPr/>
                    <a:lstStyle/>
                    <a:p>
                      <a:r>
                        <a:rPr kumimoji="1" lang="en-US" altLang="ja-JP" sz="2800" dirty="0" smtClean="0"/>
                        <a:t>1215089</a:t>
                      </a:r>
                      <a:endParaRPr kumimoji="1" lang="ja-JP" alt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/>
                        <a:t>高田駿督</a:t>
                      </a:r>
                      <a:endParaRPr kumimoji="1" lang="ja-JP" alt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 smtClean="0"/>
                        <a:t>1215095</a:t>
                      </a:r>
                      <a:endParaRPr kumimoji="1" lang="ja-JP" alt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/>
                        <a:t>福田和馬</a:t>
                      </a:r>
                      <a:endParaRPr kumimoji="1" lang="ja-JP" alt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1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背景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3019330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 smtClean="0"/>
              <a:t>2014</a:t>
            </a:r>
            <a:r>
              <a:rPr lang="ja-JP" altLang="en-US" dirty="0"/>
              <a:t>年に全国の</a:t>
            </a:r>
            <a:r>
              <a:rPr lang="en-US" altLang="ja-JP" dirty="0"/>
              <a:t>20</a:t>
            </a:r>
            <a:r>
              <a:rPr lang="ja-JP" altLang="en-US" dirty="0"/>
              <a:t>代～</a:t>
            </a:r>
            <a:r>
              <a:rPr lang="en-US" altLang="ja-JP" dirty="0"/>
              <a:t>40</a:t>
            </a:r>
            <a:r>
              <a:rPr lang="ja-JP" altLang="en-US" dirty="0"/>
              <a:t>代の主婦</a:t>
            </a:r>
            <a:r>
              <a:rPr lang="en-US" altLang="ja-JP" dirty="0"/>
              <a:t>4,176</a:t>
            </a:r>
            <a:r>
              <a:rPr lang="ja-JP" altLang="en-US" dirty="0"/>
              <a:t>名を</a:t>
            </a:r>
            <a:r>
              <a:rPr lang="ja-JP" altLang="en-US" dirty="0" smtClean="0"/>
              <a:t>対象</a:t>
            </a:r>
            <a:r>
              <a:rPr lang="ja-JP" altLang="en-US" smtClean="0"/>
              <a:t>に行われた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「料理に関するアンケート調査」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63.8%...</a:t>
            </a:r>
            <a:r>
              <a:rPr lang="ja-JP" altLang="en-US" dirty="0"/>
              <a:t>献立を考えるのが面倒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62.4%...</a:t>
            </a:r>
            <a:r>
              <a:rPr lang="ja-JP" altLang="en-US" dirty="0"/>
              <a:t>毎日、何を作るのか迷う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56.4%...</a:t>
            </a:r>
            <a:r>
              <a:rPr lang="ja-JP" altLang="en-US" dirty="0"/>
              <a:t>献立のレパートリーが</a:t>
            </a:r>
            <a:r>
              <a:rPr lang="ja-JP" altLang="en-US" dirty="0" smtClean="0"/>
              <a:t>少ない</a:t>
            </a:r>
            <a:endParaRPr lang="ja-JP" altLang="en-US" dirty="0"/>
          </a:p>
        </p:txBody>
      </p:sp>
      <p:pic>
        <p:nvPicPr>
          <p:cNvPr id="5122" name="Picture 2" descr="主婦　イラスト」の画像検索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7646" y="3362125"/>
            <a:ext cx="2033517" cy="272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角丸四角形吹き出し 6"/>
          <p:cNvSpPr/>
          <p:nvPr/>
        </p:nvSpPr>
        <p:spPr>
          <a:xfrm>
            <a:off x="4967783" y="5246316"/>
            <a:ext cx="4544704" cy="840587"/>
          </a:xfrm>
          <a:prstGeom prst="wedgeRoundRectCallout">
            <a:avLst>
              <a:gd name="adj1" fmla="val 36524"/>
              <a:gd name="adj2" fmla="val -74978"/>
              <a:gd name="adj3" fmla="val 16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献立教えてほしい</a:t>
            </a:r>
            <a:endParaRPr kumimoji="1" lang="ja-JP" altLang="en-US" sz="2800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1F49-82A2-B743-8F25-A75633C129F6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123296" y="2347413"/>
            <a:ext cx="2262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出典</a:t>
            </a:r>
            <a:r>
              <a:rPr lang="en-US" altLang="ja-JP" sz="1400" dirty="0" smtClean="0"/>
              <a:t>: </a:t>
            </a:r>
            <a:r>
              <a:rPr lang="ja-JP" altLang="en-US" sz="1400" dirty="0" smtClean="0"/>
              <a:t>株式会社ミーニュー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0277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752966" y="2963024"/>
            <a:ext cx="108029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dirty="0"/>
              <a:t>今ある食材を使ったレシピを教えてくれるシステム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="" xmlns:a16="http://schemas.microsoft.com/office/drawing/2014/main" id="{42531DDF-4F8A-440B-A464-AF89456D9C08}"/>
              </a:ext>
            </a:extLst>
          </p:cNvPr>
          <p:cNvSpPr txBox="1">
            <a:spLocks/>
          </p:cNvSpPr>
          <p:nvPr/>
        </p:nvSpPr>
        <p:spPr>
          <a:xfrm>
            <a:off x="2666495" y="2610258"/>
            <a:ext cx="6975901" cy="1290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8000" dirty="0" smtClean="0">
                <a:latin typeface="Broadway BT" panose="04040905080B02020502" pitchFamily="82" charset="0"/>
              </a:rPr>
              <a:t>Photo de Recipe </a:t>
            </a:r>
            <a:endParaRPr lang="ja-JP" altLang="en-US" sz="8000" dirty="0">
              <a:latin typeface="Broadway BT" panose="04040905080B02020502" pitchFamily="82" charset="0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1F49-82A2-B743-8F25-A75633C129F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14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システム構成</a:t>
            </a:r>
            <a:endParaRPr kumimoji="1" lang="ja-JP" altLang="en-US" dirty="0"/>
          </a:p>
        </p:txBody>
      </p:sp>
      <p:sp>
        <p:nvSpPr>
          <p:cNvPr id="4" name="角丸四角形吹き出し 3"/>
          <p:cNvSpPr/>
          <p:nvPr/>
        </p:nvSpPr>
        <p:spPr>
          <a:xfrm flipH="1">
            <a:off x="7471214" y="1690688"/>
            <a:ext cx="2129364" cy="2115687"/>
          </a:xfrm>
          <a:prstGeom prst="wedgeRoundRectCallout">
            <a:avLst>
              <a:gd name="adj1" fmla="val -58902"/>
              <a:gd name="adj2" fmla="val 20813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吹き出し 4"/>
          <p:cNvSpPr/>
          <p:nvPr/>
        </p:nvSpPr>
        <p:spPr>
          <a:xfrm>
            <a:off x="2390926" y="1710929"/>
            <a:ext cx="2129364" cy="2115687"/>
          </a:xfrm>
          <a:prstGeom prst="wedgeRoundRectCallout">
            <a:avLst>
              <a:gd name="adj1" fmla="val -58902"/>
              <a:gd name="adj2" fmla="val 20813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Picture 2" descr="raspberry pi 3 model B」の画像検索結果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831" y="2597018"/>
            <a:ext cx="1843031" cy="1402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web camera」の画像検索結果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742" y="2700099"/>
            <a:ext cx="1056242" cy="123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にんじん」の画像検索結果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745" y="2892734"/>
            <a:ext cx="873894" cy="81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jagaimo」の画像検索結果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786" y="2930092"/>
            <a:ext cx="1122651" cy="70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牛肉　こまぎれ」の画像検索結果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9" t="8915" r="7760" b="11514"/>
          <a:stretch/>
        </p:blipFill>
        <p:spPr bwMode="auto">
          <a:xfrm>
            <a:off x="2943829" y="1955054"/>
            <a:ext cx="1024403" cy="74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0" descr="連画像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2520" y="2744390"/>
            <a:ext cx="1240540" cy="930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2" descr="温度計」の画像検索結果"/>
          <p:cNvPicPr>
            <a:picLocks noChangeAspect="1" noChangeArrowheads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75" r="33733"/>
          <a:stretch/>
        </p:blipFill>
        <p:spPr bwMode="auto">
          <a:xfrm>
            <a:off x="7587063" y="1827536"/>
            <a:ext cx="665323" cy="197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6" descr="湿度計」の画像検索結果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694" y="2332419"/>
            <a:ext cx="823942" cy="82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角丸四角形 13"/>
          <p:cNvSpPr/>
          <p:nvPr/>
        </p:nvSpPr>
        <p:spPr>
          <a:xfrm>
            <a:off x="7471214" y="4037120"/>
            <a:ext cx="3711846" cy="56993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温度・湿度</a:t>
            </a:r>
            <a:endParaRPr kumimoji="1" lang="ja-JP" altLang="en-US" sz="2400" dirty="0"/>
          </a:p>
        </p:txBody>
      </p:sp>
      <p:sp>
        <p:nvSpPr>
          <p:cNvPr id="15" name="角丸四角形 14"/>
          <p:cNvSpPr/>
          <p:nvPr/>
        </p:nvSpPr>
        <p:spPr>
          <a:xfrm>
            <a:off x="921958" y="4056609"/>
            <a:ext cx="3711846" cy="56993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余っている食材</a:t>
            </a:r>
            <a:endParaRPr kumimoji="1" lang="ja-JP" altLang="en-US" sz="2400" dirty="0"/>
          </a:p>
        </p:txBody>
      </p:sp>
      <p:sp>
        <p:nvSpPr>
          <p:cNvPr id="16" name="下矢印 15"/>
          <p:cNvSpPr/>
          <p:nvPr/>
        </p:nvSpPr>
        <p:spPr>
          <a:xfrm>
            <a:off x="5427265" y="4835893"/>
            <a:ext cx="954157" cy="48206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 16"/>
          <p:cNvSpPr/>
          <p:nvPr/>
        </p:nvSpPr>
        <p:spPr>
          <a:xfrm>
            <a:off x="3005196" y="5572799"/>
            <a:ext cx="5687292" cy="69837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/>
              <a:t>食材と環境を</a:t>
            </a:r>
            <a:r>
              <a:rPr lang="ja-JP" altLang="en-US" sz="2400" dirty="0" smtClean="0"/>
              <a:t>考慮した献立の表示</a:t>
            </a:r>
            <a:endParaRPr kumimoji="1" lang="ja-JP" altLang="en-US" sz="2400" dirty="0"/>
          </a:p>
        </p:txBody>
      </p:sp>
      <p:pic>
        <p:nvPicPr>
          <p:cNvPr id="18" name="Picture 30" descr="カレーライス　レシピ」の画像検索結果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8112" y="5249898"/>
            <a:ext cx="1808815" cy="125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スライド番号プレースホルダー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1F49-82A2-B743-8F25-A75633C129F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40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下矢印 16"/>
          <p:cNvSpPr/>
          <p:nvPr/>
        </p:nvSpPr>
        <p:spPr>
          <a:xfrm>
            <a:off x="2399924" y="2892076"/>
            <a:ext cx="954157" cy="244192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95880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システムの処理フロー</a:t>
            </a:r>
            <a:r>
              <a:rPr kumimoji="1" lang="en-US" altLang="ja-JP" dirty="0" smtClean="0"/>
              <a:t> (1/2)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021080" y="2266311"/>
            <a:ext cx="3711846" cy="7273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学習器の作成</a:t>
            </a:r>
            <a:endParaRPr kumimoji="1" lang="ja-JP" altLang="en-US" sz="2400" dirty="0"/>
          </a:p>
        </p:txBody>
      </p:sp>
      <p:sp>
        <p:nvSpPr>
          <p:cNvPr id="6" name="角丸四角形 5"/>
          <p:cNvSpPr/>
          <p:nvPr/>
        </p:nvSpPr>
        <p:spPr>
          <a:xfrm>
            <a:off x="1021080" y="3800156"/>
            <a:ext cx="3711846" cy="7273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/>
              <a:t>食材の検出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909863" y="2399160"/>
            <a:ext cx="6511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image net</a:t>
            </a:r>
            <a:r>
              <a:rPr kumimoji="1" lang="ja-JP" altLang="en-US" sz="2400" dirty="0" smtClean="0"/>
              <a:t>で食材</a:t>
            </a:r>
            <a:r>
              <a:rPr kumimoji="1" lang="ja-JP" altLang="en-US" sz="2400" dirty="0" smtClean="0"/>
              <a:t>の画像</a:t>
            </a:r>
            <a:r>
              <a:rPr lang="ja-JP" altLang="en-US" sz="2400" dirty="0" smtClean="0"/>
              <a:t>（</a:t>
            </a:r>
            <a:r>
              <a:rPr lang="ja-JP" altLang="en-US" sz="2400" dirty="0" smtClean="0"/>
              <a:t>学習</a:t>
            </a:r>
            <a:r>
              <a:rPr kumimoji="1" lang="ja-JP" altLang="en-US" sz="2400" dirty="0" smtClean="0"/>
              <a:t>データ</a:t>
            </a:r>
            <a:r>
              <a:rPr lang="ja-JP" altLang="en-US" sz="2400" dirty="0" smtClean="0"/>
              <a:t>）</a:t>
            </a:r>
            <a:r>
              <a:rPr kumimoji="1" lang="ja-JP" altLang="en-US" sz="2400" dirty="0" smtClean="0"/>
              <a:t>を</a:t>
            </a:r>
            <a:r>
              <a:rPr kumimoji="1" lang="ja-JP" altLang="en-US" sz="2400" dirty="0" smtClean="0"/>
              <a:t>収集</a:t>
            </a:r>
            <a:endParaRPr kumimoji="1" lang="ja-JP" altLang="en-US" sz="2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09863" y="3933005"/>
            <a:ext cx="5129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Web</a:t>
            </a:r>
            <a:r>
              <a:rPr kumimoji="1" lang="ja-JP" altLang="en-US" sz="2400" dirty="0" smtClean="0"/>
              <a:t>カメラから取得した食材を認識</a:t>
            </a:r>
            <a:endParaRPr kumimoji="1" lang="ja-JP" altLang="en-US" sz="2400" dirty="0"/>
          </a:p>
        </p:txBody>
      </p:sp>
      <p:sp>
        <p:nvSpPr>
          <p:cNvPr id="11" name="角丸四角形 10"/>
          <p:cNvSpPr/>
          <p:nvPr/>
        </p:nvSpPr>
        <p:spPr>
          <a:xfrm>
            <a:off x="1021080" y="5334001"/>
            <a:ext cx="3711846" cy="7273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/>
              <a:t>食材の識別</a:t>
            </a:r>
            <a:endParaRPr kumimoji="1" lang="ja-JP" altLang="en-US" sz="24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909863" y="5466850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作成した学習器で識別</a:t>
            </a:r>
            <a:endParaRPr kumimoji="1" lang="ja-JP" altLang="en-US" sz="2400" dirty="0"/>
          </a:p>
        </p:txBody>
      </p:sp>
      <p:sp>
        <p:nvSpPr>
          <p:cNvPr id="25" name="スライド番号プレースホルダー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1F49-82A2-B743-8F25-A75633C129F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364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システムの処理フロー</a:t>
            </a:r>
            <a:r>
              <a:rPr lang="en-US" altLang="ja-JP" dirty="0"/>
              <a:t> </a:t>
            </a:r>
            <a:r>
              <a:rPr lang="en-US" altLang="ja-JP" dirty="0" smtClean="0"/>
              <a:t>(2/2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1021080" y="2498323"/>
            <a:ext cx="3711846" cy="72736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温度と湿度の取得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909863" y="2631172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センサを用いて室外の温湿度を取得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1021080" y="4416639"/>
            <a:ext cx="3711846" cy="72736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/>
              <a:t>献立</a:t>
            </a:r>
            <a:r>
              <a:rPr lang="ja-JP" altLang="en-US" sz="2400" dirty="0" smtClean="0"/>
              <a:t>の</a:t>
            </a:r>
            <a:r>
              <a:rPr lang="ja-JP" altLang="en-US" sz="2400" dirty="0" smtClean="0"/>
              <a:t>表示</a:t>
            </a:r>
            <a:endParaRPr lang="ja-JP" altLang="en-US" sz="2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909863" y="4549488"/>
            <a:ext cx="5295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楽天レシピカテゴリ別ランキング</a:t>
            </a:r>
            <a:r>
              <a:rPr lang="en-US" altLang="ja-JP" sz="2400" dirty="0" smtClean="0"/>
              <a:t>API</a:t>
            </a:r>
            <a:endParaRPr lang="ja-JP" altLang="en-US" sz="2400" dirty="0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1F49-82A2-B743-8F25-A75633C129F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684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149</Words>
  <Application>Microsoft Macintosh PowerPoint</Application>
  <PresentationFormat>ワイド画面</PresentationFormat>
  <Paragraphs>42</Paragraphs>
  <Slides>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Broadway BT</vt:lpstr>
      <vt:lpstr>Yu Gothic</vt:lpstr>
      <vt:lpstr>Yu Gothic Light</vt:lpstr>
      <vt:lpstr>Arial</vt:lpstr>
      <vt:lpstr>ホワイト</vt:lpstr>
      <vt:lpstr>応用ソフトウェア工学 企画発表</vt:lpstr>
      <vt:lpstr>背景</vt:lpstr>
      <vt:lpstr>PowerPoint プレゼンテーション</vt:lpstr>
      <vt:lpstr>システム構成</vt:lpstr>
      <vt:lpstr>システムの処理フロー (1/2)</vt:lpstr>
      <vt:lpstr>システムの処理フロー (2/2)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30</cp:revision>
  <dcterms:created xsi:type="dcterms:W3CDTF">2017-09-15T01:16:12Z</dcterms:created>
  <dcterms:modified xsi:type="dcterms:W3CDTF">2017-09-15T05:43:49Z</dcterms:modified>
</cp:coreProperties>
</file>