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60" r:id="rId4"/>
    <p:sldId id="262" r:id="rId5"/>
    <p:sldId id="269" r:id="rId6"/>
    <p:sldId id="270" r:id="rId7"/>
    <p:sldId id="259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5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40B"/>
    <a:srgbClr val="003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06"/>
    <p:restoredTop sz="94674"/>
  </p:normalViewPr>
  <p:slideViewPr>
    <p:cSldViewPr snapToGrid="0" snapToObjects="1">
      <p:cViewPr>
        <p:scale>
          <a:sx n="100" d="100"/>
          <a:sy n="100" d="100"/>
        </p:scale>
        <p:origin x="11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E4D9F-9E77-BF43-A637-B08E9CD6A6DE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5C018-13BF-5040-AB63-075B4F8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0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71830-13C0-9C4B-9C79-55EE80B7724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4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geitgey/face_recogni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ASE3 </a:t>
            </a:r>
            <a:r>
              <a:rPr lang="ja-JP" altLang="en-US" dirty="0" smtClean="0"/>
              <a:t>成果報告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粕谷，片岡，小松，松元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27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Elbow Connector 35"/>
          <p:cNvCxnSpPr/>
          <p:nvPr/>
        </p:nvCxnSpPr>
        <p:spPr>
          <a:xfrm rot="10800000" flipV="1">
            <a:off x="3303208" y="1376104"/>
            <a:ext cx="2228939" cy="1943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Whole map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10689" y="3964740"/>
            <a:ext cx="1073454" cy="220240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7620912" y="1966160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7462022" y="3739148"/>
            <a:ext cx="1120731" cy="2377766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6647027" y="1547002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Motion sensor</a:t>
            </a:r>
            <a:endParaRPr kumimoji="1" lang="ja-JP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44" y="3407516"/>
            <a:ext cx="1490853" cy="1638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4" y="3319502"/>
            <a:ext cx="2501025" cy="13794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2" y="3228477"/>
            <a:ext cx="1803400" cy="1429195"/>
          </a:xfrm>
          <a:prstGeom prst="rect">
            <a:avLst/>
          </a:prstGeom>
        </p:spPr>
      </p:pic>
      <p:cxnSp>
        <p:nvCxnSpPr>
          <p:cNvPr id="32" name="Elbow Connector 31"/>
          <p:cNvCxnSpPr/>
          <p:nvPr/>
        </p:nvCxnSpPr>
        <p:spPr>
          <a:xfrm rot="10800000" flipV="1">
            <a:off x="3782058" y="4226667"/>
            <a:ext cx="1971542" cy="284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3918031" y="2310695"/>
            <a:ext cx="3695806" cy="1343764"/>
          </a:xfrm>
          <a:prstGeom prst="bentConnector3">
            <a:avLst>
              <a:gd name="adj1" fmla="val 9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1387230" y="3745124"/>
            <a:ext cx="1219489" cy="1979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37956" y="3088669"/>
            <a:ext cx="82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71174" y="4698973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server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761590" y="4685723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sp>
        <p:nvSpPr>
          <p:cNvPr id="52" name="Oval 51"/>
          <p:cNvSpPr/>
          <p:nvPr/>
        </p:nvSpPr>
        <p:spPr>
          <a:xfrm flipV="1">
            <a:off x="5667036" y="3241700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V="1">
            <a:off x="5686800" y="2769038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>
            <a:stCxn id="52" idx="2"/>
          </p:cNvCxnSpPr>
          <p:nvPr/>
        </p:nvCxnSpPr>
        <p:spPr>
          <a:xfrm rot="10800000" flipV="1">
            <a:off x="4276308" y="3407515"/>
            <a:ext cx="1390729" cy="5388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2"/>
          </p:cNvCxnSpPr>
          <p:nvPr/>
        </p:nvCxnSpPr>
        <p:spPr>
          <a:xfrm rot="10800000" flipV="1">
            <a:off x="3936356" y="2934854"/>
            <a:ext cx="1750445" cy="804294"/>
          </a:xfrm>
          <a:prstGeom prst="bentConnector3">
            <a:avLst>
              <a:gd name="adj1" fmla="val 571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弦 5"/>
          <p:cNvSpPr/>
          <p:nvPr/>
        </p:nvSpPr>
        <p:spPr>
          <a:xfrm rot="17570032">
            <a:off x="5499384" y="917641"/>
            <a:ext cx="692331" cy="692331"/>
          </a:xfrm>
          <a:prstGeom prst="chord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22"/>
          <p:cNvSpPr txBox="1"/>
          <p:nvPr/>
        </p:nvSpPr>
        <p:spPr>
          <a:xfrm>
            <a:off x="5182312" y="479070"/>
            <a:ext cx="116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r>
              <a:rPr lang="en-US" altLang="ja-JP" sz="2800" dirty="0" smtClean="0"/>
              <a:t>uzzer</a:t>
            </a:r>
            <a:endParaRPr kumimoji="1" lang="ja-JP" altLang="en-US" sz="28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927115" y="5606138"/>
            <a:ext cx="3359207" cy="1011834"/>
          </a:xfrm>
          <a:prstGeom prst="wedgeRoundRectCallout">
            <a:avLst>
              <a:gd name="adj1" fmla="val 90340"/>
              <a:gd name="adj2" fmla="val -30545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4466" y="5682612"/>
            <a:ext cx="3271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u="sng" dirty="0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r>
              <a:rPr lang="en-US" altLang="ja-JP" sz="2400" b="1" dirty="0" smtClean="0"/>
              <a:t> confirm</a:t>
            </a:r>
          </a:p>
          <a:p>
            <a:r>
              <a:rPr lang="ja-JP" altLang="en-US" sz="2400" b="1" dirty="0" smtClean="0"/>
              <a:t>→</a:t>
            </a:r>
            <a:r>
              <a:rPr lang="en-US" altLang="ja-JP" sz="2400" b="1" dirty="0" smtClean="0"/>
              <a:t>  turn on the </a:t>
            </a:r>
            <a:r>
              <a:rPr lang="en-US" altLang="ja-JP" sz="2400" b="1" dirty="0" smtClean="0">
                <a:solidFill>
                  <a:srgbClr val="003EFF"/>
                </a:solidFill>
              </a:rPr>
              <a:t>blue LED</a:t>
            </a:r>
            <a:endParaRPr lang="en-US" altLang="ja-JP" sz="2400" b="1" dirty="0">
              <a:solidFill>
                <a:srgbClr val="003E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 rot="1489292">
            <a:off x="3808687" y="2592424"/>
            <a:ext cx="2051337" cy="410387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ular Callout 32"/>
          <p:cNvSpPr/>
          <p:nvPr/>
        </p:nvSpPr>
        <p:spPr>
          <a:xfrm>
            <a:off x="714156" y="1543497"/>
            <a:ext cx="3463238" cy="1244619"/>
          </a:xfrm>
          <a:prstGeom prst="wedgeRoundRectCallout">
            <a:avLst>
              <a:gd name="adj1" fmla="val 85761"/>
              <a:gd name="adj2" fmla="val -6242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51439" y="1562105"/>
            <a:ext cx="3294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u="sng" dirty="0" smtClean="0">
                <a:solidFill>
                  <a:srgbClr val="9F240B"/>
                </a:solidFill>
              </a:rPr>
              <a:t>Failure</a:t>
            </a:r>
            <a:r>
              <a:rPr lang="en-US" altLang="ja-JP" sz="2400" b="1" dirty="0" smtClean="0"/>
              <a:t> confirm,</a:t>
            </a:r>
            <a:endParaRPr lang="en-US" altLang="ja-JP" sz="2400" b="1" dirty="0"/>
          </a:p>
          <a:p>
            <a:r>
              <a:rPr lang="ja-JP" altLang="en-US" sz="2400" b="1" dirty="0" smtClean="0"/>
              <a:t>→</a:t>
            </a:r>
            <a:r>
              <a:rPr lang="en-US" altLang="ja-JP" sz="2400" b="1" dirty="0" smtClean="0"/>
              <a:t>  turn </a:t>
            </a:r>
            <a:r>
              <a:rPr lang="en-US" altLang="ja-JP" sz="2400" b="1" dirty="0"/>
              <a:t>on the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red LED</a:t>
            </a:r>
            <a:endParaRPr lang="en-US" altLang="ja-JP" sz="2400" b="1" dirty="0" smtClean="0">
              <a:solidFill>
                <a:srgbClr val="FF0000"/>
              </a:solidFill>
            </a:endParaRPr>
          </a:p>
          <a:p>
            <a:r>
              <a:rPr lang="en-US" altLang="ja-JP" sz="2400" b="1" dirty="0"/>
              <a:t> </a:t>
            </a:r>
            <a:r>
              <a:rPr lang="en-US" altLang="ja-JP" sz="2400" b="1" dirty="0" smtClean="0"/>
              <a:t>      &amp; </a:t>
            </a:r>
            <a:r>
              <a:rPr lang="en-US" altLang="ja-JP" sz="2400" b="1" dirty="0"/>
              <a:t>raise a buzzer </a:t>
            </a:r>
            <a:endParaRPr lang="en-US" sz="2400" b="1" dirty="0"/>
          </a:p>
        </p:txBody>
      </p:sp>
      <p:sp>
        <p:nvSpPr>
          <p:cNvPr id="30" name="稲妻 4"/>
          <p:cNvSpPr/>
          <p:nvPr/>
        </p:nvSpPr>
        <p:spPr>
          <a:xfrm rot="656735" flipV="1">
            <a:off x="4813786" y="1619149"/>
            <a:ext cx="660635" cy="850956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稲妻 20"/>
          <p:cNvSpPr/>
          <p:nvPr/>
        </p:nvSpPr>
        <p:spPr>
          <a:xfrm rot="20538839" flipH="1" flipV="1">
            <a:off x="6303748" y="1558816"/>
            <a:ext cx="624982" cy="959422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22"/>
          <p:cNvSpPr txBox="1"/>
          <p:nvPr/>
        </p:nvSpPr>
        <p:spPr>
          <a:xfrm>
            <a:off x="6063405" y="2525901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LED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5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10689" y="3964740"/>
            <a:ext cx="1073454" cy="220240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7620912" y="1966160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7462022" y="3739148"/>
            <a:ext cx="1120731" cy="2377766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コネクタ 12"/>
          <p:cNvCxnSpPr/>
          <p:nvPr/>
        </p:nvCxnSpPr>
        <p:spPr>
          <a:xfrm flipH="1">
            <a:off x="7228172" y="2411372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8310217" y="2357825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6836766" y="3600321"/>
            <a:ext cx="1955537" cy="93685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6836766" y="4287199"/>
            <a:ext cx="1955537" cy="44840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647027" y="1547002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Motion sensor</a:t>
            </a:r>
            <a:endParaRPr kumimoji="1" lang="ja-JP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44" y="3407516"/>
            <a:ext cx="1490853" cy="1638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4" y="3319502"/>
            <a:ext cx="2501025" cy="13794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2" y="3228477"/>
            <a:ext cx="1803400" cy="1429195"/>
          </a:xfrm>
          <a:prstGeom prst="rect">
            <a:avLst/>
          </a:prstGeom>
        </p:spPr>
      </p:pic>
      <p:cxnSp>
        <p:nvCxnSpPr>
          <p:cNvPr id="32" name="Elbow Connector 31"/>
          <p:cNvCxnSpPr/>
          <p:nvPr/>
        </p:nvCxnSpPr>
        <p:spPr>
          <a:xfrm rot="10800000" flipV="1">
            <a:off x="3782058" y="4226667"/>
            <a:ext cx="1971542" cy="284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3918031" y="2310695"/>
            <a:ext cx="3695806" cy="1343764"/>
          </a:xfrm>
          <a:prstGeom prst="bentConnector3">
            <a:avLst>
              <a:gd name="adj1" fmla="val 9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1387230" y="3745124"/>
            <a:ext cx="1219489" cy="1979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37956" y="3088669"/>
            <a:ext cx="82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71174" y="46989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サーバ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761590" y="4685723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sp>
        <p:nvSpPr>
          <p:cNvPr id="52" name="Oval 51"/>
          <p:cNvSpPr/>
          <p:nvPr/>
        </p:nvSpPr>
        <p:spPr>
          <a:xfrm flipV="1">
            <a:off x="5667036" y="3241700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V="1">
            <a:off x="5686800" y="2769038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>
            <a:stCxn id="52" idx="2"/>
          </p:cNvCxnSpPr>
          <p:nvPr/>
        </p:nvCxnSpPr>
        <p:spPr>
          <a:xfrm rot="10800000" flipV="1">
            <a:off x="4276308" y="3407515"/>
            <a:ext cx="1390729" cy="5388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2"/>
          </p:cNvCxnSpPr>
          <p:nvPr/>
        </p:nvCxnSpPr>
        <p:spPr>
          <a:xfrm rot="10800000" flipV="1">
            <a:off x="3936356" y="2934854"/>
            <a:ext cx="1750445" cy="804294"/>
          </a:xfrm>
          <a:prstGeom prst="bentConnector3">
            <a:avLst>
              <a:gd name="adj1" fmla="val 571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弦 5"/>
          <p:cNvSpPr/>
          <p:nvPr/>
        </p:nvSpPr>
        <p:spPr>
          <a:xfrm rot="17570032">
            <a:off x="5499384" y="917641"/>
            <a:ext cx="692331" cy="692331"/>
          </a:xfrm>
          <a:prstGeom prst="chord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稲妻 4"/>
          <p:cNvSpPr/>
          <p:nvPr/>
        </p:nvSpPr>
        <p:spPr>
          <a:xfrm rot="656735" flipV="1">
            <a:off x="4813786" y="1619149"/>
            <a:ext cx="660635" cy="850956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稲妻 20"/>
          <p:cNvSpPr/>
          <p:nvPr/>
        </p:nvSpPr>
        <p:spPr>
          <a:xfrm rot="20538839" flipH="1" flipV="1">
            <a:off x="6303748" y="1558816"/>
            <a:ext cx="624982" cy="959422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22"/>
          <p:cNvSpPr txBox="1"/>
          <p:nvPr/>
        </p:nvSpPr>
        <p:spPr>
          <a:xfrm>
            <a:off x="5182312" y="479070"/>
            <a:ext cx="116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r>
              <a:rPr lang="en-US" altLang="ja-JP" sz="2800" dirty="0" smtClean="0"/>
              <a:t>uzzer</a:t>
            </a:r>
            <a:endParaRPr kumimoji="1" lang="ja-JP" alt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358607" y="479071"/>
            <a:ext cx="6785394" cy="61727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51831" y="740680"/>
            <a:ext cx="1380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smtClean="0"/>
              <a:t>実装済み</a:t>
            </a:r>
            <a:endParaRPr lang="en-US" sz="4000" dirty="0"/>
          </a:p>
        </p:txBody>
      </p:sp>
      <p:sp>
        <p:nvSpPr>
          <p:cNvPr id="35" name="テキスト ボックス 22"/>
          <p:cNvSpPr txBox="1"/>
          <p:nvPr/>
        </p:nvSpPr>
        <p:spPr>
          <a:xfrm>
            <a:off x="6063405" y="2525901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LED</a:t>
            </a:r>
            <a:endParaRPr kumimoji="1" lang="ja-JP" altLang="en-US" sz="2800" dirty="0"/>
          </a:p>
        </p:txBody>
      </p:sp>
      <p:cxnSp>
        <p:nvCxnSpPr>
          <p:cNvPr id="36" name="Elbow Connector 35"/>
          <p:cNvCxnSpPr/>
          <p:nvPr/>
        </p:nvCxnSpPr>
        <p:spPr>
          <a:xfrm rot="10800000" flipV="1">
            <a:off x="3303208" y="1376104"/>
            <a:ext cx="2228939" cy="1943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1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Elbow Connector 33"/>
          <p:cNvCxnSpPr/>
          <p:nvPr/>
        </p:nvCxnSpPr>
        <p:spPr>
          <a:xfrm rot="10800000" flipV="1">
            <a:off x="3303208" y="1376104"/>
            <a:ext cx="2228939" cy="1943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10689" y="3964740"/>
            <a:ext cx="1073454" cy="220240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7620912" y="1966160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7462022" y="3739148"/>
            <a:ext cx="1120731" cy="2377766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コネクタ 12"/>
          <p:cNvCxnSpPr/>
          <p:nvPr/>
        </p:nvCxnSpPr>
        <p:spPr>
          <a:xfrm flipH="1">
            <a:off x="7228172" y="2411372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8310217" y="2357825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6836766" y="3600321"/>
            <a:ext cx="1955537" cy="93685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6836766" y="4287199"/>
            <a:ext cx="1955537" cy="44840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647027" y="1547002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Motion sensor</a:t>
            </a:r>
            <a:endParaRPr kumimoji="1" lang="ja-JP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44" y="3407516"/>
            <a:ext cx="1490853" cy="1638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4" y="3319502"/>
            <a:ext cx="2501025" cy="13794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2" y="3228477"/>
            <a:ext cx="1803400" cy="1429195"/>
          </a:xfrm>
          <a:prstGeom prst="rect">
            <a:avLst/>
          </a:prstGeom>
        </p:spPr>
      </p:pic>
      <p:cxnSp>
        <p:nvCxnSpPr>
          <p:cNvPr id="32" name="Elbow Connector 31"/>
          <p:cNvCxnSpPr/>
          <p:nvPr/>
        </p:nvCxnSpPr>
        <p:spPr>
          <a:xfrm rot="10800000" flipV="1">
            <a:off x="3782058" y="4226667"/>
            <a:ext cx="1971542" cy="284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3918031" y="2310695"/>
            <a:ext cx="3695806" cy="1343764"/>
          </a:xfrm>
          <a:prstGeom prst="bentConnector3">
            <a:avLst>
              <a:gd name="adj1" fmla="val 9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1387230" y="3745124"/>
            <a:ext cx="1219489" cy="1979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37956" y="3088669"/>
            <a:ext cx="82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71174" y="46989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サーバ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761590" y="4685723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sp>
        <p:nvSpPr>
          <p:cNvPr id="52" name="Oval 51"/>
          <p:cNvSpPr/>
          <p:nvPr/>
        </p:nvSpPr>
        <p:spPr>
          <a:xfrm flipV="1">
            <a:off x="5667036" y="3241700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V="1">
            <a:off x="5686800" y="2769038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>
            <a:stCxn id="52" idx="2"/>
          </p:cNvCxnSpPr>
          <p:nvPr/>
        </p:nvCxnSpPr>
        <p:spPr>
          <a:xfrm rot="10800000" flipV="1">
            <a:off x="4276308" y="3407515"/>
            <a:ext cx="1390729" cy="5388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2"/>
          </p:cNvCxnSpPr>
          <p:nvPr/>
        </p:nvCxnSpPr>
        <p:spPr>
          <a:xfrm rot="10800000" flipV="1">
            <a:off x="3936356" y="2934854"/>
            <a:ext cx="1750445" cy="804294"/>
          </a:xfrm>
          <a:prstGeom prst="bentConnector3">
            <a:avLst>
              <a:gd name="adj1" fmla="val 571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弦 5"/>
          <p:cNvSpPr/>
          <p:nvPr/>
        </p:nvSpPr>
        <p:spPr>
          <a:xfrm rot="17570032">
            <a:off x="5499384" y="917641"/>
            <a:ext cx="692331" cy="692331"/>
          </a:xfrm>
          <a:prstGeom prst="chord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稲妻 4"/>
          <p:cNvSpPr/>
          <p:nvPr/>
        </p:nvSpPr>
        <p:spPr>
          <a:xfrm rot="656735" flipV="1">
            <a:off x="4813786" y="1619149"/>
            <a:ext cx="660635" cy="850956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稲妻 20"/>
          <p:cNvSpPr/>
          <p:nvPr/>
        </p:nvSpPr>
        <p:spPr>
          <a:xfrm rot="20538839" flipH="1" flipV="1">
            <a:off x="6303748" y="1558816"/>
            <a:ext cx="624982" cy="959422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22"/>
          <p:cNvSpPr txBox="1"/>
          <p:nvPr/>
        </p:nvSpPr>
        <p:spPr>
          <a:xfrm>
            <a:off x="5182312" y="479070"/>
            <a:ext cx="116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r>
              <a:rPr lang="en-US" altLang="ja-JP" sz="2800" dirty="0" smtClean="0"/>
              <a:t>uzzer</a:t>
            </a:r>
            <a:endParaRPr kumimoji="1" lang="ja-JP" alt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99346" y="2765697"/>
            <a:ext cx="4324054" cy="27744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5919" y="5679997"/>
            <a:ext cx="179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smtClean="0"/>
              <a:t>未実装</a:t>
            </a:r>
            <a:endParaRPr lang="en-US" sz="4000" dirty="0"/>
          </a:p>
        </p:txBody>
      </p:sp>
      <p:sp>
        <p:nvSpPr>
          <p:cNvPr id="33" name="テキスト ボックス 22"/>
          <p:cNvSpPr txBox="1"/>
          <p:nvPr/>
        </p:nvSpPr>
        <p:spPr>
          <a:xfrm>
            <a:off x="6063405" y="2525901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LED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4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Elbow Connector 33"/>
          <p:cNvCxnSpPr/>
          <p:nvPr/>
        </p:nvCxnSpPr>
        <p:spPr>
          <a:xfrm rot="10800000" flipV="1">
            <a:off x="3303208" y="1376104"/>
            <a:ext cx="2228939" cy="1943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10689" y="3964740"/>
            <a:ext cx="1073454" cy="220240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7620912" y="1966160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7462022" y="3739148"/>
            <a:ext cx="1120731" cy="2377766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コネクタ 12"/>
          <p:cNvCxnSpPr/>
          <p:nvPr/>
        </p:nvCxnSpPr>
        <p:spPr>
          <a:xfrm flipH="1">
            <a:off x="7228172" y="2411372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8310217" y="2357825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6836766" y="3600321"/>
            <a:ext cx="1955537" cy="93685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6836766" y="4287199"/>
            <a:ext cx="1955537" cy="44840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647027" y="1547002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Motion sensor</a:t>
            </a:r>
            <a:endParaRPr kumimoji="1" lang="ja-JP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44" y="3407516"/>
            <a:ext cx="1490853" cy="1638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4" y="3319502"/>
            <a:ext cx="2501025" cy="13794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2" y="3228477"/>
            <a:ext cx="1803400" cy="1429195"/>
          </a:xfrm>
          <a:prstGeom prst="rect">
            <a:avLst/>
          </a:prstGeom>
        </p:spPr>
      </p:pic>
      <p:cxnSp>
        <p:nvCxnSpPr>
          <p:cNvPr id="32" name="Elbow Connector 31"/>
          <p:cNvCxnSpPr/>
          <p:nvPr/>
        </p:nvCxnSpPr>
        <p:spPr>
          <a:xfrm rot="10800000" flipV="1">
            <a:off x="3782058" y="4226667"/>
            <a:ext cx="1971542" cy="284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3918031" y="2310695"/>
            <a:ext cx="3695806" cy="1343764"/>
          </a:xfrm>
          <a:prstGeom prst="bentConnector3">
            <a:avLst>
              <a:gd name="adj1" fmla="val 9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1387230" y="3745124"/>
            <a:ext cx="1219489" cy="1979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37956" y="3088669"/>
            <a:ext cx="82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71174" y="4698973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server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761590" y="4685723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sp>
        <p:nvSpPr>
          <p:cNvPr id="52" name="Oval 51"/>
          <p:cNvSpPr/>
          <p:nvPr/>
        </p:nvSpPr>
        <p:spPr>
          <a:xfrm flipV="1">
            <a:off x="5667036" y="3241700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V="1">
            <a:off x="5686800" y="2769038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>
            <a:stCxn id="52" idx="2"/>
          </p:cNvCxnSpPr>
          <p:nvPr/>
        </p:nvCxnSpPr>
        <p:spPr>
          <a:xfrm rot="10800000" flipV="1">
            <a:off x="4276308" y="3407515"/>
            <a:ext cx="1390729" cy="5388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2"/>
          </p:cNvCxnSpPr>
          <p:nvPr/>
        </p:nvCxnSpPr>
        <p:spPr>
          <a:xfrm rot="10800000" flipV="1">
            <a:off x="3936356" y="2934854"/>
            <a:ext cx="1750445" cy="804294"/>
          </a:xfrm>
          <a:prstGeom prst="bentConnector3">
            <a:avLst>
              <a:gd name="adj1" fmla="val 571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弦 5"/>
          <p:cNvSpPr/>
          <p:nvPr/>
        </p:nvSpPr>
        <p:spPr>
          <a:xfrm rot="17570032">
            <a:off x="5499384" y="917641"/>
            <a:ext cx="692331" cy="692331"/>
          </a:xfrm>
          <a:prstGeom prst="chord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稲妻 4"/>
          <p:cNvSpPr/>
          <p:nvPr/>
        </p:nvSpPr>
        <p:spPr>
          <a:xfrm rot="656735" flipV="1">
            <a:off x="4813786" y="1619149"/>
            <a:ext cx="660635" cy="850956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稲妻 20"/>
          <p:cNvSpPr/>
          <p:nvPr/>
        </p:nvSpPr>
        <p:spPr>
          <a:xfrm rot="20538839" flipH="1" flipV="1">
            <a:off x="6303748" y="1558816"/>
            <a:ext cx="624982" cy="959422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22"/>
          <p:cNvSpPr txBox="1"/>
          <p:nvPr/>
        </p:nvSpPr>
        <p:spPr>
          <a:xfrm>
            <a:off x="5182312" y="479070"/>
            <a:ext cx="116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r>
              <a:rPr lang="en-US" altLang="ja-JP" sz="2800" dirty="0" smtClean="0"/>
              <a:t>uzzer</a:t>
            </a:r>
            <a:endParaRPr kumimoji="1" lang="ja-JP" alt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99346" y="2765697"/>
            <a:ext cx="4324054" cy="27744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5919" y="5679997"/>
            <a:ext cx="179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/>
          </a:p>
        </p:txBody>
      </p:sp>
      <p:sp>
        <p:nvSpPr>
          <p:cNvPr id="33" name="テキスト ボックス 22"/>
          <p:cNvSpPr txBox="1"/>
          <p:nvPr/>
        </p:nvSpPr>
        <p:spPr>
          <a:xfrm>
            <a:off x="6063405" y="2525901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LED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3965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かきたすやーつ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細かい箇所の環境・動作詳細</a:t>
            </a:r>
            <a:endParaRPr lang="en-US" altLang="ja-JP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7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まとめ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825625"/>
            <a:ext cx="8185150" cy="4351338"/>
          </a:xfrm>
        </p:spPr>
        <p:txBody>
          <a:bodyPr/>
          <a:lstStyle/>
          <a:p>
            <a:r>
              <a:rPr lang="ja-JP" altLang="en-US" dirty="0" smtClean="0"/>
              <a:t>顔認証式防犯システム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今後の課題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顔認証の精度（せめてアジア人も区別できるように）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基盤が丸出し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力の強いモータで鍵を開ける？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認証に時間がかかりすぎる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smtClean="0"/>
              <a:t>Internal key unlocking system by Face recognition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4325" y="1803590"/>
            <a:ext cx="8515350" cy="463503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altLang="ja-JP" dirty="0" smtClean="0"/>
              <a:t> System </a:t>
            </a:r>
            <a:r>
              <a:rPr lang="en-US" altLang="ja-JP" dirty="0"/>
              <a:t>function</a:t>
            </a:r>
          </a:p>
          <a:p>
            <a:pPr lvl="1"/>
            <a:r>
              <a:rPr lang="en-US" altLang="ja-JP" dirty="0" smtClean="0"/>
              <a:t>judge </a:t>
            </a:r>
            <a:r>
              <a:rPr lang="en-US" altLang="ja-JP" dirty="0"/>
              <a:t>whether visitor was </a:t>
            </a:r>
            <a:r>
              <a:rPr lang="en-US" altLang="ja-JP" dirty="0" smtClean="0"/>
              <a:t>registered by face </a:t>
            </a:r>
            <a:r>
              <a:rPr lang="en-US" altLang="ja-JP" dirty="0" err="1" smtClean="0"/>
              <a:t>recognision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sz="2000" dirty="0" smtClean="0"/>
              <a:t>	</a:t>
            </a:r>
            <a:r>
              <a:rPr lang="ja-JP" altLang="en-US" sz="2000" dirty="0" smtClean="0"/>
              <a:t>ー</a:t>
            </a:r>
            <a:r>
              <a:rPr lang="en-US" altLang="ja-JP" sz="2000" dirty="0" smtClean="0"/>
              <a:t>Not registered </a:t>
            </a:r>
            <a:r>
              <a:rPr lang="ja-JP" altLang="en-US" sz="2000" dirty="0" smtClean="0"/>
              <a:t>→</a:t>
            </a:r>
            <a:r>
              <a:rPr lang="en-US" altLang="ja-JP" sz="2000" dirty="0" smtClean="0"/>
              <a:t> </a:t>
            </a:r>
            <a:r>
              <a:rPr lang="en-US" altLang="ja-JP" sz="2000" dirty="0" smtClean="0"/>
              <a:t>raise a buzzer &amp; send e-mail with photo </a:t>
            </a:r>
            <a:endParaRPr lang="en-US" altLang="ja-JP" sz="2000" dirty="0" smtClean="0"/>
          </a:p>
          <a:p>
            <a:pPr lvl="1"/>
            <a:endParaRPr lang="en-US" altLang="ja-JP" dirty="0" smtClean="0"/>
          </a:p>
          <a:p>
            <a:pPr>
              <a:buFont typeface="Wingdings" charset="2"/>
              <a:buChar char="Ø"/>
            </a:pPr>
            <a:r>
              <a:rPr lang="en-US" altLang="ja-JP" dirty="0" smtClean="0"/>
              <a:t> equipment </a:t>
            </a:r>
            <a:r>
              <a:rPr lang="en-US" altLang="ja-JP" dirty="0" smtClean="0"/>
              <a:t>used</a:t>
            </a:r>
          </a:p>
          <a:p>
            <a:pPr lvl="1"/>
            <a:r>
              <a:rPr lang="en-US" altLang="ja-JP" dirty="0" err="1" smtClean="0"/>
              <a:t>RaspberryPi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Motion sensor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Buzzer</a:t>
            </a:r>
          </a:p>
          <a:p>
            <a:pPr lvl="1"/>
            <a:r>
              <a:rPr kumimoji="1" lang="en-US" altLang="ja-JP" dirty="0" smtClean="0"/>
              <a:t>LED light</a:t>
            </a:r>
            <a:endParaRPr kumimoji="1" lang="en-US" altLang="ja-JP" dirty="0" smtClean="0"/>
          </a:p>
          <a:p>
            <a:pPr lvl="1"/>
            <a:r>
              <a:rPr kumimoji="1" lang="en-US" altLang="ja-JP" dirty="0"/>
              <a:t>Web camera</a:t>
            </a:r>
            <a:r>
              <a:rPr kumimoji="1" lang="ja-JP" altLang="en-US" dirty="0"/>
              <a:t>（</a:t>
            </a:r>
            <a:r>
              <a:rPr kumimoji="1" lang="en-US" altLang="ja-JP" dirty="0" err="1"/>
              <a:t>Logicool</a:t>
            </a:r>
            <a:r>
              <a:rPr kumimoji="1" lang="en-US" altLang="ja-JP" dirty="0"/>
              <a:t> HD Pro Webcam C920r</a:t>
            </a:r>
            <a:r>
              <a:rPr kumimoji="1" lang="ja-JP" altLang="en-US" dirty="0" smtClean="0"/>
              <a:t>）</a:t>
            </a:r>
            <a:endParaRPr kumimoji="1" lang="en-US" altLang="ja-JP" dirty="0"/>
          </a:p>
        </p:txBody>
      </p:sp>
      <p:sp>
        <p:nvSpPr>
          <p:cNvPr id="4" name="右中かっこ 3"/>
          <p:cNvSpPr/>
          <p:nvPr/>
        </p:nvSpPr>
        <p:spPr>
          <a:xfrm>
            <a:off x="2946400" y="4025899"/>
            <a:ext cx="431800" cy="1397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7900" y="4493567"/>
            <a:ext cx="242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(Starter kit)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78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初期案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871604" y="2070303"/>
            <a:ext cx="1238853" cy="405696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r>
              <a:rPr lang="ja-JP" altLang="en-US" sz="3200" b="1" dirty="0" smtClean="0"/>
              <a:t>　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6125977" y="1179163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/>
          <p:cNvSpPr/>
          <p:nvPr/>
        </p:nvSpPr>
        <p:spPr>
          <a:xfrm rot="5400000">
            <a:off x="4522164" y="2092669"/>
            <a:ext cx="639811" cy="13262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ja-JP" sz="2400" b="1" dirty="0"/>
              <a:t>C</a:t>
            </a:r>
            <a:r>
              <a:rPr kumimoji="1" lang="en-US" altLang="ja-JP" sz="2400" b="1" dirty="0" smtClean="0"/>
              <a:t>amera</a:t>
            </a:r>
            <a:endParaRPr kumimoji="1" lang="ja-JP" altLang="en-US" sz="2400" b="1" dirty="0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5865214" y="2258019"/>
            <a:ext cx="1434211" cy="3618731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コネクタ 12"/>
          <p:cNvCxnSpPr/>
          <p:nvPr/>
        </p:nvCxnSpPr>
        <p:spPr>
          <a:xfrm flipH="1">
            <a:off x="5733237" y="1624375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6815282" y="1570828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5576303" y="1978700"/>
            <a:ext cx="1938567" cy="434406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5537566" y="3052920"/>
            <a:ext cx="2224887" cy="60867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582319" y="863185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6"/>
                </a:solidFill>
              </a:rPr>
              <a:t>Motion sensor</a:t>
            </a:r>
            <a:endParaRPr kumimoji="1" lang="ja-JP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25" name="L 字 24"/>
          <p:cNvSpPr/>
          <p:nvPr/>
        </p:nvSpPr>
        <p:spPr>
          <a:xfrm>
            <a:off x="2932152" y="3382279"/>
            <a:ext cx="914400" cy="914400"/>
          </a:xfrm>
          <a:prstGeom prst="corner">
            <a:avLst>
              <a:gd name="adj1" fmla="val 30822"/>
              <a:gd name="adj2" fmla="val 2260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3805645" y="3123624"/>
            <a:ext cx="1347254" cy="712148"/>
          </a:xfrm>
          <a:prstGeom prst="ellipse">
            <a:avLst/>
          </a:prstGeom>
          <a:solidFill>
            <a:srgbClr val="9A4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/>
              <a:t>B</a:t>
            </a:r>
            <a:r>
              <a:rPr lang="en-US" altLang="ja-JP" sz="2000" b="1" dirty="0" smtClean="0"/>
              <a:t>uzzer</a:t>
            </a:r>
            <a:endParaRPr kumimoji="1" lang="ja-JP" altLang="en-US" sz="2000" b="1" dirty="0"/>
          </a:p>
        </p:txBody>
      </p:sp>
      <p:sp>
        <p:nvSpPr>
          <p:cNvPr id="5" name="稲妻 4"/>
          <p:cNvSpPr/>
          <p:nvPr/>
        </p:nvSpPr>
        <p:spPr>
          <a:xfrm rot="656735" flipH="1">
            <a:off x="5279532" y="2916835"/>
            <a:ext cx="1387888" cy="635081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稲妻 20"/>
          <p:cNvSpPr/>
          <p:nvPr/>
        </p:nvSpPr>
        <p:spPr>
          <a:xfrm rot="20538839" flipH="1" flipV="1">
            <a:off x="5310772" y="3343957"/>
            <a:ext cx="1387888" cy="754920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53814" y="3768638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/>
              <a:t>R</a:t>
            </a:r>
            <a:r>
              <a:rPr lang="en-US" altLang="ja-JP" sz="2800" b="1" dirty="0" smtClean="0"/>
              <a:t>ing!!</a:t>
            </a:r>
            <a:endParaRPr kumimoji="1" lang="ja-JP" altLang="en-US" sz="2800" b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82957" y="4232327"/>
            <a:ext cx="1951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I</a:t>
            </a:r>
            <a:r>
              <a:rPr lang="en-US" altLang="ja-JP" sz="2800" b="1" dirty="0" smtClean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nternal key</a:t>
            </a:r>
            <a:endParaRPr kumimoji="1" lang="ja-JP" altLang="en-US" sz="28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768328" y="2173346"/>
            <a:ext cx="1088240" cy="5240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Motor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9484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初期案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871604" y="2070303"/>
            <a:ext cx="1238853" cy="405696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r>
              <a:rPr lang="ja-JP" altLang="en-US" sz="3200" b="1" dirty="0" smtClean="0"/>
              <a:t>　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6125977" y="1179163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/>
          <p:cNvSpPr/>
          <p:nvPr/>
        </p:nvSpPr>
        <p:spPr>
          <a:xfrm rot="5400000">
            <a:off x="4522164" y="2092669"/>
            <a:ext cx="639811" cy="13262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ja-JP" sz="2400" b="1" dirty="0"/>
              <a:t>C</a:t>
            </a:r>
            <a:r>
              <a:rPr kumimoji="1" lang="en-US" altLang="ja-JP" sz="2400" b="1" dirty="0" smtClean="0"/>
              <a:t>amera</a:t>
            </a:r>
            <a:endParaRPr kumimoji="1" lang="ja-JP" altLang="en-US" sz="2400" b="1" dirty="0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5865214" y="2258019"/>
            <a:ext cx="1434211" cy="3618731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コネクタ 12"/>
          <p:cNvCxnSpPr/>
          <p:nvPr/>
        </p:nvCxnSpPr>
        <p:spPr>
          <a:xfrm flipH="1">
            <a:off x="5733237" y="1624375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6815282" y="1570828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5576303" y="1978700"/>
            <a:ext cx="1938567" cy="434406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5537566" y="3052920"/>
            <a:ext cx="2224887" cy="60867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582319" y="863185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6"/>
                </a:solidFill>
              </a:rPr>
              <a:t>Motion sensor</a:t>
            </a:r>
            <a:endParaRPr kumimoji="1" lang="ja-JP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25" name="L 字 24"/>
          <p:cNvSpPr/>
          <p:nvPr/>
        </p:nvSpPr>
        <p:spPr>
          <a:xfrm>
            <a:off x="2932152" y="3382279"/>
            <a:ext cx="914400" cy="914400"/>
          </a:xfrm>
          <a:prstGeom prst="corner">
            <a:avLst>
              <a:gd name="adj1" fmla="val 30822"/>
              <a:gd name="adj2" fmla="val 2260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3805645" y="3123624"/>
            <a:ext cx="1347254" cy="712148"/>
          </a:xfrm>
          <a:prstGeom prst="ellipse">
            <a:avLst/>
          </a:prstGeom>
          <a:solidFill>
            <a:srgbClr val="9A4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/>
              <a:t>B</a:t>
            </a:r>
            <a:r>
              <a:rPr lang="en-US" altLang="ja-JP" sz="2000" b="1" dirty="0" smtClean="0"/>
              <a:t>uzzer</a:t>
            </a:r>
            <a:endParaRPr kumimoji="1" lang="ja-JP" altLang="en-US" sz="2000" b="1" dirty="0"/>
          </a:p>
        </p:txBody>
      </p:sp>
      <p:sp>
        <p:nvSpPr>
          <p:cNvPr id="5" name="稲妻 4"/>
          <p:cNvSpPr/>
          <p:nvPr/>
        </p:nvSpPr>
        <p:spPr>
          <a:xfrm rot="656735" flipH="1">
            <a:off x="5279532" y="2916835"/>
            <a:ext cx="1387888" cy="635081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稲妻 20"/>
          <p:cNvSpPr/>
          <p:nvPr/>
        </p:nvSpPr>
        <p:spPr>
          <a:xfrm rot="20538839" flipH="1" flipV="1">
            <a:off x="5310772" y="3343957"/>
            <a:ext cx="1387888" cy="754920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53814" y="3768638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/>
              <a:t>R</a:t>
            </a:r>
            <a:r>
              <a:rPr lang="en-US" altLang="ja-JP" sz="2800" b="1" dirty="0" smtClean="0"/>
              <a:t>ing!!</a:t>
            </a:r>
            <a:endParaRPr kumimoji="1" lang="ja-JP" altLang="en-US" sz="2800" b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82957" y="4232327"/>
            <a:ext cx="1951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I</a:t>
            </a:r>
            <a:r>
              <a:rPr lang="en-US" altLang="ja-JP" sz="2800" b="1" dirty="0" smtClean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nternal key</a:t>
            </a:r>
            <a:endParaRPr kumimoji="1" lang="ja-JP" altLang="en-US" sz="28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768328" y="2173346"/>
            <a:ext cx="1088240" cy="5240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Motor</a:t>
            </a:r>
            <a:endParaRPr kumimoji="1" lang="ja-JP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5117" y="1756617"/>
            <a:ext cx="950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smtClean="0"/>
              <a:t>断念</a:t>
            </a:r>
            <a:endParaRPr lang="en-US" sz="2800" b="1" dirty="0"/>
          </a:p>
        </p:txBody>
      </p:sp>
      <p:sp>
        <p:nvSpPr>
          <p:cNvPr id="26" name="Right Arrow 25"/>
          <p:cNvSpPr/>
          <p:nvPr/>
        </p:nvSpPr>
        <p:spPr>
          <a:xfrm rot="1186514">
            <a:off x="1872120" y="1990856"/>
            <a:ext cx="813369" cy="577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2920949">
            <a:off x="1239344" y="2861994"/>
            <a:ext cx="1548163" cy="577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9653" y="6231249"/>
            <a:ext cx="598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rgbClr val="FF0000"/>
                </a:solidFill>
              </a:rPr>
              <a:t>サーボモータでは鍵を回せない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1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recognize face?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975" y="1927225"/>
            <a:ext cx="8274050" cy="4351338"/>
          </a:xfrm>
        </p:spPr>
        <p:txBody>
          <a:bodyPr/>
          <a:lstStyle/>
          <a:p>
            <a:r>
              <a:rPr lang="en-US" altLang="ja-JP" dirty="0" smtClean="0"/>
              <a:t>Library   </a:t>
            </a:r>
            <a:r>
              <a:rPr lang="ja-JP" altLang="en-US" dirty="0" smtClean="0"/>
              <a:t>：</a:t>
            </a:r>
            <a:r>
              <a:rPr lang="en-US" altLang="ja-JP" dirty="0" smtClean="0">
                <a:hlinkClick r:id="rId2"/>
              </a:rPr>
              <a:t>Face_recognition</a:t>
            </a:r>
            <a:endParaRPr lang="en-US" altLang="ja-JP" dirty="0" smtClean="0"/>
          </a:p>
          <a:p>
            <a:r>
              <a:rPr lang="en-US" altLang="ja-JP" dirty="0" smtClean="0"/>
              <a:t>Environment</a:t>
            </a:r>
            <a:r>
              <a:rPr lang="ja-JP" altLang="en-US" dirty="0" smtClean="0"/>
              <a:t>：</a:t>
            </a:r>
            <a:r>
              <a:rPr lang="en-US" altLang="ja-JP" dirty="0" smtClean="0"/>
              <a:t>on remote </a:t>
            </a:r>
            <a:r>
              <a:rPr lang="en-US" altLang="ja-JP" dirty="0" smtClean="0"/>
              <a:t>PC </a:t>
            </a:r>
          </a:p>
          <a:p>
            <a:pPr lvl="1">
              <a:buFont typeface="Wingdings" charset="2"/>
              <a:buChar char="Ø"/>
            </a:pPr>
            <a:r>
              <a:rPr lang="en-US" altLang="ja-JP" dirty="0" smtClean="0"/>
              <a:t>too late on Raspberry Pi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464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e-mail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judge that the visitor is not registered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sz="2000" dirty="0" smtClean="0"/>
              <a:t>→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raise a buzzer &amp; send e-mail with photo </a:t>
            </a:r>
          </a:p>
          <a:p>
            <a:endParaRPr lang="en-US" altLang="ja-JP" dirty="0"/>
          </a:p>
          <a:p>
            <a:r>
              <a:rPr lang="en-US" altLang="ja-JP" dirty="0" smtClean="0"/>
              <a:t>Send e-mail</a:t>
            </a:r>
            <a:r>
              <a:rPr lang="en-US" altLang="ja-JP" dirty="0"/>
              <a:t> </a:t>
            </a:r>
            <a:r>
              <a:rPr lang="en-US" altLang="ja-JP" dirty="0" smtClean="0"/>
              <a:t>to registered address</a:t>
            </a:r>
          </a:p>
          <a:p>
            <a:r>
              <a:rPr lang="en-US" altLang="ja-JP" dirty="0" smtClean="0"/>
              <a:t>Attach t</a:t>
            </a:r>
            <a:r>
              <a:rPr lang="en-US" altLang="ja-JP" dirty="0" smtClean="0"/>
              <a:t>he photo (used in face recognition)</a:t>
            </a:r>
            <a:endParaRPr lang="en-US" altLang="ja-JP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734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Whole map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10689" y="3964740"/>
            <a:ext cx="1073454" cy="220240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7620912" y="1966160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7462022" y="3739148"/>
            <a:ext cx="1120731" cy="2377766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コネクタ 12"/>
          <p:cNvCxnSpPr/>
          <p:nvPr/>
        </p:nvCxnSpPr>
        <p:spPr>
          <a:xfrm flipH="1">
            <a:off x="7228172" y="2411372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8310217" y="2357825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6836766" y="3600321"/>
            <a:ext cx="1955537" cy="93685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6836766" y="4287199"/>
            <a:ext cx="1955537" cy="44840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647027" y="1547002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Motion sensor</a:t>
            </a:r>
            <a:endParaRPr kumimoji="1" lang="ja-JP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44" y="3407516"/>
            <a:ext cx="1490853" cy="1638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4" y="3319502"/>
            <a:ext cx="2501025" cy="13794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2" y="3228477"/>
            <a:ext cx="1803400" cy="1429195"/>
          </a:xfrm>
          <a:prstGeom prst="rect">
            <a:avLst/>
          </a:prstGeom>
        </p:spPr>
      </p:pic>
      <p:cxnSp>
        <p:nvCxnSpPr>
          <p:cNvPr id="32" name="Elbow Connector 31"/>
          <p:cNvCxnSpPr/>
          <p:nvPr/>
        </p:nvCxnSpPr>
        <p:spPr>
          <a:xfrm rot="10800000" flipV="1">
            <a:off x="3782058" y="4226667"/>
            <a:ext cx="1971542" cy="284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3918031" y="2310695"/>
            <a:ext cx="3695806" cy="1343764"/>
          </a:xfrm>
          <a:prstGeom prst="bentConnector3">
            <a:avLst>
              <a:gd name="adj1" fmla="val 9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1387230" y="3745124"/>
            <a:ext cx="1219489" cy="1979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37956" y="3088669"/>
            <a:ext cx="82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71174" y="46989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サーバ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761590" y="4685723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sp>
        <p:nvSpPr>
          <p:cNvPr id="52" name="Oval 51"/>
          <p:cNvSpPr/>
          <p:nvPr/>
        </p:nvSpPr>
        <p:spPr>
          <a:xfrm flipV="1">
            <a:off x="5667036" y="3241700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V="1">
            <a:off x="5686800" y="2769038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>
            <a:stCxn id="52" idx="2"/>
          </p:cNvCxnSpPr>
          <p:nvPr/>
        </p:nvCxnSpPr>
        <p:spPr>
          <a:xfrm rot="10800000" flipV="1">
            <a:off x="4276308" y="3407515"/>
            <a:ext cx="1390729" cy="5388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2"/>
          </p:cNvCxnSpPr>
          <p:nvPr/>
        </p:nvCxnSpPr>
        <p:spPr>
          <a:xfrm rot="10800000" flipV="1">
            <a:off x="3936356" y="2934854"/>
            <a:ext cx="1750445" cy="804294"/>
          </a:xfrm>
          <a:prstGeom prst="bentConnector3">
            <a:avLst>
              <a:gd name="adj1" fmla="val 571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弦 5"/>
          <p:cNvSpPr/>
          <p:nvPr/>
        </p:nvSpPr>
        <p:spPr>
          <a:xfrm rot="17570032">
            <a:off x="5499384" y="917641"/>
            <a:ext cx="692331" cy="692331"/>
          </a:xfrm>
          <a:prstGeom prst="chord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稲妻 4"/>
          <p:cNvSpPr/>
          <p:nvPr/>
        </p:nvSpPr>
        <p:spPr>
          <a:xfrm rot="656735" flipV="1">
            <a:off x="4813786" y="1619149"/>
            <a:ext cx="660635" cy="850956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稲妻 20"/>
          <p:cNvSpPr/>
          <p:nvPr/>
        </p:nvSpPr>
        <p:spPr>
          <a:xfrm rot="20538839" flipH="1" flipV="1">
            <a:off x="6303748" y="1558816"/>
            <a:ext cx="624982" cy="959422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22"/>
          <p:cNvSpPr txBox="1"/>
          <p:nvPr/>
        </p:nvSpPr>
        <p:spPr>
          <a:xfrm>
            <a:off x="5182312" y="479070"/>
            <a:ext cx="116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r>
              <a:rPr lang="en-US" altLang="ja-JP" sz="2800" dirty="0" smtClean="0"/>
              <a:t>uzzer</a:t>
            </a:r>
            <a:endParaRPr kumimoji="1" lang="ja-JP" altLang="en-US" sz="2800" dirty="0"/>
          </a:p>
        </p:txBody>
      </p:sp>
      <p:sp>
        <p:nvSpPr>
          <p:cNvPr id="86" name="テキスト ボックス 22"/>
          <p:cNvSpPr txBox="1"/>
          <p:nvPr/>
        </p:nvSpPr>
        <p:spPr>
          <a:xfrm>
            <a:off x="6063405" y="2525901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LED</a:t>
            </a:r>
            <a:endParaRPr kumimoji="1" lang="ja-JP" altLang="en-US" sz="2800" dirty="0"/>
          </a:p>
        </p:txBody>
      </p:sp>
      <p:cxnSp>
        <p:nvCxnSpPr>
          <p:cNvPr id="87" name="Elbow Connector 86"/>
          <p:cNvCxnSpPr>
            <a:endCxn id="24" idx="0"/>
          </p:cNvCxnSpPr>
          <p:nvPr/>
        </p:nvCxnSpPr>
        <p:spPr>
          <a:xfrm rot="10800000" flipV="1">
            <a:off x="3303208" y="1376104"/>
            <a:ext cx="2228939" cy="1943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Elbow Connector 37"/>
          <p:cNvCxnSpPr/>
          <p:nvPr/>
        </p:nvCxnSpPr>
        <p:spPr>
          <a:xfrm rot="10800000" flipV="1">
            <a:off x="3303208" y="1376104"/>
            <a:ext cx="2228939" cy="1943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Whole map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10689" y="3964740"/>
            <a:ext cx="1073454" cy="220240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7620912" y="1966160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7462022" y="3739148"/>
            <a:ext cx="1120731" cy="2377766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6647027" y="1547002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Motion sensor</a:t>
            </a:r>
            <a:endParaRPr kumimoji="1" lang="ja-JP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44" y="3407516"/>
            <a:ext cx="1490853" cy="1638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4" y="3319502"/>
            <a:ext cx="2501025" cy="13794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2" y="3228477"/>
            <a:ext cx="1803400" cy="1429195"/>
          </a:xfrm>
          <a:prstGeom prst="rect">
            <a:avLst/>
          </a:prstGeom>
        </p:spPr>
      </p:pic>
      <p:cxnSp>
        <p:nvCxnSpPr>
          <p:cNvPr id="32" name="Elbow Connector 31"/>
          <p:cNvCxnSpPr/>
          <p:nvPr/>
        </p:nvCxnSpPr>
        <p:spPr>
          <a:xfrm rot="10800000" flipV="1">
            <a:off x="3782058" y="4226667"/>
            <a:ext cx="1971542" cy="284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3918031" y="2310695"/>
            <a:ext cx="3695806" cy="1343764"/>
          </a:xfrm>
          <a:prstGeom prst="bentConnector3">
            <a:avLst>
              <a:gd name="adj1" fmla="val 9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1387230" y="3745124"/>
            <a:ext cx="1219489" cy="1979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37956" y="3088669"/>
            <a:ext cx="82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71174" y="4698973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761590" y="4685723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sp>
        <p:nvSpPr>
          <p:cNvPr id="52" name="Oval 51"/>
          <p:cNvSpPr/>
          <p:nvPr/>
        </p:nvSpPr>
        <p:spPr>
          <a:xfrm flipV="1">
            <a:off x="5667036" y="3241700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V="1">
            <a:off x="5686800" y="2769038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>
            <a:stCxn id="52" idx="2"/>
          </p:cNvCxnSpPr>
          <p:nvPr/>
        </p:nvCxnSpPr>
        <p:spPr>
          <a:xfrm rot="10800000" flipV="1">
            <a:off x="4276308" y="3407515"/>
            <a:ext cx="1390729" cy="5388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2"/>
          </p:cNvCxnSpPr>
          <p:nvPr/>
        </p:nvCxnSpPr>
        <p:spPr>
          <a:xfrm rot="10800000" flipV="1">
            <a:off x="3936356" y="2934854"/>
            <a:ext cx="1750445" cy="804294"/>
          </a:xfrm>
          <a:prstGeom prst="bentConnector3">
            <a:avLst>
              <a:gd name="adj1" fmla="val 571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弦 5"/>
          <p:cNvSpPr/>
          <p:nvPr/>
        </p:nvSpPr>
        <p:spPr>
          <a:xfrm rot="17570032">
            <a:off x="5499384" y="917641"/>
            <a:ext cx="692331" cy="692331"/>
          </a:xfrm>
          <a:prstGeom prst="chord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22"/>
          <p:cNvSpPr txBox="1"/>
          <p:nvPr/>
        </p:nvSpPr>
        <p:spPr>
          <a:xfrm>
            <a:off x="5182312" y="479070"/>
            <a:ext cx="116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r>
              <a:rPr lang="en-US" altLang="ja-JP" sz="2800" dirty="0" smtClean="0"/>
              <a:t>uzzer</a:t>
            </a:r>
            <a:endParaRPr kumimoji="1" lang="ja-JP" altLang="en-US" sz="2800" dirty="0"/>
          </a:p>
        </p:txBody>
      </p:sp>
      <p:cxnSp>
        <p:nvCxnSpPr>
          <p:cNvPr id="30" name="直線コネクタ 12"/>
          <p:cNvCxnSpPr/>
          <p:nvPr/>
        </p:nvCxnSpPr>
        <p:spPr>
          <a:xfrm flipH="1">
            <a:off x="7228172" y="2411372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14"/>
          <p:cNvCxnSpPr/>
          <p:nvPr/>
        </p:nvCxnSpPr>
        <p:spPr>
          <a:xfrm>
            <a:off x="8310217" y="2357825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3287819" y="654953"/>
            <a:ext cx="3359207" cy="1387926"/>
          </a:xfrm>
          <a:prstGeom prst="wedgeRoundRectCallout">
            <a:avLst>
              <a:gd name="adj1" fmla="val 47641"/>
              <a:gd name="adj2" fmla="val 1523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12126" y="493205"/>
            <a:ext cx="3110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</a:t>
            </a:r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 </a:t>
            </a:r>
            <a:r>
              <a:rPr lang="en-US" sz="2400" b="1" dirty="0" smtClean="0"/>
              <a:t>take </a:t>
            </a:r>
            <a:r>
              <a:rPr lang="en-US" sz="2400" b="1" dirty="0"/>
              <a:t>the "face shot" when sensor react to the </a:t>
            </a:r>
            <a:r>
              <a:rPr lang="en-US" sz="2400" b="1" dirty="0" smtClean="0"/>
              <a:t>visitor.</a:t>
            </a:r>
            <a:endParaRPr lang="en-US" sz="2400" b="1" dirty="0"/>
          </a:p>
        </p:txBody>
      </p:sp>
      <p:cxnSp>
        <p:nvCxnSpPr>
          <p:cNvPr id="35" name="直線コネクタ 17"/>
          <p:cNvCxnSpPr/>
          <p:nvPr/>
        </p:nvCxnSpPr>
        <p:spPr>
          <a:xfrm>
            <a:off x="6836766" y="3600321"/>
            <a:ext cx="1955537" cy="93685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19"/>
          <p:cNvCxnSpPr/>
          <p:nvPr/>
        </p:nvCxnSpPr>
        <p:spPr>
          <a:xfrm>
            <a:off x="6836766" y="4287199"/>
            <a:ext cx="1955537" cy="44840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22"/>
          <p:cNvSpPr txBox="1"/>
          <p:nvPr/>
        </p:nvSpPr>
        <p:spPr>
          <a:xfrm>
            <a:off x="6063405" y="2525901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LED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1628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Elbow Connector 39"/>
          <p:cNvCxnSpPr/>
          <p:nvPr/>
        </p:nvCxnSpPr>
        <p:spPr>
          <a:xfrm rot="10800000" flipV="1">
            <a:off x="3303208" y="1376104"/>
            <a:ext cx="2228939" cy="1943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Whole map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10689" y="3964740"/>
            <a:ext cx="1073454" cy="220240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7620912" y="1966160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7462022" y="3739148"/>
            <a:ext cx="1120731" cy="2377766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6647027" y="1547002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Motion sensor</a:t>
            </a:r>
            <a:endParaRPr kumimoji="1" lang="ja-JP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44" y="3407516"/>
            <a:ext cx="1490853" cy="1638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4" y="3319502"/>
            <a:ext cx="2501025" cy="13794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2" y="3228477"/>
            <a:ext cx="1803400" cy="1429195"/>
          </a:xfrm>
          <a:prstGeom prst="rect">
            <a:avLst/>
          </a:prstGeom>
        </p:spPr>
      </p:pic>
      <p:cxnSp>
        <p:nvCxnSpPr>
          <p:cNvPr id="32" name="Elbow Connector 31"/>
          <p:cNvCxnSpPr/>
          <p:nvPr/>
        </p:nvCxnSpPr>
        <p:spPr>
          <a:xfrm rot="10800000" flipV="1">
            <a:off x="3782058" y="4226667"/>
            <a:ext cx="1971542" cy="284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3918031" y="2310695"/>
            <a:ext cx="3695806" cy="1343764"/>
          </a:xfrm>
          <a:prstGeom prst="bentConnector3">
            <a:avLst>
              <a:gd name="adj1" fmla="val 9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1387230" y="3745124"/>
            <a:ext cx="1219489" cy="1979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37956" y="3088669"/>
            <a:ext cx="82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71174" y="4698973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server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761590" y="4685723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sp>
        <p:nvSpPr>
          <p:cNvPr id="52" name="Oval 51"/>
          <p:cNvSpPr/>
          <p:nvPr/>
        </p:nvSpPr>
        <p:spPr>
          <a:xfrm flipV="1">
            <a:off x="5667036" y="3241700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V="1">
            <a:off x="5686800" y="2769038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>
            <a:stCxn id="52" idx="2"/>
          </p:cNvCxnSpPr>
          <p:nvPr/>
        </p:nvCxnSpPr>
        <p:spPr>
          <a:xfrm rot="10800000" flipV="1">
            <a:off x="4276308" y="3407515"/>
            <a:ext cx="1390729" cy="5388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2"/>
          </p:cNvCxnSpPr>
          <p:nvPr/>
        </p:nvCxnSpPr>
        <p:spPr>
          <a:xfrm rot="10800000" flipV="1">
            <a:off x="3936356" y="2934854"/>
            <a:ext cx="1750445" cy="804294"/>
          </a:xfrm>
          <a:prstGeom prst="bentConnector3">
            <a:avLst>
              <a:gd name="adj1" fmla="val 571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弦 5"/>
          <p:cNvSpPr/>
          <p:nvPr/>
        </p:nvSpPr>
        <p:spPr>
          <a:xfrm rot="17570032">
            <a:off x="5499384" y="917641"/>
            <a:ext cx="692331" cy="692331"/>
          </a:xfrm>
          <a:prstGeom prst="chord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22"/>
          <p:cNvSpPr txBox="1"/>
          <p:nvPr/>
        </p:nvSpPr>
        <p:spPr>
          <a:xfrm>
            <a:off x="5182312" y="479070"/>
            <a:ext cx="116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r>
              <a:rPr lang="en-US" altLang="ja-JP" sz="2800" dirty="0" smtClean="0"/>
              <a:t>uzzer</a:t>
            </a:r>
            <a:endParaRPr kumimoji="1" lang="ja-JP" altLang="en-US" sz="28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861893" y="5213631"/>
            <a:ext cx="3949685" cy="1497172"/>
          </a:xfrm>
          <a:prstGeom prst="wedgeRoundRectCallout">
            <a:avLst>
              <a:gd name="adj1" fmla="val -35163"/>
              <a:gd name="adj2" fmla="val -9740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ular Callout 32"/>
          <p:cNvSpPr/>
          <p:nvPr/>
        </p:nvSpPr>
        <p:spPr>
          <a:xfrm>
            <a:off x="714156" y="1776282"/>
            <a:ext cx="3359207" cy="1011834"/>
          </a:xfrm>
          <a:prstGeom prst="wedgeRoundRectCallout">
            <a:avLst>
              <a:gd name="adj1" fmla="val -35089"/>
              <a:gd name="adj2" fmla="val 914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7654" y="1471068"/>
            <a:ext cx="3691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3. </a:t>
            </a:r>
            <a:endParaRPr lang="en-US" sz="2400" b="1" dirty="0" smtClean="0"/>
          </a:p>
          <a:p>
            <a:r>
              <a:rPr lang="en-US" sz="2400" b="1" dirty="0" smtClean="0"/>
              <a:t> Recognize face &amp;</a:t>
            </a:r>
            <a:r>
              <a:rPr lang="en-US" sz="2400" b="1" dirty="0" smtClean="0"/>
              <a:t> judge</a:t>
            </a:r>
          </a:p>
          <a:p>
            <a:r>
              <a:rPr lang="en-US" sz="2400" b="1" dirty="0" smtClean="0"/>
              <a:t> Reply the result </a:t>
            </a:r>
            <a:endParaRPr lang="en-US" sz="24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123764" y="5132964"/>
            <a:ext cx="3787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 If not registrant,</a:t>
            </a:r>
          </a:p>
          <a:p>
            <a:r>
              <a:rPr lang="en-US" sz="2400" b="1" dirty="0" smtClean="0"/>
              <a:t>send </a:t>
            </a:r>
            <a:r>
              <a:rPr lang="en-US" sz="2400" b="1" dirty="0"/>
              <a:t>e-mail with photo </a:t>
            </a:r>
            <a:endParaRPr lang="en-US" sz="2400" b="1" dirty="0" smtClean="0"/>
          </a:p>
          <a:p>
            <a:r>
              <a:rPr lang="en-US" sz="2400" b="1" dirty="0" smtClean="0"/>
              <a:t>to </a:t>
            </a:r>
            <a:r>
              <a:rPr lang="en-US" sz="2400" b="1" dirty="0"/>
              <a:t>registered address</a:t>
            </a:r>
            <a:endParaRPr lang="en-US" sz="2400" b="1" dirty="0"/>
          </a:p>
        </p:txBody>
      </p:sp>
      <p:sp>
        <p:nvSpPr>
          <p:cNvPr id="38" name="テキスト ボックス 22"/>
          <p:cNvSpPr txBox="1"/>
          <p:nvPr/>
        </p:nvSpPr>
        <p:spPr>
          <a:xfrm>
            <a:off x="6063405" y="2525901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LED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1613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</TotalTime>
  <Words>299</Words>
  <Application>Microsoft Macintosh PowerPoint</Application>
  <PresentationFormat>画面に合わせる (4:3)</PresentationFormat>
  <Paragraphs>126</Paragraphs>
  <Slides>15</Slides>
  <Notes>0</Notes>
  <HiddenSlides>5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Calibri</vt:lpstr>
      <vt:lpstr>Calibri Light</vt:lpstr>
      <vt:lpstr>Wingdings</vt:lpstr>
      <vt:lpstr>游ゴシック</vt:lpstr>
      <vt:lpstr>游ゴシック Light</vt:lpstr>
      <vt:lpstr>Arial</vt:lpstr>
      <vt:lpstr>Office Theme</vt:lpstr>
      <vt:lpstr>ASE3 成果報告</vt:lpstr>
      <vt:lpstr>Internal key unlocking system by Face recognition</vt:lpstr>
      <vt:lpstr>初期案</vt:lpstr>
      <vt:lpstr>初期案</vt:lpstr>
      <vt:lpstr>How to recognize face?</vt:lpstr>
      <vt:lpstr>Send e-mail</vt:lpstr>
      <vt:lpstr>Whole map</vt:lpstr>
      <vt:lpstr>Whole map</vt:lpstr>
      <vt:lpstr>Whole map</vt:lpstr>
      <vt:lpstr>Whole map</vt:lpstr>
      <vt:lpstr>進捗</vt:lpstr>
      <vt:lpstr>進捗</vt:lpstr>
      <vt:lpstr>PowerPoint プレゼンテーション</vt:lpstr>
      <vt:lpstr>かきたすやーつ</vt:lpstr>
      <vt:lpstr>まとめ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ASE3 中間報告</dc:title>
  <dc:creator>takafumi kataoka</dc:creator>
  <cp:lastModifiedBy>小松保奈美</cp:lastModifiedBy>
  <cp:revision>54</cp:revision>
  <dcterms:created xsi:type="dcterms:W3CDTF">2017-09-21T04:26:12Z</dcterms:created>
  <dcterms:modified xsi:type="dcterms:W3CDTF">2017-09-25T11:21:56Z</dcterms:modified>
</cp:coreProperties>
</file>