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0" r:id="rId4"/>
    <p:sldId id="262" r:id="rId5"/>
    <p:sldId id="269" r:id="rId6"/>
    <p:sldId id="270" r:id="rId7"/>
    <p:sldId id="259" r:id="rId8"/>
    <p:sldId id="263" r:id="rId9"/>
    <p:sldId id="276" r:id="rId10"/>
    <p:sldId id="264" r:id="rId11"/>
    <p:sldId id="265" r:id="rId12"/>
    <p:sldId id="266" r:id="rId13"/>
    <p:sldId id="267" r:id="rId14"/>
    <p:sldId id="271" r:id="rId15"/>
    <p:sldId id="272" r:id="rId16"/>
    <p:sldId id="281" r:id="rId17"/>
    <p:sldId id="279" r:id="rId18"/>
    <p:sldId id="278" r:id="rId19"/>
    <p:sldId id="273" r:id="rId20"/>
    <p:sldId id="275" r:id="rId21"/>
    <p:sldId id="274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40B"/>
    <a:srgbClr val="00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/>
    <p:restoredTop sz="94674"/>
  </p:normalViewPr>
  <p:slideViewPr>
    <p:cSldViewPr snapToGrid="0" snapToObjects="1">
      <p:cViewPr>
        <p:scale>
          <a:sx n="100" d="100"/>
          <a:sy n="100" d="100"/>
        </p:scale>
        <p:origin x="13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4D9F-9E77-BF43-A637-B08E9CD6A6DE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5C018-13BF-5040-AB63-075B4F8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C018-13BF-5040-AB63-075B4F8FD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B9-56C5-2742-8557-905270FB52F4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3B2E-72FA-AD47-A24B-C4C5185EC550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D059-43F7-3043-B8A2-317DCA2DF97D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3DC2-2CD1-9946-8CF9-793C0F77DC8E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21E5-C1E8-E947-BDE3-B5AF6314D78B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4E3-92CC-0F41-9A5F-7D0EB03AB06F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3FD2-BD5B-8647-A24B-0A7ED13B41EC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914-66F3-FE4A-8FBF-4BBC7E9277E9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EDAF-525B-3244-B512-FCD1007EEF1F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A94B-AA8F-4B4B-BE47-DFF3644CF9A2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05D7-7B27-5345-BE5C-3D1826D44600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9C05-B78B-674F-882D-4FBBCDF31135}" type="datetime1">
              <a:rPr lang="ja-JP" altLang="en-US" smtClean="0"/>
              <a:t>2017/9/26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7111-1C24-4C43-B617-79ECA406D7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geitgey/face_recogni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ASE3 </a:t>
            </a:r>
            <a:r>
              <a:rPr lang="ja-JP" altLang="en-US" dirty="0" smtClean="0"/>
              <a:t>成果報告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粕谷，片岡，小松，松元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Overview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</a:t>
            </a:r>
            <a:r>
              <a:rPr lang="en-US" altLang="ja-JP" sz="2400" dirty="0" smtClean="0"/>
              <a:t>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61893" y="5213631"/>
            <a:ext cx="3949685" cy="1497172"/>
          </a:xfrm>
          <a:prstGeom prst="wedgeRoundRectCallout">
            <a:avLst>
              <a:gd name="adj1" fmla="val -35163"/>
              <a:gd name="adj2" fmla="val -974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4156" y="1596096"/>
            <a:ext cx="3359207" cy="1192020"/>
          </a:xfrm>
          <a:prstGeom prst="wedgeRoundRectCallout">
            <a:avLst>
              <a:gd name="adj1" fmla="val -35089"/>
              <a:gd name="adj2" fmla="val 91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497" y="1572736"/>
            <a:ext cx="3691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 </a:t>
            </a:r>
            <a:endParaRPr lang="en-US" sz="2400" b="1" dirty="0" smtClean="0"/>
          </a:p>
          <a:p>
            <a:r>
              <a:rPr lang="en-US" sz="2400" b="1" dirty="0" smtClean="0"/>
              <a:t> Recognize face &amp; judge</a:t>
            </a:r>
          </a:p>
          <a:p>
            <a:r>
              <a:rPr lang="en-US" sz="2400" b="1" dirty="0" smtClean="0"/>
              <a:t> Reply the result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3764" y="5132964"/>
            <a:ext cx="3787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  <a:r>
              <a:rPr lang="en-US" sz="2400" b="1" dirty="0" smtClean="0"/>
              <a:t>.</a:t>
            </a:r>
            <a:endParaRPr lang="en-US" sz="2400" b="1" dirty="0" smtClean="0"/>
          </a:p>
          <a:p>
            <a:r>
              <a:rPr lang="en-US" sz="2400" b="1" dirty="0" smtClean="0"/>
              <a:t> If not registrant,</a:t>
            </a:r>
          </a:p>
          <a:p>
            <a:r>
              <a:rPr lang="en-US" sz="2400" b="1" dirty="0" smtClean="0"/>
              <a:t>send </a:t>
            </a:r>
            <a:r>
              <a:rPr lang="en-US" sz="2400" b="1" dirty="0"/>
              <a:t>e-mail with photo </a:t>
            </a:r>
            <a:endParaRPr lang="en-US" sz="2400" b="1" dirty="0" smtClean="0"/>
          </a:p>
          <a:p>
            <a:r>
              <a:rPr lang="en-US" sz="2400" b="1" dirty="0" smtClean="0"/>
              <a:t>to </a:t>
            </a:r>
            <a:r>
              <a:rPr lang="en-US" sz="2400" b="1" dirty="0"/>
              <a:t>registered address</a:t>
            </a:r>
          </a:p>
        </p:txBody>
      </p:sp>
      <p:sp>
        <p:nvSpPr>
          <p:cNvPr id="38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10</a:t>
            </a:fld>
            <a:endParaRPr lang="en-US"/>
          </a:p>
        </p:txBody>
      </p:sp>
      <p:cxnSp>
        <p:nvCxnSpPr>
          <p:cNvPr id="31" name="Elbow Connector 57"/>
          <p:cNvCxnSpPr/>
          <p:nvPr/>
        </p:nvCxnSpPr>
        <p:spPr>
          <a:xfrm rot="10800000" flipV="1">
            <a:off x="3872858" y="3147990"/>
            <a:ext cx="2242903" cy="591157"/>
          </a:xfrm>
          <a:prstGeom prst="bentConnector3">
            <a:avLst>
              <a:gd name="adj1" fmla="val 607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51"/>
          <p:cNvSpPr/>
          <p:nvPr/>
        </p:nvSpPr>
        <p:spPr>
          <a:xfrm flipV="1">
            <a:off x="6115760" y="2982175"/>
            <a:ext cx="317500" cy="33163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52"/>
          <p:cNvSpPr/>
          <p:nvPr/>
        </p:nvSpPr>
        <p:spPr>
          <a:xfrm flipV="1">
            <a:off x="5606561" y="2988522"/>
            <a:ext cx="317500" cy="331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6"/>
          <p:cNvSpPr/>
          <p:nvPr/>
        </p:nvSpPr>
        <p:spPr>
          <a:xfrm flipV="1">
            <a:off x="5084155" y="2982375"/>
            <a:ext cx="317500" cy="33163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Elbow Connector 35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Overview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</a:t>
            </a:r>
            <a:r>
              <a:rPr lang="en-US" altLang="ja-JP" sz="2400" dirty="0" smtClean="0"/>
              <a:t>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27115" y="5606138"/>
            <a:ext cx="3359207" cy="1011834"/>
          </a:xfrm>
          <a:prstGeom prst="wedgeRoundRectCallout">
            <a:avLst>
              <a:gd name="adj1" fmla="val 91474"/>
              <a:gd name="adj2" fmla="val -2703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296" y="5693605"/>
            <a:ext cx="337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en-US" altLang="ja-JP" sz="2400" b="1" dirty="0" smtClean="0"/>
              <a:t> confirm</a:t>
            </a:r>
          </a:p>
          <a:p>
            <a:r>
              <a:rPr lang="ja-JP" altLang="en-US" sz="2400" b="1" dirty="0" smtClean="0"/>
              <a:t>→</a:t>
            </a:r>
            <a:r>
              <a:rPr lang="en-US" altLang="ja-JP" sz="2400" b="1" dirty="0" smtClean="0"/>
              <a:t>  turn on the 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green 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LED</a:t>
            </a:r>
            <a:endParaRPr lang="en-US" altLang="ja-JP" sz="2400" b="1" dirty="0">
              <a:solidFill>
                <a:srgbClr val="00B050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 rot="330141">
            <a:off x="3858933" y="2458893"/>
            <a:ext cx="2319552" cy="410387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4156" y="1543497"/>
            <a:ext cx="3463238" cy="1244619"/>
          </a:xfrm>
          <a:prstGeom prst="wedgeRoundRectCallout">
            <a:avLst>
              <a:gd name="adj1" fmla="val 85761"/>
              <a:gd name="adj2" fmla="val -624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51439" y="1562105"/>
            <a:ext cx="32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 smtClean="0">
                <a:solidFill>
                  <a:srgbClr val="9F240B"/>
                </a:solidFill>
              </a:rPr>
              <a:t>Failure</a:t>
            </a:r>
            <a:r>
              <a:rPr lang="en-US" altLang="ja-JP" sz="2400" b="1" dirty="0" smtClean="0"/>
              <a:t> confirm,</a:t>
            </a:r>
            <a:endParaRPr lang="en-US" altLang="ja-JP" sz="2400" b="1" dirty="0"/>
          </a:p>
          <a:p>
            <a:r>
              <a:rPr lang="ja-JP" altLang="en-US" sz="2400" b="1" dirty="0" smtClean="0"/>
              <a:t>→</a:t>
            </a:r>
            <a:r>
              <a:rPr lang="en-US" altLang="ja-JP" sz="2400" b="1" dirty="0" smtClean="0"/>
              <a:t>  turn </a:t>
            </a:r>
            <a:r>
              <a:rPr lang="en-US" altLang="ja-JP" sz="2400" b="1" dirty="0"/>
              <a:t>on the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red LED</a:t>
            </a:r>
          </a:p>
          <a:p>
            <a:r>
              <a:rPr lang="en-US" altLang="ja-JP" sz="2400" b="1" dirty="0"/>
              <a:t> </a:t>
            </a:r>
            <a:r>
              <a:rPr lang="en-US" altLang="ja-JP" sz="2400" b="1" dirty="0" smtClean="0"/>
              <a:t>      &amp; </a:t>
            </a:r>
            <a:r>
              <a:rPr lang="en-US" altLang="ja-JP" sz="2400" b="1" dirty="0"/>
              <a:t>raise a buzzer </a:t>
            </a:r>
            <a:endParaRPr lang="en-US" sz="2400" b="1" dirty="0"/>
          </a:p>
        </p:txBody>
      </p:sp>
      <p:sp>
        <p:nvSpPr>
          <p:cNvPr id="30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11</a:t>
            </a:fld>
            <a:endParaRPr lang="en-US"/>
          </a:p>
        </p:txBody>
      </p:sp>
      <p:cxnSp>
        <p:nvCxnSpPr>
          <p:cNvPr id="35" name="Elbow Connector 57"/>
          <p:cNvCxnSpPr/>
          <p:nvPr/>
        </p:nvCxnSpPr>
        <p:spPr>
          <a:xfrm rot="10800000" flipV="1">
            <a:off x="3872858" y="3147990"/>
            <a:ext cx="2242903" cy="591157"/>
          </a:xfrm>
          <a:prstGeom prst="bentConnector3">
            <a:avLst>
              <a:gd name="adj1" fmla="val 607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1"/>
          <p:cNvSpPr/>
          <p:nvPr/>
        </p:nvSpPr>
        <p:spPr>
          <a:xfrm flipV="1">
            <a:off x="6115760" y="2982175"/>
            <a:ext cx="317500" cy="33163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52"/>
          <p:cNvSpPr/>
          <p:nvPr/>
        </p:nvSpPr>
        <p:spPr>
          <a:xfrm flipV="1">
            <a:off x="5606561" y="2988522"/>
            <a:ext cx="317500" cy="331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36"/>
          <p:cNvSpPr/>
          <p:nvPr/>
        </p:nvSpPr>
        <p:spPr>
          <a:xfrm flipV="1">
            <a:off x="5084155" y="2982375"/>
            <a:ext cx="317500" cy="33163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358607" y="479071"/>
            <a:ext cx="6785394" cy="617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51831" y="740680"/>
            <a:ext cx="1380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実装済み</a:t>
            </a:r>
            <a:endParaRPr lang="en-US" sz="4000" dirty="0"/>
          </a:p>
        </p:txBody>
      </p:sp>
      <p:sp>
        <p:nvSpPr>
          <p:cNvPr id="35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346" y="2765697"/>
            <a:ext cx="4324054" cy="27744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5919" y="5679997"/>
            <a:ext cx="179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未実装</a:t>
            </a:r>
            <a:endParaRPr lang="en-US" sz="4000" dirty="0"/>
          </a:p>
        </p:txBody>
      </p:sp>
      <p:sp>
        <p:nvSpPr>
          <p:cNvPr id="33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346" y="2765697"/>
            <a:ext cx="4324054" cy="27744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5919" y="5679997"/>
            <a:ext cx="179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33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RaspberryPi</a:t>
            </a:r>
            <a:r>
              <a:rPr kumimoji="1" lang="en-US" altLang="ja-JP" dirty="0" smtClean="0"/>
              <a:t> to Server</a:t>
            </a:r>
            <a:endParaRPr kumimoji="1" lang="ja-JP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17" y="3924548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58" y="3833523"/>
            <a:ext cx="1803400" cy="142919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97050" y="530401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874713" y="5290769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" name="U-Turn Arrow 4"/>
          <p:cNvSpPr/>
          <p:nvPr/>
        </p:nvSpPr>
        <p:spPr>
          <a:xfrm flipH="1">
            <a:off x="1797050" y="2900739"/>
            <a:ext cx="5092700" cy="876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23880">
            <a:off x="1435445" y="4088484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Node.js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15</a:t>
            </a:fld>
            <a:endParaRPr 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44625" y="2281356"/>
            <a:ext cx="497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Send a POST request with photo.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81" y="3223608"/>
            <a:ext cx="1248752" cy="7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6547921" y="1690689"/>
            <a:ext cx="2057400" cy="43719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Face recognition on Server</a:t>
            </a:r>
            <a:endParaRPr kumimoji="1" lang="ja-JP" alt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58" y="3833523"/>
            <a:ext cx="1803400" cy="142919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97050" y="530401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erver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21023880">
            <a:off x="1435445" y="4088484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Node.js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16</a:t>
            </a:fld>
            <a:endParaRPr lang="en-US"/>
          </a:p>
        </p:txBody>
      </p:sp>
      <p:sp>
        <p:nvSpPr>
          <p:cNvPr id="6" name="U ターン矢印 5"/>
          <p:cNvSpPr/>
          <p:nvPr/>
        </p:nvSpPr>
        <p:spPr>
          <a:xfrm rot="5400000">
            <a:off x="3378200" y="3980018"/>
            <a:ext cx="1295400" cy="1270000"/>
          </a:xfrm>
          <a:prstGeom prst="uturnArrow">
            <a:avLst>
              <a:gd name="adj1" fmla="val 19118"/>
              <a:gd name="adj2" fmla="val 23039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42" y="4148164"/>
            <a:ext cx="1248752" cy="79991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847639" y="1798950"/>
            <a:ext cx="14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known list</a:t>
            </a:r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51" y="4709577"/>
            <a:ext cx="874158" cy="117052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51" y="2620511"/>
            <a:ext cx="1086537" cy="8006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50" y="3684896"/>
            <a:ext cx="1612900" cy="87443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720035" y="2636287"/>
            <a:ext cx="4513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800" dirty="0" smtClean="0"/>
              <a:t>Recognize and compare.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800" dirty="0" smtClean="0"/>
              <a:t>Judge the result.</a:t>
            </a:r>
          </a:p>
          <a:p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18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Server to </a:t>
            </a:r>
            <a:r>
              <a:rPr kumimoji="1" lang="en-US" altLang="ja-JP" dirty="0" err="1" smtClean="0"/>
              <a:t>RaspberryPi</a:t>
            </a:r>
            <a:endParaRPr kumimoji="1" lang="ja-JP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17" y="3924548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58" y="3833523"/>
            <a:ext cx="1803400" cy="142919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97050" y="530401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874713" y="5290769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" name="U-Turn Arrow 4"/>
          <p:cNvSpPr/>
          <p:nvPr/>
        </p:nvSpPr>
        <p:spPr>
          <a:xfrm flipH="1">
            <a:off x="1923542" y="2915922"/>
            <a:ext cx="5092700" cy="876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23880">
            <a:off x="1435445" y="4088484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Node.js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17</a:t>
            </a:fld>
            <a:endParaRPr 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44625" y="2281356"/>
            <a:ext cx="497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Send a POST request with photo.</a:t>
            </a:r>
          </a:p>
        </p:txBody>
      </p:sp>
    </p:spTree>
    <p:extLst>
      <p:ext uri="{BB962C8B-B14F-4D97-AF65-F5344CB8AC3E}">
        <p14:creationId xmlns:p14="http://schemas.microsoft.com/office/powerpoint/2010/main" val="14234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58" y="3057439"/>
            <a:ext cx="1803400" cy="142919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749550" y="452793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server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21023880">
            <a:off x="2387945" y="331240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Node.js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92092" y="4645387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4092674" y="2625158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3933784" y="4398146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3699934" y="3070370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781979" y="3016823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308528" y="4259319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308528" y="4946197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47" y="4088163"/>
            <a:ext cx="1490853" cy="163830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 flipV="1">
            <a:off x="1872462" y="2563204"/>
            <a:ext cx="317500" cy="33163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1299763" y="2569551"/>
            <a:ext cx="317500" cy="331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弦 5"/>
          <p:cNvSpPr/>
          <p:nvPr/>
        </p:nvSpPr>
        <p:spPr>
          <a:xfrm rot="17570032">
            <a:off x="2591149" y="87595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1909921" y="1531088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3399883" y="1470755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2274077" y="43738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33" name="テキスト ボックス 22"/>
          <p:cNvSpPr txBox="1"/>
          <p:nvPr/>
        </p:nvSpPr>
        <p:spPr>
          <a:xfrm>
            <a:off x="1094857" y="1967684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59" y="3235968"/>
            <a:ext cx="1827826" cy="100816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3306" y="4266675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18789" y="2206000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sp>
        <p:nvSpPr>
          <p:cNvPr id="37" name="Oval 36"/>
          <p:cNvSpPr/>
          <p:nvPr/>
        </p:nvSpPr>
        <p:spPr>
          <a:xfrm flipV="1">
            <a:off x="777357" y="2563404"/>
            <a:ext cx="317500" cy="33163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Internal key unlocking system by Face recognition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4325" y="1803590"/>
            <a:ext cx="8515350" cy="455276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judge </a:t>
            </a:r>
            <a:r>
              <a:rPr lang="en-US" altLang="ja-JP" dirty="0"/>
              <a:t>whether visitor was </a:t>
            </a:r>
            <a:r>
              <a:rPr lang="en-US" altLang="ja-JP" dirty="0" smtClean="0"/>
              <a:t>registered by face </a:t>
            </a:r>
            <a:r>
              <a:rPr lang="en-US" altLang="ja-JP" dirty="0" smtClean="0"/>
              <a:t>recognition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2</a:t>
            </a:fld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3899032" y="2946400"/>
            <a:ext cx="1316711" cy="294134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3200" b="1" dirty="0" smtClean="0"/>
          </a:p>
          <a:p>
            <a:pPr algn="ctr"/>
            <a:endParaRPr kumimoji="1" lang="en-US" altLang="ja-JP" sz="3200" b="1" dirty="0"/>
          </a:p>
          <a:p>
            <a:pPr algn="ctr"/>
            <a:r>
              <a:rPr kumimoji="1" lang="en-US" altLang="ja-JP" sz="3200" b="1" dirty="0" smtClean="0"/>
              <a:t>Door</a:t>
            </a:r>
            <a:endParaRPr kumimoji="1" lang="ja-JP" altLang="en-US" sz="3200" b="1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6039652" y="3048554"/>
            <a:ext cx="1374701" cy="2788960"/>
            <a:chOff x="6075895" y="2755629"/>
            <a:chExt cx="1434211" cy="3618731"/>
          </a:xfrm>
        </p:grpSpPr>
        <p:sp>
          <p:nvSpPr>
            <p:cNvPr id="9" name="台形 8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2" y="2768467"/>
            <a:ext cx="1828697" cy="2009557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 flipV="1">
            <a:off x="5480181" y="2891473"/>
            <a:ext cx="1934172" cy="11023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480181" y="3769041"/>
            <a:ext cx="1955537" cy="36795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r>
              <a:rPr kumimoji="1" lang="en-US" altLang="ja-JP" dirty="0" smtClean="0"/>
              <a:t>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完成度（自己評価）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顔認識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認識精度が悪い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ライブラリが日本人の認識には向かない</a:t>
            </a:r>
            <a:endParaRPr lang="en-US" altLang="ja-JP" dirty="0" smtClean="0"/>
          </a:p>
          <a:p>
            <a:r>
              <a:rPr lang="en-US" altLang="ja-JP" dirty="0" err="1" smtClean="0"/>
              <a:t>RaspberryPi</a:t>
            </a:r>
            <a:r>
              <a:rPr lang="ja-JP" altLang="en-US" dirty="0" smtClean="0"/>
              <a:t>によるセンサ類の制御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問題なし</a:t>
            </a:r>
            <a:endParaRPr lang="en-US" altLang="ja-JP" dirty="0" smtClean="0"/>
          </a:p>
          <a:p>
            <a:r>
              <a:rPr lang="ja-JP" altLang="en-US" dirty="0" smtClean="0"/>
              <a:t>画像の送受信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問題なし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8185150" cy="4351338"/>
          </a:xfrm>
        </p:spPr>
        <p:txBody>
          <a:bodyPr/>
          <a:lstStyle/>
          <a:p>
            <a:r>
              <a:rPr lang="ja-JP" altLang="en-US" dirty="0" smtClean="0"/>
              <a:t>顔認証式防犯システム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今後の課題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顔認証の精度（せめてアジア人も区別できるように）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基盤が丸出し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力の強いモータで鍵を開ける？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認証に時間がかかりすぎる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71604" y="2070303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r>
              <a:rPr lang="ja-JP" altLang="en-US" sz="3200" b="1" dirty="0" smtClean="0"/>
              <a:t>　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6125977" y="1179163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4522164" y="2092669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2400" b="1" dirty="0"/>
              <a:t>C</a:t>
            </a:r>
            <a:r>
              <a:rPr kumimoji="1" lang="en-US" altLang="ja-JP" sz="2400" b="1" dirty="0" smtClean="0"/>
              <a:t>amera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865214" y="2258019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5733237" y="1624375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815282" y="1570828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576303" y="1978700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37566" y="3052920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82319" y="863185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932152" y="3382279"/>
            <a:ext cx="914400" cy="914400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3805645" y="3123624"/>
            <a:ext cx="1347254" cy="712148"/>
          </a:xfrm>
          <a:prstGeom prst="ellipse">
            <a:avLst/>
          </a:prstGeom>
          <a:solidFill>
            <a:srgbClr val="9A4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lang="en-US" altLang="ja-JP" sz="2000" b="1" dirty="0" smtClean="0"/>
              <a:t>uzzer</a:t>
            </a:r>
            <a:endParaRPr kumimoji="1" lang="ja-JP" altLang="en-US" sz="2000" b="1" dirty="0"/>
          </a:p>
        </p:txBody>
      </p:sp>
      <p:sp>
        <p:nvSpPr>
          <p:cNvPr id="5" name="稲妻 4"/>
          <p:cNvSpPr/>
          <p:nvPr/>
        </p:nvSpPr>
        <p:spPr>
          <a:xfrm rot="656735" flipH="1">
            <a:off x="5279532" y="2916835"/>
            <a:ext cx="1387888" cy="635081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稲妻 20"/>
          <p:cNvSpPr/>
          <p:nvPr/>
        </p:nvSpPr>
        <p:spPr>
          <a:xfrm rot="20538839" flipH="1" flipV="1">
            <a:off x="5310772" y="3343957"/>
            <a:ext cx="1387888" cy="75492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814" y="376863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R</a:t>
            </a:r>
            <a:r>
              <a:rPr lang="en-US" altLang="ja-JP" sz="2800" b="1" dirty="0" smtClean="0"/>
              <a:t>ing!!</a:t>
            </a:r>
            <a:endParaRPr kumimoji="1" lang="ja-JP" altLang="en-US" sz="28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2957" y="4232327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68328" y="2173346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71604" y="2070303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r>
              <a:rPr lang="ja-JP" altLang="en-US" sz="3200" b="1" dirty="0" smtClean="0"/>
              <a:t>　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6125977" y="1179163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4522164" y="2092669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2400" b="1" dirty="0"/>
              <a:t>C</a:t>
            </a:r>
            <a:r>
              <a:rPr kumimoji="1" lang="en-US" altLang="ja-JP" sz="2400" b="1" dirty="0" smtClean="0"/>
              <a:t>amera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865214" y="2258019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5733237" y="1624375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815282" y="1570828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576303" y="1978700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37566" y="3052920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82319" y="863185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932152" y="3382279"/>
            <a:ext cx="914400" cy="914400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3805645" y="3123624"/>
            <a:ext cx="1347254" cy="712148"/>
          </a:xfrm>
          <a:prstGeom prst="ellipse">
            <a:avLst/>
          </a:prstGeom>
          <a:solidFill>
            <a:srgbClr val="9A4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lang="en-US" altLang="ja-JP" sz="2000" b="1" dirty="0" smtClean="0"/>
              <a:t>uzzer</a:t>
            </a:r>
            <a:endParaRPr kumimoji="1" lang="ja-JP" altLang="en-US" sz="2000" b="1" dirty="0"/>
          </a:p>
        </p:txBody>
      </p:sp>
      <p:sp>
        <p:nvSpPr>
          <p:cNvPr id="5" name="稲妻 4"/>
          <p:cNvSpPr/>
          <p:nvPr/>
        </p:nvSpPr>
        <p:spPr>
          <a:xfrm rot="656735" flipH="1">
            <a:off x="5279532" y="2916835"/>
            <a:ext cx="1387888" cy="635081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稲妻 20"/>
          <p:cNvSpPr/>
          <p:nvPr/>
        </p:nvSpPr>
        <p:spPr>
          <a:xfrm rot="20538839" flipH="1" flipV="1">
            <a:off x="5310772" y="3343957"/>
            <a:ext cx="1387888" cy="75492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814" y="376863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R</a:t>
            </a:r>
            <a:r>
              <a:rPr lang="en-US" altLang="ja-JP" sz="2800" b="1" dirty="0" smtClean="0"/>
              <a:t>ing!!</a:t>
            </a:r>
            <a:endParaRPr kumimoji="1" lang="ja-JP" altLang="en-US" sz="28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2957" y="4232327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68328" y="2173346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5117" y="1756617"/>
            <a:ext cx="95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smtClean="0"/>
              <a:t>断念</a:t>
            </a:r>
            <a:endParaRPr lang="en-US" sz="2800" b="1" dirty="0"/>
          </a:p>
        </p:txBody>
      </p:sp>
      <p:sp>
        <p:nvSpPr>
          <p:cNvPr id="26" name="Right Arrow 25"/>
          <p:cNvSpPr/>
          <p:nvPr/>
        </p:nvSpPr>
        <p:spPr>
          <a:xfrm rot="1186514">
            <a:off x="1872120" y="1990856"/>
            <a:ext cx="813369" cy="57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920949">
            <a:off x="1239344" y="2861994"/>
            <a:ext cx="1548163" cy="57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9653" y="6231249"/>
            <a:ext cx="598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サーボモータでは鍵を回せない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recognize 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1927225"/>
            <a:ext cx="8274050" cy="4351338"/>
          </a:xfrm>
        </p:spPr>
        <p:txBody>
          <a:bodyPr/>
          <a:lstStyle/>
          <a:p>
            <a:r>
              <a:rPr lang="en-US" altLang="ja-JP" dirty="0" smtClean="0"/>
              <a:t>Library   </a:t>
            </a:r>
            <a:r>
              <a:rPr lang="ja-JP" altLang="en-US" dirty="0" smtClean="0"/>
              <a:t>：</a:t>
            </a:r>
            <a:r>
              <a:rPr lang="en-US" altLang="ja-JP" dirty="0" smtClean="0">
                <a:hlinkClick r:id="rId2"/>
              </a:rPr>
              <a:t>Face_recognition</a:t>
            </a:r>
            <a:endParaRPr lang="en-US" altLang="ja-JP" dirty="0" smtClean="0"/>
          </a:p>
          <a:p>
            <a:r>
              <a:rPr lang="en-US" altLang="ja-JP" dirty="0" smtClean="0"/>
              <a:t>Environment</a:t>
            </a:r>
            <a:r>
              <a:rPr lang="ja-JP" altLang="en-US" dirty="0" smtClean="0"/>
              <a:t>：</a:t>
            </a:r>
            <a:r>
              <a:rPr lang="en-US" altLang="ja-JP" dirty="0" smtClean="0"/>
              <a:t>on remote PC </a:t>
            </a:r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too late on Raspberry Pi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e-mail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judge that the visitor is not registered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→</a:t>
            </a:r>
            <a:r>
              <a:rPr lang="en-US" altLang="ja-JP" sz="2000" dirty="0" smtClean="0"/>
              <a:t> </a:t>
            </a:r>
            <a:r>
              <a:rPr lang="en-US" altLang="ja-JP" dirty="0"/>
              <a:t>raise a buzzer &amp; send e-mail with photo </a:t>
            </a:r>
          </a:p>
          <a:p>
            <a:endParaRPr lang="en-US" altLang="ja-JP" dirty="0"/>
          </a:p>
          <a:p>
            <a:r>
              <a:rPr lang="en-US" altLang="ja-JP" dirty="0" smtClean="0"/>
              <a:t>Send e-mail</a:t>
            </a:r>
            <a:r>
              <a:rPr lang="en-US" altLang="ja-JP" dirty="0"/>
              <a:t> </a:t>
            </a:r>
            <a:r>
              <a:rPr lang="en-US" altLang="ja-JP" dirty="0" smtClean="0"/>
              <a:t>to registered address</a:t>
            </a:r>
          </a:p>
          <a:p>
            <a:r>
              <a:rPr lang="en-US" altLang="ja-JP" dirty="0" smtClean="0"/>
              <a:t>Attach the photo (used in face recognition)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System Overview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dirty="0" smtClean="0"/>
              <a:t>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cxnSp>
        <p:nvCxnSpPr>
          <p:cNvPr id="58" name="Elbow Connector 57"/>
          <p:cNvCxnSpPr>
            <a:stCxn id="33" idx="2"/>
          </p:cNvCxnSpPr>
          <p:nvPr/>
        </p:nvCxnSpPr>
        <p:spPr>
          <a:xfrm rot="10800000" flipV="1">
            <a:off x="3872858" y="3147990"/>
            <a:ext cx="2242903" cy="591157"/>
          </a:xfrm>
          <a:prstGeom prst="bentConnector3">
            <a:avLst>
              <a:gd name="adj1" fmla="val 607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6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cxnSp>
        <p:nvCxnSpPr>
          <p:cNvPr id="87" name="Elbow Connector 86"/>
          <p:cNvCxnSpPr>
            <a:endCxn id="24" idx="0"/>
          </p:cNvCxnSpPr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7</a:t>
            </a:fld>
            <a:endParaRPr lang="en-US"/>
          </a:p>
        </p:txBody>
      </p:sp>
      <p:sp>
        <p:nvSpPr>
          <p:cNvPr id="33" name="Oval 51"/>
          <p:cNvSpPr/>
          <p:nvPr/>
        </p:nvSpPr>
        <p:spPr>
          <a:xfrm flipV="1">
            <a:off x="6115760" y="2982175"/>
            <a:ext cx="317500" cy="33163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52"/>
          <p:cNvSpPr/>
          <p:nvPr/>
        </p:nvSpPr>
        <p:spPr>
          <a:xfrm flipV="1">
            <a:off x="5606561" y="2988522"/>
            <a:ext cx="317500" cy="331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6"/>
          <p:cNvSpPr/>
          <p:nvPr/>
        </p:nvSpPr>
        <p:spPr>
          <a:xfrm flipV="1">
            <a:off x="5084155" y="2982375"/>
            <a:ext cx="317500" cy="33163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Elbow Connector 37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Overview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cxnSp>
        <p:nvCxnSpPr>
          <p:cNvPr id="30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8</a:t>
            </a:fld>
            <a:endParaRPr lang="en-US"/>
          </a:p>
        </p:txBody>
      </p:sp>
      <p:cxnSp>
        <p:nvCxnSpPr>
          <p:cNvPr id="33" name="Elbow Connector 57"/>
          <p:cNvCxnSpPr/>
          <p:nvPr/>
        </p:nvCxnSpPr>
        <p:spPr>
          <a:xfrm rot="10800000" flipV="1">
            <a:off x="3872858" y="3147990"/>
            <a:ext cx="2242903" cy="591157"/>
          </a:xfrm>
          <a:prstGeom prst="bentConnector3">
            <a:avLst>
              <a:gd name="adj1" fmla="val 607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51"/>
          <p:cNvSpPr/>
          <p:nvPr/>
        </p:nvSpPr>
        <p:spPr>
          <a:xfrm flipV="1">
            <a:off x="6115760" y="2982175"/>
            <a:ext cx="317500" cy="33163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52"/>
          <p:cNvSpPr/>
          <p:nvPr/>
        </p:nvSpPr>
        <p:spPr>
          <a:xfrm flipV="1">
            <a:off x="5606561" y="2988522"/>
            <a:ext cx="317500" cy="331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36"/>
          <p:cNvSpPr/>
          <p:nvPr/>
        </p:nvSpPr>
        <p:spPr>
          <a:xfrm flipV="1">
            <a:off x="5084155" y="2982375"/>
            <a:ext cx="317500" cy="33163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287819" y="654953"/>
            <a:ext cx="3359207" cy="1387926"/>
          </a:xfrm>
          <a:prstGeom prst="wedgeRoundRectCallout">
            <a:avLst>
              <a:gd name="adj1" fmla="val 40080"/>
              <a:gd name="adj2" fmla="val 1606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5968" y="785602"/>
            <a:ext cx="311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Take photo.</a:t>
            </a:r>
            <a:endParaRPr lang="en-US" sz="2400" b="1" dirty="0"/>
          </a:p>
        </p:txBody>
      </p:sp>
      <p:sp>
        <p:nvSpPr>
          <p:cNvPr id="44" name="Rounded Rectangular Callout 7"/>
          <p:cNvSpPr/>
          <p:nvPr/>
        </p:nvSpPr>
        <p:spPr>
          <a:xfrm>
            <a:off x="1058470" y="5232093"/>
            <a:ext cx="3359207" cy="1387926"/>
          </a:xfrm>
          <a:prstGeom prst="wedgeRoundRectCallout">
            <a:avLst>
              <a:gd name="adj1" fmla="val 71838"/>
              <a:gd name="adj2" fmla="val -18345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TextBox 4"/>
          <p:cNvSpPr txBox="1"/>
          <p:nvPr/>
        </p:nvSpPr>
        <p:spPr>
          <a:xfrm>
            <a:off x="1206294" y="5367961"/>
            <a:ext cx="311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</a:t>
            </a:r>
          </a:p>
          <a:p>
            <a:r>
              <a:rPr lang="en-US" sz="2400" b="1" dirty="0"/>
              <a:t> </a:t>
            </a:r>
            <a:r>
              <a:rPr lang="ja-JP" altLang="en-US" sz="2400" b="1" dirty="0" smtClean="0"/>
              <a:t>黄色の</a:t>
            </a:r>
            <a:r>
              <a:rPr lang="en-US" altLang="ja-JP" sz="2400" b="1" dirty="0" smtClean="0"/>
              <a:t>LED</a:t>
            </a:r>
            <a:r>
              <a:rPr lang="ja-JP" altLang="en-US" sz="2400" b="1" dirty="0" smtClean="0"/>
              <a:t>点灯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62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Elbow Connector 37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Overview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cxnSp>
        <p:nvCxnSpPr>
          <p:cNvPr id="30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3287820" y="682141"/>
            <a:ext cx="3359207" cy="1387926"/>
          </a:xfrm>
          <a:prstGeom prst="wedgeRoundRectCallout">
            <a:avLst>
              <a:gd name="adj1" fmla="val -77877"/>
              <a:gd name="adj2" fmla="val 13498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2127" y="734421"/>
            <a:ext cx="311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</a:t>
            </a:r>
            <a:endParaRPr lang="en-US" sz="2400" b="1" dirty="0" smtClean="0"/>
          </a:p>
          <a:p>
            <a:r>
              <a:rPr lang="en-US" sz="2400" b="1" dirty="0" smtClean="0"/>
              <a:t> </a:t>
            </a:r>
            <a:r>
              <a:rPr lang="ja-JP" altLang="en-US" sz="2400" b="1" dirty="0" smtClean="0"/>
              <a:t>顔写真の送信</a:t>
            </a:r>
            <a:endParaRPr lang="en-US" sz="2400" b="1" dirty="0"/>
          </a:p>
        </p:txBody>
      </p:sp>
      <p:cxnSp>
        <p:nvCxnSpPr>
          <p:cNvPr id="35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9</a:t>
            </a:fld>
            <a:endParaRPr lang="en-US"/>
          </a:p>
        </p:txBody>
      </p:sp>
      <p:cxnSp>
        <p:nvCxnSpPr>
          <p:cNvPr id="33" name="Elbow Connector 57"/>
          <p:cNvCxnSpPr/>
          <p:nvPr/>
        </p:nvCxnSpPr>
        <p:spPr>
          <a:xfrm rot="10800000" flipV="1">
            <a:off x="3872858" y="3147990"/>
            <a:ext cx="2242903" cy="591157"/>
          </a:xfrm>
          <a:prstGeom prst="bentConnector3">
            <a:avLst>
              <a:gd name="adj1" fmla="val 607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51"/>
          <p:cNvSpPr/>
          <p:nvPr/>
        </p:nvSpPr>
        <p:spPr>
          <a:xfrm flipV="1">
            <a:off x="6115760" y="2982175"/>
            <a:ext cx="317500" cy="33163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52"/>
          <p:cNvSpPr/>
          <p:nvPr/>
        </p:nvSpPr>
        <p:spPr>
          <a:xfrm flipV="1">
            <a:off x="5606561" y="2988522"/>
            <a:ext cx="317500" cy="331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36"/>
          <p:cNvSpPr/>
          <p:nvPr/>
        </p:nvSpPr>
        <p:spPr>
          <a:xfrm flipV="1">
            <a:off x="5084155" y="2982375"/>
            <a:ext cx="317500" cy="33163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408</Words>
  <Application>Microsoft Macintosh PowerPoint</Application>
  <PresentationFormat>画面に合わせる (4:3)</PresentationFormat>
  <Paragraphs>184</Paragraphs>
  <Slides>22</Slides>
  <Notes>1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Wingdings</vt:lpstr>
      <vt:lpstr>Yu Gothic</vt:lpstr>
      <vt:lpstr>游ゴシック</vt:lpstr>
      <vt:lpstr>游ゴシック Light</vt:lpstr>
      <vt:lpstr>Arial</vt:lpstr>
      <vt:lpstr>Office Theme</vt:lpstr>
      <vt:lpstr>ASE3 成果報告</vt:lpstr>
      <vt:lpstr>Internal key unlocking system by Face recognition</vt:lpstr>
      <vt:lpstr>初期案</vt:lpstr>
      <vt:lpstr>初期案</vt:lpstr>
      <vt:lpstr>How to recognize face?</vt:lpstr>
      <vt:lpstr>Send e-mail</vt:lpstr>
      <vt:lpstr>System Overview</vt:lpstr>
      <vt:lpstr>System Overview</vt:lpstr>
      <vt:lpstr>System Overview</vt:lpstr>
      <vt:lpstr>System Overview</vt:lpstr>
      <vt:lpstr>System Overview</vt:lpstr>
      <vt:lpstr>進捗</vt:lpstr>
      <vt:lpstr>進捗</vt:lpstr>
      <vt:lpstr>PowerPoint プレゼンテーション</vt:lpstr>
      <vt:lpstr>RaspberryPi to Server</vt:lpstr>
      <vt:lpstr>Face recognition on Server</vt:lpstr>
      <vt:lpstr>Server to RaspberryPi</vt:lpstr>
      <vt:lpstr>PowerPoint プレゼンテーション</vt:lpstr>
      <vt:lpstr>PowerPoint プレゼンテーション</vt:lpstr>
      <vt:lpstr>Demo</vt:lpstr>
      <vt:lpstr>完成度（自己評価）</vt:lpstr>
      <vt:lpstr>まとめ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ASE3 中間報告</dc:title>
  <dc:creator>takafumi kataoka</dc:creator>
  <cp:lastModifiedBy>ayato kasutani</cp:lastModifiedBy>
  <cp:revision>66</cp:revision>
  <dcterms:created xsi:type="dcterms:W3CDTF">2017-09-21T04:26:12Z</dcterms:created>
  <dcterms:modified xsi:type="dcterms:W3CDTF">2017-09-26T01:34:25Z</dcterms:modified>
</cp:coreProperties>
</file>