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407C"/>
    <a:srgbClr val="F4F7FF"/>
    <a:srgbClr val="FDBE34"/>
    <a:srgbClr val="0B409C"/>
    <a:srgbClr val="7B9AD0"/>
    <a:srgbClr val="D8836E"/>
    <a:srgbClr val="E5AB47"/>
    <a:srgbClr val="EFC444"/>
    <a:srgbClr val="5889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605"/>
    <p:restoredTop sz="82859"/>
  </p:normalViewPr>
  <p:slideViewPr>
    <p:cSldViewPr snapToGrid="0" snapToObjects="1" showGuides="1">
      <p:cViewPr>
        <p:scale>
          <a:sx n="57" d="100"/>
          <a:sy n="57" d="100"/>
        </p:scale>
        <p:origin x="1808" y="1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A11F8-FFDA-D548-B383-505FC41EDC25}" type="datetimeFigureOut">
              <a:rPr kumimoji="1" lang="ja-JP" altLang="en-US" smtClean="0"/>
              <a:t>2017/9/20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E683F-129F-BD41-AD25-B8DC12A31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323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600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E683F-129F-BD41-AD25-B8DC12A31EC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42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E683F-129F-BD41-AD25-B8DC12A31EC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540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E683F-129F-BD41-AD25-B8DC12A31EC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36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E683F-129F-BD41-AD25-B8DC12A31EC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69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E683F-129F-BD41-AD25-B8DC12A31EC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058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E683F-129F-BD41-AD25-B8DC12A31EC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841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1AF1-2B75-7047-A190-2DA959576892}" type="datetime1">
              <a:rPr kumimoji="1" lang="ja-JP" altLang="en-US" smtClean="0"/>
              <a:t>2017/9/20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70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4C2B-21BE-6848-BF87-F71D0A55E5C8}" type="datetime1">
              <a:rPr kumimoji="1" lang="ja-JP" altLang="en-US" smtClean="0"/>
              <a:t>2017/9/20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30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0CAA-A408-C646-B5F0-3F699587A8DA}" type="datetime1">
              <a:rPr kumimoji="1" lang="ja-JP" altLang="en-US" smtClean="0"/>
              <a:t>2017/9/20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17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charset="2"/>
              <a:buChar char="n"/>
              <a:defRPr baseline="0"/>
            </a:lvl1pPr>
            <a:lvl2pPr marL="685800" indent="-228600">
              <a:buFont typeface=".LucidaGrandeUI" charset="0"/>
              <a:buChar char="―"/>
              <a:defRPr/>
            </a:lvl2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A358-72E7-E14C-B104-CB982AFB6FAB}" type="datetime1">
              <a:rPr kumimoji="1" lang="ja-JP" altLang="en-US" smtClean="0"/>
              <a:t>2017/9/20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14940" y="6393421"/>
            <a:ext cx="2743200" cy="365125"/>
          </a:xfrm>
        </p:spPr>
        <p:txBody>
          <a:bodyPr/>
          <a:lstStyle>
            <a:lvl1pPr>
              <a:defRPr lang="ja-JP" altLang="en-US" sz="1600" b="1" smtClean="0"/>
            </a:lvl1pPr>
          </a:lstStyle>
          <a:p>
            <a:fld id="{93ADDFFC-DF84-FE49-BEBB-D585AC897F6E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811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37A-FA72-CA4A-A0C4-FFC03C89754F}" type="datetime1">
              <a:rPr kumimoji="1" lang="ja-JP" altLang="en-US" smtClean="0"/>
              <a:t>2017/9/20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78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535-FC19-D041-954A-DEC0BE40E41D}" type="datetime1">
              <a:rPr kumimoji="1" lang="ja-JP" altLang="en-US" smtClean="0"/>
              <a:t>2017/9/20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5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346D-D5F5-6A47-BE85-DB1EFA9EDB0E}" type="datetime1">
              <a:rPr kumimoji="1" lang="ja-JP" altLang="en-US" smtClean="0"/>
              <a:t>2017/9/20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45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2DE-BA58-4B40-8791-4E54EC32C520}" type="datetime1">
              <a:rPr kumimoji="1" lang="ja-JP" altLang="en-US" smtClean="0"/>
              <a:t>2017/9/20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2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C11B-F62E-A140-8B67-CC52434B693B}" type="datetime1">
              <a:rPr kumimoji="1" lang="ja-JP" altLang="en-US" smtClean="0"/>
              <a:t>2017/9/20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74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FDA8-3060-9146-AFB2-41EC3C29A0DC}" type="datetime1">
              <a:rPr kumimoji="1" lang="ja-JP" altLang="en-US" smtClean="0"/>
              <a:t>2017/9/20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99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CAE6-13F3-5944-833A-A5B0BA9E51ED}" type="datetime1">
              <a:rPr kumimoji="1" lang="ja-JP" altLang="en-US" smtClean="0"/>
              <a:t>2017/9/20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79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fld id="{BEB601EE-1036-FB4A-A38D-8B72DD479287}" type="datetime1">
              <a:rPr lang="ja-JP" altLang="en-US" smtClean="0"/>
              <a:t>2017/9/20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fld id="{93ADDFFC-DF84-FE49-BEBB-D585AC897F6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893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eiryo" charset="-128"/>
          <a:ea typeface="Meiryo" charset="-128"/>
          <a:cs typeface="Meiryo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Meiryo" charset="-128"/>
          <a:ea typeface="Meiryo" charset="-128"/>
          <a:cs typeface="Meiryo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Meiryo" charset="-128"/>
          <a:ea typeface="Meiryo" charset="-128"/>
          <a:cs typeface="Meiryo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Meiryo" charset="-128"/>
          <a:ea typeface="Meiryo" charset="-128"/>
          <a:cs typeface="Meiryo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Meiryo" charset="-128"/>
          <a:ea typeface="Meiryo" charset="-128"/>
          <a:cs typeface="Meiryo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Meiryo" charset="-128"/>
          <a:ea typeface="Meiryo" charset="-128"/>
          <a:cs typeface="Meiryo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座席決定さん</a:t>
            </a:r>
            <a:r>
              <a:rPr kumimoji="1" lang="en-US" altLang="ja-JP" dirty="0" smtClean="0"/>
              <a:t> (</a:t>
            </a:r>
            <a:r>
              <a:rPr kumimoji="1" lang="ja-JP" altLang="en-US" dirty="0" smtClean="0"/>
              <a:t>仮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89122"/>
            <a:ext cx="9144000" cy="1655762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チーム：</a:t>
            </a:r>
            <a:r>
              <a:rPr kumimoji="1" lang="en-US" altLang="ja-JP" sz="4000" dirty="0" smtClean="0"/>
              <a:t>SMZL</a:t>
            </a:r>
            <a:endParaRPr kumimoji="1" lang="ja-JP" altLang="en-US" sz="4000" dirty="0" smtClean="0"/>
          </a:p>
          <a:p>
            <a:r>
              <a:rPr kumimoji="1" lang="ja-JP" altLang="en-US" sz="3200" dirty="0" smtClean="0"/>
              <a:t>合田亮登　多田菜南</a:t>
            </a:r>
          </a:p>
          <a:p>
            <a:r>
              <a:rPr kumimoji="1" lang="ja-JP" altLang="en-US" sz="3200" dirty="0" smtClean="0"/>
              <a:t>藤田寛康　安光穂高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0026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 </a:t>
            </a:r>
            <a:r>
              <a:rPr lang="ja-JP" altLang="en-US" sz="4000" dirty="0" smtClean="0"/>
              <a:t>清水研究室では毎日座席をランダムに決定</a:t>
            </a:r>
            <a:endParaRPr lang="en-US" altLang="ja-JP" sz="4000" dirty="0" smtClean="0"/>
          </a:p>
          <a:p>
            <a:pPr marL="0" indent="0">
              <a:buNone/>
            </a:pPr>
            <a:endParaRPr lang="ja-JP" altLang="en-US" sz="1000" b="1" dirty="0"/>
          </a:p>
          <a:p>
            <a:pPr lvl="1"/>
            <a:r>
              <a:rPr lang="en-US" altLang="ja-JP" sz="3200" b="1" dirty="0" smtClean="0"/>
              <a:t> </a:t>
            </a:r>
            <a:r>
              <a:rPr lang="ja-JP" altLang="en-US" sz="3200" dirty="0" smtClean="0"/>
              <a:t>学籍番号を手入力して座席を決定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lang="uk-UA" smtClean="0"/>
              <a:pPr/>
              <a:t>2</a:t>
            </a:fld>
            <a:endParaRPr lang="uk-UA"/>
          </a:p>
        </p:txBody>
      </p:sp>
      <p:sp>
        <p:nvSpPr>
          <p:cNvPr id="6" name="下矢印 5"/>
          <p:cNvSpPr/>
          <p:nvPr/>
        </p:nvSpPr>
        <p:spPr>
          <a:xfrm>
            <a:off x="5431971" y="4607994"/>
            <a:ext cx="1328057" cy="609600"/>
          </a:xfrm>
          <a:prstGeom prst="downArrow">
            <a:avLst/>
          </a:prstGeom>
          <a:solidFill>
            <a:srgbClr val="F4F7FF"/>
          </a:solidFill>
          <a:ln w="28575">
            <a:solidFill>
              <a:srgbClr val="0B40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3678" y="5715298"/>
            <a:ext cx="5724644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5400" b="1" dirty="0" smtClean="0">
                <a:latin typeface="Meiryo" charset="-128"/>
                <a:ea typeface="Meiryo" charset="-128"/>
                <a:cs typeface="Meiryo" charset="-128"/>
              </a:rPr>
              <a:t>毎朝入力が手間！</a:t>
            </a:r>
            <a:endParaRPr kumimoji="1" lang="ja-JP" altLang="en-US" sz="5400" b="1" dirty="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89696" y="3260813"/>
            <a:ext cx="3664103" cy="2135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384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825625"/>
            <a:ext cx="12431751" cy="4351338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 </a:t>
            </a:r>
            <a:r>
              <a:rPr kumimoji="1" lang="ja-JP" altLang="en-US" sz="4000" dirty="0" smtClean="0"/>
              <a:t>出勤した人をカメラで捉え，座席を決定</a:t>
            </a:r>
            <a:endParaRPr kumimoji="1" lang="en-US" altLang="ja-JP" sz="4000" dirty="0" smtClean="0"/>
          </a:p>
          <a:p>
            <a:pPr marL="0" indent="0">
              <a:buNone/>
            </a:pPr>
            <a:endParaRPr kumimoji="1" lang="ja-JP" altLang="en-US" sz="1000" dirty="0" smtClean="0"/>
          </a:p>
          <a:p>
            <a:pPr lvl="1"/>
            <a:r>
              <a:rPr lang="en-US" altLang="ja-JP" sz="3200" dirty="0"/>
              <a:t> </a:t>
            </a:r>
            <a:r>
              <a:rPr lang="en-US" altLang="ja-JP" sz="3200" dirty="0" smtClean="0"/>
              <a:t>PC</a:t>
            </a:r>
            <a:r>
              <a:rPr lang="ja-JP" altLang="en-US" sz="3200" dirty="0" smtClean="0"/>
              <a:t>の画面で自分の座る位置を確認するだけ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lang="uk-UA" smtClean="0"/>
              <a:pPr/>
              <a:t>3</a:t>
            </a:fld>
            <a:endParaRPr lang="uk-UA"/>
          </a:p>
        </p:txBody>
      </p:sp>
      <p:sp>
        <p:nvSpPr>
          <p:cNvPr id="6" name="平行四辺形 5"/>
          <p:cNvSpPr/>
          <p:nvPr/>
        </p:nvSpPr>
        <p:spPr>
          <a:xfrm>
            <a:off x="6811804" y="5238071"/>
            <a:ext cx="1349828" cy="587829"/>
          </a:xfrm>
          <a:prstGeom prst="parallelogram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/>
        </p:nvSpPr>
        <p:spPr>
          <a:xfrm>
            <a:off x="8074545" y="5238071"/>
            <a:ext cx="1349828" cy="587829"/>
          </a:xfrm>
          <a:prstGeom prst="parallelogram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/>
        </p:nvSpPr>
        <p:spPr>
          <a:xfrm>
            <a:off x="9337289" y="5230640"/>
            <a:ext cx="1349828" cy="587829"/>
          </a:xfrm>
          <a:prstGeom prst="parallelogram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895" y="3963337"/>
            <a:ext cx="968400" cy="968400"/>
          </a:xfrm>
          <a:prstGeom prst="rect">
            <a:avLst/>
          </a:prstGeom>
        </p:spPr>
      </p:pic>
      <p:pic>
        <p:nvPicPr>
          <p:cNvPr id="11" name="図 10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95" y="5335469"/>
            <a:ext cx="972000" cy="972000"/>
          </a:xfrm>
          <a:prstGeom prst="rect">
            <a:avLst/>
          </a:prstGeom>
        </p:spPr>
      </p:pic>
      <p:pic>
        <p:nvPicPr>
          <p:cNvPr id="12" name="図 1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036" y="5339900"/>
            <a:ext cx="972000" cy="97200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0" y="3963337"/>
            <a:ext cx="968400" cy="9684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956" y="3963337"/>
            <a:ext cx="968400" cy="968400"/>
          </a:xfrm>
          <a:prstGeom prst="rect">
            <a:avLst/>
          </a:prstGeom>
        </p:spPr>
      </p:pic>
      <p:sp>
        <p:nvSpPr>
          <p:cNvPr id="17" name="平行四辺形 16"/>
          <p:cNvSpPr/>
          <p:nvPr/>
        </p:nvSpPr>
        <p:spPr>
          <a:xfrm>
            <a:off x="8248716" y="4584929"/>
            <a:ext cx="1349828" cy="587829"/>
          </a:xfrm>
          <a:prstGeom prst="parallelogram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/>
          <p:cNvSpPr/>
          <p:nvPr/>
        </p:nvSpPr>
        <p:spPr>
          <a:xfrm>
            <a:off x="9511460" y="4577498"/>
            <a:ext cx="1349828" cy="587829"/>
          </a:xfrm>
          <a:prstGeom prst="parallelogram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175" y="5335469"/>
            <a:ext cx="972000" cy="972000"/>
          </a:xfrm>
          <a:prstGeom prst="rect">
            <a:avLst/>
          </a:prstGeom>
        </p:spPr>
      </p:pic>
      <p:sp>
        <p:nvSpPr>
          <p:cNvPr id="21" name="三角形 20"/>
          <p:cNvSpPr/>
          <p:nvPr/>
        </p:nvSpPr>
        <p:spPr>
          <a:xfrm>
            <a:off x="7422731" y="4044496"/>
            <a:ext cx="572943" cy="636894"/>
          </a:xfrm>
          <a:prstGeom prst="triangle">
            <a:avLst/>
          </a:prstGeom>
          <a:solidFill>
            <a:srgbClr val="EFC444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平行四辺形 21"/>
          <p:cNvSpPr/>
          <p:nvPr/>
        </p:nvSpPr>
        <p:spPr>
          <a:xfrm>
            <a:off x="6985975" y="4584929"/>
            <a:ext cx="1349828" cy="587829"/>
          </a:xfrm>
          <a:prstGeom prst="parallelogram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7486718" y="3755641"/>
            <a:ext cx="432000" cy="432000"/>
          </a:xfrm>
          <a:prstGeom prst="ellipse">
            <a:avLst/>
          </a:prstGeom>
          <a:solidFill>
            <a:srgbClr val="EFC444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5522" y="4370992"/>
            <a:ext cx="1588669" cy="1588669"/>
          </a:xfrm>
          <a:prstGeom prst="rect">
            <a:avLst/>
          </a:prstGeom>
        </p:spPr>
      </p:pic>
      <p:sp>
        <p:nvSpPr>
          <p:cNvPr id="31" name="三角形 30"/>
          <p:cNvSpPr/>
          <p:nvPr/>
        </p:nvSpPr>
        <p:spPr>
          <a:xfrm>
            <a:off x="2481248" y="5539225"/>
            <a:ext cx="572943" cy="636894"/>
          </a:xfrm>
          <a:prstGeom prst="triangle">
            <a:avLst/>
          </a:prstGeom>
          <a:solidFill>
            <a:srgbClr val="EFC444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2545235" y="5250370"/>
            <a:ext cx="432000" cy="432000"/>
          </a:xfrm>
          <a:prstGeom prst="ellipse">
            <a:avLst/>
          </a:prstGeom>
          <a:solidFill>
            <a:srgbClr val="EFC444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4753492" y="5625248"/>
            <a:ext cx="1360543" cy="15222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 flipH="1">
            <a:off x="4538982" y="4454683"/>
            <a:ext cx="19076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smtClean="0">
                <a:latin typeface="07YsashisaGothicTegaki" charset="-128"/>
                <a:ea typeface="07YsashisaGothicTegaki" charset="-128"/>
                <a:cs typeface="07YsashisaGothicTegaki" charset="-128"/>
              </a:rPr>
              <a:t>そのまま着席</a:t>
            </a:r>
            <a:endParaRPr kumimoji="1" lang="ja-JP" altLang="en-US" sz="2800" b="1" dirty="0">
              <a:latin typeface="07YsashisaGothicTegaki" charset="-128"/>
              <a:ea typeface="07YsashisaGothicTegaki" charset="-128"/>
              <a:cs typeface="07YsashisaGothicTegaki" charset="-128"/>
            </a:endParaRPr>
          </a:p>
        </p:txBody>
      </p:sp>
      <p:pic>
        <p:nvPicPr>
          <p:cNvPr id="36" name="コンテンツ プレースホルダー 8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977235" y="3817537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システム構成</a:t>
            </a:r>
            <a:endParaRPr kumimoji="1" lang="ja-JP" altLang="en-US" dirty="0"/>
          </a:p>
        </p:txBody>
      </p:sp>
      <p:pic>
        <p:nvPicPr>
          <p:cNvPr id="9" name="コンテンツ プレースホルダー 8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830954" y="3720006"/>
            <a:ext cx="1260000" cy="1260000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lang="uk-UA" smtClean="0"/>
              <a:pPr/>
              <a:t>4</a:t>
            </a:fld>
            <a:endParaRPr lang="uk-UA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455" y="3132341"/>
            <a:ext cx="1588669" cy="1588669"/>
          </a:xfrm>
          <a:prstGeom prst="rect">
            <a:avLst/>
          </a:prstGeom>
        </p:spPr>
      </p:pic>
      <p:sp>
        <p:nvSpPr>
          <p:cNvPr id="6" name="三角形 5"/>
          <p:cNvSpPr/>
          <p:nvPr/>
        </p:nvSpPr>
        <p:spPr>
          <a:xfrm>
            <a:off x="1244181" y="4300574"/>
            <a:ext cx="572943" cy="636894"/>
          </a:xfrm>
          <a:prstGeom prst="triangle">
            <a:avLst/>
          </a:prstGeom>
          <a:solidFill>
            <a:srgbClr val="EFC444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308168" y="4011719"/>
            <a:ext cx="432000" cy="432000"/>
          </a:xfrm>
          <a:prstGeom prst="ellipse">
            <a:avLst/>
          </a:prstGeom>
          <a:solidFill>
            <a:srgbClr val="EFC444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87460" y="1638299"/>
            <a:ext cx="1005404" cy="584775"/>
          </a:xfrm>
          <a:prstGeom prst="rect">
            <a:avLst/>
          </a:prstGeom>
          <a:solidFill>
            <a:srgbClr val="0B407C"/>
          </a:solidFill>
          <a:ln>
            <a:solidFill>
              <a:srgbClr val="0B407C"/>
            </a:solidFill>
          </a:ln>
        </p:spPr>
        <p:txBody>
          <a:bodyPr wrap="none" rtlCol="0" anchor="b">
            <a:spAutoFit/>
          </a:bodyPr>
          <a:lstStyle/>
          <a:p>
            <a:pPr algn="ctr"/>
            <a:r>
              <a:rPr kumimoji="1" lang="ja-JP" altLang="en-US" sz="3200" b="1" dirty="0" smtClean="0">
                <a:solidFill>
                  <a:srgbClr val="F4F7FF"/>
                </a:solidFill>
                <a:latin typeface="07YsashisaGothicTegaki" charset="-128"/>
                <a:ea typeface="07YsashisaGothicTegaki" charset="-128"/>
                <a:cs typeface="07YsashisaGothicTegaki" charset="-128"/>
              </a:rPr>
              <a:t>出勤</a:t>
            </a:r>
            <a:endParaRPr kumimoji="1" lang="ja-JP" altLang="en-US" sz="3200" b="1" dirty="0">
              <a:solidFill>
                <a:srgbClr val="F4F7FF"/>
              </a:solidFill>
              <a:latin typeface="07YsashisaGothicTegaki" charset="-128"/>
              <a:ea typeface="07YsashisaGothicTegaki" charset="-128"/>
              <a:cs typeface="07YsashisaGothicTegaki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4049485" y="2673675"/>
            <a:ext cx="972692" cy="936000"/>
          </a:xfrm>
          <a:prstGeom prst="wedgeRoundRectCallout">
            <a:avLst>
              <a:gd name="adj1" fmla="val 355"/>
              <a:gd name="adj2" fmla="val 57076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8541" y="2717217"/>
            <a:ext cx="684133" cy="85951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5222" y="2223074"/>
            <a:ext cx="3730154" cy="3730154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正方形/長方形 46"/>
          <p:cNvSpPr/>
          <p:nvPr/>
        </p:nvSpPr>
        <p:spPr>
          <a:xfrm>
            <a:off x="7873684" y="2835850"/>
            <a:ext cx="3402333" cy="21821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56627" y="1629133"/>
            <a:ext cx="1034327" cy="584775"/>
          </a:xfrm>
          <a:prstGeom prst="rect">
            <a:avLst/>
          </a:prstGeom>
          <a:solidFill>
            <a:srgbClr val="0B407C"/>
          </a:solidFill>
          <a:ln>
            <a:solidFill>
              <a:srgbClr val="0B407C"/>
            </a:solidFill>
          </a:ln>
        </p:spPr>
        <p:txBody>
          <a:bodyPr wrap="square" rtlCol="0" anchor="b">
            <a:spAutoFit/>
          </a:bodyPr>
          <a:lstStyle/>
          <a:p>
            <a:pPr algn="ctr"/>
            <a:r>
              <a:rPr kumimoji="1" lang="ja-JP" altLang="en-US" sz="3200" b="1" dirty="0" smtClean="0">
                <a:solidFill>
                  <a:srgbClr val="F4F7FF"/>
                </a:solidFill>
                <a:latin typeface="07YsashisaGothicTegaki" charset="-128"/>
                <a:ea typeface="07YsashisaGothicTegaki" charset="-128"/>
                <a:cs typeface="07YsashisaGothicTegaki" charset="-128"/>
              </a:rPr>
              <a:t>認識</a:t>
            </a:r>
            <a:endParaRPr kumimoji="1" lang="ja-JP" altLang="en-US" sz="3200" b="1" dirty="0">
              <a:solidFill>
                <a:srgbClr val="F4F7FF"/>
              </a:solidFill>
              <a:latin typeface="07YsashisaGothicTegaki" charset="-128"/>
              <a:ea typeface="07YsashisaGothicTegaki" charset="-128"/>
              <a:cs typeface="07YsashisaGothicTegaki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50417" y="1629133"/>
            <a:ext cx="1826142" cy="584775"/>
          </a:xfrm>
          <a:prstGeom prst="rect">
            <a:avLst/>
          </a:prstGeom>
          <a:solidFill>
            <a:srgbClr val="0B407C"/>
          </a:solidFill>
          <a:ln>
            <a:solidFill>
              <a:srgbClr val="0B407C"/>
            </a:solidFill>
          </a:ln>
        </p:spPr>
        <p:txBody>
          <a:bodyPr wrap="none" rtlCol="0" anchor="b">
            <a:spAutoFit/>
          </a:bodyPr>
          <a:lstStyle/>
          <a:p>
            <a:pPr algn="ctr"/>
            <a:r>
              <a:rPr kumimoji="1" lang="ja-JP" altLang="en-US" sz="3200" b="1" dirty="0" smtClean="0">
                <a:solidFill>
                  <a:srgbClr val="F4F7FF"/>
                </a:solidFill>
                <a:latin typeface="07YsashisaGothicTegaki" charset="-128"/>
                <a:ea typeface="07YsashisaGothicTegaki" charset="-128"/>
                <a:cs typeface="07YsashisaGothicTegaki" charset="-128"/>
              </a:rPr>
              <a:t>座席決定</a:t>
            </a:r>
            <a:endParaRPr kumimoji="1" lang="ja-JP" altLang="en-US" sz="3200" b="1" dirty="0">
              <a:solidFill>
                <a:srgbClr val="F4F7FF"/>
              </a:solidFill>
              <a:latin typeface="07YsashisaGothicTegaki" charset="-128"/>
              <a:ea typeface="07YsashisaGothicTegaki" charset="-128"/>
              <a:cs typeface="07YsashisaGothicTegaki" charset="-128"/>
            </a:endParaRPr>
          </a:p>
        </p:txBody>
      </p:sp>
      <p:grpSp>
        <p:nvGrpSpPr>
          <p:cNvPr id="35" name="図形グループ 34"/>
          <p:cNvGrpSpPr/>
          <p:nvPr/>
        </p:nvGrpSpPr>
        <p:grpSpPr>
          <a:xfrm>
            <a:off x="12745228" y="2957858"/>
            <a:ext cx="2169672" cy="1130293"/>
            <a:chOff x="8495463" y="3446683"/>
            <a:chExt cx="2169672" cy="1130293"/>
          </a:xfrm>
        </p:grpSpPr>
        <p:sp>
          <p:nvSpPr>
            <p:cNvPr id="16" name="正方形/長方形 15"/>
            <p:cNvSpPr/>
            <p:nvPr/>
          </p:nvSpPr>
          <p:spPr>
            <a:xfrm>
              <a:off x="8495463" y="3446683"/>
              <a:ext cx="709142" cy="5616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B407C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8495463" y="4015296"/>
              <a:ext cx="709142" cy="5616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B407C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9225728" y="3446683"/>
              <a:ext cx="709142" cy="561680"/>
            </a:xfrm>
            <a:prstGeom prst="rect">
              <a:avLst/>
            </a:prstGeom>
            <a:solidFill>
              <a:srgbClr val="0B407C"/>
            </a:solidFill>
            <a:ln w="28575">
              <a:solidFill>
                <a:srgbClr val="0B407C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bg1"/>
                  </a:solidFill>
                </a:rPr>
                <a:t>A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9227617" y="4015296"/>
              <a:ext cx="709142" cy="5616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B407C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9955993" y="3446683"/>
              <a:ext cx="709142" cy="5616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B407C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9955993" y="4012220"/>
              <a:ext cx="709142" cy="5616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B407C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7" name="直線コネクタ 26"/>
          <p:cNvCxnSpPr/>
          <p:nvPr/>
        </p:nvCxnSpPr>
        <p:spPr>
          <a:xfrm flipH="1">
            <a:off x="11395080" y="2084258"/>
            <a:ext cx="287307" cy="386894"/>
          </a:xfrm>
          <a:prstGeom prst="line">
            <a:avLst/>
          </a:prstGeom>
          <a:ln w="63500" cap="rnd">
            <a:solidFill>
              <a:srgbClr val="FDBE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11509785" y="2420690"/>
            <a:ext cx="421509" cy="193447"/>
          </a:xfrm>
          <a:prstGeom prst="line">
            <a:avLst/>
          </a:prstGeom>
          <a:ln w="63500" cap="rnd">
            <a:solidFill>
              <a:srgbClr val="FDBE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11227317" y="1931858"/>
            <a:ext cx="115606" cy="467061"/>
          </a:xfrm>
          <a:prstGeom prst="line">
            <a:avLst/>
          </a:prstGeom>
          <a:ln w="63500" cap="rnd">
            <a:solidFill>
              <a:srgbClr val="FDBE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図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74387" y="3770010"/>
            <a:ext cx="1787071" cy="985482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8055010" y="3132341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03SmartFontUI" charset="-128"/>
                <a:ea typeface="03SmartFontUI" charset="-128"/>
                <a:cs typeface="03SmartFontUI" charset="-128"/>
              </a:rPr>
              <a:t>今日の</a:t>
            </a:r>
            <a:r>
              <a:rPr kumimoji="1" lang="en-US" altLang="ja-JP" sz="2400" b="1" dirty="0" smtClean="0">
                <a:latin typeface="03SmartFontUI" charset="-128"/>
                <a:ea typeface="03SmartFontUI" charset="-128"/>
                <a:cs typeface="03SmartFontUI" charset="-128"/>
              </a:rPr>
              <a:t>A</a:t>
            </a:r>
            <a:r>
              <a:rPr kumimoji="1" lang="ja-JP" altLang="en-US" sz="2400" b="1" dirty="0" smtClean="0">
                <a:latin typeface="03SmartFontUI" charset="-128"/>
                <a:ea typeface="03SmartFontUI" charset="-128"/>
                <a:cs typeface="03SmartFontUI" charset="-128"/>
              </a:rPr>
              <a:t>さん</a:t>
            </a:r>
            <a:r>
              <a:rPr kumimoji="1" lang="ja-JP" altLang="en-US" sz="2400" dirty="0" smtClean="0">
                <a:latin typeface="03SmartFontUI" charset="-128"/>
                <a:ea typeface="03SmartFontUI" charset="-128"/>
                <a:cs typeface="03SmartFontUI" charset="-128"/>
              </a:rPr>
              <a:t>の座席↓</a:t>
            </a:r>
            <a:endParaRPr kumimoji="1" lang="ja-JP" altLang="en-US" sz="2400" dirty="0">
              <a:latin typeface="03SmartFontUI" charset="-128"/>
              <a:ea typeface="03SmartFontUI" charset="-128"/>
              <a:cs typeface="03SmartFontUI" charset="-128"/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 flipV="1">
            <a:off x="2027751" y="4220415"/>
            <a:ext cx="1558697" cy="399168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375142" y="380735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latin typeface="07YsashisaGothicTegaki" charset="-128"/>
                <a:ea typeface="07YsashisaGothicTegaki" charset="-128"/>
                <a:cs typeface="07YsashisaGothicTegaki" charset="-128"/>
              </a:rPr>
              <a:t>撮影</a:t>
            </a:r>
            <a:endParaRPr kumimoji="1" lang="ja-JP" altLang="en-US" sz="2800" b="1" dirty="0">
              <a:latin typeface="07YsashisaGothicTegaki" charset="-128"/>
              <a:ea typeface="07YsashisaGothicTegaki" charset="-128"/>
              <a:cs typeface="07YsashisaGothicTegaki" charset="-128"/>
            </a:endParaRPr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5384059" y="4308387"/>
            <a:ext cx="2052000" cy="15222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 flipH="1">
            <a:off x="5581341" y="3603622"/>
            <a:ext cx="1907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07YsashisaGothicTegaki" charset="-128"/>
                <a:ea typeface="07YsashisaGothicTegaki" charset="-128"/>
                <a:cs typeface="07YsashisaGothicTegaki" charset="-128"/>
              </a:rPr>
              <a:t>名前通知</a:t>
            </a:r>
            <a:endParaRPr kumimoji="1" lang="ja-JP" altLang="en-US" sz="2800" b="1" dirty="0">
              <a:latin typeface="07YsashisaGothicTegaki" charset="-128"/>
              <a:ea typeface="07YsashisaGothicTegaki" charset="-128"/>
              <a:cs typeface="07YsashisaGothicTegaki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154420" y="5154572"/>
            <a:ext cx="347650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800" b="1" dirty="0" smtClean="0">
                <a:latin typeface="Meiryo" charset="-128"/>
                <a:ea typeface="Meiryo" charset="-128"/>
                <a:cs typeface="Meiryo" charset="-128"/>
              </a:rPr>
              <a:t>DNN</a:t>
            </a:r>
            <a:endParaRPr kumimoji="1" lang="ja-JP" altLang="en-US" sz="2800" b="1" dirty="0" smtClean="0">
              <a:latin typeface="Meiryo" charset="-128"/>
              <a:ea typeface="Meiryo" charset="-128"/>
              <a:cs typeface="Meiryo" charset="-128"/>
            </a:endParaRPr>
          </a:p>
          <a:p>
            <a:pPr algn="ctr"/>
            <a:r>
              <a:rPr lang="en-US" altLang="ja-JP" sz="2800" b="1" dirty="0" smtClean="0">
                <a:latin typeface="Meiryo" charset="-128"/>
                <a:ea typeface="Meiryo" charset="-128"/>
                <a:cs typeface="Meiryo" charset="-128"/>
              </a:rPr>
              <a:t>or</a:t>
            </a:r>
            <a:endParaRPr lang="ja-JP" altLang="en-US" sz="2800" b="1" dirty="0">
              <a:latin typeface="Meiryo" charset="-128"/>
              <a:ea typeface="Meiryo" charset="-128"/>
              <a:cs typeface="Meiryo" charset="-128"/>
            </a:endParaRPr>
          </a:p>
          <a:p>
            <a:pPr algn="ctr"/>
            <a:r>
              <a:rPr lang="en-US" altLang="ja-JP" sz="2800" b="1" dirty="0" smtClean="0">
                <a:latin typeface="Meiryo" charset="-128"/>
                <a:ea typeface="Meiryo" charset="-128"/>
                <a:cs typeface="Meiryo" charset="-128"/>
              </a:rPr>
              <a:t>F</a:t>
            </a:r>
            <a:r>
              <a:rPr kumimoji="1" lang="en-US" altLang="ja-JP" sz="2800" b="1" dirty="0" smtClean="0">
                <a:latin typeface="Meiryo" charset="-128"/>
                <a:ea typeface="Meiryo" charset="-128"/>
                <a:cs typeface="Meiryo" charset="-128"/>
              </a:rPr>
              <a:t>ace </a:t>
            </a:r>
            <a:r>
              <a:rPr lang="en-US" altLang="ja-JP" sz="2800" b="1" dirty="0" smtClean="0">
                <a:latin typeface="Meiryo" charset="-128"/>
                <a:ea typeface="Meiryo" charset="-128"/>
                <a:cs typeface="Meiryo" charset="-128"/>
              </a:rPr>
              <a:t>Recognition</a:t>
            </a:r>
            <a:endParaRPr kumimoji="1" lang="ja-JP" altLang="en-US" sz="2800" b="1" dirty="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2"/>
          <a:stretch/>
        </p:blipFill>
        <p:spPr>
          <a:xfrm rot="18384285">
            <a:off x="1777231" y="2952033"/>
            <a:ext cx="741834" cy="91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要素技術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顔検出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検出：</a:t>
            </a:r>
            <a:r>
              <a:rPr lang="en-US" altLang="ja-JP" dirty="0" err="1" smtClean="0"/>
              <a:t>OpenCV</a:t>
            </a:r>
            <a:endParaRPr lang="en-US" altLang="ja-JP" dirty="0" smtClean="0"/>
          </a:p>
          <a:p>
            <a:r>
              <a:rPr lang="ja-JP" altLang="en-US" dirty="0" smtClean="0"/>
              <a:t>ユーザ認証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顔認識：</a:t>
            </a:r>
            <a:r>
              <a:rPr kumimoji="1" lang="en-US" altLang="ja-JP" dirty="0" smtClean="0"/>
              <a:t>Convolutional Neural Network (</a:t>
            </a:r>
            <a:r>
              <a:rPr kumimoji="1" lang="en-US" altLang="ja-JP" dirty="0" err="1" smtClean="0"/>
              <a:t>AlexNet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ja-JP" altLang="en-US" dirty="0" smtClean="0"/>
              <a:t>カード認証：</a:t>
            </a:r>
            <a:r>
              <a:rPr lang="en-US" altLang="ja-JP" dirty="0" err="1" smtClean="0"/>
              <a:t>Felica</a:t>
            </a:r>
            <a:endParaRPr kumimoji="1" lang="en-US" altLang="ja-JP" dirty="0" smtClean="0"/>
          </a:p>
          <a:p>
            <a:r>
              <a:rPr lang="en-US" altLang="ja-JP" dirty="0" err="1" smtClean="0"/>
              <a:t>RaspberryPi</a:t>
            </a:r>
            <a:r>
              <a:rPr lang="en-US" altLang="ja-JP" dirty="0" smtClean="0"/>
              <a:t> </a:t>
            </a:r>
            <a:r>
              <a:rPr lang="mr-IN" altLang="ja-JP" dirty="0" smtClean="0"/>
              <a:t>–</a:t>
            </a:r>
            <a:r>
              <a:rPr lang="en-US" altLang="ja-JP" dirty="0" smtClean="0"/>
              <a:t> PC</a:t>
            </a:r>
            <a:r>
              <a:rPr lang="ja-JP" altLang="en-US" dirty="0" smtClean="0"/>
              <a:t>間</a:t>
            </a:r>
            <a:r>
              <a:rPr kumimoji="1" lang="ja-JP" altLang="en-US" dirty="0" smtClean="0"/>
              <a:t>通信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HTTP: </a:t>
            </a:r>
            <a:br>
              <a:rPr lang="en-US" altLang="ja-JP" dirty="0" smtClean="0"/>
            </a:br>
            <a:r>
              <a:rPr lang="en-US" altLang="ja-JP" dirty="0" smtClean="0"/>
              <a:t>	[Client</a:t>
            </a:r>
            <a:r>
              <a:rPr lang="en-US" altLang="ja-JP" dirty="0"/>
              <a:t>]</a:t>
            </a:r>
            <a:r>
              <a:rPr lang="en-US" altLang="ja-JP" dirty="0" smtClean="0"/>
              <a:t> PC	 [Server</a:t>
            </a:r>
            <a:r>
              <a:rPr lang="en-US" altLang="ja-JP" dirty="0"/>
              <a:t>]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RaspberryPi</a:t>
            </a:r>
            <a:endParaRPr kumimoji="1" lang="en-US" altLang="ja-JP" dirty="0" smtClean="0"/>
          </a:p>
          <a:p>
            <a:r>
              <a:rPr lang="ja-JP" altLang="en-US" dirty="0" smtClean="0"/>
              <a:t>ユーザインターフェース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GUI: pyQt5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lang="uk-UA" smtClean="0"/>
              <a:pPr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092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進捗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lang="uk-UA" smtClean="0"/>
              <a:pPr/>
              <a:t>6</a:t>
            </a:fld>
            <a:endParaRPr lang="uk-UA"/>
          </a:p>
        </p:txBody>
      </p:sp>
      <p:sp>
        <p:nvSpPr>
          <p:cNvPr id="10" name="正方形/長方形 9"/>
          <p:cNvSpPr/>
          <p:nvPr/>
        </p:nvSpPr>
        <p:spPr>
          <a:xfrm>
            <a:off x="869798" y="1378459"/>
            <a:ext cx="5329354" cy="26665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869797" y="4136579"/>
            <a:ext cx="5329354" cy="24649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334819" y="1378459"/>
            <a:ext cx="5329354" cy="26665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334818" y="4136579"/>
            <a:ext cx="5329354" cy="24649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99827" y="1485672"/>
            <a:ext cx="286488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ja-JP" altLang="en-US" sz="2800" b="1" u="sng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顔検出</a:t>
            </a:r>
            <a:endParaRPr kumimoji="1" lang="en-US" altLang="ja-JP" sz="2800" b="1" u="sng" dirty="0" smtClean="0">
              <a:solidFill>
                <a:schemeClr val="bg1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457200" indent="-457200">
              <a:buClr>
                <a:schemeClr val="bg1"/>
              </a:buClr>
              <a:buFont typeface="Wingdings" charset="2"/>
              <a:buChar char="u"/>
            </a:pPr>
            <a:r>
              <a:rPr lang="ja-JP" altLang="en-US" sz="28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進捗：</a:t>
            </a:r>
            <a:r>
              <a:rPr lang="en-US" altLang="ja-JP" sz="28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100%</a:t>
            </a:r>
          </a:p>
          <a:p>
            <a:pPr marL="914400" lvl="1" indent="-457200">
              <a:buClr>
                <a:schemeClr val="bg1"/>
              </a:buClr>
              <a:buFont typeface="Wingdings" charset="2"/>
              <a:buChar char="ü"/>
            </a:pPr>
            <a:r>
              <a:rPr kumimoji="1" lang="ja-JP" altLang="en-US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顔検出</a:t>
            </a:r>
            <a:endParaRPr lang="en-US" altLang="ja-JP" sz="2400" b="1" dirty="0">
              <a:solidFill>
                <a:schemeClr val="bg1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914400" lvl="1" indent="-457200">
              <a:buClr>
                <a:schemeClr val="bg1"/>
              </a:buClr>
              <a:buFont typeface="Wingdings" charset="2"/>
              <a:buChar char="ü"/>
            </a:pPr>
            <a:r>
              <a:rPr kumimoji="1" lang="ja-JP" altLang="en-US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顔抽出</a:t>
            </a:r>
            <a:endParaRPr lang="en-US" altLang="ja-JP" sz="2400" b="1" dirty="0">
              <a:solidFill>
                <a:schemeClr val="bg1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914400" lvl="1" indent="-457200">
              <a:buClr>
                <a:schemeClr val="bg1"/>
              </a:buClr>
              <a:buFont typeface="Wingdings" charset="2"/>
              <a:buChar char="ü"/>
            </a:pPr>
            <a:r>
              <a:rPr kumimoji="1" lang="ja-JP" altLang="en-US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画像生成</a:t>
            </a:r>
            <a:endParaRPr kumimoji="1" lang="ja-JP" altLang="en-US" sz="2400" b="1" dirty="0">
              <a:solidFill>
                <a:schemeClr val="bg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487998" y="1485672"/>
            <a:ext cx="37337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ja-JP" altLang="en-US" sz="2800" b="1" u="sng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ユーザ認証</a:t>
            </a:r>
            <a:endParaRPr lang="en-US" altLang="ja-JP" sz="2800" b="1" u="sng" dirty="0" smtClean="0">
              <a:solidFill>
                <a:schemeClr val="bg1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457200" indent="-457200">
              <a:buClr>
                <a:schemeClr val="bg1"/>
              </a:buClr>
              <a:buFont typeface="Wingdings" charset="2"/>
              <a:buChar char="u"/>
            </a:pPr>
            <a:r>
              <a:rPr lang="ja-JP" altLang="en-US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進捗</a:t>
            </a:r>
            <a:r>
              <a:rPr lang="ja-JP" altLang="en-US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：</a:t>
            </a:r>
            <a:r>
              <a:rPr lang="en-US" altLang="ja-JP" sz="2400" b="1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8</a:t>
            </a:r>
            <a:r>
              <a:rPr lang="en-US" altLang="ja-JP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0</a:t>
            </a:r>
            <a:r>
              <a:rPr lang="en-US" altLang="ja-JP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%</a:t>
            </a:r>
          </a:p>
          <a:p>
            <a:pPr marL="914400" lvl="1" indent="-457200">
              <a:buClr>
                <a:schemeClr val="bg1"/>
              </a:buClr>
              <a:buFont typeface="Wingdings" charset="2"/>
              <a:buChar char="ü"/>
            </a:pPr>
            <a:r>
              <a:rPr lang="ja-JP" altLang="en-US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固有顔法</a:t>
            </a:r>
            <a:endParaRPr lang="en-US" altLang="ja-JP" sz="2400" b="1" dirty="0" smtClean="0">
              <a:solidFill>
                <a:schemeClr val="bg1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914400" lvl="1" indent="-457200">
              <a:buClr>
                <a:schemeClr val="bg1"/>
              </a:buClr>
              <a:buFont typeface="Wingdings" charset="2"/>
              <a:buChar char="ü"/>
            </a:pPr>
            <a:r>
              <a:rPr lang="en-US" altLang="ja-JP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CNN</a:t>
            </a:r>
          </a:p>
          <a:p>
            <a:pPr marL="914400" lvl="1" indent="-457200">
              <a:buClr>
                <a:schemeClr val="bg1"/>
              </a:buClr>
              <a:buFont typeface="Wingdings" charset="2"/>
              <a:buChar char="p"/>
            </a:pPr>
            <a:r>
              <a:rPr lang="en-US" altLang="ja-JP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face recognition</a:t>
            </a:r>
            <a:endParaRPr lang="en-US" altLang="ja-JP" sz="2400" b="1" dirty="0" smtClean="0">
              <a:solidFill>
                <a:schemeClr val="bg1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914400" lvl="1" indent="-457200">
              <a:buClr>
                <a:schemeClr val="bg1"/>
              </a:buClr>
              <a:buFont typeface="Wingdings" charset="2"/>
              <a:buChar char="p"/>
            </a:pPr>
            <a:r>
              <a:rPr lang="en-US" altLang="ja-JP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CNN (</a:t>
            </a:r>
            <a:r>
              <a:rPr lang="ja-JP" altLang="en-US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転移学習</a:t>
            </a:r>
            <a:r>
              <a:rPr lang="en-US" altLang="ja-JP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)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99827" y="4241450"/>
            <a:ext cx="4662367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ja-JP" sz="2800" b="1" u="sng" dirty="0" err="1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RaspberryPi</a:t>
            </a:r>
            <a:r>
              <a:rPr lang="en-US" altLang="ja-JP" sz="2800" b="1" u="sng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mr-IN" altLang="ja-JP" sz="2800" b="1" u="sng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–</a:t>
            </a:r>
            <a:r>
              <a:rPr lang="en-US" altLang="ja-JP" sz="2800" b="1" u="sng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 PC </a:t>
            </a:r>
            <a:r>
              <a:rPr lang="ja-JP" altLang="en-US" sz="2800" b="1" u="sng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間通信</a:t>
            </a:r>
            <a:endParaRPr lang="en-US" altLang="ja-JP" sz="2800" b="1" u="sng" dirty="0" smtClean="0">
              <a:solidFill>
                <a:schemeClr val="bg1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457200" indent="-457200">
              <a:buClr>
                <a:schemeClr val="bg1"/>
              </a:buClr>
              <a:buFont typeface="Wingdings" charset="2"/>
              <a:buChar char="u"/>
            </a:pPr>
            <a:r>
              <a:rPr kumimoji="1" lang="ja-JP" altLang="en-US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進捗</a:t>
            </a:r>
            <a:r>
              <a:rPr lang="ja-JP" altLang="en-US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：</a:t>
            </a:r>
            <a:r>
              <a:rPr lang="en-US" altLang="ja-JP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90</a:t>
            </a:r>
            <a:r>
              <a:rPr kumimoji="1" lang="en-US" altLang="ja-JP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%</a:t>
            </a:r>
            <a:endParaRPr kumimoji="1" lang="en-US" altLang="ja-JP" sz="2400" b="1" dirty="0" smtClean="0">
              <a:solidFill>
                <a:schemeClr val="bg1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914400" lvl="1" indent="-457200">
              <a:buClr>
                <a:schemeClr val="bg1"/>
              </a:buClr>
              <a:buFont typeface="Wingdings" charset="2"/>
              <a:buChar char="p"/>
            </a:pPr>
            <a:r>
              <a:rPr lang="ja-JP" altLang="en-US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クライアント処理</a:t>
            </a:r>
            <a:r>
              <a:rPr lang="en-US" altLang="ja-JP" sz="2400" b="1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/>
            </a:r>
            <a:br>
              <a:rPr lang="en-US" altLang="ja-JP" sz="2400" b="1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</a:br>
            <a:r>
              <a:rPr lang="en-US" altLang="ja-JP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	</a:t>
            </a:r>
            <a:r>
              <a:rPr lang="ja-JP" altLang="en-US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（ラズパイ）</a:t>
            </a:r>
            <a:endParaRPr lang="en-US" altLang="ja-JP" sz="2400" b="1" dirty="0" smtClean="0">
              <a:solidFill>
                <a:schemeClr val="bg1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914400" lvl="1" indent="-457200">
              <a:buClr>
                <a:schemeClr val="bg1"/>
              </a:buClr>
              <a:buFont typeface="Wingdings" charset="2"/>
              <a:buChar char="p"/>
            </a:pPr>
            <a:r>
              <a:rPr kumimoji="1" lang="ja-JP" altLang="en-US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サーバ処理（</a:t>
            </a:r>
            <a:r>
              <a:rPr kumimoji="1" lang="en-US" altLang="ja-JP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PC</a:t>
            </a:r>
            <a:r>
              <a:rPr kumimoji="1" lang="ja-JP" altLang="en-US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）</a:t>
            </a:r>
            <a:endParaRPr kumimoji="1" lang="ja-JP" altLang="en-US" sz="2400" b="1" dirty="0">
              <a:solidFill>
                <a:schemeClr val="bg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487998" y="4241450"/>
            <a:ext cx="3775393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ja-JP" altLang="en-US" sz="2800" b="1" u="sng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ユーザインタフェース</a:t>
            </a:r>
            <a:endParaRPr lang="en-US" altLang="ja-JP" sz="2800" b="1" u="sng" dirty="0" smtClean="0">
              <a:solidFill>
                <a:schemeClr val="bg1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457200" indent="-457200">
              <a:buClr>
                <a:schemeClr val="bg1"/>
              </a:buClr>
              <a:buFont typeface="Wingdings" charset="2"/>
              <a:buChar char="u"/>
            </a:pPr>
            <a:r>
              <a:rPr kumimoji="1" lang="ja-JP" altLang="en-US" sz="2400" b="1" u="sng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進捗</a:t>
            </a:r>
            <a:r>
              <a:rPr lang="ja-JP" altLang="en-US" sz="2400" b="1" u="sng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：</a:t>
            </a:r>
            <a:r>
              <a:rPr lang="en-US" altLang="ja-JP" sz="2400" b="1" u="sng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40%</a:t>
            </a:r>
          </a:p>
          <a:p>
            <a:pPr marL="914400" lvl="1" indent="-457200">
              <a:buClr>
                <a:schemeClr val="bg1"/>
              </a:buClr>
              <a:buFont typeface="Wingdings" charset="2"/>
              <a:buChar char="ü"/>
            </a:pPr>
            <a:r>
              <a:rPr kumimoji="1" lang="ja-JP" altLang="en-US" sz="2400" b="1" u="sng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座席読み込み</a:t>
            </a:r>
            <a:endParaRPr kumimoji="1" lang="en-US" altLang="ja-JP" sz="2400" b="1" u="sng" dirty="0" smtClean="0">
              <a:solidFill>
                <a:schemeClr val="bg1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914400" lvl="1" indent="-457200">
              <a:buClr>
                <a:schemeClr val="bg1"/>
              </a:buClr>
              <a:buFont typeface="Wingdings" charset="2"/>
              <a:buChar char="p"/>
            </a:pPr>
            <a:r>
              <a:rPr lang="ja-JP" altLang="en-US" sz="2400" b="1" u="sng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座席決定</a:t>
            </a:r>
            <a:endParaRPr lang="en-US" altLang="ja-JP" sz="2400" b="1" u="sng" dirty="0" smtClean="0">
              <a:solidFill>
                <a:schemeClr val="bg1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914400" lvl="1" indent="-457200">
              <a:buClr>
                <a:schemeClr val="bg1"/>
              </a:buClr>
              <a:buFont typeface="Wingdings" charset="2"/>
              <a:buChar char="p"/>
            </a:pPr>
            <a:r>
              <a:rPr lang="ja-JP" altLang="en-US" sz="2400" b="1" u="sng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名前を反映</a:t>
            </a:r>
            <a:endParaRPr lang="en-US" altLang="ja-JP" sz="2400" b="1" u="sng" dirty="0" smtClean="0">
              <a:solidFill>
                <a:schemeClr val="bg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672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開発計画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lang="uk-UA" smtClean="0"/>
              <a:pPr/>
              <a:t>7</a:t>
            </a:fld>
            <a:endParaRPr lang="uk-UA"/>
          </a:p>
        </p:txBody>
      </p:sp>
      <p:sp>
        <p:nvSpPr>
          <p:cNvPr id="5" name="山形 4"/>
          <p:cNvSpPr/>
          <p:nvPr/>
        </p:nvSpPr>
        <p:spPr>
          <a:xfrm>
            <a:off x="1248939" y="1962615"/>
            <a:ext cx="2029522" cy="691376"/>
          </a:xfrm>
          <a:prstGeom prst="chevron">
            <a:avLst/>
          </a:prstGeom>
          <a:solidFill>
            <a:srgbClr val="0B407C"/>
          </a:solidFill>
          <a:ln w="57150">
            <a:solidFill>
              <a:srgbClr val="0B40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bg1"/>
                </a:solidFill>
                <a:latin typeface="07YsashisaGothicTegaki" charset="-128"/>
                <a:ea typeface="07YsashisaGothicTegaki" charset="-128"/>
                <a:cs typeface="07YsashisaGothicTegaki" charset="-128"/>
              </a:rPr>
              <a:t>9/15</a:t>
            </a:r>
            <a:endParaRPr kumimoji="1" lang="ja-JP" altLang="en-US" sz="2800" dirty="0">
              <a:solidFill>
                <a:schemeClr val="bg1"/>
              </a:solidFill>
              <a:latin typeface="07YsashisaGothicTegaki" charset="-128"/>
              <a:ea typeface="07YsashisaGothicTegaki" charset="-128"/>
              <a:cs typeface="07YsashisaGothicTegaki" charset="-128"/>
            </a:endParaRPr>
          </a:p>
        </p:txBody>
      </p:sp>
      <p:sp>
        <p:nvSpPr>
          <p:cNvPr id="6" name="山形 5"/>
          <p:cNvSpPr/>
          <p:nvPr/>
        </p:nvSpPr>
        <p:spPr>
          <a:xfrm>
            <a:off x="3278461" y="1962615"/>
            <a:ext cx="2029522" cy="691376"/>
          </a:xfrm>
          <a:prstGeom prst="chevron">
            <a:avLst/>
          </a:prstGeom>
          <a:solidFill>
            <a:srgbClr val="F4F7FF"/>
          </a:solidFill>
          <a:ln w="57150">
            <a:solidFill>
              <a:srgbClr val="0B40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tx1"/>
              </a:solidFill>
              <a:latin typeface="07YsashisaGothicTegaki" charset="-128"/>
              <a:ea typeface="07YsashisaGothicTegaki" charset="-128"/>
              <a:cs typeface="07YsashisaGothicTegaki" charset="-128"/>
            </a:endParaRPr>
          </a:p>
        </p:txBody>
      </p:sp>
      <p:sp>
        <p:nvSpPr>
          <p:cNvPr id="7" name="山形 6"/>
          <p:cNvSpPr/>
          <p:nvPr/>
        </p:nvSpPr>
        <p:spPr>
          <a:xfrm>
            <a:off x="5307983" y="1962615"/>
            <a:ext cx="2029522" cy="691376"/>
          </a:xfrm>
          <a:prstGeom prst="chevron">
            <a:avLst/>
          </a:prstGeom>
          <a:solidFill>
            <a:srgbClr val="0B407C"/>
          </a:solidFill>
          <a:ln w="57150">
            <a:solidFill>
              <a:srgbClr val="0B40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bg1"/>
                </a:solidFill>
                <a:latin typeface="07YsashisaGothicTegaki" charset="-128"/>
                <a:ea typeface="07YsashisaGothicTegaki" charset="-128"/>
                <a:cs typeface="07YsashisaGothicTegaki" charset="-128"/>
              </a:rPr>
              <a:t>9/21</a:t>
            </a:r>
            <a:endParaRPr kumimoji="1" lang="ja-JP" altLang="en-US" sz="2800" dirty="0">
              <a:solidFill>
                <a:schemeClr val="bg1"/>
              </a:solidFill>
              <a:latin typeface="07YsashisaGothicTegaki" charset="-128"/>
              <a:ea typeface="07YsashisaGothicTegaki" charset="-128"/>
              <a:cs typeface="07YsashisaGothicTegaki" charset="-128"/>
            </a:endParaRPr>
          </a:p>
        </p:txBody>
      </p:sp>
      <p:sp>
        <p:nvSpPr>
          <p:cNvPr id="8" name="山形 7"/>
          <p:cNvSpPr/>
          <p:nvPr/>
        </p:nvSpPr>
        <p:spPr>
          <a:xfrm>
            <a:off x="7339364" y="1951464"/>
            <a:ext cx="2029522" cy="691376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tx1"/>
              </a:solidFill>
              <a:latin typeface="07YsashisaGothicTegaki" charset="-128"/>
              <a:ea typeface="07YsashisaGothicTegaki" charset="-128"/>
              <a:cs typeface="07YsashisaGothicTegaki" charset="-128"/>
            </a:endParaRPr>
          </a:p>
        </p:txBody>
      </p:sp>
      <p:sp>
        <p:nvSpPr>
          <p:cNvPr id="9" name="山形 8"/>
          <p:cNvSpPr/>
          <p:nvPr/>
        </p:nvSpPr>
        <p:spPr>
          <a:xfrm>
            <a:off x="9368886" y="1951464"/>
            <a:ext cx="2029522" cy="691376"/>
          </a:xfrm>
          <a:prstGeom prst="chevron">
            <a:avLst/>
          </a:prstGeom>
          <a:solidFill>
            <a:srgbClr val="0B407C"/>
          </a:solidFill>
          <a:ln w="57150">
            <a:solidFill>
              <a:srgbClr val="0B40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bg1"/>
                </a:solidFill>
                <a:latin typeface="07YsashisaGothicTegaki" charset="-128"/>
                <a:ea typeface="07YsashisaGothicTegaki" charset="-128"/>
                <a:cs typeface="07YsashisaGothicTegaki" charset="-128"/>
              </a:rPr>
              <a:t>9/26</a:t>
            </a:r>
            <a:endParaRPr kumimoji="1" lang="ja-JP" altLang="en-US" sz="2800" dirty="0">
              <a:solidFill>
                <a:schemeClr val="bg1"/>
              </a:solidFill>
              <a:latin typeface="07YsashisaGothicTegaki" charset="-128"/>
              <a:ea typeface="07YsashisaGothicTegaki" charset="-128"/>
              <a:cs typeface="07YsashisaGothicTegaki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74206" y="3540510"/>
            <a:ext cx="433965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実装</a:t>
            </a:r>
            <a:r>
              <a:rPr kumimoji="1"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  <a:endParaRPr kumimoji="1" lang="ja-JP" alt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クライアントサイド</a:t>
            </a:r>
          </a:p>
          <a:p>
            <a:pPr marL="914400" lvl="1" indent="-457200">
              <a:buFont typeface="Arial" charset="0"/>
              <a:buChar char="•"/>
            </a:pP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サーバーサイド</a:t>
            </a:r>
            <a:endParaRPr lang="en-US" altLang="ja-JP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914400" lvl="1" indent="-457200">
              <a:buFont typeface="Arial" charset="0"/>
              <a:buChar char="•"/>
            </a:pP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学習モデル</a:t>
            </a:r>
          </a:p>
          <a:p>
            <a:pPr marL="457200" indent="-457200">
              <a:buFont typeface="Arial" charset="0"/>
              <a:buChar char="•"/>
            </a:pPr>
            <a:endParaRPr kumimoji="1" lang="ja-JP" alt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kumimoji="1"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中間発表資料作成</a:t>
            </a:r>
            <a:r>
              <a:rPr kumimoji="1"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025275" y="3506256"/>
            <a:ext cx="360387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2800" dirty="0" smtClean="0">
                <a:latin typeface="Meiryo" charset="-128"/>
                <a:ea typeface="Meiryo" charset="-128"/>
                <a:cs typeface="Meiryo" charset="-128"/>
              </a:rPr>
              <a:t>実装</a:t>
            </a:r>
            <a:r>
              <a:rPr kumimoji="1" lang="en-US" altLang="ja-JP" sz="2800" dirty="0" smtClean="0">
                <a:latin typeface="Meiryo" charset="-128"/>
                <a:ea typeface="Meiryo" charset="-128"/>
                <a:cs typeface="Meiryo" charset="-128"/>
              </a:rPr>
              <a:t>】</a:t>
            </a:r>
            <a:endParaRPr kumimoji="1" lang="ja-JP" altLang="en-US" sz="28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ja-JP" altLang="en-US" sz="2800" dirty="0" smtClean="0">
                <a:latin typeface="Meiryo" charset="-128"/>
                <a:ea typeface="Meiryo" charset="-128"/>
                <a:cs typeface="Meiryo" charset="-128"/>
              </a:rPr>
              <a:t>完成予定</a:t>
            </a:r>
            <a:r>
              <a:rPr lang="ja-JP" altLang="en-US" sz="2800" b="1" dirty="0" smtClean="0">
                <a:latin typeface="Meiryo" charset="-128"/>
                <a:ea typeface="Meiryo" charset="-128"/>
                <a:cs typeface="Meiryo" charset="-128"/>
              </a:rPr>
              <a:t>９</a:t>
            </a:r>
            <a:r>
              <a:rPr lang="en-US" altLang="ja-JP" sz="2800" b="1" dirty="0" smtClean="0">
                <a:latin typeface="Meiryo" charset="-128"/>
                <a:ea typeface="Meiryo" charset="-128"/>
                <a:cs typeface="Meiryo" charset="-128"/>
              </a:rPr>
              <a:t>/24</a:t>
            </a:r>
            <a:endParaRPr kumimoji="1" lang="ja-JP" altLang="en-US" sz="2800" b="1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457200" indent="-457200">
              <a:buFont typeface="Arial" charset="0"/>
              <a:buChar char="•"/>
            </a:pPr>
            <a:endParaRPr kumimoji="1" lang="ja-JP" altLang="en-US" sz="2800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kumimoji="1" lang="en-US" altLang="ja-JP" sz="2800" dirty="0" smtClean="0"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2800" dirty="0" smtClean="0">
                <a:latin typeface="Meiryo" charset="-128"/>
                <a:ea typeface="Meiryo" charset="-128"/>
                <a:cs typeface="Meiryo" charset="-128"/>
              </a:rPr>
              <a:t>発表資料作成</a:t>
            </a:r>
            <a:r>
              <a:rPr kumimoji="1" lang="en-US" altLang="ja-JP" sz="2800" dirty="0" smtClean="0">
                <a:latin typeface="Meiryo" charset="-128"/>
                <a:ea typeface="Meiryo" charset="-128"/>
                <a:cs typeface="Meiryo" charset="-128"/>
              </a:rPr>
              <a:t>】</a:t>
            </a:r>
            <a:endParaRPr lang="en-US" altLang="ja-JP" sz="2800" dirty="0">
              <a:latin typeface="Meiryo" charset="-128"/>
              <a:ea typeface="Meiryo" charset="-128"/>
              <a:cs typeface="Meiryo" charset="-128"/>
            </a:endParaRPr>
          </a:p>
          <a:p>
            <a:pPr marL="914400" lvl="1" indent="-457200">
              <a:buFont typeface="Arial" charset="0"/>
              <a:buChar char="•"/>
            </a:pPr>
            <a:r>
              <a:rPr kumimoji="1" lang="ja-JP" altLang="en-US" sz="2800" dirty="0" smtClean="0">
                <a:latin typeface="Meiryo" charset="-128"/>
                <a:ea typeface="Meiryo" charset="-128"/>
                <a:cs typeface="Meiryo" charset="-128"/>
              </a:rPr>
              <a:t>デモ作成</a:t>
            </a:r>
            <a:endParaRPr kumimoji="1" lang="en-US" altLang="ja-JP" sz="2800" dirty="0" smtClean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" name="四角形吹き出し 2"/>
          <p:cNvSpPr/>
          <p:nvPr/>
        </p:nvSpPr>
        <p:spPr>
          <a:xfrm>
            <a:off x="1841113" y="3257464"/>
            <a:ext cx="4321794" cy="3020728"/>
          </a:xfrm>
          <a:prstGeom prst="wedgeRectCallout">
            <a:avLst>
              <a:gd name="adj1" fmla="val -4320"/>
              <a:gd name="adj2" fmla="val -630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吹き出し 13"/>
          <p:cNvSpPr/>
          <p:nvPr/>
        </p:nvSpPr>
        <p:spPr>
          <a:xfrm>
            <a:off x="6895759" y="3257464"/>
            <a:ext cx="4321794" cy="3020728"/>
          </a:xfrm>
          <a:prstGeom prst="wedgeRectCallout">
            <a:avLst>
              <a:gd name="adj1" fmla="val 1873"/>
              <a:gd name="adj2" fmla="val -59321"/>
            </a:avLst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88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213</Words>
  <Application>Microsoft Macintosh PowerPoint</Application>
  <PresentationFormat>ワイド画面</PresentationFormat>
  <Paragraphs>83</Paragraphs>
  <Slides>7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7" baseType="lpstr">
      <vt:lpstr>.LucidaGrandeUI</vt:lpstr>
      <vt:lpstr>03SmartFontUI</vt:lpstr>
      <vt:lpstr>07YsashisaGothicTegaki</vt:lpstr>
      <vt:lpstr>Calibri</vt:lpstr>
      <vt:lpstr>Hiragino Kaku Gothic Pro W3</vt:lpstr>
      <vt:lpstr>Meiryo</vt:lpstr>
      <vt:lpstr>ＭＳ Ｐゴシック</vt:lpstr>
      <vt:lpstr>Wingdings</vt:lpstr>
      <vt:lpstr>Arial</vt:lpstr>
      <vt:lpstr>ホワイト</vt:lpstr>
      <vt:lpstr>座席決定さん (仮)</vt:lpstr>
      <vt:lpstr>背景</vt:lpstr>
      <vt:lpstr>提案</vt:lpstr>
      <vt:lpstr>システム構成</vt:lpstr>
      <vt:lpstr>要素技術</vt:lpstr>
      <vt:lpstr>進捗</vt:lpstr>
      <vt:lpstr>開発計画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座席決定くん(仮)</dc:title>
  <dc:creator>Microsoft Office ユーザー</dc:creator>
  <cp:lastModifiedBy>Hiroyasu Fujita</cp:lastModifiedBy>
  <cp:revision>106</cp:revision>
  <dcterms:created xsi:type="dcterms:W3CDTF">2017-09-15T00:14:31Z</dcterms:created>
  <dcterms:modified xsi:type="dcterms:W3CDTF">2017-09-20T10:39:50Z</dcterms:modified>
</cp:coreProperties>
</file>