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71" r:id="rId6"/>
    <p:sldId id="265" r:id="rId7"/>
    <p:sldId id="274" r:id="rId8"/>
    <p:sldId id="264" r:id="rId9"/>
    <p:sldId id="267" r:id="rId10"/>
    <p:sldId id="275" r:id="rId11"/>
    <p:sldId id="258" r:id="rId12"/>
    <p:sldId id="259" r:id="rId13"/>
    <p:sldId id="269" r:id="rId14"/>
    <p:sldId id="266" r:id="rId15"/>
    <p:sldId id="260" r:id="rId16"/>
    <p:sldId id="262" r:id="rId17"/>
    <p:sldId id="268" r:id="rId18"/>
    <p:sldId id="270" r:id="rId19"/>
    <p:sldId id="273" r:id="rId20"/>
    <p:sldId id="272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5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59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2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9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9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8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33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98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8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21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3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D0C69-6E00-4959-9F14-6C0008E67311}" type="datetimeFigureOut">
              <a:rPr kumimoji="1" lang="ja-JP" altLang="en-US" smtClean="0"/>
              <a:t>2018/9/27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AE20-F941-4B91-94DA-D90125C8DF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0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ase</a:t>
            </a:r>
            <a:r>
              <a:rPr kumimoji="1" lang="ja-JP" altLang="en-US" dirty="0" smtClean="0"/>
              <a:t>データベース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1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ゲーム情報学研究室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竹内聖悟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専門分野：ゲーム情報学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ゲーム情報学（主に将棋などの二人ゲーム）</a:t>
            </a:r>
            <a:endParaRPr lang="en-US" altLang="ja-JP" dirty="0"/>
          </a:p>
          <a:p>
            <a:pPr lvl="1"/>
            <a:r>
              <a:rPr lang="ja-JP" altLang="en-US" dirty="0"/>
              <a:t>二文決定図を利用した列挙索引化アルゴリズム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人工知能</a:t>
            </a:r>
            <a:endParaRPr lang="en-US" altLang="ja-JP" dirty="0" smtClean="0"/>
          </a:p>
          <a:p>
            <a:pPr lvl="1"/>
            <a:r>
              <a:rPr lang="ja-JP" altLang="en-US" dirty="0"/>
              <a:t>ゲーム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A501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508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コンピュータ構成学研究室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岩田誠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専門分野：コンピュータアーキテクチャ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データ駆動型マルチプロセッサ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VLSI</a:t>
            </a:r>
            <a:r>
              <a:rPr lang="ja-JP" altLang="en-US" dirty="0" smtClean="0"/>
              <a:t>コンピュータの情報家電機器への応用</a:t>
            </a:r>
            <a:endParaRPr lang="en-US" altLang="ja-JP" dirty="0" smtClean="0"/>
          </a:p>
          <a:p>
            <a:pPr lvl="1"/>
            <a:r>
              <a:rPr lang="ja-JP" altLang="en-US" dirty="0"/>
              <a:t>脳</a:t>
            </a:r>
            <a:r>
              <a:rPr lang="ja-JP" altLang="en-US" dirty="0" smtClean="0"/>
              <a:t>科学と情報通信技術の融合研究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ICT</a:t>
            </a:r>
            <a:r>
              <a:rPr lang="ja-JP" altLang="en-US" dirty="0" smtClean="0"/>
              <a:t>機器の構成法</a:t>
            </a:r>
            <a:endParaRPr lang="en-US" altLang="ja-JP" dirty="0" smtClean="0"/>
          </a:p>
          <a:p>
            <a:pPr lvl="1"/>
            <a:r>
              <a:rPr lang="ja-JP" altLang="en-US" dirty="0"/>
              <a:t>ディペンダブル・マルチプロセッサ</a:t>
            </a:r>
            <a:r>
              <a:rPr lang="en-US" altLang="ja-JP" dirty="0" smtClean="0"/>
              <a:t>LSI</a:t>
            </a:r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A312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400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コミュニケーション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コラボレーション研究室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敷田幹文</a:t>
            </a:r>
            <a:endParaRPr kumimoji="1" lang="en-US" altLang="ja-JP" dirty="0" smtClean="0"/>
          </a:p>
          <a:p>
            <a:r>
              <a:rPr lang="ja-JP" altLang="en-US" dirty="0" smtClean="0"/>
              <a:t>専門分野：応用情報通信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大規模情報システム運用ノウハウ共有支援</a:t>
            </a:r>
            <a:endParaRPr lang="en-US" altLang="ja-JP" dirty="0"/>
          </a:p>
          <a:p>
            <a:pPr lvl="1"/>
            <a:r>
              <a:rPr lang="ja-JP" altLang="en-US" dirty="0" smtClean="0"/>
              <a:t>高度情報通信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医療情報通信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/>
              <a:t>大規模データセンター（情報システム基盤設備）における業務</a:t>
            </a:r>
            <a:r>
              <a:rPr lang="ja-JP" altLang="en-US" dirty="0" smtClean="0"/>
              <a:t>支援</a:t>
            </a:r>
            <a:endParaRPr lang="en-US" altLang="ja-JP" dirty="0" smtClean="0"/>
          </a:p>
          <a:p>
            <a:pPr lvl="1"/>
            <a:r>
              <a:rPr lang="ja-JP" altLang="en-US" dirty="0"/>
              <a:t>ビデオコミュニケーション</a:t>
            </a:r>
            <a:r>
              <a:rPr lang="ja-JP" altLang="en-US" dirty="0" smtClean="0"/>
              <a:t>支援</a:t>
            </a:r>
            <a:endParaRPr lang="en-US" altLang="ja-JP" dirty="0" smtClean="0"/>
          </a:p>
          <a:p>
            <a:pPr lvl="1"/>
            <a:r>
              <a:rPr lang="ja-JP" altLang="en-US" dirty="0"/>
              <a:t>医療・介護・ヘルスケア分野におけるコミュニケーション・コラボレーション支援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A358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85768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画像情報工学研究室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栗原徹</a:t>
            </a:r>
            <a:endParaRPr kumimoji="1" lang="en-US" altLang="ja-JP" dirty="0" smtClean="0"/>
          </a:p>
          <a:p>
            <a:r>
              <a:rPr lang="ja-JP" altLang="en-US" dirty="0" smtClean="0"/>
              <a:t>専門分野：画像センシング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オプティカルフロー検出</a:t>
            </a:r>
            <a:endParaRPr lang="en-US" altLang="ja-JP" dirty="0"/>
          </a:p>
          <a:p>
            <a:pPr lvl="1"/>
            <a:r>
              <a:rPr lang="ja-JP" altLang="en-US" dirty="0"/>
              <a:t>顔の三次元計測とその応用</a:t>
            </a:r>
            <a:endParaRPr lang="en-US" altLang="ja-JP" dirty="0" smtClean="0"/>
          </a:p>
          <a:p>
            <a:pPr lvl="1"/>
            <a:r>
              <a:rPr lang="ja-JP" altLang="en-US" dirty="0"/>
              <a:t>画像を用いた製品欠陥検査の</a:t>
            </a:r>
            <a:r>
              <a:rPr lang="ja-JP" altLang="en-US" dirty="0" smtClean="0"/>
              <a:t>研究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画像センシング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A360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1801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HEC</a:t>
            </a:r>
            <a:r>
              <a:rPr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任 向</a:t>
            </a:r>
            <a:r>
              <a:rPr lang="ja-JP" altLang="en-US" dirty="0" smtClean="0"/>
              <a:t>實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専門分野：ヒューマン・コンピュータ・インタラクション</a:t>
            </a:r>
            <a:r>
              <a:rPr lang="en-US" altLang="ja-JP" dirty="0" smtClean="0"/>
              <a:t>(HCI)</a:t>
            </a:r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en-US" altLang="ja-JP" dirty="0"/>
              <a:t>Computer input design and </a:t>
            </a:r>
            <a:r>
              <a:rPr lang="en-US" altLang="ja-JP" dirty="0" smtClean="0"/>
              <a:t>evaluation</a:t>
            </a:r>
            <a:endParaRPr lang="en-US" altLang="ja-JP" dirty="0"/>
          </a:p>
          <a:p>
            <a:pPr lvl="1"/>
            <a:r>
              <a:rPr lang="ja-JP" altLang="en-US" dirty="0"/>
              <a:t>ペン入力システム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マルチモーダルインタフェース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入力装置、入力技法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ペン</a:t>
            </a:r>
            <a:r>
              <a:rPr lang="ja-JP" altLang="en-US" dirty="0"/>
              <a:t>入力、指によるマルチタッチ入力、視線入力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</a:t>
            </a:r>
            <a:r>
              <a:rPr lang="en-US" altLang="ja-JP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297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視覚・感性統合重点研究室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篠森敬三</a:t>
            </a:r>
            <a:endParaRPr kumimoji="1" lang="en-US" altLang="ja-JP" dirty="0" smtClean="0"/>
          </a:p>
          <a:p>
            <a:r>
              <a:rPr lang="ja-JP" altLang="en-US" dirty="0" smtClean="0"/>
              <a:t>専門分野：視覚心理物理学、色彩工学、人間情報処理、脳科学、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ja-JP" altLang="en-US" dirty="0" smtClean="0"/>
              <a:t>カラーユニバーサルデザイン、感性情報処理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加齢による視覚情報処理メカニズムの変化</a:t>
            </a:r>
            <a:endParaRPr lang="en-US" altLang="ja-JP" dirty="0"/>
          </a:p>
          <a:p>
            <a:pPr lvl="1"/>
            <a:r>
              <a:rPr lang="ja-JP" altLang="en-US" dirty="0"/>
              <a:t>色弱者における色弁別の見えとカラーユニバーサルデザイン</a:t>
            </a:r>
            <a:endParaRPr lang="en-US" altLang="ja-JP" dirty="0" smtClean="0"/>
          </a:p>
          <a:p>
            <a:pPr lvl="1"/>
            <a:r>
              <a:rPr lang="ja-JP" altLang="en-US" dirty="0"/>
              <a:t>イメージ及び物体の認識における輝度・色情報の寄与と相互</a:t>
            </a:r>
            <a:r>
              <a:rPr lang="ja-JP" altLang="en-US" dirty="0" smtClean="0"/>
              <a:t>作用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/>
              <a:t>光応答</a:t>
            </a:r>
            <a:r>
              <a:rPr lang="ja-JP" altLang="en-US" dirty="0" smtClean="0"/>
              <a:t>速度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色覚、２色覚者</a:t>
            </a:r>
            <a:endParaRPr lang="en-US" altLang="ja-JP" dirty="0" smtClean="0"/>
          </a:p>
          <a:p>
            <a:pPr lvl="1"/>
            <a:r>
              <a:rPr lang="ja-JP" altLang="en-US" dirty="0"/>
              <a:t>視覚情報処理中の脳内活動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A308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999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認知神経科学研究室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中原潔</a:t>
            </a:r>
            <a:endParaRPr kumimoji="1" lang="en-US" altLang="ja-JP" dirty="0" smtClean="0"/>
          </a:p>
          <a:p>
            <a:r>
              <a:rPr lang="ja-JP" altLang="en-US" dirty="0" smtClean="0"/>
              <a:t>専門分野：認知神経科学、神経生理学、分子生理学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認知記憶の神経機構</a:t>
            </a:r>
            <a:endParaRPr lang="en-US" altLang="ja-JP" dirty="0"/>
          </a:p>
          <a:p>
            <a:pPr lvl="1"/>
            <a:r>
              <a:rPr lang="ja-JP" altLang="en-US" dirty="0"/>
              <a:t>前頭葉機能の神経</a:t>
            </a:r>
            <a:r>
              <a:rPr lang="ja-JP" altLang="en-US" dirty="0" smtClean="0"/>
              <a:t>機構</a:t>
            </a:r>
            <a:endParaRPr lang="en-US" altLang="ja-JP" dirty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磁気共鳴画像装置</a:t>
            </a:r>
            <a:r>
              <a:rPr lang="en-US" altLang="ja-JP" dirty="0" smtClean="0"/>
              <a:t>(MRI)</a:t>
            </a:r>
          </a:p>
          <a:p>
            <a:pPr lvl="1"/>
            <a:r>
              <a:rPr lang="ja-JP" altLang="en-US" dirty="0" smtClean="0"/>
              <a:t>機能的磁気共鳴画像法</a:t>
            </a:r>
            <a:r>
              <a:rPr lang="en-US" altLang="ja-JP" dirty="0" smtClean="0"/>
              <a:t>(fMRI)</a:t>
            </a:r>
          </a:p>
          <a:p>
            <a:pPr lvl="1"/>
            <a:r>
              <a:rPr lang="ja-JP" altLang="en-US" dirty="0"/>
              <a:t>高次脳</a:t>
            </a:r>
            <a:r>
              <a:rPr lang="ja-JP" altLang="en-US" dirty="0" smtClean="0"/>
              <a:t>機能</a:t>
            </a:r>
            <a:r>
              <a:rPr lang="en-US" altLang="ja-JP" dirty="0" smtClean="0"/>
              <a:t>(</a:t>
            </a:r>
            <a:r>
              <a:rPr lang="ja-JP" altLang="en-US" dirty="0" smtClean="0"/>
              <a:t>記憶、認知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A209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26231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身体情報サイエンス研究室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門田宏</a:t>
            </a:r>
            <a:endParaRPr kumimoji="1" lang="en-US" altLang="ja-JP" dirty="0" smtClean="0"/>
          </a:p>
          <a:p>
            <a:r>
              <a:rPr lang="ja-JP" altLang="en-US" dirty="0" smtClean="0"/>
              <a:t>専門分野：神経科学、身体運動科学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運動学習に伴う神経活動の変化に関する研究</a:t>
            </a:r>
            <a:endParaRPr lang="en-US" altLang="ja-JP" dirty="0"/>
          </a:p>
          <a:p>
            <a:pPr lvl="1"/>
            <a:r>
              <a:rPr lang="ja-JP" altLang="en-US" dirty="0"/>
              <a:t>運動制御に関与する脳内ネットワークの</a:t>
            </a:r>
            <a:r>
              <a:rPr lang="ja-JP" altLang="en-US" dirty="0" smtClean="0"/>
              <a:t>研究</a:t>
            </a:r>
            <a:endParaRPr lang="en-US" altLang="ja-JP" dirty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運動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動作計測、脳</a:t>
            </a:r>
            <a:r>
              <a:rPr lang="ja-JP" altLang="en-US" dirty="0"/>
              <a:t>計測技術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A210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833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視覚認知脳情報研究室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繁桝博昭</a:t>
            </a:r>
            <a:endParaRPr kumimoji="1" lang="en-US" altLang="ja-JP" dirty="0" smtClean="0"/>
          </a:p>
          <a:p>
            <a:r>
              <a:rPr lang="ja-JP" altLang="en-US" dirty="0" smtClean="0"/>
              <a:t>専門分野：視覚心理学、認知心理学、認知工学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三次元知覚の心理物理学的検討 </a:t>
            </a:r>
            <a:endParaRPr lang="en-US" altLang="ja-JP" dirty="0"/>
          </a:p>
          <a:p>
            <a:pPr lvl="1"/>
            <a:r>
              <a:rPr lang="ja-JP" altLang="en-US" dirty="0"/>
              <a:t>脳機能イメージングによる知覚内容推定の手法を用いた脳機能の検討 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/>
              <a:t>感覚情報の相互</a:t>
            </a:r>
            <a:r>
              <a:rPr lang="ja-JP" altLang="en-US" dirty="0" smtClean="0"/>
              <a:t>作用</a:t>
            </a:r>
            <a:r>
              <a:rPr lang="ja-JP" altLang="en-US" dirty="0"/>
              <a:t>、</a:t>
            </a:r>
            <a:r>
              <a:rPr lang="ja-JP" altLang="en-US" dirty="0" smtClean="0"/>
              <a:t>視覚的</a:t>
            </a:r>
            <a:r>
              <a:rPr lang="ja-JP" altLang="en-US" dirty="0"/>
              <a:t>注意の</a:t>
            </a:r>
            <a:r>
              <a:rPr lang="ja-JP" altLang="en-US" dirty="0" smtClean="0"/>
              <a:t>特性</a:t>
            </a:r>
            <a:r>
              <a:rPr lang="ja-JP" altLang="en-US" dirty="0"/>
              <a:t>、</a:t>
            </a:r>
            <a:r>
              <a:rPr lang="ja-JP" altLang="en-US" dirty="0" smtClean="0"/>
              <a:t>複合</a:t>
            </a:r>
            <a:r>
              <a:rPr lang="ja-JP" altLang="en-US" dirty="0"/>
              <a:t>現実における知覚と運動の協応、</a:t>
            </a:r>
            <a:r>
              <a:rPr lang="en-US" altLang="ja-JP" dirty="0"/>
              <a:t>VR</a:t>
            </a:r>
            <a:r>
              <a:rPr lang="ja-JP" altLang="en-US" dirty="0" smtClean="0"/>
              <a:t>酔い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3D</a:t>
            </a:r>
            <a:r>
              <a:rPr lang="ja-JP" altLang="en-US" dirty="0" smtClean="0"/>
              <a:t>映像、人工現実、複合現実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A306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319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知能情報学研究室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吉田真一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専門分野：ファジィ論理、ソフトコンピューティング、計算知能、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ja-JP" altLang="en-US" dirty="0" smtClean="0"/>
              <a:t>ネットワーク、機械学習、人工知能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ファジィ理論・ニューラルネットワークなどを用いた知的画像検索・画像処理</a:t>
            </a:r>
            <a:endParaRPr lang="en-US" altLang="ja-JP" dirty="0"/>
          </a:p>
          <a:p>
            <a:pPr lvl="1"/>
            <a:r>
              <a:rPr lang="ja-JP" altLang="en-US" dirty="0"/>
              <a:t>次世代ソフトコンピューティング手法の</a:t>
            </a:r>
            <a:r>
              <a:rPr lang="ja-JP" altLang="en-US" dirty="0" smtClean="0"/>
              <a:t>開発</a:t>
            </a:r>
            <a:endParaRPr lang="en-US" altLang="ja-JP" dirty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ソフトコンピューティング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人工</a:t>
            </a:r>
            <a:r>
              <a:rPr lang="ja-JP" altLang="en-US" dirty="0"/>
              <a:t>知能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A309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97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ワイヤレスネットワーク研究室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濱村昌則</a:t>
            </a:r>
            <a:endParaRPr kumimoji="1" lang="en-US" altLang="ja-JP" dirty="0" smtClean="0"/>
          </a:p>
          <a:p>
            <a:r>
              <a:rPr lang="ja-JP" altLang="en-US" dirty="0" smtClean="0"/>
              <a:t>専門分野：情報通信工学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信号設計</a:t>
            </a:r>
            <a:endParaRPr lang="en-US" altLang="ja-JP" dirty="0" smtClean="0"/>
          </a:p>
          <a:p>
            <a:pPr lvl="1"/>
            <a:r>
              <a:rPr lang="ja-JP" altLang="en-US" dirty="0"/>
              <a:t>変</a:t>
            </a:r>
            <a:r>
              <a:rPr lang="ja-JP" altLang="en-US" dirty="0" smtClean="0"/>
              <a:t>復調方式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ワイヤレスネットワーク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信号理論</a:t>
            </a:r>
            <a:r>
              <a:rPr lang="ja-JP" altLang="en-US" dirty="0"/>
              <a:t>、</a:t>
            </a:r>
            <a:r>
              <a:rPr lang="ja-JP" altLang="en-US" dirty="0" smtClean="0"/>
              <a:t>変復調理論</a:t>
            </a:r>
            <a:endParaRPr lang="en-US" altLang="ja-JP" dirty="0" smtClean="0"/>
          </a:p>
          <a:p>
            <a:pPr lvl="1"/>
            <a:r>
              <a:rPr lang="ja-JP" altLang="en-US" dirty="0"/>
              <a:t>二</a:t>
            </a:r>
            <a:r>
              <a:rPr lang="ja-JP" altLang="en-US" dirty="0" smtClean="0"/>
              <a:t>進数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電気信号、無線信号、光信号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A314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015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教育情報工学研究室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妻鳥貴彦</a:t>
            </a:r>
            <a:endParaRPr kumimoji="1" lang="en-US" altLang="ja-JP" dirty="0" smtClean="0"/>
          </a:p>
          <a:p>
            <a:r>
              <a:rPr lang="ja-JP" altLang="en-US" dirty="0" smtClean="0"/>
              <a:t>専門分野：教育情報工学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教育のデジタル化に関する研究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Learning Analytics</a:t>
            </a:r>
            <a:r>
              <a:rPr lang="ja-JP" altLang="en-US" dirty="0" smtClean="0"/>
              <a:t>によ</a:t>
            </a:r>
            <a:r>
              <a:rPr lang="ja-JP" altLang="en-US" dirty="0"/>
              <a:t>る</a:t>
            </a:r>
            <a:r>
              <a:rPr lang="ja-JP" altLang="en-US" dirty="0" smtClean="0"/>
              <a:t>学習者・教員支援システムの研究</a:t>
            </a:r>
            <a:endParaRPr lang="en-US" altLang="ja-JP" dirty="0"/>
          </a:p>
          <a:p>
            <a:pPr lvl="1"/>
            <a:r>
              <a:rPr lang="ja-JP" altLang="en-US" dirty="0"/>
              <a:t>シラバスの可視化による履修支援システムの</a:t>
            </a:r>
            <a:r>
              <a:rPr lang="ja-JP" altLang="en-US" dirty="0" smtClean="0"/>
              <a:t>研究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学習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e-Learning</a:t>
            </a:r>
          </a:p>
          <a:p>
            <a:pPr lvl="1"/>
            <a:r>
              <a:rPr lang="ja-JP" altLang="en-US" dirty="0"/>
              <a:t>教育</a:t>
            </a:r>
            <a:r>
              <a:rPr lang="ja-JP" altLang="en-US" dirty="0" smtClean="0"/>
              <a:t>の情報化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A307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8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セキュリティシステム研究室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清水明宏</a:t>
            </a:r>
            <a:endParaRPr kumimoji="1" lang="en-US" altLang="ja-JP" dirty="0" smtClean="0"/>
          </a:p>
          <a:p>
            <a:r>
              <a:rPr lang="ja-JP" altLang="en-US" dirty="0" smtClean="0"/>
              <a:t>専門分野：情報セキュリティ、情報通信ネットワーク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コンテンツ流通支援方式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ワンタイムパスワード認証方式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SAS(</a:t>
            </a:r>
            <a:r>
              <a:rPr lang="en-US" altLang="ja-JP" dirty="0"/>
              <a:t>Simple And Secure </a:t>
            </a:r>
            <a:r>
              <a:rPr lang="en-US" altLang="ja-JP" dirty="0" err="1"/>
              <a:t>passwordauthentication</a:t>
            </a:r>
            <a:r>
              <a:rPr lang="en-US" altLang="ja-JP" dirty="0"/>
              <a:t> protocol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A305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44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ネットワーク信号処理研究室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 smtClean="0"/>
              <a:t>福本昌弘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専門分野：ディジタル信号処理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マルチメディア情報伝送に適した適応信号処理</a:t>
            </a:r>
            <a:endParaRPr lang="en-US" altLang="ja-JP" dirty="0"/>
          </a:p>
          <a:p>
            <a:pPr lvl="1"/>
            <a:r>
              <a:rPr lang="ja-JP" altLang="en-US" dirty="0"/>
              <a:t>秘密分散法を用いた情報拡散蓄積・伝送</a:t>
            </a:r>
            <a:endParaRPr lang="en-US" altLang="ja-JP" dirty="0" smtClean="0"/>
          </a:p>
          <a:p>
            <a:pPr lvl="1"/>
            <a:r>
              <a:rPr lang="en-US" altLang="ja-JP" dirty="0"/>
              <a:t>JGNII</a:t>
            </a:r>
            <a:r>
              <a:rPr lang="ja-JP" altLang="en-US" dirty="0"/>
              <a:t>研究開発プロジェクト サラウンディング・コンピューティング技術の研究</a:t>
            </a:r>
            <a:r>
              <a:rPr lang="ja-JP" altLang="en-US" dirty="0" smtClean="0"/>
              <a:t>開発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音、光、電波</a:t>
            </a:r>
            <a:r>
              <a:rPr lang="en-US" altLang="ja-JP" dirty="0" smtClean="0"/>
              <a:t>(</a:t>
            </a:r>
            <a:r>
              <a:rPr lang="ja-JP" altLang="en-US" dirty="0" smtClean="0"/>
              <a:t>波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音響</a:t>
            </a:r>
            <a:r>
              <a:rPr lang="ja-JP" altLang="en-US" dirty="0"/>
              <a:t>信号</a:t>
            </a:r>
            <a:r>
              <a:rPr lang="ja-JP" altLang="en-US" dirty="0" smtClean="0"/>
              <a:t>処理、情報</a:t>
            </a:r>
            <a:r>
              <a:rPr lang="ja-JP" altLang="en-US" dirty="0"/>
              <a:t>ネットワーク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A357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828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ソフトウェア検証・解析学研究室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高田喜朗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専門分野：ソフトウェアの形式モデルと検証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ポリシー制御付きプログラムのモデル検査法</a:t>
            </a:r>
            <a:endParaRPr lang="en-US" altLang="ja-JP" dirty="0"/>
          </a:p>
          <a:p>
            <a:pPr lvl="1"/>
            <a:r>
              <a:rPr lang="en-US" altLang="ja-JP" dirty="0"/>
              <a:t>XML</a:t>
            </a:r>
            <a:r>
              <a:rPr lang="ja-JP" altLang="en-US" dirty="0"/>
              <a:t>データベースのアクセス制</a:t>
            </a:r>
            <a:r>
              <a:rPr lang="ja-JP" altLang="en-US" dirty="0" smtClean="0"/>
              <a:t>御モデル</a:t>
            </a:r>
            <a:endParaRPr lang="en-US" altLang="ja-JP" dirty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プログラムの検証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形式的仕様記述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自動生成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プログラムの容易化、自動化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A355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794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分散処理</a:t>
            </a:r>
            <a:r>
              <a:rPr lang="en-US" altLang="ja-JP" dirty="0" smtClean="0"/>
              <a:t>OS</a:t>
            </a:r>
            <a:r>
              <a:rPr lang="ja-JP" altLang="en-US" dirty="0" smtClean="0"/>
              <a:t>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横山和俊</a:t>
            </a:r>
            <a:endParaRPr kumimoji="1" lang="en-US" altLang="ja-JP" dirty="0" smtClean="0"/>
          </a:p>
          <a:p>
            <a:r>
              <a:rPr lang="ja-JP" altLang="en-US" dirty="0" smtClean="0"/>
              <a:t>専門分野：分散処理システム、オペレーティングシステム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動作</a:t>
            </a:r>
            <a:r>
              <a:rPr lang="ja-JP" altLang="en-US" dirty="0"/>
              <a:t>履歴を用いたソフトウェア実行環境の移送方式</a:t>
            </a:r>
            <a:endParaRPr lang="en-US" altLang="ja-JP" dirty="0"/>
          </a:p>
          <a:p>
            <a:pPr lvl="1"/>
            <a:r>
              <a:rPr lang="ja-JP" altLang="en-US" dirty="0"/>
              <a:t>クラウド環境における仮想資源の統合管理方式</a:t>
            </a:r>
            <a:endParaRPr lang="en-US" altLang="ja-JP" dirty="0" smtClean="0"/>
          </a:p>
          <a:p>
            <a:pPr lvl="1"/>
            <a:r>
              <a:rPr lang="ja-JP" altLang="en-US" dirty="0"/>
              <a:t>クラウド環境を用いたリアルタイム制御</a:t>
            </a:r>
            <a:r>
              <a:rPr lang="ja-JP" altLang="en-US" dirty="0" smtClean="0"/>
              <a:t>方式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/>
              <a:t>分散処理</a:t>
            </a:r>
            <a:r>
              <a:rPr lang="ja-JP" altLang="en-US" dirty="0" smtClean="0"/>
              <a:t>システム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A359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75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知的ネットワーク研究室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植田和憲</a:t>
            </a:r>
            <a:endParaRPr kumimoji="1" lang="en-US" altLang="ja-JP" dirty="0" smtClean="0"/>
          </a:p>
          <a:p>
            <a:r>
              <a:rPr lang="ja-JP" altLang="en-US" dirty="0" smtClean="0"/>
              <a:t>専門分野：情報ネットワーク、マルチメディアシステム、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ja-JP" altLang="en-US" dirty="0" smtClean="0"/>
              <a:t>ネットワークマネージメント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ポリシーに基づくクラス別資源割当機構に関する研究</a:t>
            </a:r>
            <a:endParaRPr lang="en-US" altLang="ja-JP" dirty="0"/>
          </a:p>
          <a:p>
            <a:pPr lvl="1"/>
            <a:r>
              <a:rPr lang="ja-JP" altLang="en-US" dirty="0"/>
              <a:t>無線メッシュネットワークに関する研究</a:t>
            </a:r>
            <a:endParaRPr lang="en-US" altLang="ja-JP" dirty="0" smtClean="0"/>
          </a:p>
          <a:p>
            <a:pPr lvl="1"/>
            <a:r>
              <a:rPr lang="en-US" altLang="ja-JP" dirty="0"/>
              <a:t>P2P </a:t>
            </a:r>
            <a:r>
              <a:rPr lang="ja-JP" altLang="en-US" dirty="0"/>
              <a:t>ネットワークシステムに関する</a:t>
            </a:r>
            <a:r>
              <a:rPr lang="ja-JP" altLang="en-US" dirty="0" smtClean="0"/>
              <a:t>研究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アドホックネットワーク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A303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805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高度プログラミング研究室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松崎公紀</a:t>
            </a:r>
            <a:endParaRPr kumimoji="1" lang="en-US" altLang="ja-JP" dirty="0" smtClean="0"/>
          </a:p>
          <a:p>
            <a:r>
              <a:rPr lang="ja-JP" altLang="en-US" dirty="0" smtClean="0"/>
              <a:t>専門分野：並列プログラミング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信頼性と開発効率を高める新しい並列プログラミング手法</a:t>
            </a:r>
            <a:endParaRPr lang="en-US" altLang="ja-JP" dirty="0"/>
          </a:p>
          <a:p>
            <a:pPr lvl="1"/>
            <a:r>
              <a:rPr lang="ja-JP" altLang="en-US" dirty="0" smtClean="0"/>
              <a:t>ゲーム</a:t>
            </a:r>
            <a:r>
              <a:rPr lang="ja-JP" altLang="en-US" dirty="0"/>
              <a:t>・</a:t>
            </a:r>
            <a:r>
              <a:rPr lang="ja-JP" altLang="en-US" dirty="0" smtClean="0"/>
              <a:t>パズルプログラミング</a:t>
            </a:r>
            <a:endParaRPr lang="en-US" altLang="ja-JP" dirty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zh-TW" altLang="en-US" dirty="0"/>
              <a:t>高性能</a:t>
            </a:r>
            <a:r>
              <a:rPr lang="zh-TW" altLang="en-US" dirty="0" smtClean="0"/>
              <a:t>計算機</a:t>
            </a:r>
            <a:endParaRPr lang="en-US" altLang="zh-TW" dirty="0" smtClean="0"/>
          </a:p>
          <a:p>
            <a:pPr lvl="1"/>
            <a:r>
              <a:rPr lang="ja-JP" altLang="en-US" dirty="0"/>
              <a:t>並列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A310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28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プログラミング言語研究室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鵜川始陽</a:t>
            </a:r>
            <a:endParaRPr kumimoji="1" lang="en-US" altLang="ja-JP" dirty="0" smtClean="0"/>
          </a:p>
          <a:p>
            <a:r>
              <a:rPr lang="ja-JP" altLang="en-US" dirty="0" smtClean="0"/>
              <a:t>専門分野：プログラミング言語、システムウェア</a:t>
            </a:r>
            <a:endParaRPr lang="en-US" altLang="ja-JP" dirty="0" smtClean="0"/>
          </a:p>
          <a:p>
            <a:r>
              <a:rPr lang="ja-JP" altLang="en-US" dirty="0" smtClean="0"/>
              <a:t>研究領域</a:t>
            </a:r>
            <a:endParaRPr lang="en-US" altLang="ja-JP" dirty="0" smtClean="0"/>
          </a:p>
          <a:p>
            <a:pPr lvl="1"/>
            <a:r>
              <a:rPr lang="ja-JP" altLang="en-US" dirty="0"/>
              <a:t>スマートフォンアプリを実行した時のバッテリの消費を抑える研究</a:t>
            </a:r>
            <a:endParaRPr lang="en-US" altLang="ja-JP" dirty="0"/>
          </a:p>
          <a:p>
            <a:pPr lvl="1"/>
            <a:r>
              <a:rPr lang="ja-JP" altLang="en-US" dirty="0"/>
              <a:t>オンザフライでメモリフラグメンテーションを解消する研究</a:t>
            </a:r>
            <a:endParaRPr lang="en-US" altLang="ja-JP" dirty="0" smtClean="0"/>
          </a:p>
          <a:p>
            <a:pPr lvl="1"/>
            <a:r>
              <a:rPr lang="en-US" altLang="ja-JP" dirty="0"/>
              <a:t>Android</a:t>
            </a:r>
            <a:r>
              <a:rPr lang="ja-JP" altLang="en-US" dirty="0"/>
              <a:t>の実時間ガベージコレクションの</a:t>
            </a:r>
            <a:r>
              <a:rPr lang="ja-JP" altLang="en-US" dirty="0" smtClean="0"/>
              <a:t>研究</a:t>
            </a:r>
            <a:endParaRPr lang="en-US" altLang="ja-JP" dirty="0" smtClean="0"/>
          </a:p>
          <a:p>
            <a:r>
              <a:rPr lang="ja-JP" altLang="en-US" dirty="0" smtClean="0"/>
              <a:t>キーワード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計算機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言語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ソフトウェア</a:t>
            </a:r>
            <a:endParaRPr lang="en-US" altLang="ja-JP" dirty="0" smtClean="0"/>
          </a:p>
          <a:p>
            <a:r>
              <a:rPr lang="ja-JP" altLang="en-US" dirty="0" smtClean="0"/>
              <a:t>研究室場所：</a:t>
            </a:r>
            <a:r>
              <a:rPr lang="en-US" altLang="ja-JP" dirty="0" smtClean="0"/>
              <a:t>A361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48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793</Words>
  <Application>Microsoft Office PowerPoint</Application>
  <PresentationFormat>ワイド画面</PresentationFormat>
  <Paragraphs>206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ＭＳ Ｐゴシック</vt:lpstr>
      <vt:lpstr>新細明體</vt:lpstr>
      <vt:lpstr>Arial</vt:lpstr>
      <vt:lpstr>Calibri</vt:lpstr>
      <vt:lpstr>Calibri Light</vt:lpstr>
      <vt:lpstr>Office テーマ</vt:lpstr>
      <vt:lpstr>aseデータベース</vt:lpstr>
      <vt:lpstr>ワイヤレスネットワーク研究室</vt:lpstr>
      <vt:lpstr>セキュリティシステム研究室</vt:lpstr>
      <vt:lpstr>ネットワーク信号処理研究室</vt:lpstr>
      <vt:lpstr>ソフトウェア検証・解析学研究室</vt:lpstr>
      <vt:lpstr>分散処理OS研究室</vt:lpstr>
      <vt:lpstr>知的ネットワーク研究室</vt:lpstr>
      <vt:lpstr>高度プログラミング研究室</vt:lpstr>
      <vt:lpstr>プログラミング言語研究室</vt:lpstr>
      <vt:lpstr>ゲーム情報学研究室</vt:lpstr>
      <vt:lpstr>コンピュータ構成学研究室</vt:lpstr>
      <vt:lpstr>コミュニケーション&amp;コラボレーション研究室</vt:lpstr>
      <vt:lpstr>画像情報工学研究室</vt:lpstr>
      <vt:lpstr>HEC研究室</vt:lpstr>
      <vt:lpstr>視覚・感性統合重点研究室</vt:lpstr>
      <vt:lpstr>認知神経科学研究室</vt:lpstr>
      <vt:lpstr>身体情報サイエンス研究室</vt:lpstr>
      <vt:lpstr>視覚認知脳情報研究室</vt:lpstr>
      <vt:lpstr>知能情報学研究室</vt:lpstr>
      <vt:lpstr>教育情報工学研究室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aseデータベース</dc:title>
  <dc:creator>妻鳥研究室</dc:creator>
  <cp:lastModifiedBy>menken</cp:lastModifiedBy>
  <cp:revision>20</cp:revision>
  <dcterms:created xsi:type="dcterms:W3CDTF">2018-09-21T05:43:11Z</dcterms:created>
  <dcterms:modified xsi:type="dcterms:W3CDTF">2018-09-27T06:30:36Z</dcterms:modified>
</cp:coreProperties>
</file>