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64" r:id="rId2"/>
    <p:sldId id="265" r:id="rId3"/>
    <p:sldId id="266" r:id="rId4"/>
    <p:sldId id="267" r:id="rId5"/>
    <p:sldId id="268" r:id="rId6"/>
    <p:sldId id="257" r:id="rId7"/>
    <p:sldId id="259" r:id="rId8"/>
    <p:sldId id="261" r:id="rId9"/>
    <p:sldId id="263" r:id="rId10"/>
    <p:sldId id="272" r:id="rId11"/>
    <p:sldId id="271" r:id="rId12"/>
    <p:sldId id="276" r:id="rId13"/>
    <p:sldId id="273" r:id="rId14"/>
    <p:sldId id="275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EF9D-DE36-4B2F-A5C8-813D2CE3711F}" type="datetimeFigureOut">
              <a:rPr kumimoji="1" lang="ja-JP" altLang="en-US" smtClean="0"/>
              <a:t>2018/7/21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2217-888F-4E31-804F-922D8440139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32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2217-888F-4E31-804F-922D8440139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22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0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19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78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435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464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01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554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261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915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623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2DF1-46FA-4B87-8A46-814D65DFE21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中間報告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キーワード</a:t>
            </a:r>
            <a:r>
              <a:rPr lang="ja-JP" altLang="en-US" sz="4800" dirty="0"/>
              <a:t>検索</a:t>
            </a:r>
            <a:r>
              <a:rPr lang="ja-JP" altLang="en-US" sz="4800" dirty="0" smtClean="0"/>
              <a:t>と混雑状況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858139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グループ２</a:t>
            </a:r>
            <a:endParaRPr lang="en-US" altLang="ja-JP" sz="2400" dirty="0"/>
          </a:p>
          <a:p>
            <a:r>
              <a:rPr kumimoji="1" lang="en-US" altLang="ja-JP" sz="2000" dirty="0"/>
              <a:t>1225114 </a:t>
            </a:r>
            <a:r>
              <a:rPr kumimoji="1" lang="ja-JP" altLang="en-US" sz="2000" dirty="0" smtClean="0"/>
              <a:t>内田裕基</a:t>
            </a:r>
            <a:endParaRPr kumimoji="1" lang="en-US" altLang="ja-JP" sz="2000" dirty="0"/>
          </a:p>
          <a:p>
            <a:r>
              <a:rPr lang="en-US" altLang="ja-JP" sz="2000" dirty="0"/>
              <a:t>1225120 </a:t>
            </a:r>
            <a:r>
              <a:rPr lang="ja-JP" altLang="en-US" sz="2000" dirty="0" smtClean="0"/>
              <a:t>坂本康</a:t>
            </a:r>
            <a:r>
              <a:rPr lang="ja-JP" altLang="en-US" sz="2000" dirty="0"/>
              <a:t>明</a:t>
            </a:r>
            <a:endParaRPr lang="en-US" altLang="ja-JP" sz="2000" dirty="0"/>
          </a:p>
          <a:p>
            <a:r>
              <a:rPr kumimoji="1" lang="en-US" altLang="ja-JP" sz="2000" dirty="0"/>
              <a:t>1225121 </a:t>
            </a:r>
            <a:r>
              <a:rPr kumimoji="1" lang="ja-JP" altLang="en-US" sz="2000" dirty="0" smtClean="0"/>
              <a:t>佐野稜</a:t>
            </a:r>
            <a:r>
              <a:rPr kumimoji="1" lang="ja-JP" altLang="en-US" sz="2000" dirty="0" smtClean="0"/>
              <a:t>太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1225129 </a:t>
            </a:r>
            <a:r>
              <a:rPr kumimoji="1" lang="ja-JP" altLang="en-US" sz="2000" dirty="0" smtClean="0"/>
              <a:t>森康</a:t>
            </a:r>
            <a:r>
              <a:rPr lang="ja-JP" altLang="en-US" sz="2000" dirty="0">
                <a:solidFill>
                  <a:schemeClr val="bg1"/>
                </a:solidFill>
              </a:rPr>
              <a:t>の</a:t>
            </a:r>
            <a:r>
              <a:rPr kumimoji="1" lang="ja-JP" altLang="en-US" sz="2000" dirty="0" smtClean="0"/>
              <a:t>浩</a:t>
            </a:r>
            <a:r>
              <a:rPr kumimoji="1" lang="ja-JP" altLang="en-US" sz="2000" dirty="0" smtClean="0"/>
              <a:t>　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1225130 </a:t>
            </a:r>
            <a:r>
              <a:rPr lang="ja-JP" altLang="en-US" sz="2000" dirty="0" smtClean="0"/>
              <a:t>山崎侑一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51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混雑状況の取得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人体感知センサーモジュールを用いた混雑度の把握</a:t>
            </a:r>
            <a:endParaRPr kumimoji="1" lang="en-US" altLang="ja-JP" i="1" dirty="0"/>
          </a:p>
          <a:p>
            <a:endParaRPr kumimoji="1" lang="ja-JP" altLang="en-US" i="1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7332504" y="2339888"/>
            <a:ext cx="1907101" cy="1355586"/>
            <a:chOff x="6322741" y="3368678"/>
            <a:chExt cx="1795178" cy="986929"/>
          </a:xfrm>
        </p:grpSpPr>
        <p:pic>
          <p:nvPicPr>
            <p:cNvPr id="8" name="Picture 2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6456387" y="4064308"/>
              <a:ext cx="1661532" cy="29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/>
                <a:t>Raspberry Pi</a:t>
              </a:r>
              <a:endParaRPr kumimoji="1" lang="ja-JP" altLang="en-US" sz="2000" b="1" dirty="0"/>
            </a:p>
          </p:txBody>
        </p:sp>
      </p:grpSp>
      <p:pic>
        <p:nvPicPr>
          <p:cNvPr id="1026" name="Picture 2" descr="http://osoyoo.com/wp-content/uploads/2016/07/Digital-Motion-Sensor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88" y="3448680"/>
            <a:ext cx="946151" cy="94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11" name="Picture 2" descr="ãäºº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8" y="4412809"/>
            <a:ext cx="2074210" cy="207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837462" y="2645313"/>
            <a:ext cx="833797" cy="40761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51174" y="2430499"/>
            <a:ext cx="1200329" cy="40761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6600" dirty="0"/>
              <a:t>ドア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23716" y="2676855"/>
            <a:ext cx="1643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外</a:t>
            </a:r>
            <a:r>
              <a:rPr kumimoji="1" lang="ja-JP" altLang="en-US" sz="2800" dirty="0"/>
              <a:t>側</a:t>
            </a:r>
            <a:endParaRPr kumimoji="1" lang="en-US" altLang="ja-JP" sz="2800" dirty="0"/>
          </a:p>
          <a:p>
            <a:r>
              <a:rPr lang="en-US" altLang="ja-JP" sz="2800" dirty="0"/>
              <a:t>(</a:t>
            </a:r>
            <a:r>
              <a:rPr lang="ja-JP" altLang="en-US" sz="2800" dirty="0"/>
              <a:t>センサ</a:t>
            </a:r>
            <a:r>
              <a:rPr lang="en-US" altLang="ja-JP" sz="2800" dirty="0"/>
              <a:t>A)</a:t>
            </a:r>
            <a:endParaRPr kumimoji="1" lang="ja-JP" altLang="en-US" sz="2800" dirty="0"/>
          </a:p>
        </p:txBody>
      </p:sp>
      <p:pic>
        <p:nvPicPr>
          <p:cNvPr id="16" name="Picture 2" descr="http://osoyoo.com/wp-content/uploads/2016/07/Digital-Motion-Sensor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43" y="3442973"/>
            <a:ext cx="946151" cy="94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/>
          <p:cNvSpPr/>
          <p:nvPr/>
        </p:nvSpPr>
        <p:spPr>
          <a:xfrm>
            <a:off x="1877222" y="5163114"/>
            <a:ext cx="5746078" cy="8997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98483" y="2740315"/>
            <a:ext cx="1643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内</a:t>
            </a:r>
            <a:r>
              <a:rPr kumimoji="1" lang="ja-JP" altLang="en-US" sz="2800" dirty="0"/>
              <a:t>側</a:t>
            </a:r>
            <a:endParaRPr kumimoji="1" lang="en-US" altLang="ja-JP" sz="2800" dirty="0"/>
          </a:p>
          <a:p>
            <a:r>
              <a:rPr lang="en-US" altLang="ja-JP" sz="2800" dirty="0"/>
              <a:t>(</a:t>
            </a:r>
            <a:r>
              <a:rPr lang="ja-JP" altLang="en-US" sz="2800" dirty="0"/>
              <a:t>センサ</a:t>
            </a:r>
            <a:r>
              <a:rPr lang="en-US" altLang="ja-JP" sz="2800" dirty="0"/>
              <a:t>B)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43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dirty="0"/>
              <a:t>人感センサの試験と課題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人感センサの性能</a:t>
            </a:r>
            <a:endParaRPr lang="en-US" altLang="ja-JP" dirty="0"/>
          </a:p>
          <a:p>
            <a:pPr lvl="1"/>
            <a:r>
              <a:rPr lang="ja-JP" altLang="en-US" dirty="0"/>
              <a:t>距離：２～３ｍ</a:t>
            </a:r>
            <a:endParaRPr lang="en-US" altLang="ja-JP" dirty="0"/>
          </a:p>
          <a:p>
            <a:pPr lvl="1"/>
            <a:r>
              <a:rPr lang="ja-JP" altLang="en-US" dirty="0"/>
              <a:t>精度：感度は高い</a:t>
            </a:r>
            <a:endParaRPr kumimoji="1" lang="en-US" altLang="ja-JP" dirty="0"/>
          </a:p>
          <a:p>
            <a:r>
              <a:rPr kumimoji="1" lang="ja-JP" altLang="en-US" dirty="0"/>
              <a:t>複数人同時に入退室した際の処理</a:t>
            </a:r>
            <a:endParaRPr lang="en-US" altLang="ja-JP" dirty="0"/>
          </a:p>
          <a:p>
            <a:pPr lvl="1"/>
            <a:r>
              <a:rPr lang="ja-JP" altLang="en-US" dirty="0"/>
              <a:t>同時に複数人が入退室した場合の判別が難しい</a:t>
            </a:r>
            <a:endParaRPr lang="en-US" altLang="ja-JP" dirty="0"/>
          </a:p>
          <a:p>
            <a:pPr lvl="1"/>
            <a:r>
              <a:rPr lang="ja-JP" altLang="en-US" dirty="0"/>
              <a:t>複数人のまとまりが１人として</a:t>
            </a:r>
            <a:r>
              <a:rPr lang="ja-JP" altLang="en-US" dirty="0" smtClean="0"/>
              <a:t>検出</a:t>
            </a:r>
            <a:endParaRPr lang="en-US" altLang="ja-JP" dirty="0" smtClean="0"/>
          </a:p>
          <a:p>
            <a:r>
              <a:rPr lang="ja-JP" altLang="en-US" dirty="0" smtClean="0"/>
              <a:t>混雑状況の判断</a:t>
            </a:r>
            <a:endParaRPr lang="en-US" altLang="ja-JP" dirty="0" smtClean="0"/>
          </a:p>
          <a:p>
            <a:pPr lvl="1"/>
            <a:r>
              <a:rPr lang="ja-JP" altLang="en-US" dirty="0"/>
              <a:t>入退室</a:t>
            </a:r>
            <a:r>
              <a:rPr lang="ja-JP" altLang="en-US" dirty="0" smtClean="0"/>
              <a:t>の頻度だけでは十分でない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入退室した人数も必要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7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dirty="0"/>
              <a:t>人感センサの試験と課題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入</a:t>
            </a:r>
            <a:r>
              <a:rPr kumimoji="1" lang="ja-JP" altLang="en-US" dirty="0"/>
              <a:t>退室した際の</a:t>
            </a:r>
            <a:r>
              <a:rPr kumimoji="1" lang="ja-JP" altLang="en-US" dirty="0" smtClean="0"/>
              <a:t>処理について</a:t>
            </a:r>
            <a:endParaRPr lang="en-US" altLang="ja-JP" dirty="0"/>
          </a:p>
          <a:p>
            <a:pPr lvl="1"/>
            <a:r>
              <a:rPr lang="ja-JP" altLang="en-US" dirty="0" smtClean="0"/>
              <a:t>人感センサ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入</a:t>
            </a:r>
            <a:r>
              <a:rPr lang="ja-JP" altLang="en-US" dirty="0"/>
              <a:t>退室の</a:t>
            </a:r>
            <a:r>
              <a:rPr lang="ja-JP" altLang="en-US" dirty="0" smtClean="0"/>
              <a:t>頻度と人数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機械学習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を判断</a:t>
            </a:r>
            <a:endParaRPr lang="en-US" altLang="ja-JP" dirty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カメラ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入退室した人数を判断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画像</a:t>
            </a:r>
            <a:r>
              <a:rPr lang="ja-JP" altLang="en-US" dirty="0"/>
              <a:t>認識</a:t>
            </a:r>
            <a:endParaRPr lang="en-US" altLang="ja-JP" dirty="0" smtClean="0"/>
          </a:p>
          <a:p>
            <a:pPr lvl="1"/>
            <a:r>
              <a:rPr lang="ja-JP" altLang="en-US" dirty="0"/>
              <a:t>上記</a:t>
            </a:r>
            <a:r>
              <a:rPr lang="ja-JP" altLang="en-US" dirty="0" smtClean="0"/>
              <a:t>の</a:t>
            </a:r>
            <a:r>
              <a:rPr lang="en-US" altLang="ja-JP" dirty="0"/>
              <a:t>2</a:t>
            </a:r>
            <a:r>
              <a:rPr lang="ja-JP" altLang="en-US" dirty="0" smtClean="0"/>
              <a:t>つを組み合わせることにより混雑状況を判断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2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今後の計画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の設置</a:t>
            </a:r>
            <a:endParaRPr kumimoji="1" lang="en-US" altLang="ja-JP" dirty="0"/>
          </a:p>
          <a:p>
            <a:r>
              <a:rPr lang="en-US" altLang="ja-JP" dirty="0"/>
              <a:t>DB</a:t>
            </a:r>
            <a:r>
              <a:rPr lang="ja-JP" altLang="en-US" dirty="0"/>
              <a:t>にデータ入力</a:t>
            </a:r>
            <a:endParaRPr lang="en-US" altLang="ja-JP" dirty="0"/>
          </a:p>
          <a:p>
            <a:pPr lvl="1"/>
            <a:r>
              <a:rPr lang="ja-JP" altLang="en-US" dirty="0"/>
              <a:t>キーワードの決定</a:t>
            </a:r>
            <a:endParaRPr lang="en-US" altLang="ja-JP" dirty="0"/>
          </a:p>
          <a:p>
            <a:pPr lvl="1"/>
            <a:r>
              <a:rPr lang="ja-JP" altLang="en-US" dirty="0"/>
              <a:t>施設の情報の収集</a:t>
            </a:r>
            <a:endParaRPr lang="en-US" altLang="ja-JP" dirty="0"/>
          </a:p>
          <a:p>
            <a:r>
              <a:rPr kumimoji="1" lang="ja-JP" altLang="en-US" dirty="0"/>
              <a:t>人感センサの試験運用</a:t>
            </a:r>
            <a:endParaRPr kumimoji="1" lang="en-US" altLang="ja-JP" dirty="0"/>
          </a:p>
          <a:p>
            <a:pPr lvl="1"/>
            <a:r>
              <a:rPr lang="en-US" altLang="ja-JP" dirty="0"/>
              <a:t>Raspberry</a:t>
            </a:r>
            <a:r>
              <a:rPr lang="ja-JP" altLang="en-US" dirty="0"/>
              <a:t> </a:t>
            </a:r>
            <a:r>
              <a:rPr lang="en-US" altLang="ja-JP" dirty="0"/>
              <a:t>Pi</a:t>
            </a:r>
            <a:r>
              <a:rPr lang="ja-JP" altLang="en-US" dirty="0"/>
              <a:t>から</a:t>
            </a:r>
            <a:r>
              <a:rPr lang="en-US" altLang="ja-JP" dirty="0"/>
              <a:t>DB</a:t>
            </a:r>
            <a:r>
              <a:rPr lang="ja-JP" altLang="en-US" dirty="0"/>
              <a:t>へ</a:t>
            </a:r>
            <a:r>
              <a:rPr lang="ja-JP" altLang="en-US" dirty="0" smtClean="0"/>
              <a:t>送信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カメラによる入退室した人数の推定</a:t>
            </a:r>
            <a:endParaRPr lang="en-US" altLang="ja-JP" dirty="0"/>
          </a:p>
          <a:p>
            <a:pPr lvl="1"/>
            <a:r>
              <a:rPr kumimoji="1" lang="ja-JP" altLang="en-US" dirty="0"/>
              <a:t>混雑状況の評価</a:t>
            </a:r>
            <a:endParaRPr lang="en-US" altLang="ja-JP" dirty="0"/>
          </a:p>
          <a:p>
            <a:pPr lvl="2"/>
            <a:r>
              <a:rPr kumimoji="1" lang="ja-JP" altLang="en-US" dirty="0"/>
              <a:t>混雑の</a:t>
            </a:r>
            <a:r>
              <a:rPr kumimoji="1" lang="ja-JP" altLang="en-US" dirty="0" smtClean="0"/>
              <a:t>指標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頻度，人数</a:t>
            </a:r>
            <a:endParaRPr kumimoji="1"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ページの作成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1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ついてる時間</a:t>
            </a:r>
            <a:endParaRPr kumimoji="1" lang="en-US" altLang="ja-JP" dirty="0" smtClean="0"/>
          </a:p>
          <a:p>
            <a:r>
              <a:rPr lang="ja-JP" altLang="en-US" dirty="0"/>
              <a:t>三人</a:t>
            </a:r>
            <a:r>
              <a:rPr lang="ja-JP" altLang="en-US" dirty="0" smtClean="0"/>
              <a:t>と負ったパターン</a:t>
            </a:r>
            <a:endParaRPr lang="en-US" altLang="ja-JP" dirty="0" smtClean="0"/>
          </a:p>
          <a:p>
            <a:r>
              <a:rPr kumimoji="1" lang="ja-JP" altLang="en-US" dirty="0" smtClean="0"/>
              <a:t>推定</a:t>
            </a:r>
            <a:endParaRPr kumimoji="1" lang="en-US" altLang="ja-JP" dirty="0" smtClean="0"/>
          </a:p>
          <a:p>
            <a:r>
              <a:rPr lang="ja-JP" altLang="en-US" dirty="0" smtClean="0"/>
              <a:t>精度を上げる</a:t>
            </a:r>
            <a:endParaRPr lang="en-US" altLang="ja-JP" dirty="0" smtClean="0"/>
          </a:p>
          <a:p>
            <a:r>
              <a:rPr kumimoji="1" lang="ja-JP" altLang="en-US" dirty="0"/>
              <a:t>光</a:t>
            </a:r>
            <a:r>
              <a:rPr kumimoji="1" lang="ja-JP" altLang="en-US" dirty="0" smtClean="0"/>
              <a:t>のパターン　人数の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kumimoji="1" lang="ja-JP" altLang="en-US" dirty="0" smtClean="0"/>
              <a:t>機械学習で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Python Face recognition</a:t>
            </a:r>
          </a:p>
          <a:p>
            <a:pPr lvl="1"/>
            <a:r>
              <a:rPr lang="ja-JP" altLang="en-US" dirty="0" smtClean="0"/>
              <a:t>正面しかとれない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Face api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2018/7/21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5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混雑状況の取得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人体感知センサーモジュールを用いた混雑度の把握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http://osoyoo.com/wp-content/uploads/2016/07/Digital-Motion-Sensor1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8" y="2728004"/>
            <a:ext cx="1959749" cy="195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138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オープンキャンパス参加者</a:t>
            </a:r>
          </a:p>
        </p:txBody>
      </p:sp>
      <p:pic>
        <p:nvPicPr>
          <p:cNvPr id="1026" name="Picture 2" descr="ãäºº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79" y="3521778"/>
            <a:ext cx="3240435" cy="32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雲形吹き出し 5"/>
          <p:cNvSpPr/>
          <p:nvPr/>
        </p:nvSpPr>
        <p:spPr>
          <a:xfrm flipH="1">
            <a:off x="3275856" y="2522946"/>
            <a:ext cx="1928319" cy="107712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研究内容</a:t>
            </a:r>
          </a:p>
        </p:txBody>
      </p:sp>
      <p:sp>
        <p:nvSpPr>
          <p:cNvPr id="8" name="雲形吹き出し 7"/>
          <p:cNvSpPr/>
          <p:nvPr/>
        </p:nvSpPr>
        <p:spPr>
          <a:xfrm flipH="1">
            <a:off x="899592" y="2522945"/>
            <a:ext cx="1928319" cy="107712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大学の　　仕組み</a:t>
            </a:r>
            <a:endParaRPr kumimoji="1" lang="ja-JP" altLang="en-US" dirty="0"/>
          </a:p>
        </p:txBody>
      </p:sp>
      <p:sp>
        <p:nvSpPr>
          <p:cNvPr id="9" name="雲形吹き出し 8"/>
          <p:cNvSpPr/>
          <p:nvPr/>
        </p:nvSpPr>
        <p:spPr>
          <a:xfrm flipH="1">
            <a:off x="5566863" y="2522947"/>
            <a:ext cx="1928319" cy="107712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学内の回り方</a:t>
            </a:r>
            <a:endParaRPr kumimoji="1" lang="ja-JP" altLang="en-US" dirty="0"/>
          </a:p>
        </p:txBody>
      </p:sp>
      <p:sp>
        <p:nvSpPr>
          <p:cNvPr id="7" name="乗算記号 6"/>
          <p:cNvSpPr/>
          <p:nvPr/>
        </p:nvSpPr>
        <p:spPr>
          <a:xfrm>
            <a:off x="755575" y="1996413"/>
            <a:ext cx="2216351" cy="2130189"/>
          </a:xfrm>
          <a:prstGeom prst="mathMultiply">
            <a:avLst>
              <a:gd name="adj1" fmla="val 9302"/>
            </a:avLst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乗算記号 10"/>
          <p:cNvSpPr/>
          <p:nvPr/>
        </p:nvSpPr>
        <p:spPr>
          <a:xfrm>
            <a:off x="5422846" y="1976838"/>
            <a:ext cx="2216351" cy="2130189"/>
          </a:xfrm>
          <a:prstGeom prst="mathMultiply">
            <a:avLst>
              <a:gd name="adj1" fmla="val 9302"/>
            </a:avLst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乗算記号 11"/>
          <p:cNvSpPr/>
          <p:nvPr/>
        </p:nvSpPr>
        <p:spPr>
          <a:xfrm>
            <a:off x="3124326" y="1976839"/>
            <a:ext cx="2216351" cy="2130189"/>
          </a:xfrm>
          <a:prstGeom prst="mathMultiply">
            <a:avLst>
              <a:gd name="adj1" fmla="val 9302"/>
            </a:avLst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1490462" y="3933056"/>
            <a:ext cx="5040560" cy="778280"/>
          </a:xfrm>
          <a:prstGeom prst="wedgeRoundRectCallout">
            <a:avLst>
              <a:gd name="adj1" fmla="val 40392"/>
              <a:gd name="adj2" fmla="val 747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取り敢えず適当に回ろう！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39552" y="5085184"/>
            <a:ext cx="6264696" cy="13681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大学側で各情報を提供しているのにも</a:t>
            </a:r>
            <a:r>
              <a:rPr lang="ja-JP" altLang="en-US" sz="2400" dirty="0" smtClean="0"/>
              <a:t>関わらずそれら</a:t>
            </a:r>
            <a:r>
              <a:rPr lang="ja-JP" altLang="en-US" sz="2400" dirty="0"/>
              <a:t>の情報を収集できない可能性がある</a:t>
            </a: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3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0" grpId="0" animBg="1"/>
      <p:bldP spid="10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オープンキャンパス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各施設</a:t>
            </a:r>
            <a:r>
              <a:rPr kumimoji="1" lang="en-US" altLang="ja-JP" sz="2400" dirty="0"/>
              <a:t>/</a:t>
            </a:r>
            <a:r>
              <a:rPr kumimoji="1" lang="ja-JP" altLang="en-US" sz="2400" dirty="0"/>
              <a:t>プログラムに</a:t>
            </a:r>
            <a:r>
              <a:rPr kumimoji="1" lang="ja-JP" altLang="en-US" sz="2400" dirty="0" smtClean="0"/>
              <a:t>関する情報を効率的に収集できる環境の</a:t>
            </a:r>
            <a:r>
              <a:rPr lang="ja-JP" altLang="en-US" sz="2400" dirty="0" smtClean="0"/>
              <a:t>提供</a:t>
            </a:r>
            <a:endParaRPr kumimoji="1" lang="ja-JP" altLang="en-US" sz="2400" dirty="0"/>
          </a:p>
        </p:txBody>
      </p:sp>
      <p:pic>
        <p:nvPicPr>
          <p:cNvPr id="1026" name="Picture 2" descr="ãäºº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68" y="3481041"/>
            <a:ext cx="3240435" cy="32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899592" y="2564903"/>
            <a:ext cx="3456384" cy="105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自身の興味のある情報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4508376" y="2564902"/>
            <a:ext cx="3456384" cy="105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施設の情報</a:t>
            </a:r>
            <a:endParaRPr kumimoji="1" lang="ja-JP" altLang="en-US" sz="2400" dirty="0"/>
          </a:p>
        </p:txBody>
      </p:sp>
      <p:sp>
        <p:nvSpPr>
          <p:cNvPr id="16" name="角丸四角形 15"/>
          <p:cNvSpPr/>
          <p:nvPr/>
        </p:nvSpPr>
        <p:spPr>
          <a:xfrm>
            <a:off x="2483768" y="3769964"/>
            <a:ext cx="3911302" cy="105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各施設の混雑情報</a:t>
            </a:r>
            <a:endParaRPr kumimoji="1" lang="ja-JP" altLang="en-US" sz="2400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2483768" y="5301208"/>
            <a:ext cx="4104456" cy="778280"/>
          </a:xfrm>
          <a:prstGeom prst="wedgeRoundRectCallout">
            <a:avLst>
              <a:gd name="adj1" fmla="val 59550"/>
              <a:gd name="adj2" fmla="val -471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これくらいの情報があれば</a:t>
            </a:r>
            <a:r>
              <a:rPr lang="en-US" altLang="ja-JP" sz="2400" dirty="0">
                <a:solidFill>
                  <a:srgbClr val="FF0000"/>
                </a:solidFill>
              </a:rPr>
              <a:t/>
            </a:r>
            <a:br>
              <a:rPr lang="en-US" altLang="ja-JP" sz="2400" dirty="0">
                <a:solidFill>
                  <a:srgbClr val="FF0000"/>
                </a:solidFill>
              </a:rPr>
            </a:br>
            <a:r>
              <a:rPr lang="ja-JP" altLang="en-US" sz="2400" dirty="0">
                <a:solidFill>
                  <a:srgbClr val="FF0000"/>
                </a:solidFill>
              </a:rPr>
              <a:t>苦労は少なそう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628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問題解決への提案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キーワード検索</a:t>
            </a:r>
          </a:p>
        </p:txBody>
      </p:sp>
      <p:pic>
        <p:nvPicPr>
          <p:cNvPr id="4" name="Picture 2" descr="ãäºº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29" y="4053884"/>
            <a:ext cx="2664371" cy="2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54696"/>
            <a:ext cx="3408363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矢印 13"/>
          <p:cNvSpPr/>
          <p:nvPr/>
        </p:nvSpPr>
        <p:spPr>
          <a:xfrm>
            <a:off x="4283968" y="3140968"/>
            <a:ext cx="936104" cy="10081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652120" y="3181244"/>
            <a:ext cx="2736304" cy="872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あなたのおススメは○○研究室です</a:t>
            </a:r>
            <a:r>
              <a:rPr kumimoji="1" lang="en-US" altLang="ja-JP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!</a:t>
            </a:r>
            <a:endParaRPr kumimoji="1" lang="ja-JP" altLang="en-US" sz="24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2915816" y="5301208"/>
            <a:ext cx="3816424" cy="778280"/>
          </a:xfrm>
          <a:prstGeom prst="wedgeRoundRectCallout">
            <a:avLst>
              <a:gd name="adj1" fmla="val 59550"/>
              <a:gd name="adj2" fmla="val -471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ここに行けば興味がある　　　　　　　情報を集められそうだ！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5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問題解決への提案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混雑状況確認</a:t>
            </a:r>
            <a:endParaRPr kumimoji="1" lang="ja-JP" altLang="en-US" sz="2400" dirty="0"/>
          </a:p>
        </p:txBody>
      </p:sp>
      <p:pic>
        <p:nvPicPr>
          <p:cNvPr id="4" name="Picture 2" descr="ãäºº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85" y="4001294"/>
            <a:ext cx="2664371" cy="2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ãã¹ãã¼ããã©ã³ ã¤ã©ã¹ããã®ç»åæ¤ç´¢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20770"/>
            <a:ext cx="2575386" cy="345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0" y="2724826"/>
            <a:ext cx="2087934" cy="73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角丸四角形吹き出し 12"/>
          <p:cNvSpPr/>
          <p:nvPr/>
        </p:nvSpPr>
        <p:spPr>
          <a:xfrm>
            <a:off x="3203848" y="5690348"/>
            <a:ext cx="3816424" cy="778280"/>
          </a:xfrm>
          <a:prstGeom prst="wedgeRoundRectCallout">
            <a:avLst>
              <a:gd name="adj1" fmla="val 59550"/>
              <a:gd name="adj2" fmla="val -4714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混雑が解消されるまで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別の研究室を見学しよう</a:t>
            </a:r>
            <a:r>
              <a:rPr kumimoji="1" lang="en-US" altLang="ja-JP" sz="2400" dirty="0">
                <a:solidFill>
                  <a:srgbClr val="FF0000"/>
                </a:solidFill>
              </a:rPr>
              <a:t>!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雲形吹き出し 14"/>
          <p:cNvSpPr/>
          <p:nvPr/>
        </p:nvSpPr>
        <p:spPr>
          <a:xfrm flipH="1">
            <a:off x="4355976" y="2348880"/>
            <a:ext cx="3960439" cy="18002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その研究室って今どれ位見学者が居るのかな？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1" y="3434278"/>
            <a:ext cx="2087934" cy="75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1485208" y="4381009"/>
            <a:ext cx="1260139" cy="6259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再</a:t>
            </a:r>
            <a:r>
              <a:rPr kumimoji="1" lang="ja-JP" altLang="en-US" sz="2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329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システム全体図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09" y="1883872"/>
            <a:ext cx="1305107" cy="1600423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3" y="4134238"/>
            <a:ext cx="1015047" cy="1862983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6403384" y="2292594"/>
            <a:ext cx="1429602" cy="850519"/>
            <a:chOff x="6322740" y="3368678"/>
            <a:chExt cx="1661532" cy="1006839"/>
          </a:xfrm>
        </p:grpSpPr>
        <p:pic>
          <p:nvPicPr>
            <p:cNvPr id="7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5449213" y="4417082"/>
            <a:ext cx="1429602" cy="850519"/>
            <a:chOff x="6322740" y="3368678"/>
            <a:chExt cx="1661532" cy="1006839"/>
          </a:xfrm>
        </p:grpSpPr>
        <p:pic>
          <p:nvPicPr>
            <p:cNvPr id="10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964602" y="3484295"/>
            <a:ext cx="1429602" cy="850519"/>
            <a:chOff x="6322740" y="3368678"/>
            <a:chExt cx="1661532" cy="1006839"/>
          </a:xfrm>
        </p:grpSpPr>
        <p:pic>
          <p:nvPicPr>
            <p:cNvPr id="13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507827" y="4756670"/>
            <a:ext cx="1429602" cy="850519"/>
            <a:chOff x="6322740" y="3368678"/>
            <a:chExt cx="1661532" cy="1006839"/>
          </a:xfrm>
        </p:grpSpPr>
        <p:pic>
          <p:nvPicPr>
            <p:cNvPr id="16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682940" y="5463926"/>
            <a:ext cx="1429602" cy="850519"/>
            <a:chOff x="6322740" y="3368678"/>
            <a:chExt cx="1661532" cy="1006839"/>
          </a:xfrm>
        </p:grpSpPr>
        <p:pic>
          <p:nvPicPr>
            <p:cNvPr id="19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cxnSp>
        <p:nvCxnSpPr>
          <p:cNvPr id="31" name="直線コネクタ 30"/>
          <p:cNvCxnSpPr>
            <a:stCxn id="4" idx="3"/>
            <a:endCxn id="13" idx="1"/>
          </p:cNvCxnSpPr>
          <p:nvPr/>
        </p:nvCxnSpPr>
        <p:spPr>
          <a:xfrm>
            <a:off x="3975616" y="2684084"/>
            <a:ext cx="2988987" cy="114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3"/>
            <a:endCxn id="7" idx="1"/>
          </p:cNvCxnSpPr>
          <p:nvPr/>
        </p:nvCxnSpPr>
        <p:spPr>
          <a:xfrm flipV="1">
            <a:off x="3975616" y="2633215"/>
            <a:ext cx="2427769" cy="50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4" idx="3"/>
            <a:endCxn id="10" idx="1"/>
          </p:cNvCxnSpPr>
          <p:nvPr/>
        </p:nvCxnSpPr>
        <p:spPr>
          <a:xfrm>
            <a:off x="3975616" y="2684084"/>
            <a:ext cx="1473598" cy="207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4" idx="3"/>
            <a:endCxn id="19" idx="0"/>
          </p:cNvCxnSpPr>
          <p:nvPr/>
        </p:nvCxnSpPr>
        <p:spPr>
          <a:xfrm>
            <a:off x="3975616" y="2684084"/>
            <a:ext cx="1336338" cy="277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4" idx="3"/>
            <a:endCxn id="16" idx="1"/>
          </p:cNvCxnSpPr>
          <p:nvPr/>
        </p:nvCxnSpPr>
        <p:spPr>
          <a:xfrm>
            <a:off x="3975616" y="2684084"/>
            <a:ext cx="3532212" cy="241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5" idx="0"/>
            <a:endCxn id="4" idx="1"/>
          </p:cNvCxnSpPr>
          <p:nvPr/>
        </p:nvCxnSpPr>
        <p:spPr>
          <a:xfrm flipV="1">
            <a:off x="1366167" y="2684084"/>
            <a:ext cx="1304342" cy="145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13330" y="6145168"/>
            <a:ext cx="21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ユーザのデバイス</a:t>
            </a:r>
            <a:endParaRPr kumimoji="1" lang="ja-JP" altLang="en-US" sz="1600" b="1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4389120" y="1459025"/>
            <a:ext cx="4376733" cy="4929242"/>
          </a:xfrm>
          <a:prstGeom prst="roundRect">
            <a:avLst>
              <a:gd name="adj" fmla="val 6639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55006" y="1259277"/>
            <a:ext cx="13044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各施設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833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データの流れ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09" y="1883872"/>
            <a:ext cx="1305107" cy="1600423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3" y="4134238"/>
            <a:ext cx="1015047" cy="186298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288" y="1685268"/>
            <a:ext cx="2759639" cy="4897939"/>
          </a:xfrm>
          <a:prstGeom prst="rect">
            <a:avLst/>
          </a:prstGeom>
        </p:spPr>
      </p:pic>
      <p:sp>
        <p:nvSpPr>
          <p:cNvPr id="42" name="角丸四角形吹き出し 41"/>
          <p:cNvSpPr/>
          <p:nvPr/>
        </p:nvSpPr>
        <p:spPr>
          <a:xfrm>
            <a:off x="5688311" y="745028"/>
            <a:ext cx="2827039" cy="747057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Web</a:t>
            </a:r>
            <a:r>
              <a:rPr lang="ja-JP" altLang="en-US" dirty="0">
                <a:solidFill>
                  <a:schemeClr val="tx1"/>
                </a:solidFill>
              </a:rPr>
              <a:t>ページからキーワードを選択・入力情報を送信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5" idx="0"/>
            <a:endCxn id="4" idx="1"/>
          </p:cNvCxnSpPr>
          <p:nvPr/>
        </p:nvCxnSpPr>
        <p:spPr>
          <a:xfrm flipV="1">
            <a:off x="1366167" y="2684084"/>
            <a:ext cx="1304342" cy="1450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638519" y="1690689"/>
            <a:ext cx="3688782" cy="489251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3330" y="6145168"/>
            <a:ext cx="21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ユーザのデバイス</a:t>
            </a:r>
            <a:endParaRPr kumimoji="1" lang="ja-JP" altLang="en-US" sz="1600" b="1" dirty="0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30" name="スライド番号プレースホルダー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6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データの流れ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09" y="1883872"/>
            <a:ext cx="1305107" cy="1600423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3" y="4134238"/>
            <a:ext cx="1015047" cy="1862983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813330" y="6145168"/>
            <a:ext cx="21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ユーザのデバイス</a:t>
            </a:r>
            <a:endParaRPr kumimoji="1" lang="ja-JP" altLang="en-US" sz="1600" b="1" dirty="0"/>
          </a:p>
        </p:txBody>
      </p:sp>
      <p:sp>
        <p:nvSpPr>
          <p:cNvPr id="28" name="角丸四角形 27"/>
          <p:cNvSpPr/>
          <p:nvPr/>
        </p:nvSpPr>
        <p:spPr>
          <a:xfrm>
            <a:off x="638519" y="1690689"/>
            <a:ext cx="3688782" cy="489251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4" idx="1"/>
            <a:endCxn id="5" idx="0"/>
          </p:cNvCxnSpPr>
          <p:nvPr/>
        </p:nvCxnSpPr>
        <p:spPr>
          <a:xfrm flipH="1">
            <a:off x="1366167" y="2684084"/>
            <a:ext cx="1304342" cy="1450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吹き出し 25"/>
          <p:cNvSpPr/>
          <p:nvPr/>
        </p:nvSpPr>
        <p:spPr>
          <a:xfrm>
            <a:off x="2369508" y="3955551"/>
            <a:ext cx="3384336" cy="1184152"/>
          </a:xfrm>
          <a:prstGeom prst="wedgeRoundRectCallout">
            <a:avLst>
              <a:gd name="adj1" fmla="val -21686"/>
              <a:gd name="adj2" fmla="val -7975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該当するキーワードから紐づけされているキーワードや関連のある研究室などの情報を返信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76" y="4070998"/>
            <a:ext cx="1015047" cy="1862983"/>
          </a:xfrm>
          <a:prstGeom prst="rect">
            <a:avLst/>
          </a:prstGeom>
        </p:spPr>
      </p:pic>
      <p:cxnSp>
        <p:nvCxnSpPr>
          <p:cNvPr id="59" name="直線コネクタ 58"/>
          <p:cNvCxnSpPr>
            <a:stCxn id="58" idx="0"/>
          </p:cNvCxnSpPr>
          <p:nvPr/>
        </p:nvCxnSpPr>
        <p:spPr>
          <a:xfrm flipV="1">
            <a:off x="7269500" y="2620844"/>
            <a:ext cx="1304342" cy="1450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吹き出し 59"/>
          <p:cNvSpPr/>
          <p:nvPr/>
        </p:nvSpPr>
        <p:spPr>
          <a:xfrm>
            <a:off x="5632211" y="1280727"/>
            <a:ext cx="3284240" cy="618700"/>
          </a:xfrm>
          <a:prstGeom prst="wedgeRoundRectCallout">
            <a:avLst>
              <a:gd name="adj1" fmla="val -18088"/>
              <a:gd name="adj2" fmla="val 7499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新たなキーワード，場所の表示</a:t>
            </a:r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06" y="2126859"/>
            <a:ext cx="2666224" cy="4731141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841" y="5693571"/>
            <a:ext cx="1476727" cy="302782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6279144" y="3075709"/>
            <a:ext cx="2092123" cy="60587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あなたのおススメは○○研究室です</a:t>
            </a:r>
            <a:r>
              <a:rPr kumimoji="1" lang="en-US" altLang="ja-JP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!</a:t>
            </a:r>
            <a:endParaRPr kumimoji="1" lang="ja-JP" altLang="en-US" sz="16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279143" y="2642745"/>
            <a:ext cx="1173915" cy="2391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7581248" y="2628243"/>
            <a:ext cx="680845" cy="25434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Search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279143" y="3790363"/>
            <a:ext cx="2092124" cy="1753585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場所</a:t>
            </a:r>
            <a:r>
              <a:rPr lang="en-US" altLang="ja-JP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: A-</a:t>
            </a:r>
            <a:r>
              <a:rPr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○</a:t>
            </a:r>
            <a:endParaRPr lang="en-US" altLang="ja-JP" sz="14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指導教員 </a:t>
            </a:r>
            <a:r>
              <a:rPr kumimoji="1" lang="en-US" altLang="ja-JP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: </a:t>
            </a:r>
            <a:r>
              <a: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○○</a:t>
            </a:r>
            <a:endParaRPr kumimoji="1" lang="en-US" altLang="ja-JP" sz="14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研究内容</a:t>
            </a:r>
            <a:endParaRPr kumimoji="1" lang="en-US" altLang="ja-JP" sz="14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キーワード</a:t>
            </a:r>
            <a:endParaRPr kumimoji="1" lang="en-US" altLang="ja-JP" sz="14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混雑状況 </a:t>
            </a:r>
            <a:r>
              <a:rPr lang="en-US" altLang="ja-JP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: </a:t>
            </a:r>
            <a:r>
              <a:rPr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やや混雑</a:t>
            </a:r>
            <a:endParaRPr kumimoji="1" lang="en-US" altLang="ja-JP" sz="14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83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データの流れ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3" y="1976884"/>
            <a:ext cx="1305107" cy="1600423"/>
          </a:xfrm>
        </p:spPr>
      </p:pic>
      <p:grpSp>
        <p:nvGrpSpPr>
          <p:cNvPr id="8" name="グループ化 7"/>
          <p:cNvGrpSpPr/>
          <p:nvPr/>
        </p:nvGrpSpPr>
        <p:grpSpPr>
          <a:xfrm>
            <a:off x="6403384" y="2292594"/>
            <a:ext cx="1429602" cy="850519"/>
            <a:chOff x="6322740" y="3368678"/>
            <a:chExt cx="1661532" cy="1006839"/>
          </a:xfrm>
        </p:grpSpPr>
        <p:pic>
          <p:nvPicPr>
            <p:cNvPr id="7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5449213" y="4417082"/>
            <a:ext cx="1429602" cy="850519"/>
            <a:chOff x="6322740" y="3368678"/>
            <a:chExt cx="1661532" cy="1006839"/>
          </a:xfrm>
        </p:grpSpPr>
        <p:pic>
          <p:nvPicPr>
            <p:cNvPr id="10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964602" y="3484295"/>
            <a:ext cx="1429602" cy="850519"/>
            <a:chOff x="6322740" y="3368678"/>
            <a:chExt cx="1661532" cy="1006839"/>
          </a:xfrm>
        </p:grpSpPr>
        <p:pic>
          <p:nvPicPr>
            <p:cNvPr id="13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507827" y="4756670"/>
            <a:ext cx="1429602" cy="850519"/>
            <a:chOff x="6322740" y="3368678"/>
            <a:chExt cx="1661532" cy="1006839"/>
          </a:xfrm>
        </p:grpSpPr>
        <p:pic>
          <p:nvPicPr>
            <p:cNvPr id="16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682940" y="5463926"/>
            <a:ext cx="1429602" cy="850519"/>
            <a:chOff x="6322740" y="3368678"/>
            <a:chExt cx="1661532" cy="1006839"/>
          </a:xfrm>
        </p:grpSpPr>
        <p:pic>
          <p:nvPicPr>
            <p:cNvPr id="19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741" y="3368678"/>
              <a:ext cx="1462119" cy="806450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6322740" y="3974739"/>
              <a:ext cx="1661532" cy="4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b="1" dirty="0"/>
                <a:t>Raspberry Pi</a:t>
              </a:r>
              <a:endParaRPr kumimoji="1" lang="ja-JP" altLang="en-US" sz="1600" b="1" dirty="0"/>
            </a:p>
          </p:txBody>
        </p:sp>
      </p:grpSp>
      <p:sp>
        <p:nvSpPr>
          <p:cNvPr id="25" name="角丸四角形 24"/>
          <p:cNvSpPr/>
          <p:nvPr/>
        </p:nvSpPr>
        <p:spPr>
          <a:xfrm>
            <a:off x="3065172" y="1545465"/>
            <a:ext cx="5872257" cy="496530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角丸四角形吹き出し 46"/>
          <p:cNvSpPr/>
          <p:nvPr/>
        </p:nvSpPr>
        <p:spPr>
          <a:xfrm flipH="1">
            <a:off x="977965" y="4080674"/>
            <a:ext cx="3713553" cy="900930"/>
          </a:xfrm>
          <a:prstGeom prst="wedgeRoundRectCallout">
            <a:avLst>
              <a:gd name="adj1" fmla="val -29663"/>
              <a:gd name="adj2" fmla="val -8193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各施設の混雑状況をデータベー</a:t>
            </a:r>
            <a:r>
              <a:rPr lang="ja-JP" altLang="en-US" dirty="0">
                <a:solidFill>
                  <a:schemeClr val="tx1"/>
                </a:solidFill>
              </a:rPr>
              <a:t>ス</a:t>
            </a:r>
            <a:r>
              <a:rPr kumimoji="1" lang="ja-JP" altLang="en-US" dirty="0">
                <a:solidFill>
                  <a:schemeClr val="tx1"/>
                </a:solidFill>
              </a:rPr>
              <a:t>に送信</a:t>
            </a:r>
          </a:p>
        </p:txBody>
      </p:sp>
      <p:cxnSp>
        <p:nvCxnSpPr>
          <p:cNvPr id="48" name="直線矢印コネクタ 47"/>
          <p:cNvCxnSpPr>
            <a:stCxn id="7" idx="1"/>
          </p:cNvCxnSpPr>
          <p:nvPr/>
        </p:nvCxnSpPr>
        <p:spPr>
          <a:xfrm flipH="1">
            <a:off x="4682938" y="2633215"/>
            <a:ext cx="1720447" cy="1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13" idx="1"/>
            <a:endCxn id="4" idx="3"/>
          </p:cNvCxnSpPr>
          <p:nvPr/>
        </p:nvCxnSpPr>
        <p:spPr>
          <a:xfrm flipH="1" flipV="1">
            <a:off x="4682940" y="2777096"/>
            <a:ext cx="2281663" cy="1047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1"/>
          </p:cNvCxnSpPr>
          <p:nvPr/>
        </p:nvCxnSpPr>
        <p:spPr>
          <a:xfrm flipH="1" flipV="1">
            <a:off x="4730020" y="2902840"/>
            <a:ext cx="2777808" cy="2194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0" idx="1"/>
          </p:cNvCxnSpPr>
          <p:nvPr/>
        </p:nvCxnSpPr>
        <p:spPr>
          <a:xfrm flipH="1" flipV="1">
            <a:off x="4682938" y="2948373"/>
            <a:ext cx="766276" cy="1809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9" idx="0"/>
          </p:cNvCxnSpPr>
          <p:nvPr/>
        </p:nvCxnSpPr>
        <p:spPr>
          <a:xfrm flipH="1" flipV="1">
            <a:off x="4682939" y="3092254"/>
            <a:ext cx="629015" cy="2371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日付プレースホルダー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2018/7/21</a:t>
            </a:r>
            <a:endParaRPr kumimoji="1" lang="ja-JP" altLang="en-US" dirty="0"/>
          </a:p>
        </p:txBody>
      </p:sp>
      <p:sp>
        <p:nvSpPr>
          <p:cNvPr id="74" name="スライド番号プレースホルダー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2DF1-46FA-4B87-8A46-814D65DFE213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6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511</Words>
  <Application>Microsoft Office PowerPoint</Application>
  <PresentationFormat>画面に合わせる (4:3)</PresentationFormat>
  <Paragraphs>138</Paragraphs>
  <Slides>15</Slides>
  <Notes>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Wingdings</vt:lpstr>
      <vt:lpstr>Office テーマ</vt:lpstr>
      <vt:lpstr>中間報告 キーワード検索と混雑状況</vt:lpstr>
      <vt:lpstr>背景</vt:lpstr>
      <vt:lpstr>目的</vt:lpstr>
      <vt:lpstr>問題解決への提案(1/2)</vt:lpstr>
      <vt:lpstr>問題解決への提案(2/2)</vt:lpstr>
      <vt:lpstr>システム全体図</vt:lpstr>
      <vt:lpstr>データの流れ</vt:lpstr>
      <vt:lpstr>データの流れ</vt:lpstr>
      <vt:lpstr>データの流れ</vt:lpstr>
      <vt:lpstr>混雑状況の取得</vt:lpstr>
      <vt:lpstr>人感センサの試験と課題</vt:lpstr>
      <vt:lpstr>人感センサの試験と課題</vt:lpstr>
      <vt:lpstr>今後の計画</vt:lpstr>
      <vt:lpstr>PowerPoint プレゼンテーション</vt:lpstr>
      <vt:lpstr>混雑状況の取得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妻鳥研究室</dc:creator>
  <cp:lastModifiedBy>shigelab</cp:lastModifiedBy>
  <cp:revision>54</cp:revision>
  <dcterms:created xsi:type="dcterms:W3CDTF">2018-07-17T03:09:32Z</dcterms:created>
  <dcterms:modified xsi:type="dcterms:W3CDTF">2018-07-21T04:50:02Z</dcterms:modified>
</cp:coreProperties>
</file>