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64" r:id="rId2"/>
    <p:sldId id="265" r:id="rId3"/>
    <p:sldId id="266" r:id="rId4"/>
    <p:sldId id="267" r:id="rId5"/>
    <p:sldId id="268" r:id="rId6"/>
    <p:sldId id="257" r:id="rId7"/>
    <p:sldId id="259" r:id="rId8"/>
    <p:sldId id="261" r:id="rId9"/>
    <p:sldId id="263" r:id="rId10"/>
    <p:sldId id="272" r:id="rId11"/>
    <p:sldId id="271" r:id="rId12"/>
    <p:sldId id="273" r:id="rId13"/>
    <p:sldId id="270"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74" d="100"/>
          <a:sy n="74"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4EF9D-DE36-4B2F-A5C8-813D2CE3711F}" type="datetimeFigureOut">
              <a:rPr kumimoji="1" lang="ja-JP" altLang="en-US" smtClean="0"/>
              <a:t>2018/7/17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2217-888F-4E31-804F-922D8440139F}" type="slidenum">
              <a:rPr kumimoji="1" lang="ja-JP" altLang="en-US" smtClean="0"/>
              <a:t>‹#›</a:t>
            </a:fld>
            <a:endParaRPr kumimoji="1" lang="ja-JP" altLang="en-US"/>
          </a:p>
        </p:txBody>
      </p:sp>
    </p:spTree>
    <p:extLst>
      <p:ext uri="{BB962C8B-B14F-4D97-AF65-F5344CB8AC3E}">
        <p14:creationId xmlns:p14="http://schemas.microsoft.com/office/powerpoint/2010/main" val="27073213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51F2217-888F-4E31-804F-922D8440139F}" type="slidenum">
              <a:rPr kumimoji="1" lang="ja-JP" altLang="en-US" smtClean="0"/>
              <a:t>1</a:t>
            </a:fld>
            <a:endParaRPr kumimoji="1" lang="ja-JP" altLang="en-US"/>
          </a:p>
        </p:txBody>
      </p:sp>
    </p:spTree>
    <p:extLst>
      <p:ext uri="{BB962C8B-B14F-4D97-AF65-F5344CB8AC3E}">
        <p14:creationId xmlns:p14="http://schemas.microsoft.com/office/powerpoint/2010/main" val="2352221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36200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47019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292178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12443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597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2018/7/21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277464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2018/7/21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238011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2018/7/21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102554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2018/7/21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90261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2018/7/21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328915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2018/7/21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186623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2018/7/21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42649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中間発表</a:t>
            </a:r>
            <a:endParaRPr kumimoji="1" lang="ja-JP" altLang="en-US" dirty="0"/>
          </a:p>
        </p:txBody>
      </p:sp>
      <p:sp>
        <p:nvSpPr>
          <p:cNvPr id="3" name="サブタイトル 2"/>
          <p:cNvSpPr>
            <a:spLocks noGrp="1"/>
          </p:cNvSpPr>
          <p:nvPr>
            <p:ph type="subTitle" idx="1"/>
          </p:nvPr>
        </p:nvSpPr>
        <p:spPr>
          <a:xfrm>
            <a:off x="1143000" y="3602037"/>
            <a:ext cx="6858000" cy="2858139"/>
          </a:xfrm>
        </p:spPr>
        <p:txBody>
          <a:bodyPr>
            <a:normAutofit/>
          </a:bodyPr>
          <a:lstStyle/>
          <a:p>
            <a:r>
              <a:rPr lang="ja-JP" altLang="en-US" sz="2400" dirty="0" smtClean="0"/>
              <a:t>グループ</a:t>
            </a:r>
            <a:r>
              <a:rPr lang="ja-JP" altLang="en-US" sz="2400" dirty="0" smtClean="0"/>
              <a:t>２</a:t>
            </a:r>
            <a:endParaRPr lang="en-US" altLang="ja-JP" sz="2400" dirty="0" smtClean="0"/>
          </a:p>
          <a:p>
            <a:r>
              <a:rPr kumimoji="1" lang="en-US" altLang="ja-JP" sz="2000" dirty="0" smtClean="0"/>
              <a:t>1225114 </a:t>
            </a:r>
            <a:r>
              <a:rPr kumimoji="1" lang="ja-JP" altLang="en-US" sz="2000" dirty="0" smtClean="0"/>
              <a:t>内田裕基</a:t>
            </a:r>
            <a:endParaRPr kumimoji="1" lang="en-US" altLang="ja-JP" sz="2000" dirty="0" smtClean="0"/>
          </a:p>
          <a:p>
            <a:r>
              <a:rPr lang="en-US" altLang="ja-JP" sz="2000" dirty="0" smtClean="0"/>
              <a:t>1225120 </a:t>
            </a:r>
            <a:r>
              <a:rPr lang="ja-JP" altLang="en-US" sz="2000" dirty="0" smtClean="0"/>
              <a:t>坂本康明</a:t>
            </a:r>
            <a:endParaRPr lang="en-US" altLang="ja-JP" sz="2000" dirty="0" smtClean="0"/>
          </a:p>
          <a:p>
            <a:r>
              <a:rPr kumimoji="1" lang="en-US" altLang="ja-JP" sz="2000" dirty="0" smtClean="0"/>
              <a:t>1225121 </a:t>
            </a:r>
            <a:r>
              <a:rPr kumimoji="1" lang="ja-JP" altLang="en-US" sz="2000" dirty="0" smtClean="0"/>
              <a:t>佐野稜太</a:t>
            </a:r>
            <a:endParaRPr kumimoji="1" lang="en-US" altLang="ja-JP" sz="2000" dirty="0" smtClean="0"/>
          </a:p>
          <a:p>
            <a:r>
              <a:rPr kumimoji="1" lang="en-US" altLang="ja-JP" sz="2000" dirty="0" smtClean="0"/>
              <a:t>1225129 </a:t>
            </a:r>
            <a:r>
              <a:rPr kumimoji="1" lang="ja-JP" altLang="en-US" sz="2000" dirty="0" smtClean="0"/>
              <a:t>森康浩</a:t>
            </a:r>
            <a:endParaRPr kumimoji="1" lang="en-US" altLang="ja-JP" sz="2000" dirty="0" smtClean="0"/>
          </a:p>
          <a:p>
            <a:r>
              <a:rPr lang="en-US" altLang="ja-JP" sz="2000" dirty="0" smtClean="0"/>
              <a:t>1225130 </a:t>
            </a:r>
            <a:r>
              <a:rPr lang="ja-JP" altLang="en-US" sz="2000" dirty="0" smtClean="0"/>
              <a:t>山崎侑一</a:t>
            </a:r>
            <a:endParaRPr kumimoji="1" lang="ja-JP" altLang="en-US" sz="2000" dirty="0"/>
          </a:p>
        </p:txBody>
      </p:sp>
    </p:spTree>
    <p:extLst>
      <p:ext uri="{BB962C8B-B14F-4D97-AF65-F5344CB8AC3E}">
        <p14:creationId xmlns:p14="http://schemas.microsoft.com/office/powerpoint/2010/main" val="2545140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混雑状況の取得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人体感知センサーモジュールを用いた混雑度の把握</a:t>
            </a:r>
            <a:endParaRPr kumimoji="1" lang="en-US" altLang="ja-JP" i="1" dirty="0" smtClean="0"/>
          </a:p>
          <a:p>
            <a:endParaRPr kumimoji="1" lang="ja-JP" altLang="en-US" i="1" dirty="0"/>
          </a:p>
        </p:txBody>
      </p:sp>
      <p:grpSp>
        <p:nvGrpSpPr>
          <p:cNvPr id="7" name="グループ化 6"/>
          <p:cNvGrpSpPr/>
          <p:nvPr/>
        </p:nvGrpSpPr>
        <p:grpSpPr>
          <a:xfrm>
            <a:off x="7332504" y="2339888"/>
            <a:ext cx="1907101" cy="1355586"/>
            <a:chOff x="6322741" y="3368678"/>
            <a:chExt cx="1795178" cy="986929"/>
          </a:xfrm>
        </p:grpSpPr>
        <p:pic>
          <p:nvPicPr>
            <p:cNvPr id="8" name="Picture 2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9" name="テキスト ボックス 8"/>
            <p:cNvSpPr txBox="1"/>
            <p:nvPr/>
          </p:nvSpPr>
          <p:spPr>
            <a:xfrm>
              <a:off x="6456387" y="4064308"/>
              <a:ext cx="1661532" cy="291299"/>
            </a:xfrm>
            <a:prstGeom prst="rect">
              <a:avLst/>
            </a:prstGeom>
            <a:noFill/>
          </p:spPr>
          <p:txBody>
            <a:bodyPr wrap="square" rtlCol="0">
              <a:spAutoFit/>
            </a:bodyPr>
            <a:lstStyle/>
            <a:p>
              <a:r>
                <a:rPr kumimoji="1" lang="en-US" altLang="ja-JP" sz="2000" b="1" dirty="0" smtClean="0"/>
                <a:t>Raspberry Pi</a:t>
              </a:r>
              <a:endParaRPr kumimoji="1" lang="ja-JP" altLang="en-US" sz="2000" b="1" dirty="0"/>
            </a:p>
          </p:txBody>
        </p:sp>
      </p:grpSp>
      <p:pic>
        <p:nvPicPr>
          <p:cNvPr id="1026" name="Picture 2" descr="http://osoyoo.com/wp-content/uploads/2016/07/Digital-Motion-Sensor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46788" y="3448680"/>
            <a:ext cx="946151" cy="946151"/>
          </a:xfrm>
          <a:prstGeom prst="rect">
            <a:avLst/>
          </a:prstGeom>
          <a:noFill/>
          <a:extLst>
            <a:ext uri="{909E8E84-426E-40DD-AFC4-6F175D3DCCD1}">
              <a14:hiddenFill xmlns:a14="http://schemas.microsoft.com/office/drawing/2010/main">
                <a:solidFill>
                  <a:srgbClr val="FFFFFF"/>
                </a:solidFill>
              </a14:hiddenFill>
            </a:ext>
          </a:extLst>
        </p:spPr>
      </p:pic>
      <p:sp>
        <p:nvSpPr>
          <p:cNvPr id="12" name="日付プレースホルダー 11"/>
          <p:cNvSpPr>
            <a:spLocks noGrp="1"/>
          </p:cNvSpPr>
          <p:nvPr>
            <p:ph type="dt" sz="half" idx="10"/>
          </p:nvPr>
        </p:nvSpPr>
        <p:spPr/>
        <p:txBody>
          <a:bodyPr/>
          <a:lstStyle/>
          <a:p>
            <a:r>
              <a:rPr kumimoji="1" lang="en-US" altLang="ja-JP" smtClean="0"/>
              <a:t>2018/7/21</a:t>
            </a:r>
            <a:endParaRPr kumimoji="1" lang="ja-JP" altLang="en-US"/>
          </a:p>
        </p:txBody>
      </p:sp>
      <p:sp>
        <p:nvSpPr>
          <p:cNvPr id="14" name="スライド番号プレースホルダー 13"/>
          <p:cNvSpPr>
            <a:spLocks noGrp="1"/>
          </p:cNvSpPr>
          <p:nvPr>
            <p:ph type="sldNum" sz="quarter" idx="12"/>
          </p:nvPr>
        </p:nvSpPr>
        <p:spPr/>
        <p:txBody>
          <a:bodyPr/>
          <a:lstStyle/>
          <a:p>
            <a:fld id="{0B042DF1-46FA-4B87-8A46-814D65DFE213}" type="slidenum">
              <a:rPr kumimoji="1" lang="ja-JP" altLang="en-US" smtClean="0"/>
              <a:t>10</a:t>
            </a:fld>
            <a:endParaRPr kumimoji="1" lang="ja-JP" altLang="en-US"/>
          </a:p>
        </p:txBody>
      </p:sp>
      <p:pic>
        <p:nvPicPr>
          <p:cNvPr id="11" name="Picture 2" descr="ãäºº ã¤ã©ã¹ã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468" y="4412809"/>
            <a:ext cx="2074210" cy="207421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3837462" y="2645313"/>
            <a:ext cx="833797" cy="407616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 name="テキスト ボックス 4"/>
          <p:cNvSpPr txBox="1"/>
          <p:nvPr/>
        </p:nvSpPr>
        <p:spPr>
          <a:xfrm>
            <a:off x="3651174" y="2430499"/>
            <a:ext cx="1200329" cy="4076163"/>
          </a:xfrm>
          <a:prstGeom prst="rect">
            <a:avLst/>
          </a:prstGeom>
          <a:noFill/>
        </p:spPr>
        <p:txBody>
          <a:bodyPr vert="eaVert" wrap="square" rtlCol="0">
            <a:spAutoFit/>
          </a:bodyPr>
          <a:lstStyle/>
          <a:p>
            <a:pPr algn="ctr"/>
            <a:r>
              <a:rPr kumimoji="1" lang="ja-JP" altLang="en-US" sz="6600" dirty="0" smtClean="0"/>
              <a:t>ドア</a:t>
            </a:r>
            <a:endParaRPr kumimoji="1" lang="ja-JP" altLang="en-US" sz="6600" dirty="0"/>
          </a:p>
        </p:txBody>
      </p:sp>
      <p:sp>
        <p:nvSpPr>
          <p:cNvPr id="6" name="テキスト ボックス 5"/>
          <p:cNvSpPr txBox="1"/>
          <p:nvPr/>
        </p:nvSpPr>
        <p:spPr>
          <a:xfrm>
            <a:off x="2023716" y="2676855"/>
            <a:ext cx="1643270" cy="954107"/>
          </a:xfrm>
          <a:prstGeom prst="rect">
            <a:avLst/>
          </a:prstGeom>
          <a:noFill/>
        </p:spPr>
        <p:txBody>
          <a:bodyPr wrap="square" rtlCol="0">
            <a:spAutoFit/>
          </a:bodyPr>
          <a:lstStyle/>
          <a:p>
            <a:r>
              <a:rPr lang="ja-JP" altLang="en-US" sz="2800" dirty="0" smtClean="0"/>
              <a:t>外</a:t>
            </a:r>
            <a:r>
              <a:rPr kumimoji="1" lang="ja-JP" altLang="en-US" sz="2800" dirty="0" smtClean="0"/>
              <a:t>側</a:t>
            </a:r>
            <a:endParaRPr kumimoji="1" lang="en-US" altLang="ja-JP" sz="2800" dirty="0" smtClean="0"/>
          </a:p>
          <a:p>
            <a:r>
              <a:rPr lang="en-US" altLang="ja-JP" sz="2800" dirty="0" smtClean="0"/>
              <a:t>(</a:t>
            </a:r>
            <a:r>
              <a:rPr lang="ja-JP" altLang="en-US" sz="2800" dirty="0" smtClean="0"/>
              <a:t>センサ</a:t>
            </a:r>
            <a:r>
              <a:rPr lang="en-US" altLang="ja-JP" sz="2800" dirty="0" smtClean="0"/>
              <a:t>A)</a:t>
            </a:r>
            <a:endParaRPr kumimoji="1" lang="ja-JP" altLang="en-US" sz="2800" dirty="0"/>
          </a:p>
        </p:txBody>
      </p:sp>
      <p:pic>
        <p:nvPicPr>
          <p:cNvPr id="16" name="Picture 2" descr="http://osoyoo.com/wp-content/uploads/2016/07/Digital-Motion-Sensor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7043" y="3442973"/>
            <a:ext cx="946151" cy="946151"/>
          </a:xfrm>
          <a:prstGeom prst="rect">
            <a:avLst/>
          </a:prstGeom>
          <a:noFill/>
          <a:extLst>
            <a:ext uri="{909E8E84-426E-40DD-AFC4-6F175D3DCCD1}">
              <a14:hiddenFill xmlns:a14="http://schemas.microsoft.com/office/drawing/2010/main">
                <a:solidFill>
                  <a:srgbClr val="FFFFFF"/>
                </a:solidFill>
              </a14:hiddenFill>
            </a:ext>
          </a:extLst>
        </p:spPr>
      </p:pic>
      <p:sp>
        <p:nvSpPr>
          <p:cNvPr id="10" name="右矢印 9"/>
          <p:cNvSpPr/>
          <p:nvPr/>
        </p:nvSpPr>
        <p:spPr>
          <a:xfrm>
            <a:off x="1877222" y="5163114"/>
            <a:ext cx="5746078" cy="89978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5298483" y="2740315"/>
            <a:ext cx="1643270" cy="954107"/>
          </a:xfrm>
          <a:prstGeom prst="rect">
            <a:avLst/>
          </a:prstGeom>
          <a:noFill/>
        </p:spPr>
        <p:txBody>
          <a:bodyPr wrap="square" rtlCol="0">
            <a:spAutoFit/>
          </a:bodyPr>
          <a:lstStyle/>
          <a:p>
            <a:r>
              <a:rPr lang="ja-JP" altLang="en-US" sz="2800" dirty="0"/>
              <a:t>内</a:t>
            </a:r>
            <a:r>
              <a:rPr kumimoji="1" lang="ja-JP" altLang="en-US" sz="2800" dirty="0" smtClean="0"/>
              <a:t>側</a:t>
            </a:r>
            <a:endParaRPr kumimoji="1" lang="en-US" altLang="ja-JP" sz="2800" dirty="0" smtClean="0"/>
          </a:p>
          <a:p>
            <a:r>
              <a:rPr lang="en-US" altLang="ja-JP" sz="2800" dirty="0" smtClean="0"/>
              <a:t>(</a:t>
            </a:r>
            <a:r>
              <a:rPr lang="ja-JP" altLang="en-US" sz="2800" dirty="0" smtClean="0"/>
              <a:t>センサ</a:t>
            </a:r>
            <a:r>
              <a:rPr lang="en-US" altLang="ja-JP" sz="2800" dirty="0"/>
              <a:t>B</a:t>
            </a:r>
            <a:r>
              <a:rPr lang="en-US" altLang="ja-JP" sz="2800" dirty="0" smtClean="0"/>
              <a:t>)</a:t>
            </a:r>
            <a:endParaRPr kumimoji="1" lang="ja-JP" altLang="en-US" sz="2800" dirty="0"/>
          </a:p>
        </p:txBody>
      </p:sp>
    </p:spTree>
    <p:extLst>
      <p:ext uri="{BB962C8B-B14F-4D97-AF65-F5344CB8AC3E}">
        <p14:creationId xmlns:p14="http://schemas.microsoft.com/office/powerpoint/2010/main" val="1724336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0"/>
            <a:r>
              <a:rPr lang="ja-JP" altLang="en-US" dirty="0" smtClean="0"/>
              <a:t>人感センサの課題</a:t>
            </a:r>
            <a:endParaRPr kumimoji="1" lang="ja-JP" altLang="en-US" dirty="0"/>
          </a:p>
        </p:txBody>
      </p:sp>
      <p:sp>
        <p:nvSpPr>
          <p:cNvPr id="3" name="コンテンツ プレースホルダー 2"/>
          <p:cNvSpPr>
            <a:spLocks noGrp="1"/>
          </p:cNvSpPr>
          <p:nvPr>
            <p:ph idx="1"/>
          </p:nvPr>
        </p:nvSpPr>
        <p:spPr/>
        <p:txBody>
          <a:bodyPr/>
          <a:lstStyle/>
          <a:p>
            <a:r>
              <a:rPr lang="ja-JP" altLang="en-US" dirty="0"/>
              <a:t>人感センサの性能</a:t>
            </a:r>
            <a:endParaRPr lang="en-US" altLang="ja-JP" dirty="0"/>
          </a:p>
          <a:p>
            <a:pPr lvl="1"/>
            <a:r>
              <a:rPr lang="ja-JP" altLang="en-US" dirty="0"/>
              <a:t>距離</a:t>
            </a:r>
            <a:endParaRPr lang="en-US" altLang="ja-JP" dirty="0"/>
          </a:p>
          <a:p>
            <a:pPr lvl="1"/>
            <a:r>
              <a:rPr lang="ja-JP" altLang="en-US" dirty="0" smtClean="0"/>
              <a:t>精度</a:t>
            </a:r>
            <a:endParaRPr kumimoji="1" lang="en-US" altLang="ja-JP" dirty="0" smtClean="0"/>
          </a:p>
          <a:p>
            <a:r>
              <a:rPr kumimoji="1" lang="ja-JP" altLang="en-US" dirty="0" smtClean="0"/>
              <a:t>複数人同時に入退室した際の処理</a:t>
            </a:r>
            <a:endParaRPr kumimoji="1" lang="en-US" altLang="ja-JP" dirty="0" smtClean="0"/>
          </a:p>
          <a:p>
            <a:r>
              <a:rPr lang="ja-JP" altLang="en-US" dirty="0" smtClean="0"/>
              <a:t>ケーブルの通し方</a:t>
            </a:r>
            <a:endParaRPr lang="en-US" altLang="ja-JP" dirty="0" smtClean="0"/>
          </a:p>
          <a:p>
            <a:endParaRPr kumimoji="1" lang="en-US" altLang="ja-JP" dirty="0" smtClean="0"/>
          </a:p>
        </p:txBody>
      </p:sp>
      <p:sp>
        <p:nvSpPr>
          <p:cNvPr id="4" name="日付プレースホルダー 3"/>
          <p:cNvSpPr>
            <a:spLocks noGrp="1"/>
          </p:cNvSpPr>
          <p:nvPr>
            <p:ph type="dt" sz="half" idx="10"/>
          </p:nvPr>
        </p:nvSpPr>
        <p:spPr/>
        <p:txBody>
          <a:bodyPr/>
          <a:lstStyle/>
          <a:p>
            <a:r>
              <a:rPr kumimoji="1" lang="en-US" altLang="ja-JP" smtClean="0"/>
              <a:t>2018/7/21</a:t>
            </a:r>
            <a:endParaRPr kumimoji="1" lang="ja-JP" altLang="en-US"/>
          </a:p>
        </p:txBody>
      </p:sp>
      <p:sp>
        <p:nvSpPr>
          <p:cNvPr id="5" name="スライド番号プレースホルダー 4"/>
          <p:cNvSpPr>
            <a:spLocks noGrp="1"/>
          </p:cNvSpPr>
          <p:nvPr>
            <p:ph type="sldNum" sz="quarter" idx="12"/>
          </p:nvPr>
        </p:nvSpPr>
        <p:spPr/>
        <p:txBody>
          <a:bodyPr/>
          <a:lstStyle/>
          <a:p>
            <a:fld id="{0B042DF1-46FA-4B87-8A46-814D65DFE213}" type="slidenum">
              <a:rPr kumimoji="1" lang="ja-JP" altLang="en-US" smtClean="0"/>
              <a:t>11</a:t>
            </a:fld>
            <a:endParaRPr kumimoji="1" lang="ja-JP" altLang="en-US"/>
          </a:p>
        </p:txBody>
      </p:sp>
    </p:spTree>
    <p:extLst>
      <p:ext uri="{BB962C8B-B14F-4D97-AF65-F5344CB8AC3E}">
        <p14:creationId xmlns:p14="http://schemas.microsoft.com/office/powerpoint/2010/main" val="3277724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今後の計画</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DB</a:t>
            </a:r>
            <a:r>
              <a:rPr kumimoji="1" lang="ja-JP" altLang="en-US" dirty="0" smtClean="0"/>
              <a:t>の設置</a:t>
            </a:r>
            <a:endParaRPr kumimoji="1" lang="en-US" altLang="ja-JP" dirty="0" smtClean="0"/>
          </a:p>
          <a:p>
            <a:r>
              <a:rPr lang="en-US" altLang="ja-JP" dirty="0" smtClean="0"/>
              <a:t>DB</a:t>
            </a:r>
            <a:r>
              <a:rPr lang="ja-JP" altLang="en-US" dirty="0" smtClean="0"/>
              <a:t>にデータ入力</a:t>
            </a:r>
            <a:endParaRPr lang="en-US" altLang="ja-JP" dirty="0" smtClean="0"/>
          </a:p>
          <a:p>
            <a:pPr lvl="1"/>
            <a:r>
              <a:rPr lang="ja-JP" altLang="en-US" dirty="0"/>
              <a:t>キーワードの決定</a:t>
            </a:r>
            <a:endParaRPr lang="en-US" altLang="ja-JP" dirty="0"/>
          </a:p>
          <a:p>
            <a:pPr lvl="1"/>
            <a:r>
              <a:rPr lang="ja-JP" altLang="en-US" dirty="0"/>
              <a:t>施設の情報の収集</a:t>
            </a:r>
            <a:endParaRPr lang="en-US" altLang="ja-JP" dirty="0"/>
          </a:p>
          <a:p>
            <a:r>
              <a:rPr kumimoji="1" lang="ja-JP" altLang="en-US" dirty="0" smtClean="0"/>
              <a:t>人感センサの試験運用</a:t>
            </a:r>
            <a:endParaRPr kumimoji="1" lang="en-US" altLang="ja-JP" dirty="0" smtClean="0"/>
          </a:p>
          <a:p>
            <a:pPr lvl="1"/>
            <a:r>
              <a:rPr lang="en-US" altLang="ja-JP" dirty="0" smtClean="0"/>
              <a:t>Raspberry</a:t>
            </a:r>
            <a:r>
              <a:rPr lang="ja-JP" altLang="en-US" dirty="0"/>
              <a:t> </a:t>
            </a:r>
            <a:r>
              <a:rPr lang="en-US" altLang="ja-JP" dirty="0" smtClean="0"/>
              <a:t>Pi</a:t>
            </a:r>
            <a:r>
              <a:rPr lang="ja-JP" altLang="en-US" dirty="0" smtClean="0"/>
              <a:t>から</a:t>
            </a:r>
            <a:r>
              <a:rPr lang="en-US" altLang="ja-JP" dirty="0" smtClean="0"/>
              <a:t>DB</a:t>
            </a:r>
            <a:r>
              <a:rPr lang="ja-JP" altLang="en-US" dirty="0" smtClean="0"/>
              <a:t>へ送信</a:t>
            </a:r>
            <a:endParaRPr lang="en-US" altLang="ja-JP" dirty="0" smtClean="0"/>
          </a:p>
          <a:p>
            <a:pPr lvl="1"/>
            <a:r>
              <a:rPr kumimoji="1" lang="ja-JP" altLang="en-US" dirty="0" smtClean="0"/>
              <a:t>混雑状況の評価</a:t>
            </a:r>
            <a:endParaRPr lang="en-US" altLang="ja-JP" dirty="0" smtClean="0"/>
          </a:p>
          <a:p>
            <a:pPr lvl="2"/>
            <a:r>
              <a:rPr kumimoji="1" lang="ja-JP" altLang="en-US" dirty="0"/>
              <a:t>混雑</a:t>
            </a:r>
            <a:r>
              <a:rPr kumimoji="1" lang="ja-JP" altLang="en-US" dirty="0" smtClean="0"/>
              <a:t>の指標</a:t>
            </a:r>
            <a:endParaRPr kumimoji="1" lang="en-US" altLang="ja-JP" dirty="0" smtClean="0"/>
          </a:p>
          <a:p>
            <a:r>
              <a:rPr lang="en-US" altLang="ja-JP" dirty="0" smtClean="0"/>
              <a:t>Web</a:t>
            </a:r>
            <a:r>
              <a:rPr lang="ja-JP" altLang="en-US" dirty="0" smtClean="0"/>
              <a:t>ページの作成</a:t>
            </a:r>
            <a:endParaRPr kumimoji="1" lang="en-US" altLang="ja-JP" dirty="0" smtClean="0"/>
          </a:p>
        </p:txBody>
      </p:sp>
      <p:sp>
        <p:nvSpPr>
          <p:cNvPr id="4" name="日付プレースホルダー 3"/>
          <p:cNvSpPr>
            <a:spLocks noGrp="1"/>
          </p:cNvSpPr>
          <p:nvPr>
            <p:ph type="dt" sz="half" idx="10"/>
          </p:nvPr>
        </p:nvSpPr>
        <p:spPr/>
        <p:txBody>
          <a:bodyPr/>
          <a:lstStyle/>
          <a:p>
            <a:r>
              <a:rPr kumimoji="1" lang="en-US" altLang="ja-JP" smtClean="0"/>
              <a:t>2018/7/21</a:t>
            </a:r>
            <a:endParaRPr kumimoji="1" lang="ja-JP" altLang="en-US"/>
          </a:p>
        </p:txBody>
      </p:sp>
      <p:sp>
        <p:nvSpPr>
          <p:cNvPr id="5" name="スライド番号プレースホルダー 4"/>
          <p:cNvSpPr>
            <a:spLocks noGrp="1"/>
          </p:cNvSpPr>
          <p:nvPr>
            <p:ph type="sldNum" sz="quarter" idx="12"/>
          </p:nvPr>
        </p:nvSpPr>
        <p:spPr/>
        <p:txBody>
          <a:bodyPr/>
          <a:lstStyle/>
          <a:p>
            <a:fld id="{0B042DF1-46FA-4B87-8A46-814D65DFE213}" type="slidenum">
              <a:rPr kumimoji="1" lang="ja-JP" altLang="en-US" smtClean="0"/>
              <a:t>12</a:t>
            </a:fld>
            <a:endParaRPr kumimoji="1" lang="ja-JP" altLang="en-US"/>
          </a:p>
        </p:txBody>
      </p:sp>
    </p:spTree>
    <p:extLst>
      <p:ext uri="{BB962C8B-B14F-4D97-AF65-F5344CB8AC3E}">
        <p14:creationId xmlns:p14="http://schemas.microsoft.com/office/powerpoint/2010/main" val="300719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混雑状況の取得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人体感知センサーモジュールを用いた混雑度の把握</a:t>
            </a:r>
            <a:endParaRPr kumimoji="1" lang="en-US" altLang="ja-JP" dirty="0" smtClean="0"/>
          </a:p>
          <a:p>
            <a:endParaRPr kumimoji="1" lang="ja-JP" altLang="en-US" dirty="0"/>
          </a:p>
        </p:txBody>
      </p:sp>
      <p:pic>
        <p:nvPicPr>
          <p:cNvPr id="1026" name="Picture 2" descr="http://osoyoo.com/wp-content/uploads/2016/07/Digital-Motion-Sensor1.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6188" y="2728004"/>
            <a:ext cx="1959749" cy="1959749"/>
          </a:xfrm>
          <a:prstGeom prst="rect">
            <a:avLst/>
          </a:prstGeom>
          <a:noFill/>
          <a:extLst>
            <a:ext uri="{909E8E84-426E-40DD-AFC4-6F175D3DCCD1}">
              <a14:hiddenFill xmlns:a14="http://schemas.microsoft.com/office/drawing/2010/main">
                <a:solidFill>
                  <a:srgbClr val="FFFFFF"/>
                </a:solidFill>
              </a14:hiddenFill>
            </a:ext>
          </a:extLst>
        </p:spPr>
      </p:pic>
      <p:sp>
        <p:nvSpPr>
          <p:cNvPr id="12" name="日付プレースホルダー 11"/>
          <p:cNvSpPr>
            <a:spLocks noGrp="1"/>
          </p:cNvSpPr>
          <p:nvPr>
            <p:ph type="dt" sz="half" idx="10"/>
          </p:nvPr>
        </p:nvSpPr>
        <p:spPr/>
        <p:txBody>
          <a:bodyPr/>
          <a:lstStyle/>
          <a:p>
            <a:r>
              <a:rPr kumimoji="1" lang="en-US" altLang="ja-JP" smtClean="0"/>
              <a:t>2018/7/21</a:t>
            </a:r>
            <a:endParaRPr kumimoji="1" lang="ja-JP" altLang="en-US"/>
          </a:p>
        </p:txBody>
      </p:sp>
      <p:sp>
        <p:nvSpPr>
          <p:cNvPr id="14" name="スライド番号プレースホルダー 13"/>
          <p:cNvSpPr>
            <a:spLocks noGrp="1"/>
          </p:cNvSpPr>
          <p:nvPr>
            <p:ph type="sldNum" sz="quarter" idx="12"/>
          </p:nvPr>
        </p:nvSpPr>
        <p:spPr/>
        <p:txBody>
          <a:bodyPr/>
          <a:lstStyle/>
          <a:p>
            <a:fld id="{0B042DF1-46FA-4B87-8A46-814D65DFE213}" type="slidenum">
              <a:rPr kumimoji="1" lang="ja-JP" altLang="en-US" smtClean="0"/>
              <a:t>13</a:t>
            </a:fld>
            <a:endParaRPr kumimoji="1" lang="ja-JP" altLang="en-US"/>
          </a:p>
        </p:txBody>
      </p:sp>
    </p:spTree>
    <p:extLst>
      <p:ext uri="{BB962C8B-B14F-4D97-AF65-F5344CB8AC3E}">
        <p14:creationId xmlns:p14="http://schemas.microsoft.com/office/powerpoint/2010/main" val="2721380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オープンキャンパス</a:t>
            </a:r>
            <a:r>
              <a:rPr kumimoji="1" lang="ja-JP" altLang="en-US" sz="2400" dirty="0" smtClean="0"/>
              <a:t>参加者</a:t>
            </a:r>
            <a:endParaRPr kumimoji="1" lang="ja-JP" altLang="en-US" sz="2400" dirty="0"/>
          </a:p>
        </p:txBody>
      </p:sp>
      <p:pic>
        <p:nvPicPr>
          <p:cNvPr id="1026"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617565"/>
            <a:ext cx="3240435" cy="3240435"/>
          </a:xfrm>
          <a:prstGeom prst="rect">
            <a:avLst/>
          </a:prstGeom>
          <a:noFill/>
          <a:extLst>
            <a:ext uri="{909E8E84-426E-40DD-AFC4-6F175D3DCCD1}">
              <a14:hiddenFill xmlns:a14="http://schemas.microsoft.com/office/drawing/2010/main">
                <a:solidFill>
                  <a:srgbClr val="FFFFFF"/>
                </a:solidFill>
              </a14:hiddenFill>
            </a:ext>
          </a:extLst>
        </p:spPr>
      </p:pic>
      <p:sp>
        <p:nvSpPr>
          <p:cNvPr id="6" name="雲形吹き出し 5"/>
          <p:cNvSpPr/>
          <p:nvPr/>
        </p:nvSpPr>
        <p:spPr>
          <a:xfrm flipH="1">
            <a:off x="3275856" y="2522946"/>
            <a:ext cx="1928319" cy="107712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研究内容</a:t>
            </a:r>
            <a:endParaRPr kumimoji="1" lang="ja-JP" altLang="en-US" dirty="0"/>
          </a:p>
        </p:txBody>
      </p:sp>
      <p:sp>
        <p:nvSpPr>
          <p:cNvPr id="8" name="雲形吹き出し 7"/>
          <p:cNvSpPr/>
          <p:nvPr/>
        </p:nvSpPr>
        <p:spPr>
          <a:xfrm flipH="1">
            <a:off x="899592" y="2522945"/>
            <a:ext cx="1928319" cy="107712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大学</a:t>
            </a:r>
            <a:r>
              <a:rPr lang="ja-JP" altLang="en-US" dirty="0" smtClean="0"/>
              <a:t>の　　仕組み</a:t>
            </a:r>
            <a:endParaRPr kumimoji="1" lang="ja-JP" altLang="en-US" dirty="0"/>
          </a:p>
        </p:txBody>
      </p:sp>
      <p:sp>
        <p:nvSpPr>
          <p:cNvPr id="9" name="雲形吹き出し 8"/>
          <p:cNvSpPr/>
          <p:nvPr/>
        </p:nvSpPr>
        <p:spPr>
          <a:xfrm flipH="1">
            <a:off x="5566863" y="2522947"/>
            <a:ext cx="1928319" cy="107712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学内</a:t>
            </a:r>
            <a:r>
              <a:rPr lang="ja-JP" altLang="en-US" dirty="0" smtClean="0"/>
              <a:t>の</a:t>
            </a:r>
            <a:r>
              <a:rPr lang="ja-JP" altLang="en-US" dirty="0"/>
              <a:t>回り方</a:t>
            </a:r>
            <a:endParaRPr kumimoji="1" lang="ja-JP" altLang="en-US" dirty="0"/>
          </a:p>
        </p:txBody>
      </p:sp>
      <p:sp>
        <p:nvSpPr>
          <p:cNvPr id="7" name="乗算記号 6"/>
          <p:cNvSpPr/>
          <p:nvPr/>
        </p:nvSpPr>
        <p:spPr>
          <a:xfrm>
            <a:off x="755575" y="1996413"/>
            <a:ext cx="2216351" cy="2130189"/>
          </a:xfrm>
          <a:prstGeom prst="mathMultiply">
            <a:avLst>
              <a:gd name="adj1" fmla="val 9302"/>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乗算記号 10"/>
          <p:cNvSpPr/>
          <p:nvPr/>
        </p:nvSpPr>
        <p:spPr>
          <a:xfrm>
            <a:off x="5422846" y="1976838"/>
            <a:ext cx="2216351" cy="2130189"/>
          </a:xfrm>
          <a:prstGeom prst="mathMultiply">
            <a:avLst>
              <a:gd name="adj1" fmla="val 9302"/>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乗算記号 11"/>
          <p:cNvSpPr/>
          <p:nvPr/>
        </p:nvSpPr>
        <p:spPr>
          <a:xfrm>
            <a:off x="3124326" y="1976839"/>
            <a:ext cx="2216351" cy="2130189"/>
          </a:xfrm>
          <a:prstGeom prst="mathMultiply">
            <a:avLst>
              <a:gd name="adj1" fmla="val 9302"/>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角丸四角形吹き出し 9"/>
          <p:cNvSpPr/>
          <p:nvPr/>
        </p:nvSpPr>
        <p:spPr>
          <a:xfrm>
            <a:off x="1490462" y="3933056"/>
            <a:ext cx="5040560" cy="778280"/>
          </a:xfrm>
          <a:prstGeom prst="wedgeRoundRectCallout">
            <a:avLst>
              <a:gd name="adj1" fmla="val 40392"/>
              <a:gd name="adj2" fmla="val 7473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取り敢えず</a:t>
            </a:r>
            <a:r>
              <a:rPr lang="ja-JP" altLang="en-US" sz="2400" dirty="0">
                <a:solidFill>
                  <a:srgbClr val="FF0000"/>
                </a:solidFill>
              </a:rPr>
              <a:t>適当</a:t>
            </a:r>
            <a:r>
              <a:rPr lang="ja-JP" altLang="en-US" sz="2400" dirty="0" smtClean="0">
                <a:solidFill>
                  <a:srgbClr val="FF0000"/>
                </a:solidFill>
              </a:rPr>
              <a:t>に回ろう！</a:t>
            </a:r>
            <a:endParaRPr kumimoji="1" lang="ja-JP" altLang="en-US" sz="2400" dirty="0">
              <a:solidFill>
                <a:srgbClr val="FF0000"/>
              </a:solidFill>
            </a:endParaRPr>
          </a:p>
        </p:txBody>
      </p:sp>
      <p:sp>
        <p:nvSpPr>
          <p:cNvPr id="13" name="正方形/長方形 12"/>
          <p:cNvSpPr/>
          <p:nvPr/>
        </p:nvSpPr>
        <p:spPr>
          <a:xfrm>
            <a:off x="539552" y="5085184"/>
            <a:ext cx="6264696" cy="136815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smtClean="0"/>
              <a:t>大学側で各情報を提供しているのにも関わらずにそれらの情報を収集できない</a:t>
            </a:r>
            <a:r>
              <a:rPr lang="ja-JP" altLang="en-US" sz="2400" dirty="0" smtClean="0"/>
              <a:t>可能性がある</a:t>
            </a:r>
            <a:endParaRPr kumimoji="1" lang="ja-JP" altLang="en-US" sz="2400" dirty="0"/>
          </a:p>
        </p:txBody>
      </p:sp>
      <p:sp>
        <p:nvSpPr>
          <p:cNvPr id="4" name="日付プレースホルダー 3"/>
          <p:cNvSpPr>
            <a:spLocks noGrp="1"/>
          </p:cNvSpPr>
          <p:nvPr>
            <p:ph type="dt" sz="half" idx="10"/>
          </p:nvPr>
        </p:nvSpPr>
        <p:spPr/>
        <p:txBody>
          <a:bodyPr/>
          <a:lstStyle/>
          <a:p>
            <a:r>
              <a:rPr kumimoji="1" lang="en-US" altLang="ja-JP" smtClean="0"/>
              <a:t>2018/7/21</a:t>
            </a:r>
            <a:endParaRPr kumimoji="1" lang="ja-JP" altLang="en-US"/>
          </a:p>
        </p:txBody>
      </p:sp>
      <p:sp>
        <p:nvSpPr>
          <p:cNvPr id="5" name="スライド番号プレースホルダー 4"/>
          <p:cNvSpPr>
            <a:spLocks noGrp="1"/>
          </p:cNvSpPr>
          <p:nvPr>
            <p:ph type="sldNum" sz="quarter" idx="12"/>
          </p:nvPr>
        </p:nvSpPr>
        <p:spPr/>
        <p:txBody>
          <a:bodyPr/>
          <a:lstStyle/>
          <a:p>
            <a:fld id="{0B042DF1-46FA-4B87-8A46-814D65DFE213}" type="slidenum">
              <a:rPr kumimoji="1" lang="ja-JP" altLang="en-US" smtClean="0"/>
              <a:t>2</a:t>
            </a:fld>
            <a:endParaRPr kumimoji="1" lang="ja-JP" altLang="en-US"/>
          </a:p>
        </p:txBody>
      </p:sp>
    </p:spTree>
    <p:extLst>
      <p:ext uri="{BB962C8B-B14F-4D97-AF65-F5344CB8AC3E}">
        <p14:creationId xmlns:p14="http://schemas.microsoft.com/office/powerpoint/2010/main" val="286035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P spid="11" grpId="1" animBg="1"/>
      <p:bldP spid="12" grpId="0" animBg="1"/>
      <p:bldP spid="12" grpId="1" animBg="1"/>
      <p:bldP spid="10" grpId="0" animBg="1"/>
      <p:bldP spid="10" grpId="1" animBg="1"/>
      <p:bldP spid="13" grpId="0" animBg="1"/>
      <p:bldP spid="1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オープンキャンパス</a:t>
            </a:r>
            <a:r>
              <a:rPr lang="ja-JP" altLang="en-US" sz="2400" dirty="0" smtClean="0"/>
              <a:t>の</a:t>
            </a:r>
            <a:r>
              <a:rPr kumimoji="1" lang="ja-JP" altLang="en-US" sz="2400" dirty="0" smtClean="0"/>
              <a:t>各施設</a:t>
            </a:r>
            <a:r>
              <a:rPr kumimoji="1" lang="en-US" altLang="ja-JP" sz="2400" dirty="0" smtClean="0"/>
              <a:t>/</a:t>
            </a:r>
            <a:r>
              <a:rPr kumimoji="1" lang="ja-JP" altLang="en-US" sz="2400" dirty="0" smtClean="0"/>
              <a:t>プログラムに関する情報の提供</a:t>
            </a:r>
            <a:endParaRPr kumimoji="1" lang="ja-JP" altLang="en-US" sz="2400" dirty="0"/>
          </a:p>
        </p:txBody>
      </p:sp>
      <p:pic>
        <p:nvPicPr>
          <p:cNvPr id="1026"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617565"/>
            <a:ext cx="3240435" cy="3240435"/>
          </a:xfrm>
          <a:prstGeom prst="rect">
            <a:avLst/>
          </a:prstGeom>
          <a:noFill/>
          <a:extLst>
            <a:ext uri="{909E8E84-426E-40DD-AFC4-6F175D3DCCD1}">
              <a14:hiddenFill xmlns:a14="http://schemas.microsoft.com/office/drawing/2010/main">
                <a:solidFill>
                  <a:srgbClr val="FFFFFF"/>
                </a:solidFill>
              </a14:hiddenFill>
            </a:ext>
          </a:extLst>
        </p:spPr>
      </p:pic>
      <p:sp>
        <p:nvSpPr>
          <p:cNvPr id="14" name="角丸四角形 13"/>
          <p:cNvSpPr/>
          <p:nvPr/>
        </p:nvSpPr>
        <p:spPr>
          <a:xfrm>
            <a:off x="899592" y="2564903"/>
            <a:ext cx="3456384" cy="10526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自身の興味のある情報</a:t>
            </a:r>
            <a:endParaRPr kumimoji="1" lang="ja-JP" altLang="en-US" sz="2400" dirty="0"/>
          </a:p>
        </p:txBody>
      </p:sp>
      <p:sp>
        <p:nvSpPr>
          <p:cNvPr id="15" name="角丸四角形 14"/>
          <p:cNvSpPr/>
          <p:nvPr/>
        </p:nvSpPr>
        <p:spPr>
          <a:xfrm>
            <a:off x="4508376" y="2564902"/>
            <a:ext cx="3456384" cy="10526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情報を提供できる場所</a:t>
            </a:r>
            <a:endParaRPr kumimoji="1" lang="ja-JP" altLang="en-US" sz="2400" dirty="0"/>
          </a:p>
        </p:txBody>
      </p:sp>
      <p:sp>
        <p:nvSpPr>
          <p:cNvPr id="16" name="角丸四角形 15"/>
          <p:cNvSpPr/>
          <p:nvPr/>
        </p:nvSpPr>
        <p:spPr>
          <a:xfrm>
            <a:off x="2483768" y="3769964"/>
            <a:ext cx="3911302" cy="10526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場所を回るための時間配分</a:t>
            </a:r>
            <a:endParaRPr kumimoji="1" lang="ja-JP" altLang="en-US" sz="2400" dirty="0"/>
          </a:p>
        </p:txBody>
      </p:sp>
      <p:sp>
        <p:nvSpPr>
          <p:cNvPr id="19" name="角丸四角形吹き出し 18"/>
          <p:cNvSpPr/>
          <p:nvPr/>
        </p:nvSpPr>
        <p:spPr>
          <a:xfrm>
            <a:off x="2771800" y="5301208"/>
            <a:ext cx="3816424" cy="778280"/>
          </a:xfrm>
          <a:prstGeom prst="wedgeRoundRectCallout">
            <a:avLst>
              <a:gd name="adj1" fmla="val 59550"/>
              <a:gd name="adj2" fmla="val -471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これ位</a:t>
            </a:r>
            <a:r>
              <a:rPr lang="ja-JP" altLang="en-US" sz="2400" dirty="0" smtClean="0">
                <a:solidFill>
                  <a:srgbClr val="FF0000"/>
                </a:solidFill>
              </a:rPr>
              <a:t>の事前情報</a:t>
            </a:r>
            <a:r>
              <a:rPr lang="ja-JP" altLang="en-US" sz="2400" dirty="0" smtClean="0">
                <a:solidFill>
                  <a:srgbClr val="FF0000"/>
                </a:solidFill>
              </a:rPr>
              <a:t>があれば当日の苦労は少なそう</a:t>
            </a:r>
            <a:endParaRPr kumimoji="1" lang="ja-JP" altLang="en-US" sz="2400" dirty="0">
              <a:solidFill>
                <a:srgbClr val="FF0000"/>
              </a:solidFill>
            </a:endParaRPr>
          </a:p>
        </p:txBody>
      </p:sp>
      <p:sp>
        <p:nvSpPr>
          <p:cNvPr id="4" name="日付プレースホルダー 3"/>
          <p:cNvSpPr>
            <a:spLocks noGrp="1"/>
          </p:cNvSpPr>
          <p:nvPr>
            <p:ph type="dt" sz="half" idx="10"/>
          </p:nvPr>
        </p:nvSpPr>
        <p:spPr/>
        <p:txBody>
          <a:bodyPr/>
          <a:lstStyle/>
          <a:p>
            <a:r>
              <a:rPr kumimoji="1" lang="en-US" altLang="ja-JP" smtClean="0"/>
              <a:t>2018/7/21</a:t>
            </a:r>
            <a:endParaRPr kumimoji="1" lang="ja-JP" altLang="en-US"/>
          </a:p>
        </p:txBody>
      </p:sp>
      <p:sp>
        <p:nvSpPr>
          <p:cNvPr id="5" name="スライド番号プレースホルダー 4"/>
          <p:cNvSpPr>
            <a:spLocks noGrp="1"/>
          </p:cNvSpPr>
          <p:nvPr>
            <p:ph type="sldNum" sz="quarter" idx="12"/>
          </p:nvPr>
        </p:nvSpPr>
        <p:spPr/>
        <p:txBody>
          <a:bodyPr/>
          <a:lstStyle/>
          <a:p>
            <a:fld id="{0B042DF1-46FA-4B87-8A46-814D65DFE213}" type="slidenum">
              <a:rPr kumimoji="1" lang="ja-JP" altLang="en-US" smtClean="0"/>
              <a:t>3</a:t>
            </a:fld>
            <a:endParaRPr kumimoji="1" lang="ja-JP" altLang="en-US"/>
          </a:p>
        </p:txBody>
      </p:sp>
    </p:spTree>
    <p:extLst>
      <p:ext uri="{BB962C8B-B14F-4D97-AF65-F5344CB8AC3E}">
        <p14:creationId xmlns:p14="http://schemas.microsoft.com/office/powerpoint/2010/main" val="231628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問題解決への提案</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キーワード検索</a:t>
            </a:r>
            <a:endParaRPr kumimoji="1" lang="ja-JP" altLang="en-US" sz="2400" dirty="0"/>
          </a:p>
        </p:txBody>
      </p:sp>
      <p:pic>
        <p:nvPicPr>
          <p:cNvPr id="4"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193629"/>
            <a:ext cx="2664371" cy="266437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54696"/>
            <a:ext cx="3408363"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右矢印 13"/>
          <p:cNvSpPr/>
          <p:nvPr/>
        </p:nvSpPr>
        <p:spPr>
          <a:xfrm>
            <a:off x="4283968" y="3140968"/>
            <a:ext cx="936104" cy="10081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7" name="正方形/長方形 16"/>
          <p:cNvSpPr/>
          <p:nvPr/>
        </p:nvSpPr>
        <p:spPr>
          <a:xfrm>
            <a:off x="5652120" y="3181244"/>
            <a:ext cx="2736304" cy="87264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ln>
                  <a:solidFill>
                    <a:schemeClr val="bg1"/>
                  </a:solidFill>
                </a:ln>
                <a:solidFill>
                  <a:schemeClr val="tx1"/>
                </a:solidFill>
              </a:rPr>
              <a:t>あなたのおススメは○○研究室です</a:t>
            </a:r>
            <a:r>
              <a:rPr kumimoji="1" lang="en-US" altLang="ja-JP" sz="2400" dirty="0" smtClean="0">
                <a:ln>
                  <a:solidFill>
                    <a:schemeClr val="bg1"/>
                  </a:solidFill>
                </a:ln>
                <a:solidFill>
                  <a:schemeClr val="tx1"/>
                </a:solidFill>
              </a:rPr>
              <a:t>!</a:t>
            </a:r>
            <a:endParaRPr kumimoji="1" lang="ja-JP" altLang="en-US" sz="2400" dirty="0">
              <a:ln>
                <a:solidFill>
                  <a:schemeClr val="bg1"/>
                </a:solidFill>
              </a:ln>
              <a:solidFill>
                <a:schemeClr val="tx1"/>
              </a:solidFill>
            </a:endParaRPr>
          </a:p>
        </p:txBody>
      </p:sp>
      <p:sp>
        <p:nvSpPr>
          <p:cNvPr id="18" name="角丸四角形吹き出し 17"/>
          <p:cNvSpPr/>
          <p:nvPr/>
        </p:nvSpPr>
        <p:spPr>
          <a:xfrm>
            <a:off x="2915816" y="5301208"/>
            <a:ext cx="3816424" cy="778280"/>
          </a:xfrm>
          <a:prstGeom prst="wedgeRoundRectCallout">
            <a:avLst>
              <a:gd name="adj1" fmla="val 59550"/>
              <a:gd name="adj2" fmla="val -471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ここに行けば興味がある　　　　　　　情報を集められそうだ！</a:t>
            </a:r>
            <a:endParaRPr kumimoji="1" lang="ja-JP" altLang="en-US" sz="2400" dirty="0">
              <a:solidFill>
                <a:srgbClr val="FF0000"/>
              </a:solidFill>
            </a:endParaRPr>
          </a:p>
        </p:txBody>
      </p:sp>
      <p:sp>
        <p:nvSpPr>
          <p:cNvPr id="5" name="日付プレースホルダー 4"/>
          <p:cNvSpPr>
            <a:spLocks noGrp="1"/>
          </p:cNvSpPr>
          <p:nvPr>
            <p:ph type="dt" sz="half" idx="10"/>
          </p:nvPr>
        </p:nvSpPr>
        <p:spPr/>
        <p:txBody>
          <a:bodyPr/>
          <a:lstStyle/>
          <a:p>
            <a:r>
              <a:rPr kumimoji="1" lang="en-US" altLang="ja-JP" smtClean="0"/>
              <a:t>2018/7/21</a:t>
            </a:r>
            <a:endParaRPr kumimoji="1" lang="ja-JP" altLang="en-US"/>
          </a:p>
        </p:txBody>
      </p:sp>
      <p:sp>
        <p:nvSpPr>
          <p:cNvPr id="6" name="スライド番号プレースホルダー 5"/>
          <p:cNvSpPr>
            <a:spLocks noGrp="1"/>
          </p:cNvSpPr>
          <p:nvPr>
            <p:ph type="sldNum" sz="quarter" idx="12"/>
          </p:nvPr>
        </p:nvSpPr>
        <p:spPr/>
        <p:txBody>
          <a:bodyPr/>
          <a:lstStyle/>
          <a:p>
            <a:fld id="{0B042DF1-46FA-4B87-8A46-814D65DFE213}" type="slidenum">
              <a:rPr kumimoji="1" lang="ja-JP" altLang="en-US" smtClean="0"/>
              <a:t>4</a:t>
            </a:fld>
            <a:endParaRPr kumimoji="1" lang="ja-JP" altLang="en-US"/>
          </a:p>
        </p:txBody>
      </p:sp>
    </p:spTree>
    <p:extLst>
      <p:ext uri="{BB962C8B-B14F-4D97-AF65-F5344CB8AC3E}">
        <p14:creationId xmlns:p14="http://schemas.microsoft.com/office/powerpoint/2010/main" val="282356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1"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1"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問題解決への提案</a:t>
            </a:r>
            <a:r>
              <a:rPr kumimoji="1"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混雑状況確認</a:t>
            </a:r>
            <a:endParaRPr kumimoji="1" lang="ja-JP" altLang="en-US" sz="2400" dirty="0"/>
          </a:p>
        </p:txBody>
      </p:sp>
      <p:pic>
        <p:nvPicPr>
          <p:cNvPr id="4"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193629"/>
            <a:ext cx="2664371" cy="26643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ãã¹ãã¼ããã©ã³ ã¤ã©ã¹ã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20770"/>
            <a:ext cx="2575386" cy="34521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310" y="2724826"/>
            <a:ext cx="2087934" cy="73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角丸四角形吹き出し 12"/>
          <p:cNvSpPr/>
          <p:nvPr/>
        </p:nvSpPr>
        <p:spPr>
          <a:xfrm>
            <a:off x="3203848" y="5690348"/>
            <a:ext cx="3816424" cy="778280"/>
          </a:xfrm>
          <a:prstGeom prst="wedgeRoundRectCallout">
            <a:avLst>
              <a:gd name="adj1" fmla="val 59550"/>
              <a:gd name="adj2" fmla="val -471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混雑</a:t>
            </a:r>
            <a:r>
              <a:rPr lang="ja-JP" altLang="en-US" sz="2400" dirty="0">
                <a:solidFill>
                  <a:srgbClr val="FF0000"/>
                </a:solidFill>
              </a:rPr>
              <a:t>状況</a:t>
            </a:r>
            <a:r>
              <a:rPr lang="ja-JP" altLang="en-US" sz="2400" dirty="0" smtClean="0">
                <a:solidFill>
                  <a:srgbClr val="FF0000"/>
                </a:solidFill>
              </a:rPr>
              <a:t>が</a:t>
            </a:r>
            <a:r>
              <a:rPr lang="ja-JP" altLang="en-US" sz="2400" dirty="0">
                <a:solidFill>
                  <a:srgbClr val="FF0000"/>
                </a:solidFill>
              </a:rPr>
              <a:t>過ぎる</a:t>
            </a:r>
            <a:r>
              <a:rPr lang="ja-JP" altLang="en-US" sz="2400" dirty="0" smtClean="0">
                <a:solidFill>
                  <a:srgbClr val="FF0000"/>
                </a:solidFill>
              </a:rPr>
              <a:t>まで　　</a:t>
            </a:r>
            <a:r>
              <a:rPr kumimoji="1" lang="ja-JP" altLang="en-US" sz="2400" dirty="0" smtClean="0">
                <a:solidFill>
                  <a:srgbClr val="FF0000"/>
                </a:solidFill>
              </a:rPr>
              <a:t>別の研究室を見学しよう</a:t>
            </a:r>
            <a:r>
              <a:rPr kumimoji="1" lang="en-US" altLang="ja-JP" sz="2400" dirty="0" smtClean="0">
                <a:solidFill>
                  <a:srgbClr val="FF0000"/>
                </a:solidFill>
              </a:rPr>
              <a:t>!</a:t>
            </a:r>
            <a:endParaRPr kumimoji="1" lang="ja-JP" altLang="en-US" sz="2400" dirty="0">
              <a:solidFill>
                <a:srgbClr val="FF0000"/>
              </a:solidFill>
            </a:endParaRPr>
          </a:p>
        </p:txBody>
      </p:sp>
      <p:sp>
        <p:nvSpPr>
          <p:cNvPr id="15" name="雲形吹き出し 14"/>
          <p:cNvSpPr/>
          <p:nvPr/>
        </p:nvSpPr>
        <p:spPr>
          <a:xfrm flipH="1">
            <a:off x="4355976" y="2348880"/>
            <a:ext cx="3960439" cy="1800200"/>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その研究室って今どれ位見学者が居るのかな？</a:t>
            </a:r>
            <a:endParaRPr kumimoji="1" lang="ja-JP" altLang="en-US"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311" y="3434278"/>
            <a:ext cx="2087934" cy="75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正方形/長方形 21"/>
          <p:cNvSpPr/>
          <p:nvPr/>
        </p:nvSpPr>
        <p:spPr>
          <a:xfrm>
            <a:off x="1485208" y="4381009"/>
            <a:ext cx="1260139" cy="625921"/>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ln>
                  <a:solidFill>
                    <a:schemeClr val="bg1"/>
                  </a:solidFill>
                </a:ln>
                <a:solidFill>
                  <a:schemeClr val="tx1"/>
                </a:solidFill>
              </a:rPr>
              <a:t>再</a:t>
            </a:r>
            <a:r>
              <a:rPr kumimoji="1" lang="ja-JP" altLang="en-US" sz="2400" dirty="0" smtClean="0">
                <a:ln>
                  <a:solidFill>
                    <a:schemeClr val="bg1"/>
                  </a:solidFill>
                </a:ln>
                <a:solidFill>
                  <a:schemeClr val="tx1"/>
                </a:solidFill>
              </a:rPr>
              <a:t>検索</a:t>
            </a:r>
            <a:endParaRPr kumimoji="1" lang="ja-JP" altLang="en-US" sz="2400" dirty="0">
              <a:ln>
                <a:solidFill>
                  <a:schemeClr val="bg1"/>
                </a:solidFill>
              </a:ln>
              <a:solidFill>
                <a:schemeClr val="tx1"/>
              </a:solidFill>
            </a:endParaRPr>
          </a:p>
        </p:txBody>
      </p:sp>
      <p:sp>
        <p:nvSpPr>
          <p:cNvPr id="5" name="日付プレースホルダー 4"/>
          <p:cNvSpPr>
            <a:spLocks noGrp="1"/>
          </p:cNvSpPr>
          <p:nvPr>
            <p:ph type="dt" sz="half" idx="10"/>
          </p:nvPr>
        </p:nvSpPr>
        <p:spPr/>
        <p:txBody>
          <a:bodyPr/>
          <a:lstStyle/>
          <a:p>
            <a:r>
              <a:rPr kumimoji="1" lang="en-US" altLang="ja-JP" smtClean="0"/>
              <a:t>2018/7/21</a:t>
            </a:r>
            <a:endParaRPr kumimoji="1" lang="ja-JP" altLang="en-US"/>
          </a:p>
        </p:txBody>
      </p:sp>
      <p:sp>
        <p:nvSpPr>
          <p:cNvPr id="6" name="スライド番号プレースホルダー 5"/>
          <p:cNvSpPr>
            <a:spLocks noGrp="1"/>
          </p:cNvSpPr>
          <p:nvPr>
            <p:ph type="sldNum" sz="quarter" idx="12"/>
          </p:nvPr>
        </p:nvSpPr>
        <p:spPr/>
        <p:txBody>
          <a:bodyPr/>
          <a:lstStyle/>
          <a:p>
            <a:fld id="{0B042DF1-46FA-4B87-8A46-814D65DFE213}" type="slidenum">
              <a:rPr kumimoji="1" lang="ja-JP" altLang="en-US" smtClean="0"/>
              <a:t>5</a:t>
            </a:fld>
            <a:endParaRPr kumimoji="1" lang="ja-JP" altLang="en-US"/>
          </a:p>
        </p:txBody>
      </p:sp>
    </p:spTree>
    <p:extLst>
      <p:ext uri="{BB962C8B-B14F-4D97-AF65-F5344CB8AC3E}">
        <p14:creationId xmlns:p14="http://schemas.microsoft.com/office/powerpoint/2010/main" val="229329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07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8"/>
                                        </p:tgtEl>
                                        <p:attrNameLst>
                                          <p:attrName>style.visibility</p:attrName>
                                        </p:attrNameLst>
                                      </p:cBhvr>
                                      <p:to>
                                        <p:strVal val="visible"/>
                                      </p:to>
                                    </p:set>
                                    <p:animEffect transition="in" filter="fade">
                                      <p:cBhvr>
                                        <p:cTn id="22" dur="500"/>
                                        <p:tgtEl>
                                          <p:spTgt spid="3078"/>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22" grpId="0" animBg="1"/>
      <p:bldP spid="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システム全体図</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509" y="1883872"/>
            <a:ext cx="1305107" cy="1600423"/>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43" y="4134238"/>
            <a:ext cx="1015047" cy="1862983"/>
          </a:xfrm>
          <a:prstGeom prst="rect">
            <a:avLst/>
          </a:prstGeom>
        </p:spPr>
      </p:pic>
      <p:grpSp>
        <p:nvGrpSpPr>
          <p:cNvPr id="8" name="グループ化 7"/>
          <p:cNvGrpSpPr/>
          <p:nvPr/>
        </p:nvGrpSpPr>
        <p:grpSpPr>
          <a:xfrm>
            <a:off x="6403384" y="2292594"/>
            <a:ext cx="1429602" cy="850519"/>
            <a:chOff x="6322740" y="3368678"/>
            <a:chExt cx="1661532" cy="1006839"/>
          </a:xfrm>
        </p:grpSpPr>
        <p:pic>
          <p:nvPicPr>
            <p:cNvPr id="7"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3" name="テキスト ボックス 2"/>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9" name="グループ化 8"/>
          <p:cNvGrpSpPr/>
          <p:nvPr/>
        </p:nvGrpSpPr>
        <p:grpSpPr>
          <a:xfrm>
            <a:off x="5449213" y="4417082"/>
            <a:ext cx="1429602" cy="850519"/>
            <a:chOff x="6322740" y="3368678"/>
            <a:chExt cx="1661532" cy="1006839"/>
          </a:xfrm>
        </p:grpSpPr>
        <p:pic>
          <p:nvPicPr>
            <p:cNvPr id="10"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1" name="テキスト ボックス 10"/>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2" name="グループ化 11"/>
          <p:cNvGrpSpPr/>
          <p:nvPr/>
        </p:nvGrpSpPr>
        <p:grpSpPr>
          <a:xfrm>
            <a:off x="6964602" y="3484295"/>
            <a:ext cx="1429602" cy="850519"/>
            <a:chOff x="6322740" y="3368678"/>
            <a:chExt cx="1661532" cy="1006839"/>
          </a:xfrm>
        </p:grpSpPr>
        <p:pic>
          <p:nvPicPr>
            <p:cNvPr id="13"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4" name="テキスト ボックス 13"/>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5" name="グループ化 14"/>
          <p:cNvGrpSpPr/>
          <p:nvPr/>
        </p:nvGrpSpPr>
        <p:grpSpPr>
          <a:xfrm>
            <a:off x="7507827" y="4756670"/>
            <a:ext cx="1429602" cy="850519"/>
            <a:chOff x="6322740" y="3368678"/>
            <a:chExt cx="1661532" cy="1006839"/>
          </a:xfrm>
        </p:grpSpPr>
        <p:pic>
          <p:nvPicPr>
            <p:cNvPr id="16"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7" name="テキスト ボックス 16"/>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8" name="グループ化 17"/>
          <p:cNvGrpSpPr/>
          <p:nvPr/>
        </p:nvGrpSpPr>
        <p:grpSpPr>
          <a:xfrm>
            <a:off x="4682940" y="5463926"/>
            <a:ext cx="1429602" cy="850519"/>
            <a:chOff x="6322740" y="3368678"/>
            <a:chExt cx="1661532" cy="1006839"/>
          </a:xfrm>
        </p:grpSpPr>
        <p:pic>
          <p:nvPicPr>
            <p:cNvPr id="19"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20" name="テキスト ボックス 19"/>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cxnSp>
        <p:nvCxnSpPr>
          <p:cNvPr id="31" name="直線コネクタ 30"/>
          <p:cNvCxnSpPr>
            <a:stCxn id="4" idx="3"/>
            <a:endCxn id="13" idx="1"/>
          </p:cNvCxnSpPr>
          <p:nvPr/>
        </p:nvCxnSpPr>
        <p:spPr>
          <a:xfrm>
            <a:off x="3975616" y="2684084"/>
            <a:ext cx="2988987" cy="1140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4" idx="3"/>
            <a:endCxn id="7" idx="1"/>
          </p:cNvCxnSpPr>
          <p:nvPr/>
        </p:nvCxnSpPr>
        <p:spPr>
          <a:xfrm flipV="1">
            <a:off x="3975616" y="2633215"/>
            <a:ext cx="2427769" cy="50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4" idx="3"/>
            <a:endCxn id="10" idx="1"/>
          </p:cNvCxnSpPr>
          <p:nvPr/>
        </p:nvCxnSpPr>
        <p:spPr>
          <a:xfrm>
            <a:off x="3975616" y="2684084"/>
            <a:ext cx="1473598" cy="2073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4" idx="3"/>
            <a:endCxn id="19" idx="0"/>
          </p:cNvCxnSpPr>
          <p:nvPr/>
        </p:nvCxnSpPr>
        <p:spPr>
          <a:xfrm>
            <a:off x="3975616" y="2684084"/>
            <a:ext cx="1336338" cy="2779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4" idx="3"/>
            <a:endCxn id="16" idx="1"/>
          </p:cNvCxnSpPr>
          <p:nvPr/>
        </p:nvCxnSpPr>
        <p:spPr>
          <a:xfrm>
            <a:off x="3975616" y="2684084"/>
            <a:ext cx="3532212" cy="2413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5" idx="0"/>
            <a:endCxn id="4" idx="1"/>
          </p:cNvCxnSpPr>
          <p:nvPr/>
        </p:nvCxnSpPr>
        <p:spPr>
          <a:xfrm flipV="1">
            <a:off x="1366167" y="2684084"/>
            <a:ext cx="1304342" cy="1450154"/>
          </a:xfrm>
          <a:prstGeom prst="line">
            <a:avLst/>
          </a:prstGeom>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813330" y="6145168"/>
            <a:ext cx="2120720" cy="338554"/>
          </a:xfrm>
          <a:prstGeom prst="rect">
            <a:avLst/>
          </a:prstGeom>
          <a:noFill/>
        </p:spPr>
        <p:txBody>
          <a:bodyPr wrap="square" rtlCol="0">
            <a:spAutoFit/>
          </a:bodyPr>
          <a:lstStyle/>
          <a:p>
            <a:r>
              <a:rPr lang="ja-JP" altLang="en-US" sz="1600" b="1" dirty="0" smtClean="0"/>
              <a:t>ユーザのデバイス</a:t>
            </a:r>
            <a:endParaRPr kumimoji="1" lang="ja-JP" altLang="en-US" sz="1600" b="1" dirty="0"/>
          </a:p>
        </p:txBody>
      </p:sp>
      <p:sp>
        <p:nvSpPr>
          <p:cNvPr id="6" name="日付プレースホルダー 5"/>
          <p:cNvSpPr>
            <a:spLocks noGrp="1"/>
          </p:cNvSpPr>
          <p:nvPr>
            <p:ph type="dt" sz="half" idx="10"/>
          </p:nvPr>
        </p:nvSpPr>
        <p:spPr/>
        <p:txBody>
          <a:bodyPr/>
          <a:lstStyle/>
          <a:p>
            <a:r>
              <a:rPr kumimoji="1" lang="en-US" altLang="ja-JP" smtClean="0"/>
              <a:t>2018/7/21</a:t>
            </a:r>
            <a:endParaRPr kumimoji="1" lang="ja-JP" altLang="en-US"/>
          </a:p>
        </p:txBody>
      </p:sp>
      <p:sp>
        <p:nvSpPr>
          <p:cNvPr id="21" name="スライド番号プレースホルダー 20"/>
          <p:cNvSpPr>
            <a:spLocks noGrp="1"/>
          </p:cNvSpPr>
          <p:nvPr>
            <p:ph type="sldNum" sz="quarter" idx="12"/>
          </p:nvPr>
        </p:nvSpPr>
        <p:spPr/>
        <p:txBody>
          <a:bodyPr/>
          <a:lstStyle/>
          <a:p>
            <a:fld id="{0B042DF1-46FA-4B87-8A46-814D65DFE213}" type="slidenum">
              <a:rPr kumimoji="1" lang="ja-JP" altLang="en-US" smtClean="0"/>
              <a:t>6</a:t>
            </a:fld>
            <a:endParaRPr kumimoji="1" lang="ja-JP" altLang="en-US"/>
          </a:p>
        </p:txBody>
      </p:sp>
    </p:spTree>
    <p:extLst>
      <p:ext uri="{BB962C8B-B14F-4D97-AF65-F5344CB8AC3E}">
        <p14:creationId xmlns:p14="http://schemas.microsoft.com/office/powerpoint/2010/main" val="983397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データの流れ</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509" y="1883872"/>
            <a:ext cx="1305107" cy="1600423"/>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43" y="4134238"/>
            <a:ext cx="1015047" cy="1862983"/>
          </a:xfrm>
          <a:prstGeom prst="rect">
            <a:avLst/>
          </a:prstGeom>
        </p:spPr>
      </p:pic>
      <p:pic>
        <p:nvPicPr>
          <p:cNvPr id="22" name="図 21"/>
          <p:cNvPicPr>
            <a:picLocks noChangeAspect="1"/>
          </p:cNvPicPr>
          <p:nvPr/>
        </p:nvPicPr>
        <p:blipFill>
          <a:blip r:embed="rId4"/>
          <a:stretch>
            <a:fillRect/>
          </a:stretch>
        </p:blipFill>
        <p:spPr>
          <a:xfrm>
            <a:off x="5204288" y="1685268"/>
            <a:ext cx="2759639" cy="4897939"/>
          </a:xfrm>
          <a:prstGeom prst="rect">
            <a:avLst/>
          </a:prstGeom>
        </p:spPr>
      </p:pic>
      <p:sp>
        <p:nvSpPr>
          <p:cNvPr id="42" name="角丸四角形吹き出し 41"/>
          <p:cNvSpPr/>
          <p:nvPr/>
        </p:nvSpPr>
        <p:spPr>
          <a:xfrm>
            <a:off x="5688311" y="745028"/>
            <a:ext cx="2827039" cy="747057"/>
          </a:xfrm>
          <a:prstGeom prst="wedgeRoundRectCallou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Web</a:t>
            </a:r>
            <a:r>
              <a:rPr lang="ja-JP" altLang="en-US" dirty="0" smtClean="0">
                <a:solidFill>
                  <a:schemeClr val="tx1"/>
                </a:solidFill>
              </a:rPr>
              <a:t>ページからキーワードを選択・</a:t>
            </a:r>
            <a:r>
              <a:rPr lang="ja-JP" altLang="en-US" dirty="0" smtClean="0">
                <a:solidFill>
                  <a:schemeClr val="tx1"/>
                </a:solidFill>
              </a:rPr>
              <a:t>入力情報を送信</a:t>
            </a:r>
            <a:endParaRPr kumimoji="1" lang="ja-JP" altLang="en-US" dirty="0">
              <a:solidFill>
                <a:schemeClr val="tx1"/>
              </a:solidFill>
            </a:endParaRPr>
          </a:p>
        </p:txBody>
      </p:sp>
      <p:cxnSp>
        <p:nvCxnSpPr>
          <p:cNvPr id="27" name="直線矢印コネクタ 26"/>
          <p:cNvCxnSpPr>
            <a:stCxn id="5" idx="0"/>
            <a:endCxn id="4" idx="1"/>
          </p:cNvCxnSpPr>
          <p:nvPr/>
        </p:nvCxnSpPr>
        <p:spPr>
          <a:xfrm flipV="1">
            <a:off x="1366167" y="2684084"/>
            <a:ext cx="1304342" cy="14501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638519" y="1690689"/>
            <a:ext cx="3688782" cy="4892518"/>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813330" y="6145168"/>
            <a:ext cx="2120720" cy="338554"/>
          </a:xfrm>
          <a:prstGeom prst="rect">
            <a:avLst/>
          </a:prstGeom>
          <a:noFill/>
        </p:spPr>
        <p:txBody>
          <a:bodyPr wrap="square" rtlCol="0">
            <a:spAutoFit/>
          </a:bodyPr>
          <a:lstStyle/>
          <a:p>
            <a:r>
              <a:rPr lang="ja-JP" altLang="en-US" sz="1600" b="1" dirty="0" smtClean="0"/>
              <a:t>ユーザのデバイス</a:t>
            </a:r>
            <a:endParaRPr kumimoji="1" lang="ja-JP" altLang="en-US" sz="1600" b="1" dirty="0"/>
          </a:p>
        </p:txBody>
      </p:sp>
      <p:sp>
        <p:nvSpPr>
          <p:cNvPr id="29" name="日付プレースホルダー 28"/>
          <p:cNvSpPr>
            <a:spLocks noGrp="1"/>
          </p:cNvSpPr>
          <p:nvPr>
            <p:ph type="dt" sz="half" idx="10"/>
          </p:nvPr>
        </p:nvSpPr>
        <p:spPr/>
        <p:txBody>
          <a:bodyPr/>
          <a:lstStyle/>
          <a:p>
            <a:r>
              <a:rPr kumimoji="1" lang="en-US" altLang="ja-JP" smtClean="0"/>
              <a:t>2018/7/21</a:t>
            </a:r>
            <a:endParaRPr kumimoji="1" lang="ja-JP" altLang="en-US"/>
          </a:p>
        </p:txBody>
      </p:sp>
      <p:sp>
        <p:nvSpPr>
          <p:cNvPr id="30" name="スライド番号プレースホルダー 29"/>
          <p:cNvSpPr>
            <a:spLocks noGrp="1"/>
          </p:cNvSpPr>
          <p:nvPr>
            <p:ph type="sldNum" sz="quarter" idx="12"/>
          </p:nvPr>
        </p:nvSpPr>
        <p:spPr/>
        <p:txBody>
          <a:bodyPr/>
          <a:lstStyle/>
          <a:p>
            <a:fld id="{0B042DF1-46FA-4B87-8A46-814D65DFE213}" type="slidenum">
              <a:rPr kumimoji="1" lang="ja-JP" altLang="en-US" smtClean="0"/>
              <a:t>7</a:t>
            </a:fld>
            <a:endParaRPr kumimoji="1" lang="ja-JP" altLang="en-US"/>
          </a:p>
        </p:txBody>
      </p:sp>
    </p:spTree>
    <p:extLst>
      <p:ext uri="{BB962C8B-B14F-4D97-AF65-F5344CB8AC3E}">
        <p14:creationId xmlns:p14="http://schemas.microsoft.com/office/powerpoint/2010/main" val="3597605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データの流れ</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509" y="1883872"/>
            <a:ext cx="1305107" cy="1600423"/>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43" y="4134238"/>
            <a:ext cx="1015047" cy="1862983"/>
          </a:xfrm>
          <a:prstGeom prst="rect">
            <a:avLst/>
          </a:prstGeom>
        </p:spPr>
      </p:pic>
      <p:sp>
        <p:nvSpPr>
          <p:cNvPr id="27" name="テキスト ボックス 26"/>
          <p:cNvSpPr txBox="1"/>
          <p:nvPr/>
        </p:nvSpPr>
        <p:spPr>
          <a:xfrm>
            <a:off x="813330" y="6145168"/>
            <a:ext cx="2120720" cy="338554"/>
          </a:xfrm>
          <a:prstGeom prst="rect">
            <a:avLst/>
          </a:prstGeom>
          <a:noFill/>
        </p:spPr>
        <p:txBody>
          <a:bodyPr wrap="square" rtlCol="0">
            <a:spAutoFit/>
          </a:bodyPr>
          <a:lstStyle/>
          <a:p>
            <a:r>
              <a:rPr lang="ja-JP" altLang="en-US" sz="1600" b="1" dirty="0" smtClean="0"/>
              <a:t>ユーザのデバイス</a:t>
            </a:r>
            <a:endParaRPr kumimoji="1" lang="ja-JP" altLang="en-US" sz="1600" b="1" dirty="0"/>
          </a:p>
        </p:txBody>
      </p:sp>
      <p:sp>
        <p:nvSpPr>
          <p:cNvPr id="28" name="角丸四角形 27"/>
          <p:cNvSpPr/>
          <p:nvPr/>
        </p:nvSpPr>
        <p:spPr>
          <a:xfrm>
            <a:off x="638519" y="1690689"/>
            <a:ext cx="3688782" cy="4892518"/>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a:stCxn id="4" idx="1"/>
            <a:endCxn id="5" idx="0"/>
          </p:cNvCxnSpPr>
          <p:nvPr/>
        </p:nvCxnSpPr>
        <p:spPr>
          <a:xfrm flipH="1">
            <a:off x="1366167" y="2684084"/>
            <a:ext cx="1304342" cy="14501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角丸四角形吹き出し 25"/>
          <p:cNvSpPr/>
          <p:nvPr/>
        </p:nvSpPr>
        <p:spPr>
          <a:xfrm>
            <a:off x="2369508" y="3955551"/>
            <a:ext cx="3384336" cy="1184152"/>
          </a:xfrm>
          <a:prstGeom prst="wedgeRoundRectCallout">
            <a:avLst>
              <a:gd name="adj1" fmla="val -21686"/>
              <a:gd name="adj2" fmla="val -79758"/>
              <a:gd name="adj3" fmla="val 16667"/>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該当するキーワードから紐づけされているキーワードや関連のある研究室など</a:t>
            </a:r>
            <a:r>
              <a:rPr lang="ja-JP" altLang="en-US" dirty="0" smtClean="0">
                <a:solidFill>
                  <a:schemeClr val="tx1"/>
                </a:solidFill>
              </a:rPr>
              <a:t>の</a:t>
            </a:r>
            <a:r>
              <a:rPr lang="ja-JP" altLang="en-US" dirty="0">
                <a:solidFill>
                  <a:schemeClr val="tx1"/>
                </a:solidFill>
              </a:rPr>
              <a:t>情報</a:t>
            </a:r>
            <a:r>
              <a:rPr lang="ja-JP" altLang="en-US" dirty="0" smtClean="0">
                <a:solidFill>
                  <a:schemeClr val="tx1"/>
                </a:solidFill>
              </a:rPr>
              <a:t>を</a:t>
            </a:r>
            <a:r>
              <a:rPr lang="ja-JP" altLang="en-US" dirty="0" smtClean="0">
                <a:solidFill>
                  <a:schemeClr val="tx1"/>
                </a:solidFill>
              </a:rPr>
              <a:t>返信</a:t>
            </a:r>
            <a:endParaRPr kumimoji="1" lang="ja-JP" altLang="en-US" dirty="0">
              <a:solidFill>
                <a:schemeClr val="tx1"/>
              </a:solidFill>
            </a:endParaRPr>
          </a:p>
        </p:txBody>
      </p:sp>
      <p:pic>
        <p:nvPicPr>
          <p:cNvPr id="58" name="図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976" y="4070998"/>
            <a:ext cx="1015047" cy="1862983"/>
          </a:xfrm>
          <a:prstGeom prst="rect">
            <a:avLst/>
          </a:prstGeom>
        </p:spPr>
      </p:pic>
      <p:cxnSp>
        <p:nvCxnSpPr>
          <p:cNvPr id="59" name="直線コネクタ 58"/>
          <p:cNvCxnSpPr>
            <a:stCxn id="58" idx="0"/>
          </p:cNvCxnSpPr>
          <p:nvPr/>
        </p:nvCxnSpPr>
        <p:spPr>
          <a:xfrm flipV="1">
            <a:off x="7269500" y="2620844"/>
            <a:ext cx="1304342" cy="1450154"/>
          </a:xfrm>
          <a:prstGeom prst="line">
            <a:avLst/>
          </a:prstGeom>
        </p:spPr>
        <p:style>
          <a:lnRef idx="1">
            <a:schemeClr val="accent1"/>
          </a:lnRef>
          <a:fillRef idx="0">
            <a:schemeClr val="accent1"/>
          </a:fillRef>
          <a:effectRef idx="0">
            <a:schemeClr val="accent1"/>
          </a:effectRef>
          <a:fontRef idx="minor">
            <a:schemeClr val="tx1"/>
          </a:fontRef>
        </p:style>
      </p:cxnSp>
      <p:sp>
        <p:nvSpPr>
          <p:cNvPr id="60" name="角丸四角形吹き出し 59"/>
          <p:cNvSpPr/>
          <p:nvPr/>
        </p:nvSpPr>
        <p:spPr>
          <a:xfrm>
            <a:off x="5632211" y="1280727"/>
            <a:ext cx="3284240" cy="618700"/>
          </a:xfrm>
          <a:prstGeom prst="wedgeRoundRectCallout">
            <a:avLst>
              <a:gd name="adj1" fmla="val -18088"/>
              <a:gd name="adj2" fmla="val 74990"/>
              <a:gd name="adj3" fmla="val 16667"/>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新たなキーワード，場所の表示</a:t>
            </a:r>
            <a:endParaRPr kumimoji="1" lang="ja-JP" altLang="en-US" dirty="0">
              <a:solidFill>
                <a:schemeClr val="tx1"/>
              </a:solidFill>
            </a:endParaRPr>
          </a:p>
        </p:txBody>
      </p:sp>
      <p:pic>
        <p:nvPicPr>
          <p:cNvPr id="61" name="図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606" y="2126859"/>
            <a:ext cx="2666224" cy="4731141"/>
          </a:xfrm>
          <a:prstGeom prst="rect">
            <a:avLst/>
          </a:prstGeom>
        </p:spPr>
      </p:pic>
      <p:pic>
        <p:nvPicPr>
          <p:cNvPr id="62" name="図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841" y="5693571"/>
            <a:ext cx="1476727" cy="302782"/>
          </a:xfrm>
          <a:prstGeom prst="rect">
            <a:avLst/>
          </a:prstGeom>
        </p:spPr>
      </p:pic>
      <p:sp>
        <p:nvSpPr>
          <p:cNvPr id="63" name="正方形/長方形 62"/>
          <p:cNvSpPr/>
          <p:nvPr/>
        </p:nvSpPr>
        <p:spPr>
          <a:xfrm>
            <a:off x="6279144" y="3075709"/>
            <a:ext cx="2092123" cy="605872"/>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600" b="1" dirty="0" smtClean="0">
                <a:ln>
                  <a:solidFill>
                    <a:schemeClr val="bg1"/>
                  </a:solidFill>
                </a:ln>
                <a:solidFill>
                  <a:schemeClr val="tx1"/>
                </a:solidFill>
              </a:rPr>
              <a:t>あなたのおススメは○○研究室です</a:t>
            </a:r>
            <a:r>
              <a:rPr kumimoji="1" lang="en-US" altLang="ja-JP" sz="1600" b="1" dirty="0" smtClean="0">
                <a:ln>
                  <a:solidFill>
                    <a:schemeClr val="bg1"/>
                  </a:solidFill>
                </a:ln>
                <a:solidFill>
                  <a:schemeClr val="tx1"/>
                </a:solidFill>
              </a:rPr>
              <a:t>!</a:t>
            </a:r>
            <a:endParaRPr kumimoji="1" lang="ja-JP" altLang="en-US" sz="1600" b="1" dirty="0">
              <a:ln>
                <a:solidFill>
                  <a:schemeClr val="bg1"/>
                </a:solidFill>
              </a:ln>
              <a:solidFill>
                <a:schemeClr val="tx1"/>
              </a:solidFill>
            </a:endParaRPr>
          </a:p>
        </p:txBody>
      </p:sp>
      <p:sp>
        <p:nvSpPr>
          <p:cNvPr id="64" name="正方形/長方形 63"/>
          <p:cNvSpPr/>
          <p:nvPr/>
        </p:nvSpPr>
        <p:spPr>
          <a:xfrm>
            <a:off x="6279143" y="2642745"/>
            <a:ext cx="1173915" cy="23913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solidFill>
                <a:schemeClr val="tx1"/>
              </a:solidFill>
            </a:endParaRPr>
          </a:p>
        </p:txBody>
      </p:sp>
      <p:sp>
        <p:nvSpPr>
          <p:cNvPr id="65" name="角丸四角形 64"/>
          <p:cNvSpPr/>
          <p:nvPr/>
        </p:nvSpPr>
        <p:spPr>
          <a:xfrm>
            <a:off x="7581248" y="2628243"/>
            <a:ext cx="680845" cy="25434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solidFill>
                  <a:schemeClr val="tx1"/>
                </a:solidFill>
              </a:rPr>
              <a:t>Search</a:t>
            </a:r>
            <a:endParaRPr lang="ja-JP" altLang="en-US" sz="1200" dirty="0">
              <a:solidFill>
                <a:schemeClr val="tx1"/>
              </a:solidFill>
            </a:endParaRPr>
          </a:p>
        </p:txBody>
      </p:sp>
      <p:sp>
        <p:nvSpPr>
          <p:cNvPr id="66" name="正方形/長方形 65"/>
          <p:cNvSpPr/>
          <p:nvPr/>
        </p:nvSpPr>
        <p:spPr>
          <a:xfrm>
            <a:off x="6279143" y="3790363"/>
            <a:ext cx="2092124" cy="1753585"/>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場所</a:t>
            </a:r>
            <a:r>
              <a:rPr lang="en-US" altLang="ja-JP" sz="1400" b="1" dirty="0">
                <a:ln>
                  <a:solidFill>
                    <a:schemeClr val="bg1"/>
                  </a:solidFill>
                </a:ln>
                <a:solidFill>
                  <a:schemeClr val="tx1"/>
                </a:solidFill>
              </a:rPr>
              <a:t> </a:t>
            </a:r>
            <a:r>
              <a:rPr lang="en-US" altLang="ja-JP" sz="1400" b="1" dirty="0" smtClean="0">
                <a:ln>
                  <a:solidFill>
                    <a:schemeClr val="bg1"/>
                  </a:solidFill>
                </a:ln>
                <a:solidFill>
                  <a:schemeClr val="tx1"/>
                </a:solidFill>
              </a:rPr>
              <a:t>: A-</a:t>
            </a:r>
            <a:r>
              <a:rPr lang="ja-JP" altLang="en-US" sz="1400" b="1" dirty="0" smtClean="0">
                <a:ln>
                  <a:solidFill>
                    <a:schemeClr val="bg1"/>
                  </a:solidFill>
                </a:ln>
                <a:solidFill>
                  <a:schemeClr val="tx1"/>
                </a:solidFill>
              </a:rPr>
              <a:t>○</a:t>
            </a:r>
            <a:endParaRPr lang="en-US" altLang="ja-JP" sz="1400" b="1" dirty="0" smtClean="0">
              <a:ln>
                <a:solidFill>
                  <a:schemeClr val="bg1"/>
                </a:solidFill>
              </a:ln>
              <a:solidFill>
                <a:schemeClr val="tx1"/>
              </a:solidFill>
            </a:endParaRPr>
          </a:p>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指導教員 </a:t>
            </a:r>
            <a:r>
              <a:rPr kumimoji="1" lang="en-US" altLang="ja-JP" sz="1400" b="1" dirty="0" smtClean="0">
                <a:ln>
                  <a:solidFill>
                    <a:schemeClr val="bg1"/>
                  </a:solidFill>
                </a:ln>
                <a:solidFill>
                  <a:schemeClr val="tx1"/>
                </a:solidFill>
              </a:rPr>
              <a:t>: </a:t>
            </a:r>
            <a:r>
              <a:rPr kumimoji="1" lang="ja-JP" altLang="en-US" sz="1400" b="1" dirty="0" smtClean="0">
                <a:ln>
                  <a:solidFill>
                    <a:schemeClr val="bg1"/>
                  </a:solidFill>
                </a:ln>
                <a:solidFill>
                  <a:schemeClr val="tx1"/>
                </a:solidFill>
              </a:rPr>
              <a:t>○○</a:t>
            </a:r>
            <a:endParaRPr kumimoji="1" lang="en-US" altLang="ja-JP" sz="1400" b="1" dirty="0" smtClean="0">
              <a:ln>
                <a:solidFill>
                  <a:schemeClr val="bg1"/>
                </a:solidFill>
              </a:ln>
              <a:solidFill>
                <a:schemeClr val="tx1"/>
              </a:solidFill>
            </a:endParaRPr>
          </a:p>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研究内容</a:t>
            </a:r>
            <a:endParaRPr kumimoji="1" lang="en-US" altLang="ja-JP" sz="1400" b="1" dirty="0" smtClean="0">
              <a:ln>
                <a:solidFill>
                  <a:schemeClr val="bg1"/>
                </a:solidFill>
              </a:ln>
              <a:solidFill>
                <a:schemeClr val="tx1"/>
              </a:solidFill>
            </a:endParaRPr>
          </a:p>
          <a:p>
            <a:pPr marL="742950" lvl="1" indent="-285750">
              <a:buFont typeface="Wingdings" panose="05000000000000000000" pitchFamily="2" charset="2"/>
              <a:buChar char="Ø"/>
            </a:pPr>
            <a:r>
              <a:rPr lang="en-US" altLang="ja-JP" sz="1400" b="1" dirty="0" smtClean="0">
                <a:ln>
                  <a:solidFill>
                    <a:schemeClr val="bg1"/>
                  </a:solidFill>
                </a:ln>
                <a:solidFill>
                  <a:schemeClr val="tx1"/>
                </a:solidFill>
              </a:rPr>
              <a:t>…</a:t>
            </a:r>
          </a:p>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キーワード</a:t>
            </a:r>
            <a:endParaRPr kumimoji="1" lang="en-US" altLang="ja-JP" sz="1400" b="1" dirty="0" smtClean="0">
              <a:ln>
                <a:solidFill>
                  <a:schemeClr val="bg1"/>
                </a:solidFill>
              </a:ln>
              <a:solidFill>
                <a:schemeClr val="tx1"/>
              </a:solidFill>
            </a:endParaRPr>
          </a:p>
          <a:p>
            <a:pPr marL="742950" lvl="1" indent="-285750">
              <a:buFont typeface="Wingdings" panose="05000000000000000000" pitchFamily="2" charset="2"/>
              <a:buChar char="Ø"/>
            </a:pPr>
            <a:r>
              <a:rPr kumimoji="1" lang="en-US" altLang="ja-JP" sz="1400" b="1" dirty="0" smtClean="0">
                <a:ln>
                  <a:solidFill>
                    <a:schemeClr val="bg1"/>
                  </a:solidFill>
                </a:ln>
                <a:solidFill>
                  <a:schemeClr val="tx1"/>
                </a:solidFill>
              </a:rPr>
              <a:t>…</a:t>
            </a:r>
          </a:p>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混雑状況 </a:t>
            </a:r>
            <a:r>
              <a:rPr lang="en-US" altLang="ja-JP" sz="1400" b="1" dirty="0" smtClean="0">
                <a:ln>
                  <a:solidFill>
                    <a:schemeClr val="bg1"/>
                  </a:solidFill>
                </a:ln>
                <a:solidFill>
                  <a:schemeClr val="tx1"/>
                </a:solidFill>
              </a:rPr>
              <a:t>: </a:t>
            </a:r>
            <a:r>
              <a:rPr lang="ja-JP" altLang="en-US" sz="1400" b="1" dirty="0" smtClean="0">
                <a:ln>
                  <a:solidFill>
                    <a:schemeClr val="bg1"/>
                  </a:solidFill>
                </a:ln>
                <a:solidFill>
                  <a:schemeClr val="tx1"/>
                </a:solidFill>
              </a:rPr>
              <a:t>やや混雑</a:t>
            </a:r>
            <a:endParaRPr kumimoji="1" lang="en-US" altLang="ja-JP" sz="1400" b="1" dirty="0" smtClean="0">
              <a:ln>
                <a:solidFill>
                  <a:schemeClr val="bg1"/>
                </a:solidFill>
              </a:ln>
              <a:solidFill>
                <a:schemeClr val="tx1"/>
              </a:solidFill>
            </a:endParaRPr>
          </a:p>
        </p:txBody>
      </p:sp>
      <p:sp>
        <p:nvSpPr>
          <p:cNvPr id="24" name="日付プレースホルダー 23"/>
          <p:cNvSpPr>
            <a:spLocks noGrp="1"/>
          </p:cNvSpPr>
          <p:nvPr>
            <p:ph type="dt" sz="half" idx="10"/>
          </p:nvPr>
        </p:nvSpPr>
        <p:spPr/>
        <p:txBody>
          <a:bodyPr/>
          <a:lstStyle/>
          <a:p>
            <a:r>
              <a:rPr kumimoji="1" lang="en-US" altLang="ja-JP" smtClean="0"/>
              <a:t>2018/7/21</a:t>
            </a:r>
            <a:endParaRPr kumimoji="1" lang="ja-JP" altLang="en-US"/>
          </a:p>
        </p:txBody>
      </p:sp>
      <p:sp>
        <p:nvSpPr>
          <p:cNvPr id="25" name="スライド番号プレースホルダー 24"/>
          <p:cNvSpPr>
            <a:spLocks noGrp="1"/>
          </p:cNvSpPr>
          <p:nvPr>
            <p:ph type="sldNum" sz="quarter" idx="12"/>
          </p:nvPr>
        </p:nvSpPr>
        <p:spPr/>
        <p:txBody>
          <a:bodyPr/>
          <a:lstStyle/>
          <a:p>
            <a:fld id="{0B042DF1-46FA-4B87-8A46-814D65DFE213}" type="slidenum">
              <a:rPr kumimoji="1" lang="ja-JP" altLang="en-US" smtClean="0"/>
              <a:t>8</a:t>
            </a:fld>
            <a:endParaRPr kumimoji="1" lang="ja-JP" altLang="en-US"/>
          </a:p>
        </p:txBody>
      </p:sp>
    </p:spTree>
    <p:extLst>
      <p:ext uri="{BB962C8B-B14F-4D97-AF65-F5344CB8AC3E}">
        <p14:creationId xmlns:p14="http://schemas.microsoft.com/office/powerpoint/2010/main" val="1599838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データの流れ</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7833" y="1976884"/>
            <a:ext cx="1305107" cy="1600423"/>
          </a:xfrm>
        </p:spPr>
      </p:pic>
      <p:grpSp>
        <p:nvGrpSpPr>
          <p:cNvPr id="8" name="グループ化 7"/>
          <p:cNvGrpSpPr/>
          <p:nvPr/>
        </p:nvGrpSpPr>
        <p:grpSpPr>
          <a:xfrm>
            <a:off x="6403384" y="2292594"/>
            <a:ext cx="1429602" cy="850519"/>
            <a:chOff x="6322740" y="3368678"/>
            <a:chExt cx="1661532" cy="1006839"/>
          </a:xfrm>
        </p:grpSpPr>
        <p:pic>
          <p:nvPicPr>
            <p:cNvPr id="7"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3" name="テキスト ボックス 2"/>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9" name="グループ化 8"/>
          <p:cNvGrpSpPr/>
          <p:nvPr/>
        </p:nvGrpSpPr>
        <p:grpSpPr>
          <a:xfrm>
            <a:off x="5449213" y="4417082"/>
            <a:ext cx="1429602" cy="850519"/>
            <a:chOff x="6322740" y="3368678"/>
            <a:chExt cx="1661532" cy="1006839"/>
          </a:xfrm>
        </p:grpSpPr>
        <p:pic>
          <p:nvPicPr>
            <p:cNvPr id="10"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1" name="テキスト ボックス 10"/>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2" name="グループ化 11"/>
          <p:cNvGrpSpPr/>
          <p:nvPr/>
        </p:nvGrpSpPr>
        <p:grpSpPr>
          <a:xfrm>
            <a:off x="6964602" y="3484295"/>
            <a:ext cx="1429602" cy="850519"/>
            <a:chOff x="6322740" y="3368678"/>
            <a:chExt cx="1661532" cy="1006839"/>
          </a:xfrm>
        </p:grpSpPr>
        <p:pic>
          <p:nvPicPr>
            <p:cNvPr id="13"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4" name="テキスト ボックス 13"/>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5" name="グループ化 14"/>
          <p:cNvGrpSpPr/>
          <p:nvPr/>
        </p:nvGrpSpPr>
        <p:grpSpPr>
          <a:xfrm>
            <a:off x="7507827" y="4756670"/>
            <a:ext cx="1429602" cy="850519"/>
            <a:chOff x="6322740" y="3368678"/>
            <a:chExt cx="1661532" cy="1006839"/>
          </a:xfrm>
        </p:grpSpPr>
        <p:pic>
          <p:nvPicPr>
            <p:cNvPr id="16"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7" name="テキスト ボックス 16"/>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8" name="グループ化 17"/>
          <p:cNvGrpSpPr/>
          <p:nvPr/>
        </p:nvGrpSpPr>
        <p:grpSpPr>
          <a:xfrm>
            <a:off x="4682940" y="5463926"/>
            <a:ext cx="1429602" cy="850519"/>
            <a:chOff x="6322740" y="3368678"/>
            <a:chExt cx="1661532" cy="1006839"/>
          </a:xfrm>
        </p:grpSpPr>
        <p:pic>
          <p:nvPicPr>
            <p:cNvPr id="19"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20" name="テキスト ボックス 19"/>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sp>
        <p:nvSpPr>
          <p:cNvPr id="25" name="角丸四角形 24"/>
          <p:cNvSpPr/>
          <p:nvPr/>
        </p:nvSpPr>
        <p:spPr>
          <a:xfrm>
            <a:off x="3065172" y="1545465"/>
            <a:ext cx="5872257" cy="4965305"/>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吹き出し 46"/>
          <p:cNvSpPr/>
          <p:nvPr/>
        </p:nvSpPr>
        <p:spPr>
          <a:xfrm flipH="1">
            <a:off x="977965" y="4080674"/>
            <a:ext cx="3713553" cy="900930"/>
          </a:xfrm>
          <a:prstGeom prst="wedgeRoundRectCallout">
            <a:avLst>
              <a:gd name="adj1" fmla="val -29663"/>
              <a:gd name="adj2" fmla="val -81933"/>
              <a:gd name="adj3" fmla="val 16667"/>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各教室の混雑状況をデータベー</a:t>
            </a:r>
            <a:r>
              <a:rPr lang="ja-JP" altLang="en-US" dirty="0">
                <a:solidFill>
                  <a:schemeClr val="tx1"/>
                </a:solidFill>
              </a:rPr>
              <a:t>ス</a:t>
            </a:r>
            <a:r>
              <a:rPr kumimoji="1" lang="ja-JP" altLang="en-US" dirty="0" smtClean="0">
                <a:solidFill>
                  <a:schemeClr val="tx1"/>
                </a:solidFill>
              </a:rPr>
              <a:t>に送信</a:t>
            </a:r>
            <a:endParaRPr kumimoji="1" lang="ja-JP" altLang="en-US" dirty="0">
              <a:solidFill>
                <a:schemeClr val="tx1"/>
              </a:solidFill>
            </a:endParaRPr>
          </a:p>
        </p:txBody>
      </p:sp>
      <p:cxnSp>
        <p:nvCxnSpPr>
          <p:cNvPr id="48" name="直線矢印コネクタ 47"/>
          <p:cNvCxnSpPr>
            <a:stCxn id="7" idx="1"/>
          </p:cNvCxnSpPr>
          <p:nvPr/>
        </p:nvCxnSpPr>
        <p:spPr>
          <a:xfrm flipH="1">
            <a:off x="4682938" y="2633215"/>
            <a:ext cx="1720447" cy="18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3" idx="1"/>
            <a:endCxn id="4" idx="3"/>
          </p:cNvCxnSpPr>
          <p:nvPr/>
        </p:nvCxnSpPr>
        <p:spPr>
          <a:xfrm flipH="1" flipV="1">
            <a:off x="4682940" y="2777096"/>
            <a:ext cx="2281663" cy="10478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6" idx="1"/>
          </p:cNvCxnSpPr>
          <p:nvPr/>
        </p:nvCxnSpPr>
        <p:spPr>
          <a:xfrm flipH="1" flipV="1">
            <a:off x="4730020" y="2902840"/>
            <a:ext cx="2777808" cy="21944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0" idx="1"/>
          </p:cNvCxnSpPr>
          <p:nvPr/>
        </p:nvCxnSpPr>
        <p:spPr>
          <a:xfrm flipH="1" flipV="1">
            <a:off x="4682938" y="2948373"/>
            <a:ext cx="766276" cy="1809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9" idx="0"/>
          </p:cNvCxnSpPr>
          <p:nvPr/>
        </p:nvCxnSpPr>
        <p:spPr>
          <a:xfrm flipH="1" flipV="1">
            <a:off x="4682939" y="3092254"/>
            <a:ext cx="629015" cy="2371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日付プレースホルダー 72"/>
          <p:cNvSpPr>
            <a:spLocks noGrp="1"/>
          </p:cNvSpPr>
          <p:nvPr>
            <p:ph type="dt" sz="half" idx="10"/>
          </p:nvPr>
        </p:nvSpPr>
        <p:spPr/>
        <p:txBody>
          <a:bodyPr/>
          <a:lstStyle/>
          <a:p>
            <a:r>
              <a:rPr kumimoji="1" lang="en-US" altLang="ja-JP" smtClean="0"/>
              <a:t>2018/7/21</a:t>
            </a:r>
            <a:endParaRPr kumimoji="1" lang="ja-JP" altLang="en-US"/>
          </a:p>
        </p:txBody>
      </p:sp>
      <p:sp>
        <p:nvSpPr>
          <p:cNvPr id="74" name="スライド番号プレースホルダー 73"/>
          <p:cNvSpPr>
            <a:spLocks noGrp="1"/>
          </p:cNvSpPr>
          <p:nvPr>
            <p:ph type="sldNum" sz="quarter" idx="12"/>
          </p:nvPr>
        </p:nvSpPr>
        <p:spPr/>
        <p:txBody>
          <a:bodyPr/>
          <a:lstStyle/>
          <a:p>
            <a:fld id="{0B042DF1-46FA-4B87-8A46-814D65DFE213}" type="slidenum">
              <a:rPr kumimoji="1" lang="ja-JP" altLang="en-US" smtClean="0"/>
              <a:t>9</a:t>
            </a:fld>
            <a:endParaRPr kumimoji="1" lang="ja-JP" altLang="en-US"/>
          </a:p>
        </p:txBody>
      </p:sp>
    </p:spTree>
    <p:extLst>
      <p:ext uri="{BB962C8B-B14F-4D97-AF65-F5344CB8AC3E}">
        <p14:creationId xmlns:p14="http://schemas.microsoft.com/office/powerpoint/2010/main" val="1352666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459</TotalTime>
  <Words>389</Words>
  <Application>Microsoft Office PowerPoint</Application>
  <PresentationFormat>画面に合わせる (4:3)</PresentationFormat>
  <Paragraphs>110</Paragraphs>
  <Slides>13</Slides>
  <Notes>1</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Arial</vt:lpstr>
      <vt:lpstr>Calibri</vt:lpstr>
      <vt:lpstr>Calibri Light</vt:lpstr>
      <vt:lpstr>Wingdings</vt:lpstr>
      <vt:lpstr>Office テーマ</vt:lpstr>
      <vt:lpstr>中間発表</vt:lpstr>
      <vt:lpstr>背景</vt:lpstr>
      <vt:lpstr>目的</vt:lpstr>
      <vt:lpstr>問題解決への提案(1/2)</vt:lpstr>
      <vt:lpstr>問題解決への提案(2/2)</vt:lpstr>
      <vt:lpstr>システム全体図</vt:lpstr>
      <vt:lpstr>データの流れ</vt:lpstr>
      <vt:lpstr>データの流れ</vt:lpstr>
      <vt:lpstr>データの流れ</vt:lpstr>
      <vt:lpstr>混雑状況の取得</vt:lpstr>
      <vt:lpstr>人感センサの課題</vt:lpstr>
      <vt:lpstr>今後の計画</vt:lpstr>
      <vt:lpstr>混雑状況の取得</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妻鳥研究室</dc:creator>
  <cp:lastModifiedBy>妻鳥 研究室</cp:lastModifiedBy>
  <cp:revision>26</cp:revision>
  <dcterms:created xsi:type="dcterms:W3CDTF">2018-07-17T03:09:32Z</dcterms:created>
  <dcterms:modified xsi:type="dcterms:W3CDTF">2018-07-17T10:57:34Z</dcterms:modified>
</cp:coreProperties>
</file>