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62" r:id="rId5"/>
    <p:sldId id="257" r:id="rId6"/>
    <p:sldId id="25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360"/>
  </p:normalViewPr>
  <p:slideViewPr>
    <p:cSldViewPr snapToGrid="0" snapToObjects="1">
      <p:cViewPr varScale="1">
        <p:scale>
          <a:sx n="102" d="100"/>
          <a:sy n="102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B93F54-9DE9-3447-AD16-164CD5966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8548B4-C71A-244B-BC2F-5AAEF4CAC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9CE17C-AA0C-A841-B3E9-B6699DA6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9A3B-C7E2-F846-84FA-9FEC208555C1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33A80F-16A0-B140-A119-6E090DA5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FB6510-F230-0B4A-BE4D-A5467054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835A-094B-F149-BD5D-AAE1EACA03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10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20C0D1-ED50-254C-8E2D-E2A22B7E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BBF415-69B4-024E-B07A-368BB462C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41C3A1-E284-F546-9453-F58FF4B0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9A3B-C7E2-F846-84FA-9FEC208555C1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2FED02-A3B2-F545-80CB-DFD0EF82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77EC50-3CA5-474A-9378-78ADD0B9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835A-094B-F149-BD5D-AAE1EACA03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48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6DDF0AB-44DF-3844-B659-B3B479493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5962B6-0D72-3E4C-819B-C614C7CDD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1A1049-42C1-804B-867F-DF3A583B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9A3B-C7E2-F846-84FA-9FEC208555C1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B233CB-7610-1B49-A01A-F494700B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1C021B-5F69-AA4A-9BA4-6CDFE233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835A-094B-F149-BD5D-AAE1EACA03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27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09BA31-5EDE-B946-938D-0D4A30D7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661DBA-F2A1-AB46-9113-7D3BFF4AA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BF1309-524B-7D4E-9CF9-4F0CFE0F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9A3B-C7E2-F846-84FA-9FEC208555C1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DE7108-B226-4E4F-A8E7-3993DDF9B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385018-85AF-4541-A46C-254201F5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835A-094B-F149-BD5D-AAE1EACA03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59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9AD52F-54B2-E54D-9371-945B5C8E6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1AECAA-7AE6-3D48-8780-94A425D30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2250EF-6AE6-B449-84E4-717F3847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9A3B-C7E2-F846-84FA-9FEC208555C1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5CCB5E-ED6E-5C4D-8D54-981CD2CD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F0B173-86C3-D642-84FE-F6AE1FB1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835A-094B-F149-BD5D-AAE1EACA03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41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BA0B74-386E-D446-AFE4-BE8CB341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BCE376-C2D5-8847-9DCA-9076DBEF1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7BA987-5468-1545-BEA3-B5925F9CF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75C266-67C3-DB43-915A-49B41830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9A3B-C7E2-F846-84FA-9FEC208555C1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49CF56-C19A-4C47-ADDC-8ADC85F4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EBE79F-D3DE-2E46-9849-82B15C61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835A-094B-F149-BD5D-AAE1EACA03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50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10F72B-EAEC-E54E-A2E4-87D3F56E2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D18335-E3A1-4E4D-9056-8F61867AF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569CB5-924A-FA44-A195-1857EAF73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FBD7B7F-A240-D64B-A27B-5C64589FE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9BFA34E-A36D-DB42-AA4B-4EC3D21DA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F1484EA-BE01-D54B-A2EE-72A88152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9A3B-C7E2-F846-84FA-9FEC208555C1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27E685A-6833-7C43-83CE-6C929A55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70266EC-A3E1-1741-9B47-6400C3FA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835A-094B-F149-BD5D-AAE1EACA03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49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6A510D-3972-874B-A5F1-E90A9727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7E4F5F-D2AF-BC41-8B58-0E4158A4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9A3B-C7E2-F846-84FA-9FEC208555C1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907507-67AA-DC47-9186-A9CE752E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D2C625-A097-B649-9770-2BBC247E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835A-094B-F149-BD5D-AAE1EACA03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25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BDE8FF-1E2E-DF47-9997-919BF09E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9A3B-C7E2-F846-84FA-9FEC208555C1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F477152-8545-984B-A2D7-4C11E0F4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C1441E-340A-4942-BBCF-F8F1665C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835A-094B-F149-BD5D-AAE1EACA03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72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D43F63-BDDF-4048-940C-1C0F593A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69E66-EE5F-DE43-BC35-78354B5D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A7975F5-75EC-DF47-9C51-062FB8CBE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F52383-0418-B643-889F-F0A6571A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9A3B-C7E2-F846-84FA-9FEC208555C1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E5581B-D1C5-934E-B805-C0EB2D1C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352B96-4CCA-C249-8774-55BDC8FF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835A-094B-F149-BD5D-AAE1EACA03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80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7509B1-A4CC-5D4E-96FE-106DC869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F8D07F9-1959-D446-80F1-676C39C27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680F3D-2C0B-B24B-927C-1E406F9FF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6D0471-74F7-1B45-A924-DC092A0A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9A3B-C7E2-F846-84FA-9FEC208555C1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D87296-6013-6146-8CB3-51D8AC15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AA2DE9-7FC3-1A45-AC2D-C9E1F6F7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835A-094B-F149-BD5D-AAE1EACA03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29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5BF350-6D88-F94A-9926-9B274D311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F1EE9E-990B-6245-85DF-4EF94E29C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CA271C-E78E-C548-9A83-39E87A304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D9A3B-C7E2-F846-84FA-9FEC208555C1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4D4F4F-3159-A24C-9E48-0D0FC96FB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AB837C-F83D-0644-AF77-E2C5210CB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5835A-094B-F149-BD5D-AAE1EACA03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59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427D2F1-9699-874C-9E1A-262854C60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67" y="392499"/>
            <a:ext cx="10558266" cy="624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7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DED8C2-D608-6846-A8CD-3CDC644C0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286" y="1303885"/>
            <a:ext cx="10155223" cy="206773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</a:pPr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新幹線と貨物列車は内側、サバンナ号は外側を走ります</a:t>
            </a:r>
            <a:endParaRPr kumimoji="1"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ja-JP" altLang="en-US">
                <a:solidFill>
                  <a:srgbClr val="00B0F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区間２では減速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して、</a:t>
            </a:r>
            <a:r>
              <a:rPr lang="ja-JP" altLang="en-US">
                <a:solidFill>
                  <a:srgbClr val="00B05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次のゲートを超えると停車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します</a:t>
            </a:r>
            <a:endParaRPr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列車の</a:t>
            </a:r>
            <a:r>
              <a:rPr lang="ja-JP" altLang="en-US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発車タイミングを調整して、衝突を回避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しています！</a:t>
            </a:r>
            <a:endParaRPr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87E21C69-4C54-1B4A-AFEA-067F5848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097" y="8214"/>
            <a:ext cx="10515600" cy="925056"/>
          </a:xfrm>
        </p:spPr>
        <p:txBody>
          <a:bodyPr/>
          <a:lstStyle/>
          <a:p>
            <a:pPr algn="ctr"/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プラレールを自動制御して衝突回避！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B4628CF-4441-4646-92B7-8D39303E6488}"/>
              </a:ext>
            </a:extLst>
          </p:cNvPr>
          <p:cNvGrpSpPr/>
          <p:nvPr/>
        </p:nvGrpSpPr>
        <p:grpSpPr>
          <a:xfrm>
            <a:off x="1715330" y="3763278"/>
            <a:ext cx="9017998" cy="3099153"/>
            <a:chOff x="888869" y="2243021"/>
            <a:chExt cx="10719340" cy="5012018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FB8DD71-D0E0-D540-B623-142E873B0735}"/>
                </a:ext>
              </a:extLst>
            </p:cNvPr>
            <p:cNvSpPr txBox="1"/>
            <p:nvPr/>
          </p:nvSpPr>
          <p:spPr>
            <a:xfrm>
              <a:off x="4541726" y="2243021"/>
              <a:ext cx="2963319" cy="10452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6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サバンナ号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878C73E1-69ED-C54B-A6F8-7B65FC833665}"/>
                </a:ext>
              </a:extLst>
            </p:cNvPr>
            <p:cNvSpPr txBox="1"/>
            <p:nvPr/>
          </p:nvSpPr>
          <p:spPr>
            <a:xfrm>
              <a:off x="6913767" y="4334570"/>
              <a:ext cx="1865793" cy="10452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6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新幹線</a:t>
              </a:r>
              <a:endParaRPr kumimoji="1" lang="ja-JP" altLang="en-US" sz="4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F1B32E5-807F-1B4C-9390-72C0C47D4AE4}"/>
                </a:ext>
              </a:extLst>
            </p:cNvPr>
            <p:cNvSpPr txBox="1"/>
            <p:nvPr/>
          </p:nvSpPr>
          <p:spPr>
            <a:xfrm>
              <a:off x="2701683" y="4511646"/>
              <a:ext cx="2414556" cy="10452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6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貨物列車</a:t>
              </a:r>
            </a:p>
          </p:txBody>
        </p:sp>
        <p:sp>
          <p:nvSpPr>
            <p:cNvPr id="10" name="右矢印 9">
              <a:extLst>
                <a:ext uri="{FF2B5EF4-FFF2-40B4-BE49-F238E27FC236}">
                  <a16:creationId xmlns:a16="http://schemas.microsoft.com/office/drawing/2014/main" id="{741DE5A2-F4A2-3A48-956B-90341160203E}"/>
                </a:ext>
              </a:extLst>
            </p:cNvPr>
            <p:cNvSpPr/>
            <p:nvPr/>
          </p:nvSpPr>
          <p:spPr>
            <a:xfrm rot="3575085">
              <a:off x="6996809" y="3568525"/>
              <a:ext cx="1052186" cy="349431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B05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3CB8ADA2-3EC0-E74B-AF7D-79AB3D8C8402}"/>
                </a:ext>
              </a:extLst>
            </p:cNvPr>
            <p:cNvSpPr txBox="1"/>
            <p:nvPr/>
          </p:nvSpPr>
          <p:spPr>
            <a:xfrm>
              <a:off x="8056019" y="2437338"/>
              <a:ext cx="3552190" cy="1777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ja-JP" altLang="en-US" sz="16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サバンナ号が</a:t>
              </a:r>
              <a:endParaRPr kumimoji="1" lang="en-US" altLang="ja-JP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>
                <a:lnSpc>
                  <a:spcPct val="120000"/>
                </a:lnSpc>
              </a:pPr>
              <a:r>
                <a:rPr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ゲート１</a:t>
              </a:r>
              <a:r>
                <a:rPr lang="ja-JP" altLang="en-US" sz="16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を通過すると</a:t>
              </a:r>
              <a:endParaRPr lang="en-US" altLang="ja-JP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>
                <a:lnSpc>
                  <a:spcPct val="120000"/>
                </a:lnSpc>
              </a:pPr>
              <a:r>
                <a:rPr kumimoji="1" lang="ja-JP" altLang="en-US" sz="16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新幹線が動きます</a:t>
              </a:r>
            </a:p>
          </p:txBody>
        </p:sp>
        <p:sp>
          <p:nvSpPr>
            <p:cNvPr id="12" name="右矢印 11">
              <a:extLst>
                <a:ext uri="{FF2B5EF4-FFF2-40B4-BE49-F238E27FC236}">
                  <a16:creationId xmlns:a16="http://schemas.microsoft.com/office/drawing/2014/main" id="{86778EF8-A3BF-374C-8CBC-2E1CBD0B23AF}"/>
                </a:ext>
              </a:extLst>
            </p:cNvPr>
            <p:cNvSpPr/>
            <p:nvPr/>
          </p:nvSpPr>
          <p:spPr>
            <a:xfrm rot="10800000">
              <a:off x="5497292" y="4818893"/>
              <a:ext cx="1052186" cy="432638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B05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6DA991DA-ABB9-B947-BD55-6BCAB32CB4D5}"/>
                </a:ext>
              </a:extLst>
            </p:cNvPr>
            <p:cNvSpPr txBox="1"/>
            <p:nvPr/>
          </p:nvSpPr>
          <p:spPr>
            <a:xfrm>
              <a:off x="4472193" y="5556906"/>
              <a:ext cx="3397142" cy="16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新幹線が</a:t>
              </a:r>
              <a:endParaRPr kumimoji="1" lang="en-US" altLang="ja-JP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>
                <a:lnSpc>
                  <a:spcPct val="120000"/>
                </a:lnSpc>
              </a:pPr>
              <a:r>
                <a:rPr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ゲート２</a:t>
              </a:r>
              <a:r>
                <a:rPr lang="ja-JP" altLang="en-US" sz="16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を通過すると</a:t>
              </a:r>
              <a:endParaRPr lang="en-US" altLang="ja-JP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>
                <a:lnSpc>
                  <a:spcPct val="120000"/>
                </a:lnSpc>
              </a:pPr>
              <a:r>
                <a:rPr kumimoji="1" lang="ja-JP" altLang="en-US" sz="16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貨物列車が動きます</a:t>
              </a:r>
            </a:p>
          </p:txBody>
        </p:sp>
        <p:sp>
          <p:nvSpPr>
            <p:cNvPr id="14" name="右矢印 13">
              <a:extLst>
                <a:ext uri="{FF2B5EF4-FFF2-40B4-BE49-F238E27FC236}">
                  <a16:creationId xmlns:a16="http://schemas.microsoft.com/office/drawing/2014/main" id="{4B2001BF-E0EF-D146-850D-FE5A157F66C9}"/>
                </a:ext>
              </a:extLst>
            </p:cNvPr>
            <p:cNvSpPr/>
            <p:nvPr/>
          </p:nvSpPr>
          <p:spPr>
            <a:xfrm rot="18907746">
              <a:off x="4043450" y="3540454"/>
              <a:ext cx="953702" cy="469808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B05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B5A11112-8AB1-5D45-9787-D5250DCD6868}"/>
                </a:ext>
              </a:extLst>
            </p:cNvPr>
            <p:cNvSpPr txBox="1"/>
            <p:nvPr/>
          </p:nvSpPr>
          <p:spPr>
            <a:xfrm>
              <a:off x="888869" y="2437338"/>
              <a:ext cx="3730293" cy="1777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ja-JP" altLang="en-US" sz="16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貨物列車が</a:t>
              </a:r>
              <a:endParaRPr kumimoji="1" lang="en-US" altLang="ja-JP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>
                <a:lnSpc>
                  <a:spcPct val="120000"/>
                </a:lnSpc>
              </a:pPr>
              <a:r>
                <a:rPr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ゲート０</a:t>
              </a:r>
              <a:r>
                <a:rPr lang="ja-JP" altLang="en-US" sz="16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を通過すると</a:t>
              </a:r>
              <a:endParaRPr lang="en-US" altLang="ja-JP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>
                <a:lnSpc>
                  <a:spcPct val="120000"/>
                </a:lnSpc>
              </a:pPr>
              <a:r>
                <a:rPr kumimoji="1" lang="ja-JP" altLang="en-US" sz="16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サバンナ号が動きます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578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A14A92-CD55-7A44-9361-DC3E90CB2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23"/>
            <a:ext cx="10515600" cy="1325563"/>
          </a:xfrm>
        </p:spPr>
        <p:txBody>
          <a:bodyPr/>
          <a:lstStyle/>
          <a:p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制御の仕組み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2A7207B-027F-A046-8FC7-BECF5FEE0BFE}"/>
              </a:ext>
            </a:extLst>
          </p:cNvPr>
          <p:cNvSpPr txBox="1"/>
          <p:nvPr/>
        </p:nvSpPr>
        <p:spPr>
          <a:xfrm>
            <a:off x="838199" y="2415534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列車位置の把握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B2FE98-A183-8545-B1F7-9B2FDA08094F}"/>
              </a:ext>
            </a:extLst>
          </p:cNvPr>
          <p:cNvSpPr txBox="1"/>
          <p:nvPr/>
        </p:nvSpPr>
        <p:spPr>
          <a:xfrm>
            <a:off x="1013563" y="2935133"/>
            <a:ext cx="9633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車両の上に付いているバーコードをゲートのセンサーで読み取って、列車の位置を把握しています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CAC0306-7F5C-4C4C-8575-0E90EF8D7927}"/>
              </a:ext>
            </a:extLst>
          </p:cNvPr>
          <p:cNvSpPr txBox="1"/>
          <p:nvPr/>
        </p:nvSpPr>
        <p:spPr>
          <a:xfrm>
            <a:off x="838199" y="3880553"/>
            <a:ext cx="3474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ポイントの切り替え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38879A8-8E61-D145-B8AF-F9CE5A9F19AE}"/>
              </a:ext>
            </a:extLst>
          </p:cNvPr>
          <p:cNvSpPr txBox="1"/>
          <p:nvPr/>
        </p:nvSpPr>
        <p:spPr>
          <a:xfrm>
            <a:off x="1013564" y="4405230"/>
            <a:ext cx="10648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糸をモーターで引っ張って、ポイントを切り替えています</a:t>
            </a:r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0EF314-9D6D-C94D-B39C-EC562B0D70FF}"/>
              </a:ext>
            </a:extLst>
          </p:cNvPr>
          <p:cNvSpPr txBox="1"/>
          <p:nvPr/>
        </p:nvSpPr>
        <p:spPr>
          <a:xfrm>
            <a:off x="837013" y="5034615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列車の速度調整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EC0B6D8-F9EA-9C4B-8294-9FE17AF2FCC0}"/>
              </a:ext>
            </a:extLst>
          </p:cNvPr>
          <p:cNvSpPr txBox="1"/>
          <p:nvPr/>
        </p:nvSpPr>
        <p:spPr>
          <a:xfrm>
            <a:off x="1012378" y="5521384"/>
            <a:ext cx="9757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err="1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Mabeee</a:t>
            </a:r>
            <a:r>
              <a:rPr lang="ja-JP" altLang="en-US" sz="240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（マビー）</a:t>
            </a:r>
            <a:r>
              <a:rPr lang="ja-JP" altLang="en-US" sz="2400">
                <a:solidFill>
                  <a:prstClr val="black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という</a:t>
            </a:r>
            <a:r>
              <a:rPr lang="en-US" altLang="ja-JP" sz="2400" dirty="0">
                <a:solidFill>
                  <a:prstClr val="black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en-US" altLang="ja-JP" sz="2400" dirty="0">
                <a:solidFill>
                  <a:srgbClr val="00B0F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Bluetooth </a:t>
            </a:r>
            <a:r>
              <a:rPr lang="ja-JP" altLang="en-US" sz="2400">
                <a:solidFill>
                  <a:srgbClr val="00B0F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接続</a:t>
            </a:r>
            <a:r>
              <a:rPr lang="en-US" altLang="ja-JP" sz="2400" dirty="0">
                <a:solidFill>
                  <a:srgbClr val="00B0F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ja-JP" altLang="en-US" sz="2400">
                <a:solidFill>
                  <a:prstClr val="black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で出力電圧を調整できる電池を使って、速度を変化させています</a:t>
            </a:r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D12ACBC-D063-794D-AE12-BE29334BC301}"/>
              </a:ext>
            </a:extLst>
          </p:cNvPr>
          <p:cNvSpPr txBox="1"/>
          <p:nvPr/>
        </p:nvSpPr>
        <p:spPr>
          <a:xfrm>
            <a:off x="837013" y="1224277"/>
            <a:ext cx="10923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パソコンのプログラムと以下の仕組みでプラレールを制御しています！</a:t>
            </a:r>
          </a:p>
        </p:txBody>
      </p:sp>
    </p:spTree>
    <p:extLst>
      <p:ext uri="{BB962C8B-B14F-4D97-AF65-F5344CB8AC3E}">
        <p14:creationId xmlns:p14="http://schemas.microsoft.com/office/powerpoint/2010/main" val="149741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BD015C-0F0F-FD40-A7BA-3DCF0205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978" y="515438"/>
            <a:ext cx="4038600" cy="1325563"/>
          </a:xfrm>
        </p:spPr>
        <p:txBody>
          <a:bodyPr>
            <a:normAutofit/>
          </a:bodyPr>
          <a:lstStyle/>
          <a:p>
            <a:r>
              <a:rPr kumimoji="1" lang="en-US" altLang="ja-JP" sz="66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MaBeee</a:t>
            </a:r>
            <a:endParaRPr kumimoji="1" lang="ja-JP" altLang="en-US" sz="66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322EEA-24D2-BA47-B73D-2857DB0B8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3978" y="2507967"/>
            <a:ext cx="6243179" cy="3934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単３電池の形をした</a:t>
            </a:r>
            <a:br>
              <a:rPr kumimoji="1" lang="en-US" altLang="ja-JP" sz="3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ja-JP" altLang="en-US" sz="3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無線制御型マイコン。</a:t>
            </a:r>
            <a:endParaRPr kumimoji="1" lang="en-US" altLang="ja-JP" sz="3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0" indent="0">
              <a:buNone/>
            </a:pPr>
            <a:endParaRPr kumimoji="1" lang="en-US" altLang="ja-JP" sz="3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0" indent="0">
              <a:buNone/>
            </a:pPr>
            <a:r>
              <a:rPr lang="ja-JP" altLang="en-US" sz="3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プラレール等のおもちゃに</a:t>
            </a:r>
            <a:br>
              <a:rPr lang="en-US" altLang="ja-JP" sz="3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ja-JP" altLang="en-US" sz="3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使うと、スマホやパソコン</a:t>
            </a:r>
            <a:br>
              <a:rPr lang="en-US" altLang="ja-JP" sz="3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ja-JP" altLang="en-US" sz="3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から</a:t>
            </a:r>
            <a:r>
              <a:rPr lang="en-US" altLang="ja-JP" sz="3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ON/OFF </a:t>
            </a:r>
            <a:r>
              <a:rPr lang="ja-JP" altLang="en-US" sz="3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操作可能です。</a:t>
            </a:r>
            <a:endParaRPr kumimoji="1" lang="ja-JP" altLang="en-US" sz="36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1025" name="Picture 1" descr="[イメージ]">
            <a:extLst>
              <a:ext uri="{FF2B5EF4-FFF2-40B4-BE49-F238E27FC236}">
                <a16:creationId xmlns:a16="http://schemas.microsoft.com/office/drawing/2014/main" id="{61CD4984-29D7-2F45-BFA6-7B2FAA3F7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3" t="12932" r="16224" b="16391"/>
          <a:stretch/>
        </p:blipFill>
        <p:spPr bwMode="auto">
          <a:xfrm>
            <a:off x="794309" y="2507967"/>
            <a:ext cx="3483429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34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DED8C2-D608-6846-A8CD-3CDC644C0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80"/>
            <a:ext cx="11124156" cy="206773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新幹線と貨物列車は内側、サバンナ号は外側を走ります</a:t>
            </a:r>
            <a:endParaRPr kumimoji="1"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>
              <a:lnSpc>
                <a:spcPct val="120000"/>
              </a:lnSpc>
            </a:pP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区間２では減速して、次のゲートを超えると停車します</a:t>
            </a:r>
            <a:endParaRPr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>
              <a:lnSpc>
                <a:spcPct val="120000"/>
              </a:lnSpc>
            </a:pP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列車の発車タイミングを調整して、衝突を回避しています！</a:t>
            </a:r>
            <a:r>
              <a:rPr lang="ja-JP" altLang="en-US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（別紙参照）</a:t>
            </a:r>
            <a:endParaRPr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87E21C69-4C54-1B4A-AFEA-067F5848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823"/>
            <a:ext cx="10515600" cy="925056"/>
          </a:xfrm>
        </p:spPr>
        <p:txBody>
          <a:bodyPr/>
          <a:lstStyle/>
          <a:p>
            <a:pPr algn="ctr"/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プラレールを自動制御して衝突回避！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7540970-14AB-3140-9768-5CF318037844}"/>
              </a:ext>
            </a:extLst>
          </p:cNvPr>
          <p:cNvSpPr txBox="1"/>
          <p:nvPr/>
        </p:nvSpPr>
        <p:spPr>
          <a:xfrm>
            <a:off x="838200" y="4051406"/>
            <a:ext cx="9821920" cy="2533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>
                <a:solidFill>
                  <a:prstClr val="black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パソコンでプラレール全体を自動制御しています</a:t>
            </a:r>
            <a:endParaRPr lang="en-US" altLang="ja-JP" sz="2800" dirty="0">
              <a:solidFill>
                <a:prstClr val="black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685800" lvl="1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ja-JP" altLang="en-US" sz="2400">
                <a:solidFill>
                  <a:prstClr val="black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バーコードを読み取って、列車の位置を把握しています</a:t>
            </a:r>
            <a:endParaRPr lang="en-US" altLang="ja-JP" sz="2400" dirty="0">
              <a:solidFill>
                <a:prstClr val="black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685800" lvl="1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ja-JP" altLang="en-US" sz="2400">
                <a:solidFill>
                  <a:prstClr val="black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ポイントの切り替えはモーターを使っています</a:t>
            </a:r>
            <a:endParaRPr lang="en-US" altLang="ja-JP" sz="2400" dirty="0">
              <a:solidFill>
                <a:prstClr val="black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685800" lvl="1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ja-JP" altLang="en-US" sz="2400">
                <a:solidFill>
                  <a:prstClr val="black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列車の速度調整は</a:t>
            </a:r>
            <a:r>
              <a:rPr lang="en-US" altLang="ja-JP" sz="2400" dirty="0">
                <a:solidFill>
                  <a:prstClr val="black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en-US" altLang="ja-JP" sz="2400" dirty="0" err="1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Mabeee</a:t>
            </a:r>
            <a:r>
              <a:rPr lang="ja-JP" altLang="en-US" sz="240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（マビー）</a:t>
            </a:r>
            <a:r>
              <a:rPr lang="ja-JP" altLang="en-US" sz="2400">
                <a:solidFill>
                  <a:prstClr val="black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という</a:t>
            </a:r>
            <a:r>
              <a:rPr lang="en-US" altLang="ja-JP" sz="2400" dirty="0">
                <a:solidFill>
                  <a:prstClr val="black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en-US" altLang="ja-JP" sz="2400" dirty="0">
                <a:solidFill>
                  <a:srgbClr val="00B0F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Bluetooth </a:t>
            </a:r>
            <a:r>
              <a:rPr lang="ja-JP" altLang="en-US" sz="2400">
                <a:solidFill>
                  <a:srgbClr val="00B0F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接続</a:t>
            </a:r>
            <a:r>
              <a:rPr lang="en-US" altLang="ja-JP" sz="2400" dirty="0">
                <a:solidFill>
                  <a:srgbClr val="00B0F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ja-JP" altLang="en-US" sz="2400">
                <a:solidFill>
                  <a:prstClr val="black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で</a:t>
            </a:r>
            <a:br>
              <a:rPr lang="en-US" altLang="ja-JP" sz="2400" dirty="0">
                <a:solidFill>
                  <a:prstClr val="black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ja-JP" altLang="en-US" sz="2400">
                <a:solidFill>
                  <a:prstClr val="black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出力電圧を調整できる電池を使っています</a:t>
            </a:r>
          </a:p>
        </p:txBody>
      </p:sp>
    </p:spTree>
    <p:extLst>
      <p:ext uri="{BB962C8B-B14F-4D97-AF65-F5344CB8AC3E}">
        <p14:creationId xmlns:p14="http://schemas.microsoft.com/office/powerpoint/2010/main" val="103756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817353-9A34-7C40-BAEC-1CA3A624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３つの列車が互いにタイミングを調整！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A8EF6BD-3909-2244-A087-E0DBA43E7BE8}"/>
              </a:ext>
            </a:extLst>
          </p:cNvPr>
          <p:cNvGrpSpPr/>
          <p:nvPr/>
        </p:nvGrpSpPr>
        <p:grpSpPr>
          <a:xfrm>
            <a:off x="1520388" y="2243021"/>
            <a:ext cx="9151223" cy="4105767"/>
            <a:chOff x="1520388" y="2243021"/>
            <a:chExt cx="9151223" cy="4105767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02C02CDC-173E-BF40-AE9D-00E204140DD7}"/>
                </a:ext>
              </a:extLst>
            </p:cNvPr>
            <p:cNvSpPr txBox="1"/>
            <p:nvPr/>
          </p:nvSpPr>
          <p:spPr>
            <a:xfrm>
              <a:off x="4541726" y="2243021"/>
              <a:ext cx="300595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サバンナ号</a:t>
              </a: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26ADA2B5-F0E8-264F-BDEE-E78BF631EDF1}"/>
                </a:ext>
              </a:extLst>
            </p:cNvPr>
            <p:cNvSpPr txBox="1"/>
            <p:nvPr/>
          </p:nvSpPr>
          <p:spPr>
            <a:xfrm>
              <a:off x="6913767" y="4334570"/>
              <a:ext cx="18774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新幹線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ECBF75E2-10E6-2F4A-8E3A-B54E9CA2002B}"/>
                </a:ext>
              </a:extLst>
            </p:cNvPr>
            <p:cNvSpPr txBox="1"/>
            <p:nvPr/>
          </p:nvSpPr>
          <p:spPr>
            <a:xfrm>
              <a:off x="2832129" y="4340345"/>
              <a:ext cx="24416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貨物列車</a:t>
              </a:r>
            </a:p>
          </p:txBody>
        </p:sp>
        <p:sp>
          <p:nvSpPr>
            <p:cNvPr id="7" name="右矢印 6">
              <a:extLst>
                <a:ext uri="{FF2B5EF4-FFF2-40B4-BE49-F238E27FC236}">
                  <a16:creationId xmlns:a16="http://schemas.microsoft.com/office/drawing/2014/main" id="{9F1C01BB-D94E-8047-9637-64A6560E3949}"/>
                </a:ext>
              </a:extLst>
            </p:cNvPr>
            <p:cNvSpPr/>
            <p:nvPr/>
          </p:nvSpPr>
          <p:spPr>
            <a:xfrm rot="3575085">
              <a:off x="6840565" y="3445714"/>
              <a:ext cx="1052186" cy="43263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22FFF193-7AAB-224A-8564-F0DFD612F49B}"/>
                </a:ext>
              </a:extLst>
            </p:cNvPr>
            <p:cNvSpPr txBox="1"/>
            <p:nvPr/>
          </p:nvSpPr>
          <p:spPr>
            <a:xfrm>
              <a:off x="7819548" y="2648546"/>
              <a:ext cx="2852063" cy="11731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ja-JP" altLang="en-US" sz="16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サバンナ号が</a:t>
              </a:r>
              <a:endParaRPr kumimoji="1" lang="en-US" altLang="ja-JP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>
                <a:lnSpc>
                  <a:spcPct val="120000"/>
                </a:lnSpc>
              </a:pPr>
              <a:r>
                <a:rPr lang="ja-JP" altLang="en-US" sz="28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ゲート１</a:t>
              </a:r>
              <a:r>
                <a:rPr lang="ja-JP" altLang="en-US" sz="16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を通過すると</a:t>
              </a:r>
              <a:endParaRPr lang="en-US" altLang="ja-JP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>
                <a:lnSpc>
                  <a:spcPct val="120000"/>
                </a:lnSpc>
              </a:pPr>
              <a:r>
                <a:rPr kumimoji="1" lang="ja-JP" altLang="en-US" sz="16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新幹線が動きます</a:t>
              </a:r>
            </a:p>
          </p:txBody>
        </p:sp>
        <p:sp>
          <p:nvSpPr>
            <p:cNvPr id="9" name="右矢印 8">
              <a:extLst>
                <a:ext uri="{FF2B5EF4-FFF2-40B4-BE49-F238E27FC236}">
                  <a16:creationId xmlns:a16="http://schemas.microsoft.com/office/drawing/2014/main" id="{3D90DBA1-EA0C-BB46-80ED-F0A384550E27}"/>
                </a:ext>
              </a:extLst>
            </p:cNvPr>
            <p:cNvSpPr/>
            <p:nvPr/>
          </p:nvSpPr>
          <p:spPr>
            <a:xfrm rot="10800000">
              <a:off x="5518610" y="4511645"/>
              <a:ext cx="1052186" cy="43263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25429A60-4FFA-424C-86A0-7179191BA375}"/>
                </a:ext>
              </a:extLst>
            </p:cNvPr>
            <p:cNvSpPr txBox="1"/>
            <p:nvPr/>
          </p:nvSpPr>
          <p:spPr>
            <a:xfrm>
              <a:off x="4813597" y="5224891"/>
              <a:ext cx="2852063" cy="11238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新幹線が</a:t>
              </a:r>
              <a:endParaRPr kumimoji="1" lang="en-US" altLang="ja-JP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>
                <a:lnSpc>
                  <a:spcPct val="120000"/>
                </a:lnSpc>
              </a:pPr>
              <a:r>
                <a:rPr lang="ja-JP" altLang="en-US" sz="28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ゲート２</a:t>
              </a:r>
              <a:r>
                <a:rPr lang="ja-JP" altLang="en-US" sz="16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を通過すると</a:t>
              </a:r>
              <a:endParaRPr lang="en-US" altLang="ja-JP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>
                <a:lnSpc>
                  <a:spcPct val="120000"/>
                </a:lnSpc>
              </a:pPr>
              <a:r>
                <a:rPr kumimoji="1" lang="ja-JP" altLang="en-US" sz="16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貨物列車が動きます</a:t>
              </a:r>
            </a:p>
          </p:txBody>
        </p:sp>
        <p:sp>
          <p:nvSpPr>
            <p:cNvPr id="11" name="右矢印 10">
              <a:extLst>
                <a:ext uri="{FF2B5EF4-FFF2-40B4-BE49-F238E27FC236}">
                  <a16:creationId xmlns:a16="http://schemas.microsoft.com/office/drawing/2014/main" id="{FAEDBA72-6008-4C42-B8C8-98792EEC883F}"/>
                </a:ext>
              </a:extLst>
            </p:cNvPr>
            <p:cNvSpPr/>
            <p:nvPr/>
          </p:nvSpPr>
          <p:spPr>
            <a:xfrm rot="18907746">
              <a:off x="4055898" y="3385893"/>
              <a:ext cx="1052186" cy="43263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4844046-C86E-CF49-A5E3-ECF8356EE507}"/>
                </a:ext>
              </a:extLst>
            </p:cNvPr>
            <p:cNvSpPr txBox="1"/>
            <p:nvPr/>
          </p:nvSpPr>
          <p:spPr>
            <a:xfrm>
              <a:off x="1520388" y="2648546"/>
              <a:ext cx="2852063" cy="11731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ja-JP" altLang="en-US" sz="16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貨物列車が</a:t>
              </a:r>
              <a:endParaRPr kumimoji="1" lang="en-US" altLang="ja-JP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>
                <a:lnSpc>
                  <a:spcPct val="120000"/>
                </a:lnSpc>
              </a:pPr>
              <a:r>
                <a:rPr lang="ja-JP" altLang="en-US" sz="28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ゲート０</a:t>
              </a:r>
              <a:r>
                <a:rPr lang="ja-JP" altLang="en-US" sz="16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を通過すると</a:t>
              </a:r>
              <a:endParaRPr lang="en-US" altLang="ja-JP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>
                <a:lnSpc>
                  <a:spcPct val="120000"/>
                </a:lnSpc>
              </a:pPr>
              <a:r>
                <a:rPr kumimoji="1" lang="ja-JP" altLang="en-US" sz="16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サバンナ号が動きます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342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357</Words>
  <Application>Microsoft Macintosh PowerPoint</Application>
  <PresentationFormat>ワイド画面</PresentationFormat>
  <Paragraphs>49</Paragraphs>
  <Slides>6</Slides>
  <Notes>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Hiragino Kaku Gothic Pro W3</vt:lpstr>
      <vt:lpstr>游ゴシック</vt:lpstr>
      <vt:lpstr>游ゴシック Light</vt:lpstr>
      <vt:lpstr>Arial</vt:lpstr>
      <vt:lpstr>Office テーマ</vt:lpstr>
      <vt:lpstr>PowerPoint プレゼンテーション</vt:lpstr>
      <vt:lpstr>プラレールを自動制御して衝突回避！</vt:lpstr>
      <vt:lpstr>制御の仕組み</vt:lpstr>
      <vt:lpstr>MaBeee</vt:lpstr>
      <vt:lpstr>プラレールを自動制御して衝突回避！</vt:lpstr>
      <vt:lpstr>３つの列車が互いにタイミングを調整！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MatsumotoKotaro</dc:creator>
  <cp:lastModifiedBy>MatsumotoKotaro</cp:lastModifiedBy>
  <cp:revision>46</cp:revision>
  <cp:lastPrinted>2022-07-30T02:07:05Z</cp:lastPrinted>
  <dcterms:created xsi:type="dcterms:W3CDTF">2022-07-29T09:06:56Z</dcterms:created>
  <dcterms:modified xsi:type="dcterms:W3CDTF">2022-07-30T08:15:05Z</dcterms:modified>
</cp:coreProperties>
</file>