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  <p:sldId id="268" r:id="rId12"/>
    <p:sldId id="267" r:id="rId13"/>
    <p:sldId id="269" r:id="rId14"/>
    <p:sldId id="285" r:id="rId15"/>
    <p:sldId id="281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Roboto" panose="02000000000000000000" pitchFamily="2" charset="0"/>
      <p:regular r:id="rId22"/>
      <p:bold r:id="rId23"/>
    </p:embeddedFont>
    <p:embeddedFont>
      <p:font typeface="Roboto Bold" panose="02000000000000000000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56"/>
    <a:srgbClr val="B8D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666283"/>
            <a:ext cx="18288000" cy="7483224"/>
            <a:chOff x="0" y="0"/>
            <a:chExt cx="6186311" cy="2531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531362"/>
            </a:xfrm>
            <a:custGeom>
              <a:avLst/>
              <a:gdLst/>
              <a:ahLst/>
              <a:cxnLst/>
              <a:rect l="l" t="t" r="r" b="b"/>
              <a:pathLst>
                <a:path w="6186311" h="2531362">
                  <a:moveTo>
                    <a:pt x="6061851" y="2531362"/>
                  </a:moveTo>
                  <a:lnTo>
                    <a:pt x="124460" y="2531362"/>
                  </a:lnTo>
                  <a:cubicBezTo>
                    <a:pt x="55880" y="2531362"/>
                    <a:pt x="0" y="2475482"/>
                    <a:pt x="0" y="24069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2406902"/>
                  </a:lnTo>
                  <a:cubicBezTo>
                    <a:pt x="6186311" y="2475482"/>
                    <a:pt x="6130431" y="2531362"/>
                    <a:pt x="6061851" y="2531362"/>
                  </a:cubicBezTo>
                  <a:close/>
                </a:path>
              </a:pathLst>
            </a:custGeom>
            <a:solidFill>
              <a:srgbClr val="B8D6F6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33866" y="3238500"/>
            <a:ext cx="9165378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00"/>
              </a:lnSpc>
            </a:pPr>
            <a:r>
              <a:rPr lang="ru-RU" sz="10000" dirty="0">
                <a:solidFill>
                  <a:srgbClr val="0F3256"/>
                </a:solidFill>
                <a:latin typeface="Roboto Bold"/>
              </a:rPr>
              <a:t>Алгоритм</a:t>
            </a:r>
            <a:endParaRPr lang="en-US" sz="10000" dirty="0">
              <a:solidFill>
                <a:srgbClr val="0F3256"/>
              </a:solidFill>
              <a:latin typeface="Roboto Bold"/>
            </a:endParaRPr>
          </a:p>
          <a:p>
            <a:pPr>
              <a:lnSpc>
                <a:spcPts val="11000"/>
              </a:lnSpc>
            </a:pPr>
            <a:r>
              <a:rPr lang="en-US" sz="10000" dirty="0">
                <a:solidFill>
                  <a:srgbClr val="0F3256"/>
                </a:solidFill>
                <a:latin typeface="Roboto Bold"/>
              </a:rPr>
              <a:t>FOREL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205794"/>
            <a:ext cx="13525500" cy="464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ru-RU" sz="2800" dirty="0">
                <a:solidFill>
                  <a:srgbClr val="0F3256"/>
                </a:solidFill>
                <a:latin typeface="Roboto"/>
              </a:rPr>
              <a:t>Выполнил: студент 4 курса</a:t>
            </a:r>
            <a:r>
              <a:rPr lang="en-US" sz="2800" dirty="0">
                <a:solidFill>
                  <a:srgbClr val="0F3256"/>
                </a:solidFill>
                <a:latin typeface="Roboto"/>
              </a:rPr>
              <a:t> </a:t>
            </a:r>
            <a:r>
              <a:rPr lang="ru-RU" sz="2800" dirty="0">
                <a:solidFill>
                  <a:srgbClr val="0F3256"/>
                </a:solidFill>
                <a:latin typeface="Roboto"/>
              </a:rPr>
              <a:t>группы М8О-405Б-18 - Махмудов Орхан</a:t>
            </a:r>
            <a:r>
              <a:rPr lang="en-US" sz="2800" dirty="0">
                <a:solidFill>
                  <a:srgbClr val="0F3256"/>
                </a:solidFill>
                <a:latin typeface="Roboto"/>
              </a:rPr>
              <a:t>.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1D917156-1A1B-4F63-8BA1-4D36E615AF16}"/>
              </a:ext>
            </a:extLst>
          </p:cNvPr>
          <p:cNvGrpSpPr/>
          <p:nvPr/>
        </p:nvGrpSpPr>
        <p:grpSpPr>
          <a:xfrm>
            <a:off x="16850619" y="738377"/>
            <a:ext cx="817361" cy="816339"/>
            <a:chOff x="0" y="0"/>
            <a:chExt cx="1089815" cy="1088453"/>
          </a:xfrm>
        </p:grpSpPr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AE6665DE-560B-4035-9C3B-E6C5C3C94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51D442FC-8405-41F3-B1D2-14D0A8B041D4}"/>
                </a:ext>
              </a:extLst>
            </p:cNvPr>
            <p:cNvSpPr txBox="1"/>
            <p:nvPr/>
          </p:nvSpPr>
          <p:spPr>
            <a:xfrm>
              <a:off x="179935" y="307654"/>
              <a:ext cx="729946" cy="436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spc="-63" dirty="0">
                  <a:solidFill>
                    <a:srgbClr val="0F3256"/>
                  </a:solidFill>
                  <a:latin typeface="Roboto"/>
                </a:rPr>
                <a:t>0</a:t>
              </a:r>
              <a:r>
                <a:rPr lang="ru-RU" sz="2100" spc="-63" dirty="0">
                  <a:solidFill>
                    <a:srgbClr val="0F3256"/>
                  </a:solidFill>
                  <a:latin typeface="Roboto"/>
                </a:rPr>
                <a:t>1</a:t>
              </a:r>
              <a:endParaRPr lang="en-US" sz="2100" spc="-63" dirty="0">
                <a:solidFill>
                  <a:srgbClr val="0F3256"/>
                </a:solidFill>
                <a:latin typeface="Robo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4988868" y="0"/>
            <a:ext cx="4399794" cy="10287000"/>
            <a:chOff x="0" y="0"/>
            <a:chExt cx="1488325" cy="3479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88326" cy="3479800"/>
            </a:xfrm>
            <a:custGeom>
              <a:avLst/>
              <a:gdLst/>
              <a:ahLst/>
              <a:cxnLst/>
              <a:rect l="l" t="t" r="r" b="b"/>
              <a:pathLst>
                <a:path w="1488326" h="3479800">
                  <a:moveTo>
                    <a:pt x="1363865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63865" y="0"/>
                  </a:lnTo>
                  <a:cubicBezTo>
                    <a:pt x="1432446" y="0"/>
                    <a:pt x="1488326" y="55880"/>
                    <a:pt x="1488326" y="124460"/>
                  </a:cubicBezTo>
                  <a:lnTo>
                    <a:pt x="1488326" y="3355340"/>
                  </a:lnTo>
                  <a:cubicBezTo>
                    <a:pt x="1488326" y="3423920"/>
                    <a:pt x="1432446" y="3479800"/>
                    <a:pt x="1363865" y="3479800"/>
                  </a:cubicBezTo>
                  <a:close/>
                </a:path>
              </a:pathLst>
            </a:custGeom>
            <a:solidFill>
              <a:srgbClr val="B8D6F6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761975" y="2476500"/>
            <a:ext cx="6591300" cy="6360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ru-RU" sz="4000" b="1" u="none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n-US" sz="4000" b="1" u="none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sz="4000" b="1" u="none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4000" u="none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Выбрать точки в этой сфере и рассчитать дл</a:t>
            </a:r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</a:t>
            </a:r>
            <a:r>
              <a:rPr lang="ru-RU" sz="4000" u="none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них центр т</a:t>
            </a:r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</a:t>
            </a:r>
            <a:r>
              <a:rPr lang="ru-RU" sz="4000" u="none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жести. Можно уменьшить или увеличить радиус. Повтор</a:t>
            </a:r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</a:t>
            </a:r>
            <a:r>
              <a:rPr lang="ru-RU" sz="4000" u="none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ем  до тех пор пока центр т</a:t>
            </a:r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</a:t>
            </a:r>
            <a:r>
              <a:rPr lang="ru-RU" sz="4000" u="none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жести не перестанет смещатьс</a:t>
            </a:r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</a:t>
            </a:r>
            <a:r>
              <a:rPr lang="ru-RU" sz="4000" u="none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4000" u="none" dirty="0">
              <a:solidFill>
                <a:srgbClr val="0F325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61975" y="1449784"/>
            <a:ext cx="5248425" cy="275542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16371405" y="800100"/>
            <a:ext cx="817361" cy="816339"/>
            <a:chOff x="0" y="0"/>
            <a:chExt cx="1089815" cy="108845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79935" y="307654"/>
              <a:ext cx="729946" cy="436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ru-RU" sz="2100" spc="-63" dirty="0">
                  <a:solidFill>
                    <a:srgbClr val="0F3256"/>
                  </a:solidFill>
                  <a:latin typeface="Roboto"/>
                </a:rPr>
                <a:t>1</a:t>
              </a:r>
              <a:r>
                <a:rPr lang="en-US" sz="2100" spc="-63" dirty="0">
                  <a:solidFill>
                    <a:srgbClr val="0F3256"/>
                  </a:solidFill>
                  <a:latin typeface="Roboto"/>
                </a:rPr>
                <a:t>0</a:t>
              </a:r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E58DEF-B244-4D22-8567-DB7B32ACE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017" y="2885032"/>
            <a:ext cx="7792831" cy="45169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B8D6F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1696550" y="3784962"/>
            <a:ext cx="5237261" cy="2667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0F3256"/>
                </a:solidFill>
                <a:latin typeface="Roboto"/>
              </a:rPr>
              <a:t>5. </a:t>
            </a:r>
            <a:r>
              <a:rPr lang="ru-RU" sz="4000" dirty="0">
                <a:solidFill>
                  <a:srgbClr val="0F3256"/>
                </a:solidFill>
                <a:latin typeface="Roboto"/>
              </a:rPr>
              <a:t>Исключаем захваченные точки из выборки</a:t>
            </a:r>
            <a:r>
              <a:rPr lang="en-US" sz="4000" dirty="0">
                <a:solidFill>
                  <a:srgbClr val="0F3256"/>
                </a:solidFill>
                <a:latin typeface="Roboto"/>
              </a:rPr>
              <a:t>.</a:t>
            </a:r>
          </a:p>
        </p:txBody>
      </p:sp>
      <p:sp>
        <p:nvSpPr>
          <p:cNvPr id="7" name="AutoShape 7"/>
          <p:cNvSpPr/>
          <p:nvPr/>
        </p:nvSpPr>
        <p:spPr>
          <a:xfrm rot="5399999">
            <a:off x="4892495" y="5382458"/>
            <a:ext cx="10925823" cy="0"/>
          </a:xfrm>
          <a:prstGeom prst="line">
            <a:avLst/>
          </a:prstGeom>
          <a:ln w="9525" cap="rnd">
            <a:solidFill>
              <a:srgbClr val="C8C8C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0" y="9310861"/>
            <a:ext cx="18288000" cy="1952277"/>
            <a:chOff x="0" y="0"/>
            <a:chExt cx="6186311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86311" cy="660400"/>
            </a:xfrm>
            <a:custGeom>
              <a:avLst/>
              <a:gdLst/>
              <a:ahLst/>
              <a:cxnLst/>
              <a:rect l="l" t="t" r="r" b="b"/>
              <a:pathLst>
                <a:path w="6186311" h="660400">
                  <a:moveTo>
                    <a:pt x="606185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35940"/>
                  </a:lnTo>
                  <a:cubicBezTo>
                    <a:pt x="6186311" y="604520"/>
                    <a:pt x="6130431" y="660400"/>
                    <a:pt x="6061851" y="660400"/>
                  </a:cubicBezTo>
                  <a:close/>
                </a:path>
              </a:pathLst>
            </a:custGeom>
            <a:solidFill>
              <a:srgbClr val="B8D6F6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441939" y="1028700"/>
            <a:ext cx="817361" cy="816339"/>
            <a:chOff x="0" y="0"/>
            <a:chExt cx="1089815" cy="1088453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179935" y="307654"/>
              <a:ext cx="729946" cy="436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spc="-63" dirty="0">
                  <a:solidFill>
                    <a:srgbClr val="0F3256"/>
                  </a:solidFill>
                  <a:latin typeface="Roboto"/>
                </a:rPr>
                <a:t>1</a:t>
              </a:r>
              <a:r>
                <a:rPr lang="ru-RU" sz="2100" spc="-63" dirty="0">
                  <a:solidFill>
                    <a:srgbClr val="0F3256"/>
                  </a:solidFill>
                  <a:latin typeface="Roboto"/>
                </a:rPr>
                <a:t>1</a:t>
              </a:r>
              <a:endParaRPr lang="en-US" sz="2100" spc="-63" dirty="0">
                <a:solidFill>
                  <a:srgbClr val="0F3256"/>
                </a:solidFill>
                <a:latin typeface="Roboto"/>
              </a:endParaRP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98314" y="1422946"/>
            <a:ext cx="5841662" cy="30668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5D7CAD6-1C03-4188-92FC-B9F69AECD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309" y="3049724"/>
            <a:ext cx="7581685" cy="4340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B8D6F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44807" y="1890321"/>
            <a:ext cx="8909838" cy="562433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485537" y="2424807"/>
            <a:ext cx="3961610" cy="4514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0F3256"/>
                </a:solidFill>
                <a:latin typeface="Roboto"/>
              </a:rPr>
              <a:t>6. </a:t>
            </a:r>
            <a:r>
              <a:rPr lang="ru-RU" sz="4000" dirty="0">
                <a:solidFill>
                  <a:srgbClr val="0F3256"/>
                </a:solidFill>
                <a:latin typeface="Roboto"/>
              </a:rPr>
              <a:t>Повторить пункты 3-5 , пока не будет кластеризована вс</a:t>
            </a:r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</a:t>
            </a:r>
            <a:r>
              <a:rPr lang="ru-RU" sz="4000" dirty="0">
                <a:solidFill>
                  <a:srgbClr val="0F3256"/>
                </a:solidFill>
                <a:latin typeface="Roboto"/>
              </a:rPr>
              <a:t> выборка.</a:t>
            </a:r>
            <a:endParaRPr lang="en-US" sz="4000" dirty="0">
              <a:solidFill>
                <a:srgbClr val="0F3256"/>
              </a:solidFill>
              <a:latin typeface="Roboto"/>
            </a:endParaRPr>
          </a:p>
        </p:txBody>
      </p:sp>
      <p:sp>
        <p:nvSpPr>
          <p:cNvPr id="9" name="AutoShape 9"/>
          <p:cNvSpPr/>
          <p:nvPr/>
        </p:nvSpPr>
        <p:spPr>
          <a:xfrm rot="5399999">
            <a:off x="441085" y="5462912"/>
            <a:ext cx="10925823" cy="0"/>
          </a:xfrm>
          <a:prstGeom prst="line">
            <a:avLst/>
          </a:prstGeom>
          <a:ln w="9525" cap="rnd">
            <a:solidFill>
              <a:srgbClr val="C8C8C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0" y="9310861"/>
            <a:ext cx="18288000" cy="1952277"/>
            <a:chOff x="0" y="0"/>
            <a:chExt cx="6186311" cy="660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86311" cy="660400"/>
            </a:xfrm>
            <a:custGeom>
              <a:avLst/>
              <a:gdLst/>
              <a:ahLst/>
              <a:cxnLst/>
              <a:rect l="l" t="t" r="r" b="b"/>
              <a:pathLst>
                <a:path w="6186311" h="660400">
                  <a:moveTo>
                    <a:pt x="606185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35940"/>
                  </a:lnTo>
                  <a:cubicBezTo>
                    <a:pt x="6186311" y="604520"/>
                    <a:pt x="6130431" y="660400"/>
                    <a:pt x="6061851" y="660400"/>
                  </a:cubicBezTo>
                  <a:close/>
                </a:path>
              </a:pathLst>
            </a:custGeom>
            <a:solidFill>
              <a:srgbClr val="B8D6F6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85537" y="1028700"/>
            <a:ext cx="817361" cy="816339"/>
            <a:chOff x="0" y="0"/>
            <a:chExt cx="1089815" cy="1088453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14" name="TextBox 14"/>
            <p:cNvSpPr txBox="1"/>
            <p:nvPr/>
          </p:nvSpPr>
          <p:spPr>
            <a:xfrm>
              <a:off x="179935" y="307654"/>
              <a:ext cx="729946" cy="4552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spc="-63">
                  <a:solidFill>
                    <a:srgbClr val="0F3256"/>
                  </a:solidFill>
                  <a:latin typeface="Roboto"/>
                </a:rPr>
                <a:t>12</a:t>
              </a:r>
            </a:p>
          </p:txBody>
        </p:sp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F5A4345-447D-481B-8BC1-34D0EDAC7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2424807"/>
            <a:ext cx="7730653" cy="45553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7380" y="3467100"/>
            <a:ext cx="263229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402"/>
              </a:lnSpc>
            </a:pPr>
            <a:r>
              <a:rPr lang="ru-RU" sz="5400" dirty="0">
                <a:solidFill>
                  <a:srgbClr val="0F3256"/>
                </a:solidFill>
                <a:latin typeface="Roboto Bold"/>
              </a:rPr>
              <a:t>Плюсы</a:t>
            </a:r>
            <a:endParaRPr lang="en-US" sz="5400" dirty="0">
              <a:solidFill>
                <a:srgbClr val="0F3256"/>
              </a:solidFill>
              <a:latin typeface="Roboto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8847512" y="-20917"/>
            <a:ext cx="9525" cy="10511046"/>
          </a:xfrm>
          <a:prstGeom prst="rect">
            <a:avLst/>
          </a:prstGeom>
          <a:solidFill>
            <a:srgbClr val="000000">
              <a:alpha val="19608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9911554" y="1081386"/>
            <a:ext cx="723184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Доказана сходимость за конечное количество шагов</a:t>
            </a:r>
            <a:endParaRPr lang="en-US" sz="4000" dirty="0">
              <a:solidFill>
                <a:srgbClr val="0F325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911554" y="3604616"/>
            <a:ext cx="7212795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Позволяет в процессе считать меры качества кластеризации в зависимости от количества кластеров</a:t>
            </a:r>
            <a:endParaRPr lang="en-US" sz="4000" dirty="0">
              <a:solidFill>
                <a:srgbClr val="0F325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911554" y="7518631"/>
            <a:ext cx="7212795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Можно менять радиус на итерацяих, что увеличивает сходимость</a:t>
            </a:r>
            <a:endParaRPr lang="en-US" sz="4000" dirty="0">
              <a:solidFill>
                <a:srgbClr val="0F325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8329778" y="8063460"/>
            <a:ext cx="1054517" cy="1053199"/>
            <a:chOff x="0" y="0"/>
            <a:chExt cx="1406023" cy="1404265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id="10" name="Group 10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8D6F6"/>
              </a:solidFill>
            </p:spPr>
          </p:sp>
        </p:grpSp>
      </p:grpSp>
      <p:grpSp>
        <p:nvGrpSpPr>
          <p:cNvPr id="16" name="Group 16"/>
          <p:cNvGrpSpPr/>
          <p:nvPr/>
        </p:nvGrpSpPr>
        <p:grpSpPr>
          <a:xfrm>
            <a:off x="8320253" y="1170340"/>
            <a:ext cx="1054517" cy="1053199"/>
            <a:chOff x="0" y="0"/>
            <a:chExt cx="1406023" cy="1404265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id="18" name="Group 18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8D6F6"/>
              </a:solidFill>
            </p:spPr>
          </p:sp>
        </p:grpSp>
      </p:grpSp>
      <p:grpSp>
        <p:nvGrpSpPr>
          <p:cNvPr id="20" name="Group 20"/>
          <p:cNvGrpSpPr/>
          <p:nvPr/>
        </p:nvGrpSpPr>
        <p:grpSpPr>
          <a:xfrm>
            <a:off x="8320252" y="4616900"/>
            <a:ext cx="1054517" cy="1053199"/>
            <a:chOff x="0" y="0"/>
            <a:chExt cx="1406023" cy="1404265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id="22" name="Group 22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8D6F6"/>
              </a:solidFill>
            </p:spPr>
          </p:sp>
        </p:grpSp>
      </p:grpSp>
      <p:grpSp>
        <p:nvGrpSpPr>
          <p:cNvPr id="27" name="Group 27"/>
          <p:cNvGrpSpPr/>
          <p:nvPr/>
        </p:nvGrpSpPr>
        <p:grpSpPr>
          <a:xfrm>
            <a:off x="1028700" y="8441961"/>
            <a:ext cx="817361" cy="816339"/>
            <a:chOff x="0" y="0"/>
            <a:chExt cx="1089815" cy="1088453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179935" y="307654"/>
              <a:ext cx="729946" cy="436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spc="-63" dirty="0">
                  <a:solidFill>
                    <a:srgbClr val="0F3256"/>
                  </a:solidFill>
                  <a:latin typeface="Roboto"/>
                </a:rPr>
                <a:t>1</a:t>
              </a:r>
              <a:r>
                <a:rPr lang="ru-RU" sz="2100" spc="-63" dirty="0">
                  <a:solidFill>
                    <a:srgbClr val="0F3256"/>
                  </a:solidFill>
                  <a:latin typeface="Roboto"/>
                </a:rPr>
                <a:t>3</a:t>
              </a:r>
              <a:endParaRPr lang="en-US" sz="2100" spc="-63" dirty="0">
                <a:solidFill>
                  <a:srgbClr val="0F3256"/>
                </a:solidFill>
                <a:latin typeface="Roboto"/>
              </a:endParaRPr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58485" y="2470193"/>
            <a:ext cx="5841662" cy="3066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7380" y="3314700"/>
            <a:ext cx="3547833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6402"/>
              </a:lnSpc>
            </a:pPr>
            <a:r>
              <a:rPr lang="ru-RU" sz="5400" dirty="0">
                <a:solidFill>
                  <a:srgbClr val="0F3256"/>
                </a:solidFill>
                <a:latin typeface="Roboto Bold"/>
              </a:rPr>
              <a:t>Минусы</a:t>
            </a:r>
            <a:endParaRPr lang="en-US" sz="5400" dirty="0">
              <a:solidFill>
                <a:srgbClr val="0F3256"/>
              </a:solidFill>
              <a:latin typeface="Roboto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8534400" y="-112023"/>
            <a:ext cx="9525" cy="10511046"/>
          </a:xfrm>
          <a:prstGeom prst="rect">
            <a:avLst/>
          </a:prstGeom>
          <a:solidFill>
            <a:srgbClr val="000000">
              <a:alpha val="19608"/>
            </a:srgbClr>
          </a:solidFill>
        </p:spPr>
      </p:sp>
      <p:sp>
        <p:nvSpPr>
          <p:cNvPr id="4" name="TextBox 4"/>
          <p:cNvSpPr txBox="1"/>
          <p:nvPr/>
        </p:nvSpPr>
        <p:spPr>
          <a:xfrm>
            <a:off x="9685223" y="773611"/>
            <a:ext cx="7385437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зависимости от радиуса количество кластеров может меняться вплоть до того, что количество кластеров совпадёт с объёмом выборки.</a:t>
            </a:r>
            <a:endParaRPr lang="en-US" sz="4000" dirty="0">
              <a:solidFill>
                <a:srgbClr val="0F325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54226" y="4527946"/>
            <a:ext cx="741901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Зависимость от начального приближения.</a:t>
            </a:r>
            <a:endParaRPr lang="en-US" sz="4000" dirty="0">
              <a:solidFill>
                <a:srgbClr val="0F325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8026996" y="7447907"/>
            <a:ext cx="1054517" cy="1053199"/>
            <a:chOff x="0" y="0"/>
            <a:chExt cx="1406023" cy="1404265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id="10" name="Group 10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8D6F6"/>
              </a:solidFill>
            </p:spPr>
          </p:sp>
        </p:grpSp>
      </p:grpSp>
      <p:grpSp>
        <p:nvGrpSpPr>
          <p:cNvPr id="16" name="Group 16"/>
          <p:cNvGrpSpPr/>
          <p:nvPr/>
        </p:nvGrpSpPr>
        <p:grpSpPr>
          <a:xfrm>
            <a:off x="8016666" y="1785894"/>
            <a:ext cx="1054517" cy="1053199"/>
            <a:chOff x="0" y="0"/>
            <a:chExt cx="1406023" cy="1404265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id="18" name="Group 18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8D6F6"/>
              </a:solidFill>
            </p:spPr>
          </p:sp>
        </p:grpSp>
      </p:grpSp>
      <p:grpSp>
        <p:nvGrpSpPr>
          <p:cNvPr id="20" name="Group 20"/>
          <p:cNvGrpSpPr/>
          <p:nvPr/>
        </p:nvGrpSpPr>
        <p:grpSpPr>
          <a:xfrm>
            <a:off x="8007141" y="4616900"/>
            <a:ext cx="1054517" cy="1053199"/>
            <a:chOff x="0" y="0"/>
            <a:chExt cx="1406023" cy="1404265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406023" cy="1404265"/>
            </a:xfrm>
            <a:prstGeom prst="rect">
              <a:avLst/>
            </a:prstGeom>
          </p:spPr>
        </p:pic>
        <p:grpSp>
          <p:nvGrpSpPr>
            <p:cNvPr id="22" name="Group 22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B8D6F6"/>
              </a:solidFill>
            </p:spPr>
          </p:sp>
        </p:grpSp>
      </p:grpSp>
      <p:grpSp>
        <p:nvGrpSpPr>
          <p:cNvPr id="27" name="Group 27"/>
          <p:cNvGrpSpPr/>
          <p:nvPr/>
        </p:nvGrpSpPr>
        <p:grpSpPr>
          <a:xfrm>
            <a:off x="1028700" y="8441961"/>
            <a:ext cx="817361" cy="816339"/>
            <a:chOff x="0" y="0"/>
            <a:chExt cx="1089815" cy="1088453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179935" y="307654"/>
              <a:ext cx="729946" cy="436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spc="-63" dirty="0">
                  <a:solidFill>
                    <a:srgbClr val="0F3256"/>
                  </a:solidFill>
                  <a:latin typeface="Roboto"/>
                </a:rPr>
                <a:t>1</a:t>
              </a:r>
              <a:r>
                <a:rPr lang="ru-RU" sz="2100" spc="-63" dirty="0">
                  <a:solidFill>
                    <a:srgbClr val="0F3256"/>
                  </a:solidFill>
                  <a:latin typeface="Roboto"/>
                </a:rPr>
                <a:t>4</a:t>
              </a:r>
              <a:endParaRPr lang="en-US" sz="2100" spc="-63" dirty="0">
                <a:solidFill>
                  <a:srgbClr val="0F3256"/>
                </a:solidFill>
                <a:latin typeface="Roboto"/>
              </a:endParaRPr>
            </a:p>
          </p:txBody>
        </p:sp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58485" y="2470193"/>
            <a:ext cx="5841662" cy="306687"/>
          </a:xfrm>
          <a:prstGeom prst="rect">
            <a:avLst/>
          </a:prstGeom>
        </p:spPr>
      </p:pic>
      <p:sp>
        <p:nvSpPr>
          <p:cNvPr id="24" name="TextBox 6">
            <a:extLst>
              <a:ext uri="{FF2B5EF4-FFF2-40B4-BE49-F238E27FC236}">
                <a16:creationId xmlns:a16="http://schemas.microsoft.com/office/drawing/2014/main" id="{8E223354-AC29-4721-89D8-D2EE0D1991AB}"/>
              </a:ext>
            </a:extLst>
          </p:cNvPr>
          <p:cNvSpPr txBox="1"/>
          <p:nvPr/>
        </p:nvSpPr>
        <p:spPr>
          <a:xfrm>
            <a:off x="9683931" y="7051176"/>
            <a:ext cx="753414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Плохо работает с кластерами, имеющими форму, которая отличается от сферической</a:t>
            </a:r>
            <a:endParaRPr lang="en-US" sz="4000" dirty="0">
              <a:solidFill>
                <a:srgbClr val="0F325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4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54267" y="1842930"/>
            <a:ext cx="9779466" cy="660113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407473" y="3848304"/>
            <a:ext cx="7473054" cy="2590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400"/>
              </a:lnSpc>
            </a:pPr>
            <a:r>
              <a:rPr lang="en-US" sz="8000" dirty="0">
                <a:solidFill>
                  <a:srgbClr val="0F3256"/>
                </a:solidFill>
                <a:latin typeface="Roboto Bold"/>
              </a:rPr>
              <a:t>Спасибо</a:t>
            </a:r>
            <a:r>
              <a:rPr lang="ru-RU" sz="8000" dirty="0">
                <a:solidFill>
                  <a:srgbClr val="0F3256"/>
                </a:solidFill>
                <a:latin typeface="Roboto Bold"/>
              </a:rPr>
              <a:t> за внимание</a:t>
            </a:r>
            <a:r>
              <a:rPr lang="en-US" sz="8000" dirty="0">
                <a:solidFill>
                  <a:srgbClr val="0F3256"/>
                </a:solidFill>
                <a:latin typeface="Roboto Bold"/>
              </a:rPr>
              <a:t>!</a:t>
            </a:r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6CA6223F-6DDD-4A40-A64E-5CCF44F3B59C}"/>
              </a:ext>
            </a:extLst>
          </p:cNvPr>
          <p:cNvGrpSpPr/>
          <p:nvPr/>
        </p:nvGrpSpPr>
        <p:grpSpPr>
          <a:xfrm>
            <a:off x="1028700" y="8441961"/>
            <a:ext cx="817361" cy="816339"/>
            <a:chOff x="0" y="0"/>
            <a:chExt cx="1089815" cy="1088453"/>
          </a:xfrm>
        </p:grpSpPr>
        <p:pic>
          <p:nvPicPr>
            <p:cNvPr id="5" name="Picture 28">
              <a:extLst>
                <a:ext uri="{FF2B5EF4-FFF2-40B4-BE49-F238E27FC236}">
                  <a16:creationId xmlns:a16="http://schemas.microsoft.com/office/drawing/2014/main" id="{661043EF-F453-4B08-B8D0-4484C0735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6" name="TextBox 29">
              <a:extLst>
                <a:ext uri="{FF2B5EF4-FFF2-40B4-BE49-F238E27FC236}">
                  <a16:creationId xmlns:a16="http://schemas.microsoft.com/office/drawing/2014/main" id="{8F639F24-D766-46A0-BF4C-CA036584869C}"/>
                </a:ext>
              </a:extLst>
            </p:cNvPr>
            <p:cNvSpPr txBox="1"/>
            <p:nvPr/>
          </p:nvSpPr>
          <p:spPr>
            <a:xfrm>
              <a:off x="179935" y="307654"/>
              <a:ext cx="729946" cy="436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spc="-63" dirty="0">
                  <a:solidFill>
                    <a:srgbClr val="0F3256"/>
                  </a:solidFill>
                  <a:latin typeface="Roboto"/>
                </a:rPr>
                <a:t>1</a:t>
              </a:r>
              <a:r>
                <a:rPr lang="ru-RU" sz="2100" spc="-63" dirty="0">
                  <a:solidFill>
                    <a:srgbClr val="0F3256"/>
                  </a:solidFill>
                  <a:latin typeface="Roboto"/>
                </a:rPr>
                <a:t>5</a:t>
              </a:r>
              <a:endParaRPr lang="en-US" sz="2100" spc="-63" dirty="0">
                <a:solidFill>
                  <a:srgbClr val="0F3256"/>
                </a:solidFill>
                <a:latin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3691" y="0"/>
            <a:ext cx="9144000" cy="10287000"/>
            <a:chOff x="0" y="0"/>
            <a:chExt cx="3093156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93156" cy="3479800"/>
            </a:xfrm>
            <a:custGeom>
              <a:avLst/>
              <a:gdLst/>
              <a:ahLst/>
              <a:cxnLst/>
              <a:rect l="l" t="t" r="r" b="b"/>
              <a:pathLst>
                <a:path w="3093156" h="3479800">
                  <a:moveTo>
                    <a:pt x="2968696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68696" y="0"/>
                  </a:lnTo>
                  <a:cubicBezTo>
                    <a:pt x="3037276" y="0"/>
                    <a:pt x="3093156" y="55880"/>
                    <a:pt x="3093156" y="124460"/>
                  </a:cubicBezTo>
                  <a:lnTo>
                    <a:pt x="3093156" y="3355340"/>
                  </a:lnTo>
                  <a:cubicBezTo>
                    <a:pt x="3093156" y="3423920"/>
                    <a:pt x="3037276" y="3479800"/>
                    <a:pt x="2968696" y="3479800"/>
                  </a:cubicBezTo>
                  <a:close/>
                </a:path>
              </a:pathLst>
            </a:custGeom>
            <a:solidFill>
              <a:srgbClr val="B8D6F6"/>
            </a:solidFill>
            <a:ln>
              <a:solidFill>
                <a:srgbClr val="B8D6F6"/>
              </a:solidFill>
            </a:ln>
          </p:spPr>
        </p:sp>
      </p:grpSp>
      <p:sp>
        <p:nvSpPr>
          <p:cNvPr id="4" name="TextBox 4"/>
          <p:cNvSpPr txBox="1"/>
          <p:nvPr/>
        </p:nvSpPr>
        <p:spPr>
          <a:xfrm>
            <a:off x="939385" y="4050808"/>
            <a:ext cx="6757848" cy="1580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130"/>
              </a:lnSpc>
            </a:pPr>
            <a:r>
              <a:rPr lang="en-US" sz="10000" spc="-303" dirty="0" err="1">
                <a:solidFill>
                  <a:srgbClr val="0F3256"/>
                </a:solidFill>
                <a:latin typeface="Roboto Bold"/>
              </a:rPr>
              <a:t>Оглавление</a:t>
            </a:r>
            <a:endParaRPr lang="en-US" sz="10000" spc="-303" dirty="0">
              <a:solidFill>
                <a:srgbClr val="0F3256"/>
              </a:solidFill>
              <a:latin typeface="Roboto Bold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22651" y="1638010"/>
            <a:ext cx="2225822" cy="95432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441469" y="1897161"/>
            <a:ext cx="1415206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800" spc="-84" dirty="0" err="1">
                <a:solidFill>
                  <a:srgbClr val="0F3256"/>
                </a:solidFill>
                <a:latin typeface="Roboto Bold"/>
              </a:rPr>
              <a:t>Часть</a:t>
            </a:r>
            <a:r>
              <a:rPr lang="ru-RU" sz="2800" spc="-84" dirty="0">
                <a:solidFill>
                  <a:srgbClr val="0F3256"/>
                </a:solidFill>
                <a:latin typeface="Roboto Bold"/>
              </a:rPr>
              <a:t> </a:t>
            </a:r>
            <a:r>
              <a:rPr lang="en-US" sz="2800" spc="-84" dirty="0">
                <a:solidFill>
                  <a:srgbClr val="0F3256"/>
                </a:solidFill>
                <a:latin typeface="Roboto Bold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64992" y="1897161"/>
            <a:ext cx="4494308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ru-RU" sz="2800" dirty="0">
                <a:solidFill>
                  <a:srgbClr val="0F3256"/>
                </a:solidFill>
                <a:latin typeface="Roboto"/>
              </a:rPr>
              <a:t>Термин</a:t>
            </a:r>
            <a:endParaRPr lang="en-US" sz="2800" dirty="0">
              <a:solidFill>
                <a:srgbClr val="0F3256"/>
              </a:solidFill>
              <a:latin typeface="Roboto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50619" y="738377"/>
            <a:ext cx="817361" cy="816339"/>
            <a:chOff x="0" y="0"/>
            <a:chExt cx="1089815" cy="1088453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179935" y="307654"/>
              <a:ext cx="729946" cy="4552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spc="-63" dirty="0">
                  <a:solidFill>
                    <a:srgbClr val="0F3256"/>
                  </a:solidFill>
                  <a:latin typeface="Roboto"/>
                </a:rPr>
                <a:t>02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764992" y="3258404"/>
            <a:ext cx="5523008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ru-RU" sz="2800" dirty="0">
                <a:solidFill>
                  <a:srgbClr val="0F3256"/>
                </a:solidFill>
                <a:latin typeface="Roboto"/>
              </a:rPr>
              <a:t>Задача кластерного анализа</a:t>
            </a:r>
            <a:endParaRPr lang="en-US" sz="2800" dirty="0">
              <a:solidFill>
                <a:srgbClr val="0F3256"/>
              </a:solidFill>
              <a:latin typeface="Robot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764992" y="4611208"/>
            <a:ext cx="4494308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47"/>
              </a:lnSpc>
            </a:pPr>
            <a:r>
              <a:rPr lang="ru-RU" sz="2800" dirty="0">
                <a:solidFill>
                  <a:srgbClr val="0F3256"/>
                </a:solidFill>
                <a:latin typeface="Roboto"/>
              </a:rPr>
              <a:t>Ограничени</a:t>
            </a:r>
            <a:r>
              <a:rPr lang="ru-RU" sz="28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</a:t>
            </a:r>
            <a:r>
              <a:rPr lang="ru-RU" sz="2800" dirty="0">
                <a:solidFill>
                  <a:srgbClr val="0F3256"/>
                </a:solidFill>
                <a:latin typeface="Roboto"/>
              </a:rPr>
              <a:t> и данные</a:t>
            </a:r>
            <a:endParaRPr lang="en-US" sz="2800" dirty="0">
              <a:solidFill>
                <a:srgbClr val="0F3256"/>
              </a:solidFill>
              <a:latin typeface="Robo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64991" y="5949668"/>
            <a:ext cx="4494308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ru-RU" sz="2800" dirty="0">
                <a:solidFill>
                  <a:srgbClr val="0F3256"/>
                </a:solidFill>
                <a:latin typeface="Roboto"/>
              </a:rPr>
              <a:t>Алгоритм метода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22651" y="2986025"/>
            <a:ext cx="2225822" cy="954321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404015" y="3239241"/>
            <a:ext cx="1415206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800" spc="-84" dirty="0" err="1">
                <a:solidFill>
                  <a:srgbClr val="0F3256"/>
                </a:solidFill>
                <a:latin typeface="Roboto Bold"/>
              </a:rPr>
              <a:t>Часть</a:t>
            </a:r>
            <a:r>
              <a:rPr lang="en-US" sz="2800" spc="-84" dirty="0">
                <a:solidFill>
                  <a:srgbClr val="0F3256"/>
                </a:solidFill>
                <a:latin typeface="Roboto Bold"/>
              </a:rPr>
              <a:t> 2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36161" y="4334040"/>
            <a:ext cx="2225822" cy="954321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441469" y="4587726"/>
            <a:ext cx="1415206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800" spc="-84" dirty="0" err="1">
                <a:solidFill>
                  <a:srgbClr val="0F3256"/>
                </a:solidFill>
                <a:latin typeface="Roboto Bold"/>
              </a:rPr>
              <a:t>Часть</a:t>
            </a:r>
            <a:r>
              <a:rPr lang="en-US" sz="2800" spc="-84" dirty="0">
                <a:solidFill>
                  <a:srgbClr val="0F3256"/>
                </a:solidFill>
                <a:latin typeface="Roboto Bold"/>
              </a:rPr>
              <a:t> 3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83385" y="5690517"/>
            <a:ext cx="2225822" cy="954321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441469" y="5949668"/>
            <a:ext cx="1415206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800" spc="-84" dirty="0" err="1">
                <a:solidFill>
                  <a:srgbClr val="0F3256"/>
                </a:solidFill>
                <a:latin typeface="Roboto Bold"/>
              </a:rPr>
              <a:t>Часть</a:t>
            </a:r>
            <a:r>
              <a:rPr lang="en-US" sz="2800" spc="-84" dirty="0">
                <a:solidFill>
                  <a:srgbClr val="0F3256"/>
                </a:solidFill>
                <a:latin typeface="Roboto Bold"/>
              </a:rPr>
              <a:t> 4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613EF058-BDEB-461F-8D20-8E9B62D5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88551" y="7046994"/>
            <a:ext cx="2225822" cy="954321"/>
          </a:xfrm>
          <a:prstGeom prst="rect">
            <a:avLst/>
          </a:prstGeom>
        </p:spPr>
      </p:pic>
      <p:sp>
        <p:nvSpPr>
          <p:cNvPr id="21" name="TextBox 19">
            <a:extLst>
              <a:ext uri="{FF2B5EF4-FFF2-40B4-BE49-F238E27FC236}">
                <a16:creationId xmlns:a16="http://schemas.microsoft.com/office/drawing/2014/main" id="{74194DBC-2B84-493B-A811-5568831CC64D}"/>
              </a:ext>
            </a:extLst>
          </p:cNvPr>
          <p:cNvSpPr txBox="1"/>
          <p:nvPr/>
        </p:nvSpPr>
        <p:spPr>
          <a:xfrm>
            <a:off x="10488693" y="7286981"/>
            <a:ext cx="1415206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800" spc="-84" dirty="0" err="1">
                <a:solidFill>
                  <a:srgbClr val="0F3256"/>
                </a:solidFill>
                <a:latin typeface="Roboto Bold"/>
              </a:rPr>
              <a:t>Часть</a:t>
            </a:r>
            <a:r>
              <a:rPr lang="en-US" sz="2800" spc="-84" dirty="0">
                <a:solidFill>
                  <a:srgbClr val="0F3256"/>
                </a:solidFill>
                <a:latin typeface="Roboto Bold"/>
              </a:rPr>
              <a:t> </a:t>
            </a:r>
            <a:r>
              <a:rPr lang="ru-RU" sz="2800" spc="-84" dirty="0">
                <a:solidFill>
                  <a:srgbClr val="0F3256"/>
                </a:solidFill>
                <a:latin typeface="Roboto Bold"/>
              </a:rPr>
              <a:t>5</a:t>
            </a:r>
            <a:endParaRPr lang="en-US" sz="2800" spc="-84" dirty="0">
              <a:solidFill>
                <a:srgbClr val="0F3256"/>
              </a:solidFill>
              <a:latin typeface="Roboto Bold"/>
            </a:endParaRP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78AB88D9-3F7C-46D1-98D7-26A68B357676}"/>
              </a:ext>
            </a:extLst>
          </p:cNvPr>
          <p:cNvSpPr txBox="1"/>
          <p:nvPr/>
        </p:nvSpPr>
        <p:spPr>
          <a:xfrm>
            <a:off x="12764991" y="7266436"/>
            <a:ext cx="4494308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ru-RU" sz="2800" dirty="0">
                <a:solidFill>
                  <a:srgbClr val="0F3256"/>
                </a:solidFill>
                <a:latin typeface="Roboto"/>
              </a:rPr>
              <a:t>Плюсы</a:t>
            </a:r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63BD10F9-9E33-45CD-82E8-706FA059C6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83385" y="8389839"/>
            <a:ext cx="2225822" cy="954321"/>
          </a:xfrm>
          <a:prstGeom prst="rect">
            <a:avLst/>
          </a:prstGeom>
        </p:spPr>
      </p:pic>
      <p:sp>
        <p:nvSpPr>
          <p:cNvPr id="24" name="TextBox 19">
            <a:extLst>
              <a:ext uri="{FF2B5EF4-FFF2-40B4-BE49-F238E27FC236}">
                <a16:creationId xmlns:a16="http://schemas.microsoft.com/office/drawing/2014/main" id="{E37473F7-E652-4402-A1C6-AAA76AD75A30}"/>
              </a:ext>
            </a:extLst>
          </p:cNvPr>
          <p:cNvSpPr txBox="1"/>
          <p:nvPr/>
        </p:nvSpPr>
        <p:spPr>
          <a:xfrm>
            <a:off x="10488693" y="8648990"/>
            <a:ext cx="1415206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</a:pPr>
            <a:r>
              <a:rPr lang="en-US" sz="2800" spc="-84" dirty="0" err="1">
                <a:solidFill>
                  <a:srgbClr val="0F3256"/>
                </a:solidFill>
                <a:latin typeface="Roboto Bold"/>
              </a:rPr>
              <a:t>Часть</a:t>
            </a:r>
            <a:r>
              <a:rPr lang="en-US" sz="2800" spc="-84" dirty="0">
                <a:solidFill>
                  <a:srgbClr val="0F3256"/>
                </a:solidFill>
                <a:latin typeface="Roboto Bold"/>
              </a:rPr>
              <a:t> </a:t>
            </a:r>
            <a:r>
              <a:rPr lang="ru-RU" sz="2800" spc="-84" dirty="0">
                <a:solidFill>
                  <a:srgbClr val="0F3256"/>
                </a:solidFill>
                <a:latin typeface="Roboto Bold"/>
              </a:rPr>
              <a:t>6</a:t>
            </a:r>
            <a:endParaRPr lang="en-US" sz="2800" spc="-84" dirty="0">
              <a:solidFill>
                <a:srgbClr val="0F3256"/>
              </a:solidFill>
              <a:latin typeface="Roboto Bold"/>
            </a:endParaRPr>
          </a:p>
        </p:txBody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2CAD3292-1A98-467B-AF90-FC07CBDD4B8B}"/>
              </a:ext>
            </a:extLst>
          </p:cNvPr>
          <p:cNvSpPr txBox="1"/>
          <p:nvPr/>
        </p:nvSpPr>
        <p:spPr>
          <a:xfrm>
            <a:off x="12764991" y="8648990"/>
            <a:ext cx="4494308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40"/>
              </a:lnSpc>
            </a:pPr>
            <a:r>
              <a:rPr lang="ru-RU" sz="2800" dirty="0">
                <a:solidFill>
                  <a:srgbClr val="0F3256"/>
                </a:solidFill>
                <a:latin typeface="Roboto"/>
              </a:rPr>
              <a:t>Минусы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0724" y="4593386"/>
            <a:ext cx="6533974" cy="327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90"/>
              </a:lnSpc>
            </a:pPr>
            <a:r>
              <a:rPr lang="en-US" sz="3300" dirty="0">
                <a:solidFill>
                  <a:srgbClr val="0F3256"/>
                </a:solidFill>
                <a:latin typeface="Roboto Bold"/>
              </a:rPr>
              <a:t>FOREL</a:t>
            </a:r>
            <a:r>
              <a:rPr lang="ru-RU" sz="3300" dirty="0">
                <a:solidFill>
                  <a:srgbClr val="0F3256"/>
                </a:solidFill>
                <a:latin typeface="Roboto Bold"/>
              </a:rPr>
              <a:t> (Формальный Элемент)</a:t>
            </a:r>
            <a:r>
              <a:rPr lang="en-US" sz="3300" dirty="0">
                <a:solidFill>
                  <a:srgbClr val="0F3256"/>
                </a:solidFill>
                <a:latin typeface="Roboto Bold"/>
              </a:rPr>
              <a:t> </a:t>
            </a:r>
            <a:r>
              <a:rPr lang="en-US" sz="3300" dirty="0">
                <a:solidFill>
                  <a:srgbClr val="0F3256"/>
                </a:solidFill>
                <a:latin typeface="Roboto Bold"/>
                <a:sym typeface="Symbol" panose="05050102010706020507" pitchFamily="18" charset="2"/>
              </a:rPr>
              <a:t> </a:t>
            </a:r>
            <a:r>
              <a:rPr lang="ru-RU" sz="33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  <a:sym typeface="Symbol" panose="05050102010706020507" pitchFamily="18" charset="2"/>
              </a:rPr>
              <a:t>а</a:t>
            </a:r>
            <a:r>
              <a:rPr lang="ru-RU" sz="33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лгоритм кластеризации, в основе которого лежит идея объединения в один кластер объектов в областях их наибольшего сгущения.</a:t>
            </a:r>
            <a:endParaRPr lang="en-US" sz="3300" dirty="0">
              <a:solidFill>
                <a:srgbClr val="0F325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2352842"/>
            <a:ext cx="4796453" cy="161880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55172" y="2840039"/>
            <a:ext cx="3743507" cy="644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80"/>
              </a:lnSpc>
            </a:pPr>
            <a:r>
              <a:rPr lang="ru-RU" sz="5400" dirty="0">
                <a:solidFill>
                  <a:srgbClr val="0F3256"/>
                </a:solidFill>
                <a:latin typeface="Roboto Bold" panose="02000000000000000000" charset="0"/>
                <a:ea typeface="Roboto Bold" panose="02000000000000000000" charset="0"/>
              </a:rPr>
              <a:t>Термин</a:t>
            </a:r>
            <a:endParaRPr lang="en-US" sz="5400" dirty="0">
              <a:solidFill>
                <a:srgbClr val="0F3256"/>
              </a:solidFill>
              <a:latin typeface="Roboto Bold" panose="02000000000000000000" charset="0"/>
              <a:ea typeface="Roboto Bold" panose="02000000000000000000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2578525" y="0"/>
            <a:ext cx="6197050" cy="10287000"/>
            <a:chOff x="0" y="0"/>
            <a:chExt cx="2096286" cy="3479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96286" cy="3479800"/>
            </a:xfrm>
            <a:custGeom>
              <a:avLst/>
              <a:gdLst/>
              <a:ahLst/>
              <a:cxnLst/>
              <a:rect l="l" t="t" r="r" b="b"/>
              <a:pathLst>
                <a:path w="2096286" h="3479800">
                  <a:moveTo>
                    <a:pt x="1971826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71826" y="0"/>
                  </a:lnTo>
                  <a:cubicBezTo>
                    <a:pt x="2040406" y="0"/>
                    <a:pt x="2096286" y="55880"/>
                    <a:pt x="2096286" y="124460"/>
                  </a:cubicBezTo>
                  <a:lnTo>
                    <a:pt x="2096286" y="3355340"/>
                  </a:lnTo>
                  <a:cubicBezTo>
                    <a:pt x="2096286" y="3423920"/>
                    <a:pt x="2040406" y="3479800"/>
                    <a:pt x="1971826" y="3479800"/>
                  </a:cubicBezTo>
                  <a:close/>
                </a:path>
              </a:pathLst>
            </a:custGeom>
            <a:solidFill>
              <a:srgbClr val="B8D6F6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62292" y="2352842"/>
            <a:ext cx="5632467" cy="56254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5B11C9-6050-44FA-BF78-1E4D23EB85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8"/>
          <a:stretch/>
        </p:blipFill>
        <p:spPr>
          <a:xfrm>
            <a:off x="10146278" y="2777885"/>
            <a:ext cx="4864493" cy="47312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10" name="Group 8">
            <a:extLst>
              <a:ext uri="{FF2B5EF4-FFF2-40B4-BE49-F238E27FC236}">
                <a16:creationId xmlns:a16="http://schemas.microsoft.com/office/drawing/2014/main" id="{BCBCF393-FE74-4296-BAEA-743E899EF2AB}"/>
              </a:ext>
            </a:extLst>
          </p:cNvPr>
          <p:cNvGrpSpPr/>
          <p:nvPr/>
        </p:nvGrpSpPr>
        <p:grpSpPr>
          <a:xfrm>
            <a:off x="1028700" y="8648700"/>
            <a:ext cx="817361" cy="816339"/>
            <a:chOff x="0" y="0"/>
            <a:chExt cx="1089815" cy="1088453"/>
          </a:xfrm>
        </p:grpSpPr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E6CE04D7-0257-41A3-B4AE-B6DB60DB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7E899BA1-FB26-4981-8630-32C3A4F26D8B}"/>
                </a:ext>
              </a:extLst>
            </p:cNvPr>
            <p:cNvSpPr txBox="1"/>
            <p:nvPr/>
          </p:nvSpPr>
          <p:spPr>
            <a:xfrm>
              <a:off x="179935" y="307654"/>
              <a:ext cx="729946" cy="436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spc="-63" dirty="0">
                  <a:solidFill>
                    <a:srgbClr val="0F3256"/>
                  </a:solidFill>
                  <a:latin typeface="Roboto"/>
                </a:rPr>
                <a:t>0</a:t>
              </a:r>
              <a:r>
                <a:rPr lang="ru-RU" sz="2100" spc="-63" dirty="0">
                  <a:solidFill>
                    <a:srgbClr val="0F3256"/>
                  </a:solidFill>
                  <a:latin typeface="Roboto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52040" y="3378372"/>
            <a:ext cx="7880989" cy="2375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80"/>
              </a:lnSpc>
            </a:pPr>
            <a:r>
              <a:rPr lang="ru-RU" sz="36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Выделить группы максимально близких друг к другу объектов, которые в силу гипотезы схожести будут образовывать кластеры.</a:t>
            </a:r>
            <a:endParaRPr lang="en-US" sz="3600" dirty="0">
              <a:solidFill>
                <a:srgbClr val="0F325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60448" y="1086990"/>
            <a:ext cx="7880989" cy="253251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23149" y="1522248"/>
            <a:ext cx="7755585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/>
            <a:r>
              <a:rPr lang="ru-RU" sz="5400" dirty="0">
                <a:solidFill>
                  <a:srgbClr val="0F3256"/>
                </a:solidFill>
                <a:latin typeface="Roboto Bold" panose="02000000000000000000" charset="0"/>
                <a:ea typeface="Roboto Bold" panose="02000000000000000000" charset="0"/>
              </a:rPr>
              <a:t>Задача кластерного анализа</a:t>
            </a:r>
            <a:endParaRPr lang="en-US" sz="5400" dirty="0">
              <a:solidFill>
                <a:srgbClr val="0F3256"/>
              </a:solidFill>
              <a:latin typeface="Roboto Bold" panose="02000000000000000000" charset="0"/>
              <a:ea typeface="Roboto Bold" panose="02000000000000000000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0" y="7150641"/>
            <a:ext cx="18288000" cy="4059937"/>
            <a:chOff x="0" y="0"/>
            <a:chExt cx="6186311" cy="13733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86311" cy="1373361"/>
            </a:xfrm>
            <a:custGeom>
              <a:avLst/>
              <a:gdLst/>
              <a:ahLst/>
              <a:cxnLst/>
              <a:rect l="l" t="t" r="r" b="b"/>
              <a:pathLst>
                <a:path w="6186311" h="1373361">
                  <a:moveTo>
                    <a:pt x="6061851" y="1373361"/>
                  </a:moveTo>
                  <a:lnTo>
                    <a:pt x="124460" y="1373361"/>
                  </a:lnTo>
                  <a:cubicBezTo>
                    <a:pt x="55880" y="1373361"/>
                    <a:pt x="0" y="1317481"/>
                    <a:pt x="0" y="124890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248901"/>
                  </a:lnTo>
                  <a:cubicBezTo>
                    <a:pt x="6186311" y="1317481"/>
                    <a:pt x="6130431" y="1373361"/>
                    <a:pt x="6061851" y="1373361"/>
                  </a:cubicBezTo>
                  <a:close/>
                </a:path>
              </a:pathLst>
            </a:custGeom>
            <a:solidFill>
              <a:srgbClr val="B8D6F6"/>
            </a:solidFill>
          </p:spPr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AE79FA-8F50-4DD2-A3FC-76B4AA50B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06" y="4914900"/>
            <a:ext cx="7647810" cy="59469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721F19E-721E-4F7C-9A8A-D0232B333B2F}"/>
              </a:ext>
            </a:extLst>
          </p:cNvPr>
          <p:cNvGrpSpPr/>
          <p:nvPr/>
        </p:nvGrpSpPr>
        <p:grpSpPr>
          <a:xfrm>
            <a:off x="16850619" y="738377"/>
            <a:ext cx="817361" cy="816339"/>
            <a:chOff x="0" y="0"/>
            <a:chExt cx="1089815" cy="10884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ABC143-D799-4835-ACFE-6F67A4756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C0DF97-2878-4663-B6FB-A7BB49FB509E}"/>
                </a:ext>
              </a:extLst>
            </p:cNvPr>
            <p:cNvSpPr txBox="1"/>
            <p:nvPr/>
          </p:nvSpPr>
          <p:spPr>
            <a:xfrm>
              <a:off x="179935" y="307654"/>
              <a:ext cx="729946" cy="436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spc="-63" dirty="0">
                  <a:solidFill>
                    <a:srgbClr val="0F3256"/>
                  </a:solidFill>
                  <a:latin typeface="Roboto"/>
                </a:rPr>
                <a:t>0</a:t>
              </a:r>
              <a:r>
                <a:rPr lang="ru-RU" sz="2100" spc="-63" dirty="0">
                  <a:solidFill>
                    <a:srgbClr val="0F3256"/>
                  </a:solidFill>
                  <a:latin typeface="Roboto"/>
                </a:rPr>
                <a:t>4</a:t>
              </a:r>
              <a:endParaRPr lang="en-US" sz="2100" spc="-63" dirty="0">
                <a:solidFill>
                  <a:srgbClr val="0F3256"/>
                </a:solidFill>
                <a:latin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15399" y="2915610"/>
            <a:ext cx="8208949" cy="327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90"/>
              </a:lnSpc>
              <a:spcBef>
                <a:spcPct val="0"/>
              </a:spcBef>
            </a:pPr>
            <a:r>
              <a:rPr lang="ru-RU" sz="3300" b="1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Входные данные:</a:t>
            </a:r>
          </a:p>
          <a:p>
            <a:pPr marL="457200" lvl="0" indent="-457200" algn="l">
              <a:lnSpc>
                <a:spcPts val="429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3300" u="none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Класт</a:t>
            </a:r>
            <a:r>
              <a:rPr lang="ru-RU" sz="33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еризуемая выборка</a:t>
            </a:r>
          </a:p>
          <a:p>
            <a:pPr marL="457200" lvl="0" indent="-457200" algn="l">
              <a:lnSpc>
                <a:spcPts val="429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3300" u="none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</a:t>
            </a:r>
            <a:r>
              <a:rPr lang="ru-RU" sz="33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араметр </a:t>
            </a:r>
            <a:r>
              <a:rPr lang="en-US" sz="33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</a:t>
            </a:r>
            <a:r>
              <a:rPr lang="ru-RU" sz="33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радиус поиска локальных сгущений</a:t>
            </a:r>
          </a:p>
          <a:p>
            <a:pPr marL="457200" lvl="0" indent="-457200" algn="l">
              <a:lnSpc>
                <a:spcPts val="429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3300" u="none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модификаци</a:t>
            </a:r>
            <a:r>
              <a:rPr lang="ru-RU" sz="33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ях возможно введение параметра </a:t>
            </a:r>
            <a:r>
              <a:rPr lang="en-US" sz="33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</a:t>
            </a:r>
            <a:r>
              <a:rPr lang="ru-RU" sz="33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количество кластеров</a:t>
            </a:r>
            <a:endParaRPr lang="en-US" sz="3300" u="none" dirty="0">
              <a:solidFill>
                <a:srgbClr val="0F325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63651" y="1327095"/>
            <a:ext cx="8132431" cy="605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485"/>
              </a:lnSpc>
            </a:pPr>
            <a:r>
              <a:rPr lang="ru-RU" sz="5400" dirty="0">
                <a:solidFill>
                  <a:srgbClr val="0F3256"/>
                </a:solidFill>
                <a:latin typeface="Roboto Bold" panose="02000000000000000000" charset="0"/>
                <a:ea typeface="Roboto Bold" panose="02000000000000000000" charset="0"/>
              </a:rPr>
              <a:t>Ограничения и данные</a:t>
            </a:r>
            <a:endParaRPr lang="en-US" sz="5400" dirty="0">
              <a:solidFill>
                <a:srgbClr val="0F3256"/>
              </a:solidFill>
              <a:latin typeface="Roboto Bold" panose="02000000000000000000" charset="0"/>
              <a:ea typeface="Roboto Bold" panose="02000000000000000000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441939" y="1028700"/>
            <a:ext cx="817361" cy="816339"/>
            <a:chOff x="0" y="0"/>
            <a:chExt cx="1089815" cy="1088453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6" name="TextBox 6"/>
            <p:cNvSpPr txBox="1"/>
            <p:nvPr/>
          </p:nvSpPr>
          <p:spPr>
            <a:xfrm>
              <a:off x="179935" y="307654"/>
              <a:ext cx="729946" cy="4552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spc="-63" dirty="0">
                  <a:solidFill>
                    <a:srgbClr val="0F3256"/>
                  </a:solidFill>
                  <a:latin typeface="Roboto"/>
                </a:rPr>
                <a:t>05</a:t>
              </a:r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flipV="1">
            <a:off x="1163841" y="2116346"/>
            <a:ext cx="7370560" cy="283953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3AE8AFB9-B5E1-49A0-86E8-9D9601B524BD}"/>
              </a:ext>
            </a:extLst>
          </p:cNvPr>
          <p:cNvSpPr txBox="1"/>
          <p:nvPr/>
        </p:nvSpPr>
        <p:spPr>
          <a:xfrm>
            <a:off x="8915398" y="6371684"/>
            <a:ext cx="8208949" cy="1622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90"/>
              </a:lnSpc>
              <a:spcBef>
                <a:spcPct val="0"/>
              </a:spcBef>
            </a:pPr>
            <a:r>
              <a:rPr lang="ru-RU" sz="3300" b="1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Выходные данные:</a:t>
            </a:r>
          </a:p>
          <a:p>
            <a:pPr marL="0" lvl="0" indent="0" algn="l">
              <a:lnSpc>
                <a:spcPts val="4290"/>
              </a:lnSpc>
              <a:spcBef>
                <a:spcPct val="0"/>
              </a:spcBef>
            </a:pPr>
            <a:r>
              <a:rPr lang="ru-RU" sz="33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Кластеризация на заранее неизвестное число кластеров.</a:t>
            </a:r>
            <a:endParaRPr lang="ru-RU" sz="3300" b="1" dirty="0">
              <a:solidFill>
                <a:srgbClr val="0F325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111C759-5F69-4B9A-991C-4E94E6E8A2B7}"/>
              </a:ext>
            </a:extLst>
          </p:cNvPr>
          <p:cNvSpPr txBox="1"/>
          <p:nvPr/>
        </p:nvSpPr>
        <p:spPr>
          <a:xfrm>
            <a:off x="1163651" y="2915610"/>
            <a:ext cx="6858000" cy="5078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ru-RU" sz="3300" b="1" i="0" dirty="0">
                <a:solidFill>
                  <a:srgbClr val="0F32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Н</a:t>
            </a:r>
            <a:r>
              <a:rPr lang="ru-RU" sz="3300" b="1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еобходимые условия работы:</a:t>
            </a:r>
            <a:endParaRPr lang="ru-RU" sz="3300" b="1" i="0" dirty="0">
              <a:solidFill>
                <a:srgbClr val="0F325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300" b="0" i="0" dirty="0">
                <a:solidFill>
                  <a:srgbClr val="0F32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Выполнение </a:t>
            </a:r>
            <a:r>
              <a:rPr lang="ru-RU" sz="3300" b="0" i="0" u="none" strike="noStrike" dirty="0">
                <a:solidFill>
                  <a:srgbClr val="0F32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гипотезы компактности</a:t>
            </a:r>
            <a:r>
              <a:rPr lang="ru-RU" sz="3300" b="0" i="0" dirty="0">
                <a:solidFill>
                  <a:srgbClr val="0F32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предполагающей, что близкие друг к другу объекты с большой вероятностью принадлежат к одному кластеру.</a:t>
            </a:r>
          </a:p>
          <a:p>
            <a:pPr algn="l"/>
            <a:endParaRPr lang="ru-RU" sz="3300" b="0" i="0" dirty="0">
              <a:solidFill>
                <a:srgbClr val="0F3256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300" b="0" i="0" dirty="0">
                <a:solidFill>
                  <a:srgbClr val="0F325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Наличие линейного или метрического пространства кластеризуемых объектов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554" y="1842930"/>
            <a:ext cx="6552846" cy="660113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133600" y="4053505"/>
            <a:ext cx="4853736" cy="2170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937"/>
              </a:lnSpc>
            </a:pPr>
            <a:r>
              <a:rPr lang="ru-RU" sz="5400" dirty="0">
                <a:solidFill>
                  <a:srgbClr val="0F3256"/>
                </a:solidFill>
                <a:latin typeface="Roboto Bold"/>
              </a:rPr>
              <a:t>Алгоритм метода</a:t>
            </a:r>
            <a:endParaRPr lang="en-US" sz="5400" dirty="0">
              <a:solidFill>
                <a:srgbClr val="0F3256"/>
              </a:solidFill>
              <a:latin typeface="Roboto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290749" y="2326025"/>
            <a:ext cx="8158697" cy="5625426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 rot="5400000">
            <a:off x="3009900" y="5334000"/>
            <a:ext cx="10287000" cy="0"/>
          </a:xfrm>
          <a:prstGeom prst="line">
            <a:avLst/>
          </a:prstGeom>
          <a:ln w="9525" cap="rnd">
            <a:solidFill>
              <a:srgbClr val="C8C8C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DF25D1A4-53FB-4C95-ADCC-2BAE017FFF3A}"/>
              </a:ext>
            </a:extLst>
          </p:cNvPr>
          <p:cNvGrpSpPr/>
          <p:nvPr/>
        </p:nvGrpSpPr>
        <p:grpSpPr>
          <a:xfrm>
            <a:off x="16485336" y="1026591"/>
            <a:ext cx="817361" cy="816339"/>
            <a:chOff x="0" y="0"/>
            <a:chExt cx="1089815" cy="1088453"/>
          </a:xfrm>
        </p:grpSpPr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10F561BF-8BE0-4FE2-B559-A64CB4704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F855D831-A2EA-41AE-97D2-2F31BCF1957C}"/>
                </a:ext>
              </a:extLst>
            </p:cNvPr>
            <p:cNvSpPr txBox="1"/>
            <p:nvPr/>
          </p:nvSpPr>
          <p:spPr>
            <a:xfrm>
              <a:off x="179935" y="307654"/>
              <a:ext cx="729946" cy="436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spc="-63" dirty="0">
                  <a:solidFill>
                    <a:srgbClr val="0F3256"/>
                  </a:solidFill>
                  <a:latin typeface="Roboto"/>
                </a:rPr>
                <a:t>0</a:t>
              </a:r>
              <a:r>
                <a:rPr lang="ru-RU" sz="2100" spc="-63" dirty="0">
                  <a:solidFill>
                    <a:srgbClr val="0F3256"/>
                  </a:solidFill>
                  <a:latin typeface="Roboto"/>
                </a:rPr>
                <a:t>6</a:t>
              </a:r>
              <a:endParaRPr lang="en-US" sz="2100" spc="-63" dirty="0">
                <a:solidFill>
                  <a:srgbClr val="0F3256"/>
                </a:solidFill>
                <a:latin typeface="Roboto"/>
              </a:endParaRP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5D68F4-FCDD-47E3-A4A3-498341312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068" y="2717007"/>
            <a:ext cx="7286057" cy="48434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284524" y="5114201"/>
            <a:ext cx="7839825" cy="475369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284525" y="1028700"/>
            <a:ext cx="6488875" cy="4379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/>
              <p:cNvSpPr txBox="1"/>
              <p:nvPr/>
            </p:nvSpPr>
            <p:spPr>
              <a:xfrm>
                <a:off x="10274860" y="2500549"/>
                <a:ext cx="4508204" cy="143629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112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0F325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0F325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0F325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rgbClr val="0F325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0F325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rgbClr val="0F325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rgbClr val="0F325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0F325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400" b="0" i="1" smtClean="0">
                              <a:solidFill>
                                <a:srgbClr val="0F325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rgbClr val="0F325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rgbClr val="0F325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0F3256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rgbClr val="0F325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rgbClr val="0F325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0F3256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4400" b="0" i="1" smtClean="0">
                              <a:solidFill>
                                <a:srgbClr val="0F325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solidFill>
                                    <a:srgbClr val="0F325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solidFill>
                                    <a:srgbClr val="0F325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solidFill>
                                    <a:srgbClr val="0F3256"/>
                                  </a:solidFill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8000" dirty="0">
                  <a:solidFill>
                    <a:srgbClr val="0F3256"/>
                  </a:solidFill>
                  <a:latin typeface="Roboto Bold"/>
                </a:endParaRPr>
              </a:p>
            </p:txBody>
          </p:sp>
        </mc:Choice>
        <mc:Fallback xmlns="">
          <p:sp>
            <p:nvSpPr>
              <p:cNvPr id="8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860" y="2500549"/>
                <a:ext cx="4508204" cy="1436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10"/>
          <p:cNvGrpSpPr/>
          <p:nvPr/>
        </p:nvGrpSpPr>
        <p:grpSpPr>
          <a:xfrm>
            <a:off x="-253691" y="0"/>
            <a:ext cx="8577809" cy="10287000"/>
            <a:chOff x="0" y="0"/>
            <a:chExt cx="2901629" cy="3479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01629" cy="3479800"/>
            </a:xfrm>
            <a:custGeom>
              <a:avLst/>
              <a:gdLst/>
              <a:ahLst/>
              <a:cxnLst/>
              <a:rect l="l" t="t" r="r" b="b"/>
              <a:pathLst>
                <a:path w="2901629" h="3479800">
                  <a:moveTo>
                    <a:pt x="2777169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77169" y="0"/>
                  </a:lnTo>
                  <a:cubicBezTo>
                    <a:pt x="2845749" y="0"/>
                    <a:pt x="2901629" y="55880"/>
                    <a:pt x="2901629" y="124460"/>
                  </a:cubicBezTo>
                  <a:lnTo>
                    <a:pt x="2901629" y="3355340"/>
                  </a:lnTo>
                  <a:cubicBezTo>
                    <a:pt x="2901629" y="3423920"/>
                    <a:pt x="2845749" y="3479800"/>
                    <a:pt x="2777169" y="3479800"/>
                  </a:cubicBezTo>
                  <a:close/>
                </a:path>
              </a:pathLst>
            </a:custGeom>
            <a:solidFill>
              <a:srgbClr val="B8D6F6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34745" y="4360327"/>
            <a:ext cx="5600936" cy="1048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27"/>
              </a:lnSpc>
            </a:pPr>
            <a:r>
              <a:rPr lang="ru-RU" sz="4800" dirty="0">
                <a:solidFill>
                  <a:srgbClr val="0F3256"/>
                </a:solidFill>
                <a:latin typeface="Roboto Bold"/>
              </a:rPr>
              <a:t>1</a:t>
            </a:r>
            <a:r>
              <a:rPr lang="ru-RU" sz="4000" dirty="0">
                <a:solidFill>
                  <a:srgbClr val="0F3256"/>
                </a:solidFill>
                <a:latin typeface="Roboto Bold"/>
              </a:rPr>
              <a:t>. </a:t>
            </a:r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Нормировать точки.</a:t>
            </a:r>
            <a:endParaRPr lang="en-US" sz="4800" dirty="0">
              <a:solidFill>
                <a:srgbClr val="0F325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6441939" y="1028700"/>
            <a:ext cx="817361" cy="816339"/>
            <a:chOff x="0" y="0"/>
            <a:chExt cx="1089815" cy="1088453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15" name="TextBox 15"/>
            <p:cNvSpPr txBox="1"/>
            <p:nvPr/>
          </p:nvSpPr>
          <p:spPr>
            <a:xfrm>
              <a:off x="179935" y="307654"/>
              <a:ext cx="729946" cy="436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spc="-63" dirty="0">
                  <a:solidFill>
                    <a:srgbClr val="0F3256"/>
                  </a:solidFill>
                  <a:latin typeface="Roboto"/>
                </a:rPr>
                <a:t>0</a:t>
              </a:r>
              <a:r>
                <a:rPr lang="ru-RU" sz="2100" spc="-63" dirty="0">
                  <a:solidFill>
                    <a:srgbClr val="0F3256"/>
                  </a:solidFill>
                  <a:latin typeface="Roboto"/>
                </a:rPr>
                <a:t>7</a:t>
              </a:r>
              <a:endParaRPr lang="en-US" sz="2100" spc="-63" dirty="0">
                <a:solidFill>
                  <a:srgbClr val="0F3256"/>
                </a:solidFill>
                <a:latin typeface="Roboto"/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24EF73F-BA20-4355-9536-2EA19A6F5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2341" y="5836432"/>
            <a:ext cx="6004189" cy="33092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06308" y="2278359"/>
            <a:ext cx="5640106" cy="4514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ct val="150000"/>
              </a:lnSpc>
            </a:pPr>
            <a:r>
              <a:rPr lang="ru-RU" sz="4000" dirty="0">
                <a:solidFill>
                  <a:srgbClr val="0F3256"/>
                </a:solidFill>
                <a:latin typeface="Roboto Bold"/>
              </a:rPr>
              <a:t>2. </a:t>
            </a:r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Построить гиперсферу, которая будет охватывать все точки минимальным радиусом. </a:t>
            </a:r>
            <a:endParaRPr lang="en-US" sz="4000" dirty="0">
              <a:solidFill>
                <a:srgbClr val="0F325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06308" y="7701954"/>
            <a:ext cx="5841662" cy="306687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41939" y="1028700"/>
            <a:ext cx="817361" cy="816339"/>
            <a:chOff x="0" y="0"/>
            <a:chExt cx="1089815" cy="1088453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089815" cy="1088453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179935" y="307654"/>
              <a:ext cx="729946" cy="4360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730"/>
                </a:lnSpc>
              </a:pPr>
              <a:r>
                <a:rPr lang="en-US" sz="2100" spc="-63" dirty="0">
                  <a:solidFill>
                    <a:srgbClr val="0F3256"/>
                  </a:solidFill>
                  <a:latin typeface="Roboto"/>
                </a:rPr>
                <a:t>0</a:t>
              </a:r>
              <a:r>
                <a:rPr lang="ru-RU" sz="2100" spc="-63" dirty="0">
                  <a:solidFill>
                    <a:srgbClr val="0F3256"/>
                  </a:solidFill>
                  <a:latin typeface="Roboto"/>
                </a:rPr>
                <a:t>8</a:t>
              </a:r>
              <a:endParaRPr lang="en-US" sz="2100" spc="-63" dirty="0">
                <a:solidFill>
                  <a:srgbClr val="0F3256"/>
                </a:solidFill>
                <a:latin typeface="Roboto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 rot="5400000">
            <a:off x="3192928" y="5138738"/>
            <a:ext cx="10287000" cy="0"/>
          </a:xfrm>
          <a:prstGeom prst="line">
            <a:avLst/>
          </a:prstGeom>
          <a:ln w="9525" cap="rnd">
            <a:solidFill>
              <a:srgbClr val="C8C8C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0" y="9310861"/>
            <a:ext cx="18288000" cy="1952277"/>
            <a:chOff x="0" y="0"/>
            <a:chExt cx="6186311" cy="660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186311" cy="660400"/>
            </a:xfrm>
            <a:custGeom>
              <a:avLst/>
              <a:gdLst/>
              <a:ahLst/>
              <a:cxnLst/>
              <a:rect l="l" t="t" r="r" b="b"/>
              <a:pathLst>
                <a:path w="6186311" h="660400">
                  <a:moveTo>
                    <a:pt x="606185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35940"/>
                  </a:lnTo>
                  <a:cubicBezTo>
                    <a:pt x="6186311" y="604520"/>
                    <a:pt x="6130431" y="660400"/>
                    <a:pt x="6061851" y="660400"/>
                  </a:cubicBezTo>
                  <a:close/>
                </a:path>
              </a:pathLst>
            </a:custGeom>
            <a:solidFill>
              <a:srgbClr val="B8D6F6"/>
            </a:solidFill>
          </p:spPr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348010-3944-40E7-A7CF-8FF276F1D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129" y="2962449"/>
            <a:ext cx="7439141" cy="4352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B8D6F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16772" y="2705426"/>
            <a:ext cx="7724590" cy="4876147"/>
          </a:xfrm>
          <a:prstGeom prst="rect">
            <a:avLst/>
          </a:prstGeom>
        </p:spPr>
      </p:pic>
      <p:sp>
        <p:nvSpPr>
          <p:cNvPr id="9" name="AutoShape 9"/>
          <p:cNvSpPr/>
          <p:nvPr/>
        </p:nvSpPr>
        <p:spPr>
          <a:xfrm rot="5399999">
            <a:off x="1123188" y="5458149"/>
            <a:ext cx="10925823" cy="0"/>
          </a:xfrm>
          <a:prstGeom prst="line">
            <a:avLst/>
          </a:prstGeom>
          <a:ln w="9525" cap="rnd">
            <a:solidFill>
              <a:srgbClr val="C8C8C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0" y="9310861"/>
            <a:ext cx="18288000" cy="1952277"/>
            <a:chOff x="0" y="0"/>
            <a:chExt cx="6186311" cy="660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86311" cy="660400"/>
            </a:xfrm>
            <a:custGeom>
              <a:avLst/>
              <a:gdLst/>
              <a:ahLst/>
              <a:cxnLst/>
              <a:rect l="l" t="t" r="r" b="b"/>
              <a:pathLst>
                <a:path w="6186311" h="660400">
                  <a:moveTo>
                    <a:pt x="606185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35940"/>
                  </a:lnTo>
                  <a:cubicBezTo>
                    <a:pt x="6186311" y="604520"/>
                    <a:pt x="6130431" y="660400"/>
                    <a:pt x="6061851" y="660400"/>
                  </a:cubicBezTo>
                  <a:close/>
                </a:path>
              </a:pathLst>
            </a:custGeom>
            <a:solidFill>
              <a:srgbClr val="B8D6F6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41939" y="1028700"/>
            <a:ext cx="817361" cy="816339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6576890" y="1252296"/>
            <a:ext cx="547459" cy="327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30"/>
              </a:lnSpc>
            </a:pPr>
            <a:r>
              <a:rPr lang="ru-RU" sz="2100" spc="-63" dirty="0">
                <a:solidFill>
                  <a:srgbClr val="0F3256"/>
                </a:solidFill>
                <a:latin typeface="Roboto"/>
              </a:rPr>
              <a:t>09</a:t>
            </a:r>
            <a:endParaRPr lang="en-US" sz="2100" spc="-63" dirty="0">
              <a:solidFill>
                <a:srgbClr val="0F3256"/>
              </a:solidFill>
              <a:latin typeface="Roboto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257504B3-9761-497D-BB23-8637AEAFDD18}"/>
              </a:ext>
            </a:extLst>
          </p:cNvPr>
          <p:cNvSpPr txBox="1"/>
          <p:nvPr/>
        </p:nvSpPr>
        <p:spPr>
          <a:xfrm>
            <a:off x="990600" y="3809800"/>
            <a:ext cx="4967169" cy="2667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sz="4000" b="1" dirty="0">
                <a:solidFill>
                  <a:srgbClr val="0F3256"/>
                </a:solidFill>
                <a:latin typeface="Roboto"/>
              </a:rPr>
              <a:t>3. </a:t>
            </a:r>
            <a:r>
              <a:rPr lang="ru-RU" sz="4000" dirty="0">
                <a:solidFill>
                  <a:srgbClr val="0F3256"/>
                </a:solidFill>
                <a:latin typeface="Roboto"/>
              </a:rPr>
              <a:t>Помен</a:t>
            </a:r>
            <a:r>
              <a:rPr lang="ru-RU" sz="4000" dirty="0">
                <a:solidFill>
                  <a:srgbClr val="0F325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я</a:t>
            </a:r>
            <a:r>
              <a:rPr lang="ru-RU" sz="4000" dirty="0">
                <a:solidFill>
                  <a:srgbClr val="0F3256"/>
                </a:solidFill>
                <a:latin typeface="Roboto"/>
              </a:rPr>
              <a:t>ть радиус и построить гиперсферу</a:t>
            </a:r>
            <a:r>
              <a:rPr lang="en-US" sz="4000" dirty="0">
                <a:solidFill>
                  <a:srgbClr val="0F3256"/>
                </a:solidFill>
                <a:latin typeface="Roboto"/>
              </a:rPr>
              <a:t>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C7B6711-724E-4520-AE9A-9CABE7585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212" y="3086099"/>
            <a:ext cx="6707710" cy="4114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330</Words>
  <Application>Microsoft Office PowerPoint</Application>
  <PresentationFormat>Custom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Calibri</vt:lpstr>
      <vt:lpstr>Roboto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Орхан Махмудов</dc:creator>
  <cp:lastModifiedBy>Орхан Махмудов</cp:lastModifiedBy>
  <cp:revision>5</cp:revision>
  <dcterms:created xsi:type="dcterms:W3CDTF">2006-08-16T00:00:00Z</dcterms:created>
  <dcterms:modified xsi:type="dcterms:W3CDTF">2021-12-09T13:08:17Z</dcterms:modified>
  <dc:identifier>DAExf8U9EFk</dc:identifier>
</cp:coreProperties>
</file>