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2" r:id="rId3"/>
    <p:sldId id="263" r:id="rId4"/>
    <p:sldId id="264" r:id="rId5"/>
    <p:sldId id="265" r:id="rId6"/>
    <p:sldId id="269" r:id="rId7"/>
    <p:sldId id="268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7E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5A7E0-DD3F-4148-B147-0C1CCDA12D1B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751F4-DFDA-460C-A515-5C4E1A2C7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2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0768" y="939114"/>
            <a:ext cx="11108724" cy="4880918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651B-1EB2-45FC-9584-6513DB3863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210" y="91099"/>
            <a:ext cx="11900790" cy="464956"/>
          </a:xfrm>
        </p:spPr>
        <p:txBody>
          <a:bodyPr>
            <a:noAutofit/>
          </a:bodyPr>
          <a:lstStyle>
            <a:lvl1pPr>
              <a:defRPr sz="25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 rot="16200000" flipH="1" flipV="1">
            <a:off x="-3311611" y="3311610"/>
            <a:ext cx="6858000" cy="2347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187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9A1A-C228-4F1C-B392-4FA74F630CE8}" type="datetime1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651B-1EB2-45FC-9584-6513DB38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374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6C03-D5FC-4CA8-B2CD-418E8598003A}" type="datetime1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651B-1EB2-45FC-9584-6513DB38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83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20C6-0753-4C24-9C20-153840E2B6AC}" type="datetime1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651B-1EB2-45FC-9584-6513DB38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89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4D0B-DB89-47FF-B3E7-FE39A2BCEF74}" type="datetime1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651B-1EB2-45FC-9584-6513DB38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409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36E0-FC6E-4209-9765-84A87564F87A}" type="datetime1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651B-1EB2-45FC-9584-6513DB38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173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7023-552E-4CAB-97ED-971266F94083}" type="datetime1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651B-1EB2-45FC-9584-6513DB38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90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D62E-3B1B-41B9-8679-009C15AB978A}" type="datetime1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651B-1EB2-45FC-9584-6513DB38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667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FD0A-7EC6-4174-8473-00D61141BB6E}" type="datetime1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651B-1EB2-45FC-9584-6513DB38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9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3ED9-1130-4D8B-87FB-55B1E14CA34B}" type="datetime1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651B-1EB2-45FC-9584-6513DB38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87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82AE-09C9-4AEA-B2BE-DAD35803162F}" type="datetime1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651B-1EB2-45FC-9584-6513DB38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764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F14C4-1D9A-4ABD-9C11-1C30389BD269}" type="datetime1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651B-1EB2-45FC-9584-6513DB38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04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9639759" y="5398265"/>
            <a:ext cx="2049732" cy="421766"/>
          </a:xfrm>
        </p:spPr>
        <p:txBody>
          <a:bodyPr/>
          <a:lstStyle/>
          <a:p>
            <a:r>
              <a:rPr lang="ko-KR" altLang="en-US" smtClean="0"/>
              <a:t>이규태 작성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651B-1EB2-45FC-9584-6513DB3863D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기술지원 비서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5" name="부제목 1"/>
          <p:cNvSpPr txBox="1">
            <a:spLocks/>
          </p:cNvSpPr>
          <p:nvPr/>
        </p:nvSpPr>
        <p:spPr>
          <a:xfrm>
            <a:off x="4965516" y="2777182"/>
            <a:ext cx="2049732" cy="421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홈페이지 사진 자리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6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528682" y="616039"/>
            <a:ext cx="2040898" cy="391975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2. </a:t>
            </a:r>
            <a:r>
              <a:rPr lang="ko-KR" altLang="en-US" dirty="0" smtClean="0"/>
              <a:t>테이블 구조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651B-1EB2-45FC-9584-6513DB3863D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구조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41486"/>
              </p:ext>
            </p:extLst>
          </p:nvPr>
        </p:nvGraphicFramePr>
        <p:xfrm>
          <a:off x="838201" y="1743979"/>
          <a:ext cx="10557075" cy="2834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9879">
                  <a:extLst>
                    <a:ext uri="{9D8B030D-6E8A-4147-A177-3AD203B41FA5}">
                      <a16:colId xmlns:a16="http://schemas.microsoft.com/office/drawing/2014/main" val="537099606"/>
                    </a:ext>
                  </a:extLst>
                </a:gridCol>
                <a:gridCol w="357748">
                  <a:extLst>
                    <a:ext uri="{9D8B030D-6E8A-4147-A177-3AD203B41FA5}">
                      <a16:colId xmlns:a16="http://schemas.microsoft.com/office/drawing/2014/main" val="1671694972"/>
                    </a:ext>
                  </a:extLst>
                </a:gridCol>
                <a:gridCol w="682761">
                  <a:extLst>
                    <a:ext uri="{9D8B030D-6E8A-4147-A177-3AD203B41FA5}">
                      <a16:colId xmlns:a16="http://schemas.microsoft.com/office/drawing/2014/main" val="2970944563"/>
                    </a:ext>
                  </a:extLst>
                </a:gridCol>
                <a:gridCol w="1683520">
                  <a:extLst>
                    <a:ext uri="{9D8B030D-6E8A-4147-A177-3AD203B41FA5}">
                      <a16:colId xmlns:a16="http://schemas.microsoft.com/office/drawing/2014/main" val="664323923"/>
                    </a:ext>
                  </a:extLst>
                </a:gridCol>
                <a:gridCol w="4145669">
                  <a:extLst>
                    <a:ext uri="{9D8B030D-6E8A-4147-A177-3AD203B41FA5}">
                      <a16:colId xmlns:a16="http://schemas.microsoft.com/office/drawing/2014/main" val="823715402"/>
                    </a:ext>
                  </a:extLst>
                </a:gridCol>
                <a:gridCol w="890863">
                  <a:extLst>
                    <a:ext uri="{9D8B030D-6E8A-4147-A177-3AD203B41FA5}">
                      <a16:colId xmlns:a16="http://schemas.microsoft.com/office/drawing/2014/main" val="4207348420"/>
                    </a:ext>
                  </a:extLst>
                </a:gridCol>
                <a:gridCol w="533115">
                  <a:extLst>
                    <a:ext uri="{9D8B030D-6E8A-4147-A177-3AD203B41FA5}">
                      <a16:colId xmlns:a16="http://schemas.microsoft.com/office/drawing/2014/main" val="1784154450"/>
                    </a:ext>
                  </a:extLst>
                </a:gridCol>
                <a:gridCol w="1683520">
                  <a:extLst>
                    <a:ext uri="{9D8B030D-6E8A-4147-A177-3AD203B41FA5}">
                      <a16:colId xmlns:a16="http://schemas.microsoft.com/office/drawing/2014/main" val="2656017912"/>
                    </a:ext>
                  </a:extLst>
                </a:gridCol>
              </a:tblGrid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순서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PK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NULL </a:t>
                      </a:r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여부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컬럼 명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컬럼 설명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타입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길이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기본값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485366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HISTORY_ID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수정 이력 식별자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시퀀스를 사용하여 자동으로 증가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INDIGO."ISEQ$$_73322".nextval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2898746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MODIFIER_MEMBER_ID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수정자의 회원 식별자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6357951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MODIFICATION_DATETIME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수정 일시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TIMESTAMP(6)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CURRENT_TIMESTAMP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5615843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MODIFIED_TABLE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수정 테이블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5207845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MODIFICATION_CONTENT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수정 내용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9480889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RECORD_ID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레코드 식별자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35812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41055" y="1054310"/>
            <a:ext cx="32007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MODIFICATION_HISTORY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1055" y="1420814"/>
            <a:ext cx="312777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수정 이력을 저장하는 테이블</a:t>
            </a:r>
          </a:p>
        </p:txBody>
      </p:sp>
    </p:spTree>
    <p:extLst>
      <p:ext uri="{BB962C8B-B14F-4D97-AF65-F5344CB8AC3E}">
        <p14:creationId xmlns:p14="http://schemas.microsoft.com/office/powerpoint/2010/main" val="2975989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528682" y="616039"/>
            <a:ext cx="2040898" cy="391975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2. </a:t>
            </a:r>
            <a:r>
              <a:rPr lang="ko-KR" altLang="en-US" dirty="0" smtClean="0"/>
              <a:t>테이블 구조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651B-1EB2-45FC-9584-6513DB3863D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구조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68584"/>
              </p:ext>
            </p:extLst>
          </p:nvPr>
        </p:nvGraphicFramePr>
        <p:xfrm>
          <a:off x="838201" y="1743979"/>
          <a:ext cx="10557075" cy="2834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9879">
                  <a:extLst>
                    <a:ext uri="{9D8B030D-6E8A-4147-A177-3AD203B41FA5}">
                      <a16:colId xmlns:a16="http://schemas.microsoft.com/office/drawing/2014/main" val="537099606"/>
                    </a:ext>
                  </a:extLst>
                </a:gridCol>
                <a:gridCol w="357748">
                  <a:extLst>
                    <a:ext uri="{9D8B030D-6E8A-4147-A177-3AD203B41FA5}">
                      <a16:colId xmlns:a16="http://schemas.microsoft.com/office/drawing/2014/main" val="1671694972"/>
                    </a:ext>
                  </a:extLst>
                </a:gridCol>
                <a:gridCol w="682761">
                  <a:extLst>
                    <a:ext uri="{9D8B030D-6E8A-4147-A177-3AD203B41FA5}">
                      <a16:colId xmlns:a16="http://schemas.microsoft.com/office/drawing/2014/main" val="2970944563"/>
                    </a:ext>
                  </a:extLst>
                </a:gridCol>
                <a:gridCol w="1683520">
                  <a:extLst>
                    <a:ext uri="{9D8B030D-6E8A-4147-A177-3AD203B41FA5}">
                      <a16:colId xmlns:a16="http://schemas.microsoft.com/office/drawing/2014/main" val="664323923"/>
                    </a:ext>
                  </a:extLst>
                </a:gridCol>
                <a:gridCol w="4145669">
                  <a:extLst>
                    <a:ext uri="{9D8B030D-6E8A-4147-A177-3AD203B41FA5}">
                      <a16:colId xmlns:a16="http://schemas.microsoft.com/office/drawing/2014/main" val="823715402"/>
                    </a:ext>
                  </a:extLst>
                </a:gridCol>
                <a:gridCol w="890863">
                  <a:extLst>
                    <a:ext uri="{9D8B030D-6E8A-4147-A177-3AD203B41FA5}">
                      <a16:colId xmlns:a16="http://schemas.microsoft.com/office/drawing/2014/main" val="4207348420"/>
                    </a:ext>
                  </a:extLst>
                </a:gridCol>
                <a:gridCol w="533115">
                  <a:extLst>
                    <a:ext uri="{9D8B030D-6E8A-4147-A177-3AD203B41FA5}">
                      <a16:colId xmlns:a16="http://schemas.microsoft.com/office/drawing/2014/main" val="1784154450"/>
                    </a:ext>
                  </a:extLst>
                </a:gridCol>
                <a:gridCol w="1683520">
                  <a:extLst>
                    <a:ext uri="{9D8B030D-6E8A-4147-A177-3AD203B41FA5}">
                      <a16:colId xmlns:a16="http://schemas.microsoft.com/office/drawing/2014/main" val="2656017912"/>
                    </a:ext>
                  </a:extLst>
                </a:gridCol>
              </a:tblGrid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순서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PK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NULL </a:t>
                      </a:r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여부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컬럼 명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컬럼 설명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타입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길이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기본값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485366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REPORT_ID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기술지원보고서 식별자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시퀀스를 사용하여 자동으로 증가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INDIGO."ISEQ$$_73330".nextval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2898746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FILE_NAME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파일명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6357951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FILE_PATH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파일 경로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5615843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SUPPORT_ID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지원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ID, TECH_SUPPORT_STATUS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테이블의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SUPPORT_ID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를 외래키로 연결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5207845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REGISTRANT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등록자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9480889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REGISTRATION_DATETIME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등록 일시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TIMESTAMP(6)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CURRENT_TIMESTAMP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35812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41055" y="1054310"/>
            <a:ext cx="3259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TECH_SUPPORT_REPORT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1055" y="1420814"/>
            <a:ext cx="342914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기술지원보고서 정보를 저장하는 테이블</a:t>
            </a:r>
          </a:p>
        </p:txBody>
      </p:sp>
    </p:spTree>
    <p:extLst>
      <p:ext uri="{BB962C8B-B14F-4D97-AF65-F5344CB8AC3E}">
        <p14:creationId xmlns:p14="http://schemas.microsoft.com/office/powerpoint/2010/main" val="62915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 smtClean="0"/>
              <a:t>환경 정보 </a:t>
            </a:r>
            <a:r>
              <a:rPr lang="en-US" altLang="ko-KR" dirty="0" smtClean="0"/>
              <a:t>(3)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 smtClean="0"/>
              <a:t>서비스 구조</a:t>
            </a:r>
            <a:endParaRPr lang="en-US" altLang="ko-KR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 smtClean="0"/>
              <a:t>테이블 구조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       1. </a:t>
            </a:r>
            <a:r>
              <a:rPr lang="ko-KR" altLang="en-US" dirty="0" smtClean="0"/>
              <a:t>테이블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관계도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 2. </a:t>
            </a:r>
            <a:r>
              <a:rPr lang="ko-KR" altLang="en-US" dirty="0" smtClean="0"/>
              <a:t>테이블 구조</a:t>
            </a:r>
            <a:endParaRPr lang="en-US" altLang="ko-KR" dirty="0" smtClean="0"/>
          </a:p>
          <a:p>
            <a:pPr algn="l"/>
            <a:endParaRPr lang="en-US" altLang="ko-KR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 smtClean="0"/>
              <a:t>주요기능</a:t>
            </a:r>
            <a:endParaRPr lang="en-US" altLang="ko-KR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 smtClean="0"/>
              <a:t>개발 기간</a:t>
            </a:r>
            <a:endParaRPr lang="en-US" altLang="ko-KR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651B-1EB2-45FC-9584-6513DB3863D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8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1"/>
          <p:cNvSpPr txBox="1">
            <a:spLocks/>
          </p:cNvSpPr>
          <p:nvPr/>
        </p:nvSpPr>
        <p:spPr>
          <a:xfrm>
            <a:off x="751467" y="860337"/>
            <a:ext cx="10898452" cy="96156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407" y="972520"/>
            <a:ext cx="648182" cy="68275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651B-1EB2-45FC-9584-6513DB3863D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환경정보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52" y="1022713"/>
            <a:ext cx="825024" cy="5823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261" y="1036946"/>
            <a:ext cx="1574008" cy="553903"/>
          </a:xfrm>
          <a:prstGeom prst="rect">
            <a:avLst/>
          </a:prstGeom>
        </p:spPr>
      </p:pic>
      <p:sp>
        <p:nvSpPr>
          <p:cNvPr id="18" name="부제목 1"/>
          <p:cNvSpPr txBox="1">
            <a:spLocks/>
          </p:cNvSpPr>
          <p:nvPr/>
        </p:nvSpPr>
        <p:spPr>
          <a:xfrm>
            <a:off x="751467" y="2210765"/>
            <a:ext cx="10898452" cy="391453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 smtClean="0"/>
              <a:t>Server</a:t>
            </a:r>
          </a:p>
          <a:p>
            <a:pPr algn="l"/>
            <a:r>
              <a:rPr lang="en-US" altLang="ko-KR" dirty="0" smtClean="0"/>
              <a:t>Ubuntu (1.2) </a:t>
            </a:r>
            <a:r>
              <a:rPr lang="en-US" altLang="ko-KR" dirty="0" smtClean="0"/>
              <a:t>, windows (10)</a:t>
            </a:r>
            <a:endParaRPr lang="en-US" altLang="ko-KR" dirty="0" smtClean="0"/>
          </a:p>
          <a:p>
            <a:pPr algn="l"/>
            <a:endParaRPr lang="en-US" altLang="ko-KR" sz="1800" b="1" dirty="0" smtClean="0"/>
          </a:p>
          <a:p>
            <a:pPr algn="l"/>
            <a:r>
              <a:rPr lang="en-US" altLang="ko-KR" sz="1800" b="1" dirty="0" smtClean="0"/>
              <a:t>Back-End </a:t>
            </a:r>
          </a:p>
          <a:p>
            <a:pPr algn="l"/>
            <a:r>
              <a:rPr lang="en-US" altLang="ko-KR" sz="1800" dirty="0" smtClean="0"/>
              <a:t>Spring Boot (1.2)  , Apache Tomcat (1.2) </a:t>
            </a:r>
          </a:p>
          <a:p>
            <a:pPr algn="l"/>
            <a:endParaRPr lang="en-US" altLang="ko-KR" sz="1800" b="1" dirty="0" smtClean="0"/>
          </a:p>
          <a:p>
            <a:pPr algn="l"/>
            <a:r>
              <a:rPr lang="en-US" altLang="ko-KR" sz="1800" b="1" dirty="0" smtClean="0"/>
              <a:t>Repository </a:t>
            </a:r>
          </a:p>
          <a:p>
            <a:pPr algn="l"/>
            <a:r>
              <a:rPr lang="en-US" altLang="ko-KR" sz="1800" dirty="0" smtClean="0"/>
              <a:t>GitHub </a:t>
            </a:r>
          </a:p>
          <a:p>
            <a:pPr algn="l"/>
            <a:endParaRPr lang="en-US" altLang="ko-KR" sz="1800" b="1" dirty="0" smtClean="0"/>
          </a:p>
          <a:p>
            <a:pPr algn="l"/>
            <a:r>
              <a:rPr lang="en-US" altLang="ko-KR" sz="1800" b="1" dirty="0" smtClean="0"/>
              <a:t>Library </a:t>
            </a:r>
          </a:p>
          <a:p>
            <a:pPr algn="l"/>
            <a:r>
              <a:rPr lang="en-US" altLang="ko-KR" sz="1800" dirty="0" smtClean="0"/>
              <a:t>jetty (1.2) </a:t>
            </a:r>
          </a:p>
          <a:p>
            <a:pPr algn="l"/>
            <a:endParaRPr lang="en-US" altLang="ko-KR" sz="1800" b="1" dirty="0" smtClean="0"/>
          </a:p>
          <a:p>
            <a:pPr algn="l"/>
            <a:r>
              <a:rPr lang="en-US" altLang="ko-KR" sz="1800" b="1" dirty="0" smtClean="0"/>
              <a:t>Front-End</a:t>
            </a:r>
          </a:p>
          <a:p>
            <a:pPr algn="l"/>
            <a:r>
              <a:rPr lang="en-US" altLang="ko-KR" sz="1800" dirty="0" smtClean="0"/>
              <a:t>React.js </a:t>
            </a:r>
            <a:r>
              <a:rPr lang="en-US" altLang="ko-KR" sz="1800" dirty="0" smtClean="0"/>
              <a:t>(1.2) </a:t>
            </a:r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 smtClean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4105" y="1026592"/>
            <a:ext cx="561634" cy="57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651B-1EB2-45FC-9584-6513DB3863D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구조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2314" y="2905245"/>
            <a:ext cx="1192193" cy="491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42837" y="966485"/>
            <a:ext cx="1192193" cy="491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42837" y="4844005"/>
            <a:ext cx="1192193" cy="491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42837" y="2905245"/>
            <a:ext cx="1192193" cy="491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9507" y="3012707"/>
            <a:ext cx="95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메인</a:t>
            </a:r>
            <a:endParaRPr lang="ko-KR" altLang="en-US" sz="12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60030" y="3012707"/>
            <a:ext cx="95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정기점검</a:t>
            </a:r>
            <a:endParaRPr lang="ko-KR" altLang="en-US" sz="12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60030" y="1068250"/>
            <a:ext cx="95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기술지원</a:t>
            </a:r>
            <a:endParaRPr lang="ko-KR" altLang="en-US" sz="12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60029" y="4951467"/>
            <a:ext cx="95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회원관리</a:t>
            </a:r>
            <a:endParaRPr lang="ko-KR" altLang="en-US" sz="12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53473" y="3443468"/>
            <a:ext cx="1192193" cy="491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082241" y="3556717"/>
            <a:ext cx="957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점검 일정</a:t>
            </a:r>
            <a:endParaRPr lang="ko-KR" altLang="en-US" sz="1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53473" y="2367492"/>
            <a:ext cx="1192193" cy="491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47516" y="2474954"/>
            <a:ext cx="957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점검 이력</a:t>
            </a:r>
            <a:endParaRPr lang="ko-KR" altLang="en-US" sz="1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953473" y="1524569"/>
            <a:ext cx="1192193" cy="491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70666" y="1632031"/>
            <a:ext cx="957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지원 이력</a:t>
            </a:r>
            <a:endParaRPr lang="ko-KR" altLang="en-US" sz="1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53473" y="448593"/>
            <a:ext cx="1192193" cy="491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030155" y="556055"/>
            <a:ext cx="957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지원 등록</a:t>
            </a:r>
            <a:endParaRPr lang="ko-KR" altLang="en-US" sz="1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951535" y="5432535"/>
            <a:ext cx="1192193" cy="491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80303" y="5545784"/>
            <a:ext cx="957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변경 이력</a:t>
            </a:r>
            <a:endParaRPr lang="ko-KR" altLang="en-US" sz="1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62646" y="4361876"/>
            <a:ext cx="1192193" cy="491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056689" y="4469338"/>
            <a:ext cx="957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정보</a:t>
            </a:r>
            <a:endParaRPr lang="ko-KR" altLang="en-US" sz="1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H="1">
            <a:off x="1996633" y="1345249"/>
            <a:ext cx="1319514" cy="1623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0" idx="1"/>
          </p:cNvCxnSpPr>
          <p:nvPr/>
        </p:nvCxnSpPr>
        <p:spPr>
          <a:xfrm flipH="1" flipV="1">
            <a:off x="2054507" y="3151206"/>
            <a:ext cx="11883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1996633" y="3333509"/>
            <a:ext cx="1257778" cy="1510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8" idx="1"/>
          </p:cNvCxnSpPr>
          <p:nvPr/>
        </p:nvCxnSpPr>
        <p:spPr>
          <a:xfrm flipH="1">
            <a:off x="4370877" y="2613454"/>
            <a:ext cx="582596" cy="315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6" idx="1"/>
          </p:cNvCxnSpPr>
          <p:nvPr/>
        </p:nvCxnSpPr>
        <p:spPr>
          <a:xfrm flipH="1" flipV="1">
            <a:off x="4370877" y="3347977"/>
            <a:ext cx="582596" cy="34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22" idx="1"/>
          </p:cNvCxnSpPr>
          <p:nvPr/>
        </p:nvCxnSpPr>
        <p:spPr>
          <a:xfrm flipH="1">
            <a:off x="4409218" y="694555"/>
            <a:ext cx="544255" cy="315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20" idx="1"/>
          </p:cNvCxnSpPr>
          <p:nvPr/>
        </p:nvCxnSpPr>
        <p:spPr>
          <a:xfrm flipH="1" flipV="1">
            <a:off x="4368939" y="1406398"/>
            <a:ext cx="584534" cy="364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24" idx="1"/>
          </p:cNvCxnSpPr>
          <p:nvPr/>
        </p:nvCxnSpPr>
        <p:spPr>
          <a:xfrm flipH="1" flipV="1">
            <a:off x="4409218" y="5291408"/>
            <a:ext cx="542317" cy="38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4418391" y="4598438"/>
            <a:ext cx="544255" cy="315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9323380" y="2408658"/>
            <a:ext cx="1192193" cy="491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9428997" y="2516120"/>
            <a:ext cx="957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챗봇</a:t>
            </a:r>
            <a:endParaRPr lang="ko-KR" altLang="en-US" sz="1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58" name="직선 연결선 57"/>
          <p:cNvCxnSpPr>
            <a:stCxn id="22" idx="3"/>
            <a:endCxn id="55" idx="1"/>
          </p:cNvCxnSpPr>
          <p:nvPr/>
        </p:nvCxnSpPr>
        <p:spPr>
          <a:xfrm>
            <a:off x="6145666" y="694555"/>
            <a:ext cx="3177714" cy="196006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230302" y="91099"/>
            <a:ext cx="57289" cy="663037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232378" y="1099083"/>
            <a:ext cx="3366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등록된 기술지원 이력을 기반으로 대화형 검색기능 제공 예정</a:t>
            </a:r>
            <a:endParaRPr lang="ko-KR" altLang="en-US" sz="1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154839" y="6147018"/>
            <a:ext cx="11152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기술지원비서 </a:t>
            </a:r>
            <a:r>
              <a:rPr lang="en-US" altLang="ko-KR" sz="8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V 1.0</a:t>
            </a:r>
            <a:endParaRPr lang="ko-KR" altLang="en-US" sz="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043623" y="6140906"/>
            <a:ext cx="110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기술지원비서</a:t>
            </a:r>
            <a:r>
              <a:rPr lang="ko-KR" altLang="en-US" sz="8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8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V 2.0</a:t>
            </a:r>
            <a:endParaRPr lang="ko-KR" altLang="en-US" sz="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77" name="직선 연결선 76"/>
          <p:cNvCxnSpPr>
            <a:stCxn id="18" idx="3"/>
            <a:endCxn id="55" idx="1"/>
          </p:cNvCxnSpPr>
          <p:nvPr/>
        </p:nvCxnSpPr>
        <p:spPr>
          <a:xfrm>
            <a:off x="6145666" y="2613454"/>
            <a:ext cx="3177714" cy="411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0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528682" y="616039"/>
            <a:ext cx="2040898" cy="391975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ko-KR" dirty="0" smtClean="0"/>
              <a:t>1. </a:t>
            </a:r>
            <a:r>
              <a:rPr lang="ko-KR" altLang="en-US" dirty="0" smtClean="0"/>
              <a:t>테이블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관계도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651B-1EB2-45FC-9584-6513DB3863D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구조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207" y="1008014"/>
            <a:ext cx="3639217" cy="4762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45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528682" y="616039"/>
            <a:ext cx="2040898" cy="391975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2. </a:t>
            </a:r>
            <a:r>
              <a:rPr lang="ko-KR" altLang="en-US" dirty="0" smtClean="0"/>
              <a:t>테이블 구조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651B-1EB2-45FC-9584-6513DB3863D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구조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732912"/>
              </p:ext>
            </p:extLst>
          </p:nvPr>
        </p:nvGraphicFramePr>
        <p:xfrm>
          <a:off x="838201" y="1743979"/>
          <a:ext cx="10557075" cy="3238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9879">
                  <a:extLst>
                    <a:ext uri="{9D8B030D-6E8A-4147-A177-3AD203B41FA5}">
                      <a16:colId xmlns:a16="http://schemas.microsoft.com/office/drawing/2014/main" val="537099606"/>
                    </a:ext>
                  </a:extLst>
                </a:gridCol>
                <a:gridCol w="357748">
                  <a:extLst>
                    <a:ext uri="{9D8B030D-6E8A-4147-A177-3AD203B41FA5}">
                      <a16:colId xmlns:a16="http://schemas.microsoft.com/office/drawing/2014/main" val="1671694972"/>
                    </a:ext>
                  </a:extLst>
                </a:gridCol>
                <a:gridCol w="682761">
                  <a:extLst>
                    <a:ext uri="{9D8B030D-6E8A-4147-A177-3AD203B41FA5}">
                      <a16:colId xmlns:a16="http://schemas.microsoft.com/office/drawing/2014/main" val="2970944563"/>
                    </a:ext>
                  </a:extLst>
                </a:gridCol>
                <a:gridCol w="1683520">
                  <a:extLst>
                    <a:ext uri="{9D8B030D-6E8A-4147-A177-3AD203B41FA5}">
                      <a16:colId xmlns:a16="http://schemas.microsoft.com/office/drawing/2014/main" val="664323923"/>
                    </a:ext>
                  </a:extLst>
                </a:gridCol>
                <a:gridCol w="4145669">
                  <a:extLst>
                    <a:ext uri="{9D8B030D-6E8A-4147-A177-3AD203B41FA5}">
                      <a16:colId xmlns:a16="http://schemas.microsoft.com/office/drawing/2014/main" val="823715402"/>
                    </a:ext>
                  </a:extLst>
                </a:gridCol>
                <a:gridCol w="890863">
                  <a:extLst>
                    <a:ext uri="{9D8B030D-6E8A-4147-A177-3AD203B41FA5}">
                      <a16:colId xmlns:a16="http://schemas.microsoft.com/office/drawing/2014/main" val="4207348420"/>
                    </a:ext>
                  </a:extLst>
                </a:gridCol>
                <a:gridCol w="533115">
                  <a:extLst>
                    <a:ext uri="{9D8B030D-6E8A-4147-A177-3AD203B41FA5}">
                      <a16:colId xmlns:a16="http://schemas.microsoft.com/office/drawing/2014/main" val="1784154450"/>
                    </a:ext>
                  </a:extLst>
                </a:gridCol>
                <a:gridCol w="1683520">
                  <a:extLst>
                    <a:ext uri="{9D8B030D-6E8A-4147-A177-3AD203B41FA5}">
                      <a16:colId xmlns:a16="http://schemas.microsoft.com/office/drawing/2014/main" val="2656017912"/>
                    </a:ext>
                  </a:extLst>
                </a:gridCol>
              </a:tblGrid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순서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PK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NULL </a:t>
                      </a:r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여부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컬럼 명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컬럼 설명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타입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길이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기본값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485366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MEMBER_ID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고유 회원 식별자</a:t>
                      </a:r>
                      <a:r>
                        <a:rPr lang="en-US" altLang="ko-KR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시퀀스를 사용하여 자동으로 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NUMBER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INDIGO."ISEQ$$_73290".nextval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extLst>
                  <a:ext uri="{0D108BD9-81ED-4DB2-BD59-A6C34878D82A}">
                    <a16:rowId xmlns:a16="http://schemas.microsoft.com/office/drawing/2014/main" val="752898746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USERNAME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사용자가 선택한 사용자명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extLst>
                  <a:ext uri="{0D108BD9-81ED-4DB2-BD59-A6C34878D82A}">
                    <a16:rowId xmlns:a16="http://schemas.microsoft.com/office/drawing/2014/main" val="566357951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EMAIL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사용자의 이메일 주소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extLst>
                  <a:ext uri="{0D108BD9-81ED-4DB2-BD59-A6C34878D82A}">
                    <a16:rowId xmlns:a16="http://schemas.microsoft.com/office/drawing/2014/main" val="1065615843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PASSWORD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사용자의 비밀번호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extLst>
                  <a:ext uri="{0D108BD9-81ED-4DB2-BD59-A6C34878D82A}">
                    <a16:rowId xmlns:a16="http://schemas.microsoft.com/office/drawing/2014/main" val="725207845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FULL_NAME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사용자의 전체 이름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extLst>
                  <a:ext uri="{0D108BD9-81ED-4DB2-BD59-A6C34878D82A}">
                    <a16:rowId xmlns:a16="http://schemas.microsoft.com/office/drawing/2014/main" val="2269480889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REGISTRATION_DATE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등록 날짜</a:t>
                      </a:r>
                      <a:r>
                        <a:rPr lang="en-US" altLang="ko-KR" sz="900" u="none" strike="noStrike" dirty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자동으로 현재 날짜로 설정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CURRENT_DATE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extLst>
                  <a:ext uri="{0D108BD9-81ED-4DB2-BD59-A6C34878D82A}">
                    <a16:rowId xmlns:a16="http://schemas.microsoft.com/office/drawing/2014/main" val="284358129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MEMBER_GRADE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회원 등급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'</a:t>
                      </a:r>
                      <a:r>
                        <a:rPr lang="en-US" sz="900" u="none" strike="noStrike" dirty="0" err="1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nomal</a:t>
                      </a:r>
                      <a:r>
                        <a:rPr lang="en-US" sz="900" u="none" strike="noStrike" dirty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'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extLst>
                  <a:ext uri="{0D108BD9-81ED-4DB2-BD59-A6C34878D82A}">
                    <a16:rowId xmlns:a16="http://schemas.microsoft.com/office/drawing/2014/main" val="84253713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41055" y="1054310"/>
            <a:ext cx="14446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MEMBERS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1055" y="1420814"/>
            <a:ext cx="295305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고유 회원 정보를 저장하는 테이블</a:t>
            </a:r>
          </a:p>
        </p:txBody>
      </p:sp>
    </p:spTree>
    <p:extLst>
      <p:ext uri="{BB962C8B-B14F-4D97-AF65-F5344CB8AC3E}">
        <p14:creationId xmlns:p14="http://schemas.microsoft.com/office/powerpoint/2010/main" val="292668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528682" y="616039"/>
            <a:ext cx="2040898" cy="391975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2. </a:t>
            </a:r>
            <a:r>
              <a:rPr lang="ko-KR" altLang="en-US" dirty="0" smtClean="0"/>
              <a:t>테이블 구조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651B-1EB2-45FC-9584-6513DB3863D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구조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73638"/>
              </p:ext>
            </p:extLst>
          </p:nvPr>
        </p:nvGraphicFramePr>
        <p:xfrm>
          <a:off x="838201" y="1743979"/>
          <a:ext cx="10557075" cy="3643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9879">
                  <a:extLst>
                    <a:ext uri="{9D8B030D-6E8A-4147-A177-3AD203B41FA5}">
                      <a16:colId xmlns:a16="http://schemas.microsoft.com/office/drawing/2014/main" val="537099606"/>
                    </a:ext>
                  </a:extLst>
                </a:gridCol>
                <a:gridCol w="357748">
                  <a:extLst>
                    <a:ext uri="{9D8B030D-6E8A-4147-A177-3AD203B41FA5}">
                      <a16:colId xmlns:a16="http://schemas.microsoft.com/office/drawing/2014/main" val="1671694972"/>
                    </a:ext>
                  </a:extLst>
                </a:gridCol>
                <a:gridCol w="682761">
                  <a:extLst>
                    <a:ext uri="{9D8B030D-6E8A-4147-A177-3AD203B41FA5}">
                      <a16:colId xmlns:a16="http://schemas.microsoft.com/office/drawing/2014/main" val="2970944563"/>
                    </a:ext>
                  </a:extLst>
                </a:gridCol>
                <a:gridCol w="1683520">
                  <a:extLst>
                    <a:ext uri="{9D8B030D-6E8A-4147-A177-3AD203B41FA5}">
                      <a16:colId xmlns:a16="http://schemas.microsoft.com/office/drawing/2014/main" val="664323923"/>
                    </a:ext>
                  </a:extLst>
                </a:gridCol>
                <a:gridCol w="4145669">
                  <a:extLst>
                    <a:ext uri="{9D8B030D-6E8A-4147-A177-3AD203B41FA5}">
                      <a16:colId xmlns:a16="http://schemas.microsoft.com/office/drawing/2014/main" val="823715402"/>
                    </a:ext>
                  </a:extLst>
                </a:gridCol>
                <a:gridCol w="890863">
                  <a:extLst>
                    <a:ext uri="{9D8B030D-6E8A-4147-A177-3AD203B41FA5}">
                      <a16:colId xmlns:a16="http://schemas.microsoft.com/office/drawing/2014/main" val="4207348420"/>
                    </a:ext>
                  </a:extLst>
                </a:gridCol>
                <a:gridCol w="533115">
                  <a:extLst>
                    <a:ext uri="{9D8B030D-6E8A-4147-A177-3AD203B41FA5}">
                      <a16:colId xmlns:a16="http://schemas.microsoft.com/office/drawing/2014/main" val="1784154450"/>
                    </a:ext>
                  </a:extLst>
                </a:gridCol>
                <a:gridCol w="1683520">
                  <a:extLst>
                    <a:ext uri="{9D8B030D-6E8A-4147-A177-3AD203B41FA5}">
                      <a16:colId xmlns:a16="http://schemas.microsoft.com/office/drawing/2014/main" val="2656017912"/>
                    </a:ext>
                  </a:extLst>
                </a:gridCol>
              </a:tblGrid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순서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PK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NULL </a:t>
                      </a:r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여부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컬럼 명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컬럼 설명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타입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길이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기본값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485366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HISTORY_ID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점검 이력 식별자</a:t>
                      </a:r>
                      <a:r>
                        <a:rPr lang="en-US" altLang="ko-KR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시퀀스를 사용하여 자동으로 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NUMBER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INDIGO."ISEQ$$_73304".nextval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extLst>
                  <a:ext uri="{0D108BD9-81ED-4DB2-BD59-A6C34878D82A}">
                    <a16:rowId xmlns:a16="http://schemas.microsoft.com/office/drawing/2014/main" val="752898746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COMPLETION_DATE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점검 완료일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extLst>
                  <a:ext uri="{0D108BD9-81ED-4DB2-BD59-A6C34878D82A}">
                    <a16:rowId xmlns:a16="http://schemas.microsoft.com/office/drawing/2014/main" val="566357951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SCHEDULED_DATE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점검 예정일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extLst>
                  <a:ext uri="{0D108BD9-81ED-4DB2-BD59-A6C34878D82A}">
                    <a16:rowId xmlns:a16="http://schemas.microsoft.com/office/drawing/2014/main" val="1065615843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INSPECTION_STATUS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점검 여부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CHAR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'N'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extLst>
                  <a:ext uri="{0D108BD9-81ED-4DB2-BD59-A6C34878D82A}">
                    <a16:rowId xmlns:a16="http://schemas.microsoft.com/office/drawing/2014/main" val="725207845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LAST_MODIFIED_TIME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마지막 수정 시간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TIMESTAMP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CURRENT_TIMESTAMP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extLst>
                  <a:ext uri="{0D108BD9-81ED-4DB2-BD59-A6C34878D82A}">
                    <a16:rowId xmlns:a16="http://schemas.microsoft.com/office/drawing/2014/main" val="2269480889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INSPECTION_INFO_KEY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정기점검정보 </a:t>
                      </a:r>
                      <a:r>
                        <a:rPr lang="ko-KR" altLang="en-US" sz="900" u="none" strike="noStrike" dirty="0" smtClean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키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NUMBER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extLst>
                  <a:ext uri="{0D108BD9-81ED-4DB2-BD59-A6C34878D82A}">
                    <a16:rowId xmlns:a16="http://schemas.microsoft.com/office/drawing/2014/main" val="284358129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DESCRIPTION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/>
                </a:tc>
                <a:extLst>
                  <a:ext uri="{0D108BD9-81ED-4DB2-BD59-A6C34878D82A}">
                    <a16:rowId xmlns:a16="http://schemas.microsoft.com/office/drawing/2014/main" val="842537136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REGISTRANT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등록자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665360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41055" y="1054310"/>
            <a:ext cx="2889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INSPECTION_HISTOR</a:t>
            </a:r>
            <a:r>
              <a:rPr lang="en-US" altLang="ko-KR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Y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1055" y="1420814"/>
            <a:ext cx="255550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5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점검 </a:t>
            </a:r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이력을 저장하는 테이블</a:t>
            </a:r>
          </a:p>
        </p:txBody>
      </p:sp>
    </p:spTree>
    <p:extLst>
      <p:ext uri="{BB962C8B-B14F-4D97-AF65-F5344CB8AC3E}">
        <p14:creationId xmlns:p14="http://schemas.microsoft.com/office/powerpoint/2010/main" val="4615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528682" y="616039"/>
            <a:ext cx="2040898" cy="391975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2. </a:t>
            </a:r>
            <a:r>
              <a:rPr lang="ko-KR" altLang="en-US" dirty="0" smtClean="0"/>
              <a:t>테이블 구조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651B-1EB2-45FC-9584-6513DB3863D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구조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171004"/>
              </p:ext>
            </p:extLst>
          </p:nvPr>
        </p:nvGraphicFramePr>
        <p:xfrm>
          <a:off x="838201" y="1743979"/>
          <a:ext cx="10557075" cy="44535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9879">
                  <a:extLst>
                    <a:ext uri="{9D8B030D-6E8A-4147-A177-3AD203B41FA5}">
                      <a16:colId xmlns:a16="http://schemas.microsoft.com/office/drawing/2014/main" val="537099606"/>
                    </a:ext>
                  </a:extLst>
                </a:gridCol>
                <a:gridCol w="357748">
                  <a:extLst>
                    <a:ext uri="{9D8B030D-6E8A-4147-A177-3AD203B41FA5}">
                      <a16:colId xmlns:a16="http://schemas.microsoft.com/office/drawing/2014/main" val="1671694972"/>
                    </a:ext>
                  </a:extLst>
                </a:gridCol>
                <a:gridCol w="682761">
                  <a:extLst>
                    <a:ext uri="{9D8B030D-6E8A-4147-A177-3AD203B41FA5}">
                      <a16:colId xmlns:a16="http://schemas.microsoft.com/office/drawing/2014/main" val="2970944563"/>
                    </a:ext>
                  </a:extLst>
                </a:gridCol>
                <a:gridCol w="1683520">
                  <a:extLst>
                    <a:ext uri="{9D8B030D-6E8A-4147-A177-3AD203B41FA5}">
                      <a16:colId xmlns:a16="http://schemas.microsoft.com/office/drawing/2014/main" val="664323923"/>
                    </a:ext>
                  </a:extLst>
                </a:gridCol>
                <a:gridCol w="4145669">
                  <a:extLst>
                    <a:ext uri="{9D8B030D-6E8A-4147-A177-3AD203B41FA5}">
                      <a16:colId xmlns:a16="http://schemas.microsoft.com/office/drawing/2014/main" val="823715402"/>
                    </a:ext>
                  </a:extLst>
                </a:gridCol>
                <a:gridCol w="890863">
                  <a:extLst>
                    <a:ext uri="{9D8B030D-6E8A-4147-A177-3AD203B41FA5}">
                      <a16:colId xmlns:a16="http://schemas.microsoft.com/office/drawing/2014/main" val="4207348420"/>
                    </a:ext>
                  </a:extLst>
                </a:gridCol>
                <a:gridCol w="533115">
                  <a:extLst>
                    <a:ext uri="{9D8B030D-6E8A-4147-A177-3AD203B41FA5}">
                      <a16:colId xmlns:a16="http://schemas.microsoft.com/office/drawing/2014/main" val="1784154450"/>
                    </a:ext>
                  </a:extLst>
                </a:gridCol>
                <a:gridCol w="1683520">
                  <a:extLst>
                    <a:ext uri="{9D8B030D-6E8A-4147-A177-3AD203B41FA5}">
                      <a16:colId xmlns:a16="http://schemas.microsoft.com/office/drawing/2014/main" val="2656017912"/>
                    </a:ext>
                  </a:extLst>
                </a:gridCol>
              </a:tblGrid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순서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PK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NULL </a:t>
                      </a:r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여부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컬럼 명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컬럼 설명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타입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길이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기본값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485366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INSPECTION_ID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정기점검정보 식별자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시퀀스를 사용하여 자동으로 증가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INDIGO."ISEQ$$_73293".nextval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2898746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SITE_NAME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사이트명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6357951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OUR_CONTACT_PERSON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자사 담당자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5615843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INSPECTION_TYPE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점검 유형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월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분기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반기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격월 등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5207845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INSPECTION_MONTH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점검 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9480889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CONTRACT_STATUS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계약 여부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기본값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: Y)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'Y'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358129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MAINTENANCE_PERSON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유지보수 담당자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2537136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MAINTENANCE_PERSON_CONTACT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유지보수 담당자 연락처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9542377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VISIT_LOCATION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방문 장소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9001913"/>
                  </a:ext>
                </a:extLst>
              </a:tr>
              <a:tr h="404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REGISTRANT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등록자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757597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41055" y="1054310"/>
            <a:ext cx="3704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REGULAR_INSPECTION_INFO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1055" y="1420814"/>
            <a:ext cx="29049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정기점검 정보를 저장하는 테이블</a:t>
            </a:r>
          </a:p>
        </p:txBody>
      </p:sp>
    </p:spTree>
    <p:extLst>
      <p:ext uri="{BB962C8B-B14F-4D97-AF65-F5344CB8AC3E}">
        <p14:creationId xmlns:p14="http://schemas.microsoft.com/office/powerpoint/2010/main" val="28237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528682" y="616039"/>
            <a:ext cx="2040898" cy="391975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2. </a:t>
            </a:r>
            <a:r>
              <a:rPr lang="ko-KR" altLang="en-US" dirty="0" smtClean="0"/>
              <a:t>테이블 구조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651B-1EB2-45FC-9584-6513DB3863D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구조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81628"/>
              </p:ext>
            </p:extLst>
          </p:nvPr>
        </p:nvGraphicFramePr>
        <p:xfrm>
          <a:off x="838201" y="1743975"/>
          <a:ext cx="10557075" cy="4612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9879">
                  <a:extLst>
                    <a:ext uri="{9D8B030D-6E8A-4147-A177-3AD203B41FA5}">
                      <a16:colId xmlns:a16="http://schemas.microsoft.com/office/drawing/2014/main" val="537099606"/>
                    </a:ext>
                  </a:extLst>
                </a:gridCol>
                <a:gridCol w="357748">
                  <a:extLst>
                    <a:ext uri="{9D8B030D-6E8A-4147-A177-3AD203B41FA5}">
                      <a16:colId xmlns:a16="http://schemas.microsoft.com/office/drawing/2014/main" val="1671694972"/>
                    </a:ext>
                  </a:extLst>
                </a:gridCol>
                <a:gridCol w="682761">
                  <a:extLst>
                    <a:ext uri="{9D8B030D-6E8A-4147-A177-3AD203B41FA5}">
                      <a16:colId xmlns:a16="http://schemas.microsoft.com/office/drawing/2014/main" val="2970944563"/>
                    </a:ext>
                  </a:extLst>
                </a:gridCol>
                <a:gridCol w="1683520">
                  <a:extLst>
                    <a:ext uri="{9D8B030D-6E8A-4147-A177-3AD203B41FA5}">
                      <a16:colId xmlns:a16="http://schemas.microsoft.com/office/drawing/2014/main" val="664323923"/>
                    </a:ext>
                  </a:extLst>
                </a:gridCol>
                <a:gridCol w="4145669">
                  <a:extLst>
                    <a:ext uri="{9D8B030D-6E8A-4147-A177-3AD203B41FA5}">
                      <a16:colId xmlns:a16="http://schemas.microsoft.com/office/drawing/2014/main" val="823715402"/>
                    </a:ext>
                  </a:extLst>
                </a:gridCol>
                <a:gridCol w="890863">
                  <a:extLst>
                    <a:ext uri="{9D8B030D-6E8A-4147-A177-3AD203B41FA5}">
                      <a16:colId xmlns:a16="http://schemas.microsoft.com/office/drawing/2014/main" val="4207348420"/>
                    </a:ext>
                  </a:extLst>
                </a:gridCol>
                <a:gridCol w="533115">
                  <a:extLst>
                    <a:ext uri="{9D8B030D-6E8A-4147-A177-3AD203B41FA5}">
                      <a16:colId xmlns:a16="http://schemas.microsoft.com/office/drawing/2014/main" val="1784154450"/>
                    </a:ext>
                  </a:extLst>
                </a:gridCol>
                <a:gridCol w="1683520">
                  <a:extLst>
                    <a:ext uri="{9D8B030D-6E8A-4147-A177-3AD203B41FA5}">
                      <a16:colId xmlns:a16="http://schemas.microsoft.com/office/drawing/2014/main" val="2656017912"/>
                    </a:ext>
                  </a:extLst>
                </a:gridCol>
              </a:tblGrid>
              <a:tr h="2562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순서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PK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NULL </a:t>
                      </a:r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여부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컬럼 명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컬럼 설명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타입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길이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기본값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6992" marR="6992" marT="6992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485366"/>
                  </a:ext>
                </a:extLst>
              </a:tr>
              <a:tr h="2562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SUPPORT_ID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기술지원 식별자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시퀀스를 사용하여 자동으로 증가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INDIGO."ISEQ$$_73287".nextval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2898746"/>
                  </a:ext>
                </a:extLst>
              </a:tr>
              <a:tr h="2562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REQUEST_DATE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요청 일자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8913039"/>
                  </a:ext>
                </a:extLst>
              </a:tr>
              <a:tr h="2562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PROCESS_DATE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처리 일자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5179297"/>
                  </a:ext>
                </a:extLst>
              </a:tr>
              <a:tr h="2562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RECEIVER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접수자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5619410"/>
                  </a:ext>
                </a:extLst>
              </a:tr>
              <a:tr h="2562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PROCESSOR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처리자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1761166"/>
                  </a:ext>
                </a:extLst>
              </a:tr>
              <a:tr h="2562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ORGANIZATION_NAME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기관명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2335967"/>
                  </a:ext>
                </a:extLst>
              </a:tr>
              <a:tr h="2562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REQUESTER_NAME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요청자명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6846006"/>
                  </a:ext>
                </a:extLst>
              </a:tr>
              <a:tr h="2562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REQUESTER_CONTACT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요청자 연락처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0202632"/>
                  </a:ext>
                </a:extLst>
              </a:tr>
              <a:tr h="2562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SUPPORT_DATETIME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지원 일시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현재 시간으로 자동 설정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TIMESTAMP(6)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CURRENT_TIMESTAMP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3851206"/>
                  </a:ext>
                </a:extLst>
              </a:tr>
              <a:tr h="2562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REQUEST_DESCRIPTION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요청 사항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809685"/>
                  </a:ext>
                </a:extLst>
              </a:tr>
              <a:tr h="2562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PROCESS_DETAILS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처리 내역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693595"/>
                  </a:ext>
                </a:extLst>
              </a:tr>
              <a:tr h="2562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REMAINING_ISSUES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잔여 사항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6357951"/>
                  </a:ext>
                </a:extLst>
              </a:tr>
              <a:tr h="2562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OTHER_NOTES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기타 사항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5615843"/>
                  </a:ext>
                </a:extLst>
              </a:tr>
              <a:tr h="2562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RELATED_PROJECT_NAME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관련 사업명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5207845"/>
                  </a:ext>
                </a:extLst>
              </a:tr>
              <a:tr h="2562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SUPPORT_TYPE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지원 유형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9480889"/>
                  </a:ext>
                </a:extLst>
              </a:tr>
              <a:tr h="2562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PRODUCT_TYPE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제품 유형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358129"/>
                  </a:ext>
                </a:extLst>
              </a:tr>
              <a:tr h="2562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REGISTRANT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등록자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253713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41055" y="1054310"/>
            <a:ext cx="3211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TECH_SUPPORT_STATUS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1055" y="1420814"/>
            <a:ext cx="158569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기술지원 테이블</a:t>
            </a:r>
          </a:p>
        </p:txBody>
      </p:sp>
    </p:spTree>
    <p:extLst>
      <p:ext uri="{BB962C8B-B14F-4D97-AF65-F5344CB8AC3E}">
        <p14:creationId xmlns:p14="http://schemas.microsoft.com/office/powerpoint/2010/main" val="252099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758</Words>
  <Application>Microsoft Office PowerPoint</Application>
  <PresentationFormat>와이드스크린</PresentationFormat>
  <Paragraphs>564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나눔스퀘어라운드 Bold</vt:lpstr>
      <vt:lpstr>나눔스퀘어라운드 ExtraBold</vt:lpstr>
      <vt:lpstr>나눔스퀘어라운드 Light</vt:lpstr>
      <vt:lpstr>나눔스퀘어라운드 Regular</vt:lpstr>
      <vt:lpstr>맑은 고딕</vt:lpstr>
      <vt:lpstr>Arial</vt:lpstr>
      <vt:lpstr>Wingdings</vt:lpstr>
      <vt:lpstr>Office 테마</vt:lpstr>
      <vt:lpstr>기술지원 비서 설계서</vt:lpstr>
      <vt:lpstr>목차</vt:lpstr>
      <vt:lpstr>환경정보</vt:lpstr>
      <vt:lpstr>서비스 구조</vt:lpstr>
      <vt:lpstr>테이블 구조</vt:lpstr>
      <vt:lpstr>테이블 구조</vt:lpstr>
      <vt:lpstr>테이블 구조</vt:lpstr>
      <vt:lpstr>테이블 구조</vt:lpstr>
      <vt:lpstr>테이블 구조</vt:lpstr>
      <vt:lpstr>테이블 구조</vt:lpstr>
      <vt:lpstr>테이블 구조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kutaelee@naver.com</dc:creator>
  <cp:lastModifiedBy>kutaelee@naver.com</cp:lastModifiedBy>
  <cp:revision>61</cp:revision>
  <dcterms:created xsi:type="dcterms:W3CDTF">2023-12-29T14:47:51Z</dcterms:created>
  <dcterms:modified xsi:type="dcterms:W3CDTF">2023-12-31T11:53:05Z</dcterms:modified>
</cp:coreProperties>
</file>