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A2D7B0-DBFE-49EA-B61F-84500E631CE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7313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2D7B0-DBFE-49EA-B61F-84500E631CE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63566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2D7B0-DBFE-49EA-B61F-84500E631CE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77563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2D7B0-DBFE-49EA-B61F-84500E631CE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83544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2D7B0-DBFE-49EA-B61F-84500E631CE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65640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2D7B0-DBFE-49EA-B61F-84500E631CE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15158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A2D7B0-DBFE-49EA-B61F-84500E631CE1}"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384608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2D7B0-DBFE-49EA-B61F-84500E631CE1}"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22489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2D7B0-DBFE-49EA-B61F-84500E631CE1}"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32360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2D7B0-DBFE-49EA-B61F-84500E631CE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96918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2D7B0-DBFE-49EA-B61F-84500E631CE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2EF5D-1594-473F-80DD-EBA457C55FC8}" type="slidenum">
              <a:rPr lang="en-US" smtClean="0"/>
              <a:t>‹#›</a:t>
            </a:fld>
            <a:endParaRPr lang="en-US"/>
          </a:p>
        </p:txBody>
      </p:sp>
    </p:spTree>
    <p:extLst>
      <p:ext uri="{BB962C8B-B14F-4D97-AF65-F5344CB8AC3E}">
        <p14:creationId xmlns:p14="http://schemas.microsoft.com/office/powerpoint/2010/main" val="219098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D7B0-DBFE-49EA-B61F-84500E631CE1}"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2EF5D-1594-473F-80DD-EBA457C55FC8}" type="slidenum">
              <a:rPr lang="en-US" smtClean="0"/>
              <a:t>‹#›</a:t>
            </a:fld>
            <a:endParaRPr lang="en-US"/>
          </a:p>
        </p:txBody>
      </p:sp>
    </p:spTree>
    <p:extLst>
      <p:ext uri="{BB962C8B-B14F-4D97-AF65-F5344CB8AC3E}">
        <p14:creationId xmlns:p14="http://schemas.microsoft.com/office/powerpoint/2010/main" val="21789114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AGILE METHODOLOGY</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085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pPr algn="ctr"/>
            <a:r>
              <a:rPr lang="en-US" b="1" u="sng" dirty="0" smtClean="0"/>
              <a:t>What is Agile Methodology</a:t>
            </a:r>
            <a:endParaRPr lang="en-US" b="1" u="sng"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smtClean="0"/>
              <a:t>Agile Methodology is a software development process which is a collaborative effort of development team and customers/end users.</a:t>
            </a:r>
          </a:p>
          <a:p>
            <a:r>
              <a:rPr lang="en-US" dirty="0" smtClean="0"/>
              <a:t>It is a practice that promotes continuous iteration of development and testing throughout the software development lifecycle of the project.</a:t>
            </a:r>
          </a:p>
          <a:p>
            <a:endParaRPr lang="en-US" dirty="0" smtClean="0"/>
          </a:p>
          <a:p>
            <a:pPr marL="0" indent="0">
              <a:buNone/>
            </a:pPr>
            <a:r>
              <a:rPr lang="en-US" b="1" i="1" dirty="0" smtClean="0"/>
              <a:t>Agile Methodology emphasizes on four core values:</a:t>
            </a:r>
          </a:p>
          <a:p>
            <a:pPr marL="514350" indent="-514350">
              <a:buFont typeface="+mj-lt"/>
              <a:buAutoNum type="arabicPeriod"/>
            </a:pPr>
            <a:r>
              <a:rPr lang="en-US" dirty="0" smtClean="0"/>
              <a:t>Individual and team interactions over processes and tools.</a:t>
            </a:r>
          </a:p>
          <a:p>
            <a:pPr marL="514350" indent="-514350">
              <a:buFont typeface="+mj-lt"/>
              <a:buAutoNum type="arabicPeriod"/>
            </a:pPr>
            <a:r>
              <a:rPr lang="en-US" dirty="0" smtClean="0"/>
              <a:t>Working software over comprehensive documentation.</a:t>
            </a:r>
          </a:p>
          <a:p>
            <a:pPr marL="514350" indent="-514350">
              <a:buFont typeface="+mj-lt"/>
              <a:buAutoNum type="arabicPeriod"/>
            </a:pPr>
            <a:r>
              <a:rPr lang="en-US" dirty="0" smtClean="0"/>
              <a:t>Customer collaboration over contract negotiation.</a:t>
            </a:r>
          </a:p>
          <a:p>
            <a:pPr marL="514350" indent="-514350">
              <a:buFont typeface="+mj-lt"/>
              <a:buAutoNum type="arabicPeriod"/>
            </a:pPr>
            <a:r>
              <a:rPr lang="en-US" dirty="0" smtClean="0"/>
              <a:t>Responding to change over following a plan.</a:t>
            </a:r>
            <a:endParaRPr lang="en-US" dirty="0"/>
          </a:p>
        </p:txBody>
      </p:sp>
    </p:spTree>
    <p:extLst>
      <p:ext uri="{BB962C8B-B14F-4D97-AF65-F5344CB8AC3E}">
        <p14:creationId xmlns:p14="http://schemas.microsoft.com/office/powerpoint/2010/main" val="150167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58"/>
            <a:ext cx="10515600" cy="1325563"/>
          </a:xfrm>
        </p:spPr>
        <p:txBody>
          <a:bodyPr/>
          <a:lstStyle/>
          <a:p>
            <a:pPr algn="ctr"/>
            <a:r>
              <a:rPr lang="en-US" b="1" u="sng" dirty="0" smtClean="0"/>
              <a:t>SCRUM</a:t>
            </a:r>
            <a:endParaRPr lang="en-US" b="1" u="sng" dirty="0"/>
          </a:p>
        </p:txBody>
      </p:sp>
      <p:sp>
        <p:nvSpPr>
          <p:cNvPr id="3" name="Content Placeholder 2"/>
          <p:cNvSpPr>
            <a:spLocks noGrp="1"/>
          </p:cNvSpPr>
          <p:nvPr>
            <p:ph idx="1"/>
          </p:nvPr>
        </p:nvSpPr>
        <p:spPr>
          <a:xfrm>
            <a:off x="838200" y="1334557"/>
            <a:ext cx="10515600" cy="4998509"/>
          </a:xfrm>
        </p:spPr>
        <p:txBody>
          <a:bodyPr/>
          <a:lstStyle/>
          <a:p>
            <a:r>
              <a:rPr lang="en-US" dirty="0" smtClean="0"/>
              <a:t>Scrum is an agile development method which concentrates specifically on how to manage tasks within a team-based development environment.</a:t>
            </a:r>
          </a:p>
          <a:p>
            <a:r>
              <a:rPr lang="en-US" dirty="0"/>
              <a:t> It is designed for teams of three to nine members, who break their work into actions that can be completed within </a:t>
            </a:r>
            <a:r>
              <a:rPr lang="en-US" dirty="0" smtClean="0"/>
              <a:t>time boxed </a:t>
            </a:r>
            <a:r>
              <a:rPr lang="en-US" dirty="0"/>
              <a:t>iterations, called </a:t>
            </a:r>
            <a:r>
              <a:rPr lang="en-US" i="1" dirty="0" smtClean="0"/>
              <a:t>sprints.</a:t>
            </a:r>
          </a:p>
        </p:txBody>
      </p:sp>
    </p:spTree>
    <p:extLst>
      <p:ext uri="{BB962C8B-B14F-4D97-AF65-F5344CB8AC3E}">
        <p14:creationId xmlns:p14="http://schemas.microsoft.com/office/powerpoint/2010/main" val="170116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u="sng" dirty="0" smtClean="0"/>
              <a:t>SCRUM MASTER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Scrum Master </a:t>
            </a:r>
            <a:r>
              <a:rPr lang="en-US" dirty="0"/>
              <a:t>is responsible for setting up the team, sprint meeting and removes obstacles to </a:t>
            </a:r>
            <a:r>
              <a:rPr lang="en-US" dirty="0" smtClean="0"/>
              <a:t>progress.</a:t>
            </a:r>
          </a:p>
          <a:p>
            <a:pPr>
              <a:buFont typeface="Wingdings" panose="05000000000000000000" pitchFamily="2" charset="2"/>
              <a:buChar char="§"/>
            </a:pPr>
            <a:r>
              <a:rPr lang="en-US" dirty="0" smtClean="0"/>
              <a:t>The </a:t>
            </a:r>
            <a:r>
              <a:rPr lang="en-US" dirty="0"/>
              <a:t>scrum master is not a traditional team lead or project manager but acts as a buffer between the team and any distracting </a:t>
            </a:r>
            <a:r>
              <a:rPr lang="en-US" dirty="0" smtClean="0"/>
              <a:t>influences.</a:t>
            </a:r>
            <a:endParaRPr lang="en-US" b="1" u="sng" dirty="0" smtClean="0"/>
          </a:p>
          <a:p>
            <a:pPr>
              <a:buFont typeface="Wingdings" panose="05000000000000000000" pitchFamily="2" charset="2"/>
              <a:buChar char="§"/>
            </a:pPr>
            <a:r>
              <a:rPr lang="en-US" dirty="0"/>
              <a:t>The core responsibilities of a scrum master </a:t>
            </a:r>
            <a:r>
              <a:rPr lang="en-US" dirty="0" smtClean="0"/>
              <a:t>include</a:t>
            </a:r>
          </a:p>
          <a:p>
            <a:pPr lvl="1">
              <a:buFont typeface="Wingdings" panose="05000000000000000000" pitchFamily="2" charset="2"/>
              <a:buChar char="Ø"/>
            </a:pPr>
            <a:r>
              <a:rPr lang="en-US" dirty="0"/>
              <a:t>Coaching the </a:t>
            </a:r>
            <a:r>
              <a:rPr lang="en-US" dirty="0" smtClean="0"/>
              <a:t>team in </a:t>
            </a:r>
            <a:r>
              <a:rPr lang="en-US" dirty="0"/>
              <a:t>order to deliver high-quality features for its </a:t>
            </a:r>
            <a:r>
              <a:rPr lang="en-US" dirty="0" smtClean="0"/>
              <a:t>product.</a:t>
            </a:r>
          </a:p>
          <a:p>
            <a:pPr lvl="1">
              <a:buFont typeface="Wingdings" panose="05000000000000000000" pitchFamily="2" charset="2"/>
              <a:buChar char="Ø"/>
            </a:pPr>
            <a:r>
              <a:rPr lang="en-US" dirty="0"/>
              <a:t>Facilitating team events to ensure regular </a:t>
            </a:r>
            <a:r>
              <a:rPr lang="en-US" dirty="0" smtClean="0"/>
              <a:t>progress.</a:t>
            </a:r>
            <a:endParaRPr lang="en-US" dirty="0"/>
          </a:p>
          <a:p>
            <a:pPr lvl="1">
              <a:buFont typeface="Wingdings" panose="05000000000000000000" pitchFamily="2" charset="2"/>
              <a:buChar char="Ø"/>
            </a:pPr>
            <a:r>
              <a:rPr lang="en-US" dirty="0"/>
              <a:t>Promoting self-organization and </a:t>
            </a:r>
            <a:r>
              <a:rPr lang="en-US" dirty="0" smtClean="0"/>
              <a:t>cross-functionality within </a:t>
            </a:r>
            <a:r>
              <a:rPr lang="en-US" dirty="0"/>
              <a:t>the </a:t>
            </a:r>
            <a:r>
              <a:rPr lang="en-US" dirty="0" smtClean="0"/>
              <a:t>team.</a:t>
            </a:r>
          </a:p>
        </p:txBody>
      </p:sp>
    </p:spTree>
    <p:extLst>
      <p:ext uri="{BB962C8B-B14F-4D97-AF65-F5344CB8AC3E}">
        <p14:creationId xmlns:p14="http://schemas.microsoft.com/office/powerpoint/2010/main" val="406455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PRODUCT OWNER</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Product Owner creates product backlog, prioritizes the backlog and is responsible for the delivery of the functionality at each iteration.</a:t>
            </a:r>
          </a:p>
          <a:p>
            <a:pPr>
              <a:buFont typeface="Wingdings" panose="05000000000000000000" pitchFamily="2" charset="2"/>
              <a:buChar char="§"/>
            </a:pPr>
            <a:r>
              <a:rPr lang="en-US" dirty="0" smtClean="0"/>
              <a:t> A scrum team should have only one product owner </a:t>
            </a:r>
          </a:p>
          <a:p>
            <a:pPr>
              <a:buFont typeface="Wingdings" panose="05000000000000000000" pitchFamily="2" charset="2"/>
              <a:buChar char="§"/>
            </a:pPr>
            <a:r>
              <a:rPr lang="en-US" dirty="0" smtClean="0"/>
              <a:t>Some tasks of product owner include</a:t>
            </a:r>
          </a:p>
          <a:p>
            <a:pPr lvl="1">
              <a:buFont typeface="Wingdings" panose="05000000000000000000" pitchFamily="2" charset="2"/>
              <a:buChar char="Ø"/>
            </a:pPr>
            <a:r>
              <a:rPr lang="en-US" dirty="0" smtClean="0"/>
              <a:t>organize further meetings to demonstrate the solution to key stakeholders </a:t>
            </a:r>
          </a:p>
          <a:p>
            <a:pPr lvl="1">
              <a:buFont typeface="Wingdings" panose="05000000000000000000" pitchFamily="2" charset="2"/>
              <a:buChar char="Ø"/>
            </a:pPr>
            <a:r>
              <a:rPr lang="en-US" dirty="0" smtClean="0"/>
              <a:t>communicates delivery and team status</a:t>
            </a:r>
          </a:p>
          <a:p>
            <a:pPr lvl="1">
              <a:buFont typeface="Wingdings" panose="05000000000000000000" pitchFamily="2" charset="2"/>
              <a:buChar char="Ø"/>
            </a:pPr>
            <a:r>
              <a:rPr lang="en-US" dirty="0" smtClean="0"/>
              <a:t>negotiates priorities, scope, funding, and schedule</a:t>
            </a:r>
          </a:p>
          <a:p>
            <a:endParaRPr lang="en-US" dirty="0"/>
          </a:p>
        </p:txBody>
      </p:sp>
    </p:spTree>
    <p:extLst>
      <p:ext uri="{BB962C8B-B14F-4D97-AF65-F5344CB8AC3E}">
        <p14:creationId xmlns:p14="http://schemas.microsoft.com/office/powerpoint/2010/main" val="162932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u="sng" dirty="0" smtClean="0"/>
              <a:t>USER STORIES</a:t>
            </a:r>
            <a:endParaRPr lang="en-US" b="1" u="sng" dirty="0"/>
          </a:p>
        </p:txBody>
      </p:sp>
      <p:sp>
        <p:nvSpPr>
          <p:cNvPr id="3" name="Content Placeholder 2"/>
          <p:cNvSpPr>
            <a:spLocks noGrp="1"/>
          </p:cNvSpPr>
          <p:nvPr>
            <p:ph idx="1"/>
          </p:nvPr>
        </p:nvSpPr>
        <p:spPr>
          <a:xfrm>
            <a:off x="838200" y="1066800"/>
            <a:ext cx="10515600" cy="5266267"/>
          </a:xfrm>
        </p:spPr>
        <p:txBody>
          <a:bodyPr/>
          <a:lstStyle/>
          <a:p>
            <a:r>
              <a:rPr lang="en-US" dirty="0"/>
              <a:t>User stories are one of the primary development artifacts for </a:t>
            </a:r>
            <a:r>
              <a:rPr lang="en-US" dirty="0" smtClean="0"/>
              <a:t>Scrum.</a:t>
            </a:r>
          </a:p>
          <a:p>
            <a:r>
              <a:rPr lang="en-US" dirty="0" smtClean="0"/>
              <a:t>User story is simply something a user wants.</a:t>
            </a:r>
          </a:p>
          <a:p>
            <a:r>
              <a:rPr lang="en-US" dirty="0"/>
              <a:t>Depending on the project, user stories may be written by various stakeholders including clients, users, managers or development team members</a:t>
            </a:r>
            <a:r>
              <a:rPr lang="en-US" dirty="0" smtClean="0"/>
              <a:t>.</a:t>
            </a:r>
          </a:p>
          <a:p>
            <a:pPr marL="0" indent="0" algn="ctr">
              <a:buNone/>
            </a:pPr>
            <a:r>
              <a:rPr lang="en-US" u="sng" dirty="0" smtClean="0"/>
              <a:t>Template of User Story</a:t>
            </a:r>
          </a:p>
          <a:p>
            <a:pPr marL="0" indent="0" algn="ctr">
              <a:buNone/>
            </a:pPr>
            <a:r>
              <a:rPr lang="en-US" i="1" dirty="0" smtClean="0"/>
              <a:t>As </a:t>
            </a:r>
            <a:r>
              <a:rPr lang="en-US" i="1" dirty="0"/>
              <a:t>a &lt;type of user&gt;, I can &lt;some goal&gt; so that &lt;some reason</a:t>
            </a:r>
            <a:r>
              <a:rPr lang="en-US" i="1" dirty="0" smtClean="0"/>
              <a:t>&gt;</a:t>
            </a:r>
          </a:p>
          <a:p>
            <a:pPr marL="0" indent="0" algn="ctr">
              <a:buNone/>
            </a:pPr>
            <a:endParaRPr lang="en-US" i="1" dirty="0" smtClean="0"/>
          </a:p>
          <a:p>
            <a:r>
              <a:rPr lang="en-US" dirty="0"/>
              <a:t>Every user story must at some point have one or more acceptance tests attached, allowing the developer to test when the user story is done and also allowing the customer to validate it</a:t>
            </a:r>
          </a:p>
        </p:txBody>
      </p:sp>
    </p:spTree>
    <p:extLst>
      <p:ext uri="{BB962C8B-B14F-4D97-AF65-F5344CB8AC3E}">
        <p14:creationId xmlns:p14="http://schemas.microsoft.com/office/powerpoint/2010/main" val="26971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u="sng" dirty="0" smtClean="0"/>
              <a:t>SPRINT PLANNING</a:t>
            </a:r>
            <a:endParaRPr lang="en-US" b="1" u="sng" dirty="0"/>
          </a:p>
        </p:txBody>
      </p:sp>
      <p:sp>
        <p:nvSpPr>
          <p:cNvPr id="3" name="Content Placeholder 2"/>
          <p:cNvSpPr>
            <a:spLocks noGrp="1"/>
          </p:cNvSpPr>
          <p:nvPr>
            <p:ph idx="1"/>
          </p:nvPr>
        </p:nvSpPr>
        <p:spPr>
          <a:xfrm>
            <a:off x="482600" y="1016000"/>
            <a:ext cx="5291667" cy="5537199"/>
          </a:xfrm>
        </p:spPr>
        <p:txBody>
          <a:bodyPr>
            <a:normAutofit fontScale="92500" lnSpcReduction="20000"/>
          </a:bodyPr>
          <a:lstStyle/>
          <a:p>
            <a:pPr marL="0" indent="0">
              <a:buNone/>
            </a:pPr>
            <a:r>
              <a:rPr lang="en-US" sz="3300" dirty="0" smtClean="0"/>
              <a:t>A Sprint team holds a Sprint planning to:</a:t>
            </a:r>
          </a:p>
          <a:p>
            <a:pPr lvl="1">
              <a:buFont typeface="Wingdings" panose="05000000000000000000" pitchFamily="2" charset="2"/>
              <a:buChar char="§"/>
            </a:pPr>
            <a:r>
              <a:rPr lang="en-US" sz="2800" dirty="0" smtClean="0"/>
              <a:t>Mutually </a:t>
            </a:r>
            <a:r>
              <a:rPr lang="en-US" sz="2800" dirty="0"/>
              <a:t>discuss and agree on the scope of work that is intended to be done during that </a:t>
            </a:r>
            <a:r>
              <a:rPr lang="en-US" sz="2800" dirty="0" smtClean="0"/>
              <a:t>sprint.</a:t>
            </a:r>
          </a:p>
          <a:p>
            <a:pPr lvl="1">
              <a:buFont typeface="Wingdings" panose="05000000000000000000" pitchFamily="2" charset="2"/>
              <a:buChar char="§"/>
            </a:pPr>
            <a:r>
              <a:rPr lang="en-US" sz="2800" dirty="0"/>
              <a:t>Select product backlog items that can be completed in one </a:t>
            </a:r>
            <a:r>
              <a:rPr lang="en-US" sz="2800" dirty="0" smtClean="0"/>
              <a:t>sprint.</a:t>
            </a:r>
          </a:p>
          <a:p>
            <a:pPr lvl="1">
              <a:buFont typeface="Wingdings" panose="05000000000000000000" pitchFamily="2" charset="2"/>
              <a:buChar char="§"/>
            </a:pPr>
            <a:r>
              <a:rPr lang="en-US" sz="2800" dirty="0"/>
              <a:t>The recommended duration is four hours for a two-week </a:t>
            </a:r>
            <a:r>
              <a:rPr lang="en-US" sz="2800" dirty="0" smtClean="0"/>
              <a:t>sprint.</a:t>
            </a:r>
          </a:p>
          <a:p>
            <a:pPr lvl="1">
              <a:buFont typeface="Wingdings" panose="05000000000000000000" pitchFamily="2" charset="2"/>
              <a:buChar char="§"/>
            </a:pPr>
            <a:r>
              <a:rPr lang="en-US" sz="2800" dirty="0"/>
              <a:t>Once the development team has prepared their sprint backlog, they forecast (usually by voting) which tasks will be delivered within the sprint</a:t>
            </a:r>
            <a:r>
              <a:rPr lang="en-US" sz="2800" dirty="0" smtClean="0"/>
              <a:t>.</a:t>
            </a:r>
            <a:endParaRPr lang="en-US" sz="2800" dirty="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40933"/>
            <a:ext cx="4936067" cy="3498437"/>
          </a:xfrm>
          <a:prstGeom prst="rect">
            <a:avLst/>
          </a:prstGeom>
        </p:spPr>
      </p:pic>
      <p:sp>
        <p:nvSpPr>
          <p:cNvPr id="5" name="TextBox 4"/>
          <p:cNvSpPr txBox="1"/>
          <p:nvPr/>
        </p:nvSpPr>
        <p:spPr>
          <a:xfrm>
            <a:off x="7569200" y="5254740"/>
            <a:ext cx="1657313" cy="369332"/>
          </a:xfrm>
          <a:prstGeom prst="rect">
            <a:avLst/>
          </a:prstGeom>
          <a:noFill/>
        </p:spPr>
        <p:txBody>
          <a:bodyPr wrap="none" rtlCol="0">
            <a:spAutoFit/>
          </a:bodyPr>
          <a:lstStyle/>
          <a:p>
            <a:r>
              <a:rPr lang="en-US" dirty="0" smtClean="0"/>
              <a:t>Sprint Planning </a:t>
            </a:r>
            <a:endParaRPr lang="en-US" dirty="0"/>
          </a:p>
        </p:txBody>
      </p:sp>
    </p:spTree>
    <p:extLst>
      <p:ext uri="{BB962C8B-B14F-4D97-AF65-F5344CB8AC3E}">
        <p14:creationId xmlns:p14="http://schemas.microsoft.com/office/powerpoint/2010/main" val="143362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241</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AGILE METHODOLOGY</vt:lpstr>
      <vt:lpstr>What is Agile Methodology</vt:lpstr>
      <vt:lpstr>SCRUM</vt:lpstr>
      <vt:lpstr>SCRUM MASTER</vt:lpstr>
      <vt:lpstr>PRODUCT OWNER</vt:lpstr>
      <vt:lpstr>USER STORIES</vt:lpstr>
      <vt:lpstr>SPRINT PLANNING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IG, hwdlab1D</dc:creator>
  <cp:lastModifiedBy>IG, hwdlab1D</cp:lastModifiedBy>
  <cp:revision>23</cp:revision>
  <dcterms:created xsi:type="dcterms:W3CDTF">2019-03-14T03:46:55Z</dcterms:created>
  <dcterms:modified xsi:type="dcterms:W3CDTF">2019-03-14T08:58:39Z</dcterms:modified>
</cp:coreProperties>
</file>