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0" r:id="rId4"/>
    <p:sldId id="269" r:id="rId5"/>
    <p:sldId id="270" r:id="rId6"/>
    <p:sldId id="264" r:id="rId7"/>
    <p:sldId id="271" r:id="rId8"/>
    <p:sldId id="272" r:id="rId9"/>
    <p:sldId id="266" r:id="rId10"/>
    <p:sldId id="256" r:id="rId11"/>
    <p:sldId id="257" r:id="rId12"/>
    <p:sldId id="258" r:id="rId13"/>
    <p:sldId id="259" r:id="rId14"/>
    <p:sldId id="261" r:id="rId15"/>
    <p:sldId id="262" r:id="rId16"/>
    <p:sldId id="26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5" autoAdjust="0"/>
    <p:restoredTop sz="94660"/>
  </p:normalViewPr>
  <p:slideViewPr>
    <p:cSldViewPr snapToGrid="0">
      <p:cViewPr varScale="1">
        <p:scale>
          <a:sx n="101" d="100"/>
          <a:sy n="101" d="100"/>
        </p:scale>
        <p:origin x="15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89727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49815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459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96832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6458AC-C398-4688-B8E4-B69C1D900269}"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91917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6458AC-C398-4688-B8E4-B69C1D900269}"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4169093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6458AC-C398-4688-B8E4-B69C1D900269}"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139479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6458AC-C398-4688-B8E4-B69C1D900269}"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53507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458AC-C398-4688-B8E4-B69C1D900269}"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02005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458AC-C398-4688-B8E4-B69C1D900269}"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90887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458AC-C398-4688-B8E4-B69C1D900269}"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832844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458AC-C398-4688-B8E4-B69C1D900269}" type="datetimeFigureOut">
              <a:rPr lang="en-US" smtClean="0"/>
              <a:t>3/18/2019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67512-A5E9-4F1F-AA7D-256D691618FE}" type="slidenum">
              <a:rPr lang="en-US" smtClean="0"/>
              <a:t>‹#›</a:t>
            </a:fld>
            <a:endParaRPr lang="en-US"/>
          </a:p>
        </p:txBody>
      </p:sp>
    </p:spTree>
    <p:extLst>
      <p:ext uri="{BB962C8B-B14F-4D97-AF65-F5344CB8AC3E}">
        <p14:creationId xmlns:p14="http://schemas.microsoft.com/office/powerpoint/2010/main" val="16216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7600"/>
            <a:ext cx="5190067" cy="5571067"/>
          </a:xfrm>
        </p:spPr>
        <p:txBody>
          <a:bodyPr>
            <a:normAutofit lnSpcReduction="10000"/>
          </a:bodyPr>
          <a:lstStyle/>
          <a:p>
            <a:endParaRPr lang="en-US" dirty="0" smtClean="0"/>
          </a:p>
          <a:p>
            <a:pPr marL="0" indent="0">
              <a:buNone/>
            </a:pPr>
            <a:r>
              <a:rPr lang="en-US" b="1" i="1" dirty="0" smtClean="0"/>
              <a:t>Agile Methodology emphasizes on four core values:</a:t>
            </a:r>
          </a:p>
          <a:p>
            <a:pPr marL="514350" indent="-514350">
              <a:buFont typeface="+mj-lt"/>
              <a:buAutoNum type="arabicPeriod"/>
            </a:pPr>
            <a:r>
              <a:rPr lang="en-US" dirty="0" smtClean="0"/>
              <a:t>Individual and team interactions over processes and tools.</a:t>
            </a:r>
          </a:p>
          <a:p>
            <a:pPr marL="514350" indent="-514350">
              <a:buFont typeface="+mj-lt"/>
              <a:buAutoNum type="arabicPeriod"/>
            </a:pPr>
            <a:r>
              <a:rPr lang="en-US" dirty="0" smtClean="0"/>
              <a:t>Working software over comprehensive documentation.</a:t>
            </a:r>
          </a:p>
          <a:p>
            <a:pPr marL="514350" indent="-514350">
              <a:buFont typeface="+mj-lt"/>
              <a:buAutoNum type="arabicPeriod"/>
            </a:pPr>
            <a:r>
              <a:rPr lang="en-US" dirty="0" smtClean="0"/>
              <a:t>Customer collaboration over contract negotiation.</a:t>
            </a:r>
          </a:p>
          <a:p>
            <a:pPr marL="514350" indent="-514350">
              <a:buFont typeface="+mj-lt"/>
              <a:buAutoNum type="arabicPeriod"/>
            </a:pPr>
            <a:r>
              <a:rPr lang="en-US" dirty="0" smtClean="0"/>
              <a:t>Responding to change over following a plan.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371600"/>
            <a:ext cx="5562600" cy="4083185"/>
          </a:xfrm>
          <a:prstGeom prst="rect">
            <a:avLst/>
          </a:prstGeom>
        </p:spPr>
      </p:pic>
      <p:sp>
        <p:nvSpPr>
          <p:cNvPr id="8" name="Rectangle 7"/>
          <p:cNvSpPr/>
          <p:nvPr/>
        </p:nvSpPr>
        <p:spPr>
          <a:xfrm>
            <a:off x="2033391" y="321270"/>
            <a:ext cx="7989752"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Agile Methodology</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Rectangle 9"/>
          <p:cNvSpPr/>
          <p:nvPr/>
        </p:nvSpPr>
        <p:spPr>
          <a:xfrm>
            <a:off x="7099340" y="5581785"/>
            <a:ext cx="2946319"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Agile Methodology</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0167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8000" y="1257300"/>
            <a:ext cx="5473700" cy="5130800"/>
          </a:xfrm>
        </p:spPr>
        <p:txBody>
          <a:bodyPr/>
          <a:lstStyle/>
          <a:p>
            <a:pPr algn="just"/>
            <a:r>
              <a:rPr lang="en-US" dirty="0" smtClean="0"/>
              <a:t>A meeting that's held at the end of an iteration in Agile software development (ASD ). During the retrospective, the team reflects on what happened in the iteration and identifies actions for improvement going forward.</a:t>
            </a:r>
          </a:p>
          <a:p>
            <a:pPr algn="just"/>
            <a:endParaRPr lang="en-US" dirty="0" smtClean="0"/>
          </a:p>
          <a:p>
            <a:pPr algn="just"/>
            <a:r>
              <a:rPr lang="en-US" dirty="0"/>
              <a:t>Each member of the team members answers the following questions:</a:t>
            </a:r>
          </a:p>
          <a:p>
            <a:pPr algn="just"/>
            <a:r>
              <a:rPr lang="en-US" dirty="0" smtClean="0"/>
              <a:t>1. What </a:t>
            </a:r>
            <a:r>
              <a:rPr lang="en-US" dirty="0"/>
              <a:t>worked well for us?</a:t>
            </a:r>
          </a:p>
          <a:p>
            <a:pPr algn="just"/>
            <a:r>
              <a:rPr lang="en-US" dirty="0" smtClean="0"/>
              <a:t>2. What </a:t>
            </a:r>
            <a:r>
              <a:rPr lang="en-US" dirty="0"/>
              <a:t>did not work well for us?</a:t>
            </a:r>
          </a:p>
          <a:p>
            <a:pPr algn="just"/>
            <a:r>
              <a:rPr lang="en-US" dirty="0" smtClean="0"/>
              <a:t>3. What </a:t>
            </a:r>
            <a:r>
              <a:rPr lang="en-US" dirty="0"/>
              <a:t>actions can we take to improve our process going forward?</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099" y="1612900"/>
            <a:ext cx="5418667" cy="4064000"/>
          </a:xfrm>
          <a:prstGeom prst="rect">
            <a:avLst/>
          </a:prstGeom>
        </p:spPr>
      </p:pic>
      <p:sp>
        <p:nvSpPr>
          <p:cNvPr id="5" name="Rectangle 4"/>
          <p:cNvSpPr/>
          <p:nvPr/>
        </p:nvSpPr>
        <p:spPr>
          <a:xfrm>
            <a:off x="3016108" y="78597"/>
            <a:ext cx="6489982"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Retrospection in Agile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631980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914" y="1451655"/>
            <a:ext cx="4800600" cy="4660899"/>
          </a:xfrm>
        </p:spPr>
        <p:txBody>
          <a:bodyPr>
            <a:normAutofit fontScale="85000" lnSpcReduction="20000"/>
          </a:bodyPr>
          <a:lstStyle/>
          <a:p>
            <a:r>
              <a:rPr lang="en-US" dirty="0" smtClean="0"/>
              <a:t>A </a:t>
            </a:r>
            <a:r>
              <a:rPr lang="en-US" dirty="0"/>
              <a:t>graphical representation of work left to do versus time</a:t>
            </a:r>
            <a:r>
              <a:rPr lang="en-US" dirty="0" smtClean="0"/>
              <a:t>.</a:t>
            </a:r>
          </a:p>
          <a:p>
            <a:pPr marL="0" indent="0">
              <a:buNone/>
            </a:pPr>
            <a:endParaRPr lang="en-US" dirty="0" smtClean="0"/>
          </a:p>
          <a:p>
            <a:r>
              <a:rPr lang="en-US" dirty="0"/>
              <a:t>Measuring performance</a:t>
            </a:r>
          </a:p>
          <a:p>
            <a:pPr marL="514350" indent="-514350">
              <a:buAutoNum type="arabicPeriod"/>
            </a:pPr>
            <a:r>
              <a:rPr lang="en-US" dirty="0" smtClean="0"/>
              <a:t>If </a:t>
            </a:r>
            <a:r>
              <a:rPr lang="en-US" dirty="0"/>
              <a:t>the actual work line is above the ideal work line, it means that there is more work left than originally predicted and the project is behind schedule</a:t>
            </a:r>
            <a:r>
              <a:rPr lang="en-US" dirty="0" smtClean="0"/>
              <a:t>.</a:t>
            </a:r>
          </a:p>
          <a:p>
            <a:pPr marL="514350" indent="-514350">
              <a:buAutoNum type="arabicPeriod"/>
            </a:pPr>
            <a:r>
              <a:rPr lang="en-US" dirty="0"/>
              <a:t>If the actual work line is below the ideal work line, it means that there is less work left than originally predicted and the project is ahead of schedule.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451655"/>
            <a:ext cx="5446339" cy="3982810"/>
          </a:xfrm>
          <a:prstGeom prst="rect">
            <a:avLst/>
          </a:prstGeom>
        </p:spPr>
      </p:pic>
      <p:sp>
        <p:nvSpPr>
          <p:cNvPr id="5" name="Rectangle 4"/>
          <p:cNvSpPr/>
          <p:nvPr/>
        </p:nvSpPr>
        <p:spPr>
          <a:xfrm>
            <a:off x="3596629" y="224135"/>
            <a:ext cx="4998741"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urn down chart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618089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389" y="1459706"/>
            <a:ext cx="4864100" cy="4351338"/>
          </a:xfrm>
        </p:spPr>
        <p:txBody>
          <a:bodyPr/>
          <a:lstStyle/>
          <a:p>
            <a:r>
              <a:rPr lang="en-US" dirty="0"/>
              <a:t>Planning </a:t>
            </a:r>
            <a:r>
              <a:rPr lang="en-US" dirty="0" smtClean="0"/>
              <a:t>Poker </a:t>
            </a:r>
            <a:r>
              <a:rPr lang="en-US" dirty="0"/>
              <a:t>is a consensus-based estimating technique. Agile teams around the world use Planning Poker to estimate their product backlogs. Planning Poker can be used with story points, ideal days, or any other estimating unit.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476" y="1389020"/>
            <a:ext cx="4944673" cy="3619501"/>
          </a:xfrm>
          <a:prstGeom prst="rect">
            <a:avLst/>
          </a:prstGeom>
        </p:spPr>
      </p:pic>
      <p:sp>
        <p:nvSpPr>
          <p:cNvPr id="5" name="Rectangle 4"/>
          <p:cNvSpPr/>
          <p:nvPr/>
        </p:nvSpPr>
        <p:spPr>
          <a:xfrm>
            <a:off x="3701336" y="248848"/>
            <a:ext cx="4476290"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oker planning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7493194" y="5008521"/>
            <a:ext cx="2346027"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Poker Planning</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048263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3073"/>
            <a:ext cx="4927600" cy="4351338"/>
          </a:xfrm>
        </p:spPr>
        <p:txBody>
          <a:bodyPr/>
          <a:lstStyle/>
          <a:p>
            <a:pPr marL="0" indent="0" fontAlgn="base">
              <a:buNone/>
            </a:pPr>
            <a:r>
              <a:rPr lang="en-US" dirty="0" smtClean="0"/>
              <a:t>The daily stand-up meeting (also known as a "daily scrum", a "daily huddle", "morning roll-call</a:t>
            </a:r>
            <a:r>
              <a:rPr lang="en-US" dirty="0"/>
              <a:t>", etc.) is simple to describe:</a:t>
            </a:r>
          </a:p>
          <a:p>
            <a:pPr marL="0" indent="0" fontAlgn="base">
              <a:buNone/>
            </a:pPr>
            <a:r>
              <a:rPr lang="en-US" i="1" dirty="0" smtClean="0"/>
              <a:t>“</a:t>
            </a:r>
            <a:r>
              <a:rPr lang="en-US" sz="2400" i="1" dirty="0" smtClean="0"/>
              <a:t>The </a:t>
            </a:r>
            <a:r>
              <a:rPr lang="en-US" sz="2400" i="1" dirty="0"/>
              <a:t>whole team meets every day for a quick status update. We stand up to keep the meeting short</a:t>
            </a:r>
            <a:r>
              <a:rPr lang="en-US" sz="2400" i="1" dirty="0" smtClean="0"/>
              <a:t>.”</a:t>
            </a:r>
            <a:endParaRPr lang="en-US" sz="2400"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3881" y="1018316"/>
            <a:ext cx="4434017" cy="4146363"/>
          </a:xfrm>
          <a:prstGeom prst="rect">
            <a:avLst/>
          </a:prstGeom>
        </p:spPr>
      </p:pic>
      <p:sp>
        <p:nvSpPr>
          <p:cNvPr id="5" name="Rectangle 4"/>
          <p:cNvSpPr/>
          <p:nvPr/>
        </p:nvSpPr>
        <p:spPr>
          <a:xfrm>
            <a:off x="3706614" y="0"/>
            <a:ext cx="4118372"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aily standup</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394210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9652000" cy="4351338"/>
          </a:xfrm>
        </p:spPr>
        <p:txBody>
          <a:bodyPr/>
          <a:lstStyle/>
          <a:p>
            <a:r>
              <a:rPr lang="en-US" dirty="0" smtClean="0"/>
              <a:t>Kanban is a scheduling system for lean manufacturing and just-in-time manufacturing (JIT).</a:t>
            </a:r>
          </a:p>
          <a:p>
            <a:endParaRPr lang="en-US" dirty="0" smtClean="0"/>
          </a:p>
          <a:p>
            <a:r>
              <a:rPr lang="en-US" dirty="0" smtClean="0"/>
              <a:t> Taiichi Ohno, an industrial engineer at Toyota, developed kanban to improve manufacturing efficiency.</a:t>
            </a:r>
          </a:p>
          <a:p>
            <a:endParaRPr lang="en-US" dirty="0" smtClean="0"/>
          </a:p>
          <a:p>
            <a:r>
              <a:rPr lang="en-US" dirty="0"/>
              <a:t>A goal of the kanban system is to limit the buildup of excess inventory at any point in production</a:t>
            </a:r>
            <a:r>
              <a:rPr lang="en-US" dirty="0" smtClean="0"/>
              <a:t>.</a:t>
            </a:r>
          </a:p>
          <a:p>
            <a:endParaRPr lang="en-US" dirty="0" smtClean="0"/>
          </a:p>
          <a:p>
            <a:endParaRPr lang="en-US" dirty="0"/>
          </a:p>
        </p:txBody>
      </p:sp>
      <p:sp>
        <p:nvSpPr>
          <p:cNvPr id="6" name="Rectangle 5"/>
          <p:cNvSpPr/>
          <p:nvPr/>
        </p:nvSpPr>
        <p:spPr>
          <a:xfrm>
            <a:off x="4487820" y="446557"/>
            <a:ext cx="2352760"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K</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anban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704547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249" y="1494138"/>
            <a:ext cx="5346700" cy="4386263"/>
          </a:xfrm>
        </p:spPr>
        <p:txBody>
          <a:bodyPr>
            <a:normAutofit fontScale="77500" lnSpcReduction="20000"/>
          </a:bodyPr>
          <a:lstStyle/>
          <a:p>
            <a:pPr marL="0" indent="0">
              <a:buNone/>
            </a:pPr>
            <a:r>
              <a:rPr lang="en-US" sz="2600" dirty="0" smtClean="0"/>
              <a:t>Toyota</a:t>
            </a:r>
            <a:r>
              <a:rPr lang="en-US" sz="2600" dirty="0"/>
              <a:t> has formulated six rules for the application of k</a:t>
            </a:r>
            <a:r>
              <a:rPr lang="en-US" sz="2600" dirty="0" smtClean="0"/>
              <a:t>anban:</a:t>
            </a:r>
            <a:endParaRPr lang="en-US" sz="2600" dirty="0"/>
          </a:p>
          <a:p>
            <a:r>
              <a:rPr lang="en-US" sz="2600" dirty="0"/>
              <a:t>Each process issues requests </a:t>
            </a:r>
            <a:r>
              <a:rPr lang="en-US" sz="2600" dirty="0" smtClean="0"/>
              <a:t>to </a:t>
            </a:r>
            <a:r>
              <a:rPr lang="en-US" sz="2600" dirty="0"/>
              <a:t>its suppliers when it consumes its supplies.</a:t>
            </a:r>
          </a:p>
          <a:p>
            <a:r>
              <a:rPr lang="en-US" sz="2600" dirty="0"/>
              <a:t>Each process produces according to the quantity and sequence of incoming requests.</a:t>
            </a:r>
          </a:p>
          <a:p>
            <a:r>
              <a:rPr lang="en-US" sz="2600" dirty="0"/>
              <a:t>No items are made or transported without a request.</a:t>
            </a:r>
          </a:p>
          <a:p>
            <a:r>
              <a:rPr lang="en-US" sz="2600" dirty="0"/>
              <a:t>The request associated with an item is always attached to it.</a:t>
            </a:r>
          </a:p>
          <a:p>
            <a:r>
              <a:rPr lang="en-US" sz="2600" dirty="0"/>
              <a:t>Processes must not send out defective items, to ensure that finished products will be defect-free.</a:t>
            </a:r>
          </a:p>
          <a:p>
            <a:r>
              <a:rPr lang="en-US" sz="2600" dirty="0"/>
              <a:t>Limiting the number of pending requests makes the process more sensitive and reveals inefficiencies.</a:t>
            </a:r>
          </a:p>
          <a:p>
            <a:endParaRPr lang="en-US" dirty="0"/>
          </a:p>
        </p:txBody>
      </p:sp>
      <p:pic>
        <p:nvPicPr>
          <p:cNvPr id="5" name="Picture 4"/>
          <p:cNvPicPr>
            <a:picLocks noChangeAspect="1"/>
          </p:cNvPicPr>
          <p:nvPr/>
        </p:nvPicPr>
        <p:blipFill>
          <a:blip r:embed="rId2"/>
          <a:stretch>
            <a:fillRect/>
          </a:stretch>
        </p:blipFill>
        <p:spPr>
          <a:xfrm>
            <a:off x="6419752" y="1275764"/>
            <a:ext cx="5456393" cy="4517528"/>
          </a:xfrm>
          <a:prstGeom prst="rect">
            <a:avLst/>
          </a:prstGeom>
        </p:spPr>
      </p:pic>
      <p:sp>
        <p:nvSpPr>
          <p:cNvPr id="4" name="Rectangle 3"/>
          <p:cNvSpPr/>
          <p:nvPr/>
        </p:nvSpPr>
        <p:spPr>
          <a:xfrm>
            <a:off x="2864150" y="265325"/>
            <a:ext cx="6167137"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Operation of Kanban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7544304" y="5690930"/>
            <a:ext cx="3207288"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Operation of Kanban</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69129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181" y="1221605"/>
            <a:ext cx="5257800" cy="4351338"/>
          </a:xfrm>
        </p:spPr>
        <p:txBody>
          <a:bodyPr/>
          <a:lstStyle/>
          <a:p>
            <a:r>
              <a:rPr lang="en-US" dirty="0" smtClean="0"/>
              <a:t>Jira is a proprietary issue tracking product developed by Atlassian that allows bug tracking and agile project management.</a:t>
            </a:r>
          </a:p>
          <a:p>
            <a:pPr marL="0" indent="0">
              <a:buNone/>
            </a:pPr>
            <a:endParaRPr lang="en-US" dirty="0" smtClean="0"/>
          </a:p>
          <a:p>
            <a:r>
              <a:rPr lang="en-US" dirty="0"/>
              <a:t>The product name is a truncation of </a:t>
            </a:r>
            <a:r>
              <a:rPr lang="en-US" i="1" dirty="0"/>
              <a:t>Gojira</a:t>
            </a:r>
            <a:r>
              <a:rPr lang="en-US" dirty="0"/>
              <a:t>, the Japanese word for </a:t>
            </a:r>
            <a:r>
              <a:rPr lang="en-US" dirty="0" smtClean="0"/>
              <a:t>Godzilla.</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914" y="1311748"/>
            <a:ext cx="5284762" cy="3863043"/>
          </a:xfrm>
          <a:prstGeom prst="rect">
            <a:avLst/>
          </a:prstGeom>
        </p:spPr>
      </p:pic>
      <p:sp>
        <p:nvSpPr>
          <p:cNvPr id="5" name="Rectangle 4"/>
          <p:cNvSpPr/>
          <p:nvPr/>
        </p:nvSpPr>
        <p:spPr>
          <a:xfrm>
            <a:off x="5402210" y="298275"/>
            <a:ext cx="1156920"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J</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ira</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7322373" y="5174791"/>
            <a:ext cx="3115853"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Jira Interface in Mac</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09638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346700" cy="4351338"/>
          </a:xfrm>
        </p:spPr>
        <p:txBody>
          <a:bodyPr>
            <a:normAutofit fontScale="92500" lnSpcReduction="10000"/>
          </a:bodyPr>
          <a:lstStyle/>
          <a:p>
            <a:r>
              <a:rPr lang="en-US" dirty="0" smtClean="0"/>
              <a:t>Velocity is a metric for work done, which is often used in agile software development. Measuring velocity is sometimes called velocity tracking.</a:t>
            </a:r>
          </a:p>
          <a:p>
            <a:r>
              <a:rPr lang="en-US" dirty="0" smtClean="0"/>
              <a:t>The velocity metric is used for planning sprints and measuring team performance.</a:t>
            </a:r>
          </a:p>
          <a:p>
            <a:r>
              <a:rPr lang="en-US" dirty="0" smtClean="0"/>
              <a:t>There is no scientific evidence that measuring velocity improves planning effectiveness or team performance. Furthermore, the metric can be misleading.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900" y="1375211"/>
            <a:ext cx="5470588" cy="4230688"/>
          </a:xfrm>
          <a:prstGeom prst="rect">
            <a:avLst/>
          </a:prstGeom>
        </p:spPr>
      </p:pic>
      <p:sp>
        <p:nvSpPr>
          <p:cNvPr id="5" name="Rectangle 4"/>
          <p:cNvSpPr/>
          <p:nvPr/>
        </p:nvSpPr>
        <p:spPr>
          <a:xfrm>
            <a:off x="4791744" y="373162"/>
            <a:ext cx="2476705"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elocity</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7832524" y="5605899"/>
            <a:ext cx="2175339"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Velocity chart</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3524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4558"/>
            <a:ext cx="5037667" cy="4778376"/>
          </a:xfrm>
        </p:spPr>
        <p:txBody>
          <a:bodyPr/>
          <a:lstStyle/>
          <a:p>
            <a:r>
              <a:rPr lang="en-US" dirty="0" smtClean="0"/>
              <a:t>Scrum is an agile development method which concentrates specifically on how to manage tasks within a team-based development environment.</a:t>
            </a:r>
          </a:p>
          <a:p>
            <a:r>
              <a:rPr lang="en-US" dirty="0"/>
              <a:t> It is designed for teams of three to nine members, who break their work into actions that can be completed within </a:t>
            </a:r>
            <a:r>
              <a:rPr lang="en-US" dirty="0" smtClean="0"/>
              <a:t>time boxed </a:t>
            </a:r>
            <a:r>
              <a:rPr lang="en-US" dirty="0"/>
              <a:t>iterations, called </a:t>
            </a:r>
            <a:r>
              <a:rPr lang="en-US" i="1" dirty="0" smtClean="0"/>
              <a:t>sprints.</a:t>
            </a:r>
          </a:p>
        </p:txBody>
      </p:sp>
      <p:sp>
        <p:nvSpPr>
          <p:cNvPr id="4" name="Rectangle 3"/>
          <p:cNvSpPr/>
          <p:nvPr/>
        </p:nvSpPr>
        <p:spPr>
          <a:xfrm>
            <a:off x="4932861" y="411227"/>
            <a:ext cx="2326278" cy="923330"/>
          </a:xfrm>
          <a:prstGeom prst="rect">
            <a:avLst/>
          </a:prstGeom>
          <a:noFill/>
        </p:spPr>
        <p:txBody>
          <a:bodyPr wrap="none" lIns="91440" tIns="45720" rIns="91440" bIns="45720">
            <a:spAutoFit/>
          </a:bodyPr>
          <a:lstStyle/>
          <a:p>
            <a:pPr algn="ctr"/>
            <a:r>
              <a:rPr lang="en-US" sz="5400" b="1" u="sng"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SCRUM</a:t>
            </a:r>
            <a:endPar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895" y="1334557"/>
            <a:ext cx="3848705" cy="3910781"/>
          </a:xfrm>
          <a:prstGeom prst="rect">
            <a:avLst/>
          </a:prstGeom>
        </p:spPr>
      </p:pic>
      <p:sp>
        <p:nvSpPr>
          <p:cNvPr id="7" name="Rectangle 6"/>
          <p:cNvSpPr/>
          <p:nvPr/>
        </p:nvSpPr>
        <p:spPr>
          <a:xfrm>
            <a:off x="7218916" y="5589714"/>
            <a:ext cx="2744662"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Scrum scheduling</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01167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902200" cy="4351338"/>
          </a:xfrm>
        </p:spPr>
        <p:txBody>
          <a:bodyPr/>
          <a:lstStyle/>
          <a:p>
            <a:pPr algn="just"/>
            <a:r>
              <a:rPr lang="en-US" dirty="0"/>
              <a:t>A Scrum Board is a tool that helps Teams make Sprint Backlog items visible. The board can take many physical and virtual forms but it performs the same function regardless of how it looks. The board is updated by the Team and shows all items that need to be completed for the current Sprint.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435600" cy="4076700"/>
          </a:xfrm>
          <a:prstGeom prst="rect">
            <a:avLst/>
          </a:prstGeom>
        </p:spPr>
      </p:pic>
      <p:sp>
        <p:nvSpPr>
          <p:cNvPr id="5" name="Rectangle 4"/>
          <p:cNvSpPr/>
          <p:nvPr/>
        </p:nvSpPr>
        <p:spPr>
          <a:xfrm>
            <a:off x="4046265" y="446556"/>
            <a:ext cx="3835858"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crum board</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7788583" y="5505778"/>
            <a:ext cx="2050433"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Scrum Board</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29010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320800"/>
            <a:ext cx="5367867" cy="5317067"/>
          </a:xfrm>
        </p:spPr>
        <p:txBody>
          <a:bodyPr>
            <a:normAutofit fontScale="85000" lnSpcReduction="10000"/>
          </a:bodyPr>
          <a:lstStyle/>
          <a:p>
            <a:pPr>
              <a:buFont typeface="Wingdings" panose="05000000000000000000" pitchFamily="2" charset="2"/>
              <a:buChar char="§"/>
            </a:pPr>
            <a:r>
              <a:rPr lang="en-US" dirty="0" smtClean="0"/>
              <a:t>Scrum Master </a:t>
            </a:r>
            <a:r>
              <a:rPr lang="en-US" dirty="0"/>
              <a:t>is responsible for setting up the team, sprint meeting and removes obstacles to </a:t>
            </a:r>
            <a:r>
              <a:rPr lang="en-US" dirty="0" smtClean="0"/>
              <a:t>progress.</a:t>
            </a:r>
          </a:p>
          <a:p>
            <a:pPr>
              <a:buFont typeface="Wingdings" panose="05000000000000000000" pitchFamily="2" charset="2"/>
              <a:buChar char="§"/>
            </a:pPr>
            <a:r>
              <a:rPr lang="en-US" dirty="0" smtClean="0"/>
              <a:t>The </a:t>
            </a:r>
            <a:r>
              <a:rPr lang="en-US" dirty="0"/>
              <a:t>scrum master is not a traditional team lead or project manager but acts as a buffer between the team and any distracting </a:t>
            </a:r>
            <a:r>
              <a:rPr lang="en-US" dirty="0" smtClean="0"/>
              <a:t>influences.</a:t>
            </a:r>
            <a:endParaRPr lang="en-US" b="1" u="sng" dirty="0" smtClean="0"/>
          </a:p>
          <a:p>
            <a:pPr>
              <a:buFont typeface="Wingdings" panose="05000000000000000000" pitchFamily="2" charset="2"/>
              <a:buChar char="§"/>
            </a:pPr>
            <a:r>
              <a:rPr lang="en-US" dirty="0"/>
              <a:t>The core responsibilities of a scrum master </a:t>
            </a:r>
            <a:r>
              <a:rPr lang="en-US" dirty="0" smtClean="0"/>
              <a:t>include</a:t>
            </a:r>
          </a:p>
          <a:p>
            <a:pPr lvl="1">
              <a:buFont typeface="Wingdings" panose="05000000000000000000" pitchFamily="2" charset="2"/>
              <a:buChar char="Ø"/>
            </a:pPr>
            <a:r>
              <a:rPr lang="en-US" sz="2800" dirty="0"/>
              <a:t>Coaching the </a:t>
            </a:r>
            <a:r>
              <a:rPr lang="en-US" sz="2800" dirty="0" smtClean="0"/>
              <a:t>team in </a:t>
            </a:r>
            <a:r>
              <a:rPr lang="en-US" sz="2800" dirty="0"/>
              <a:t>order to deliver high-quality features for its </a:t>
            </a:r>
            <a:r>
              <a:rPr lang="en-US" sz="2800" dirty="0" smtClean="0"/>
              <a:t>product.</a:t>
            </a:r>
          </a:p>
          <a:p>
            <a:pPr lvl="1">
              <a:buFont typeface="Wingdings" panose="05000000000000000000" pitchFamily="2" charset="2"/>
              <a:buChar char="Ø"/>
            </a:pPr>
            <a:r>
              <a:rPr lang="en-US" sz="2800" dirty="0"/>
              <a:t>Facilitating team events to ensure regular </a:t>
            </a:r>
            <a:r>
              <a:rPr lang="en-US" sz="2800" dirty="0" smtClean="0"/>
              <a:t>progress.</a:t>
            </a:r>
            <a:endParaRPr lang="en-US" sz="2800" dirty="0"/>
          </a:p>
          <a:p>
            <a:pPr lvl="1">
              <a:buFont typeface="Wingdings" panose="05000000000000000000" pitchFamily="2" charset="2"/>
              <a:buChar char="Ø"/>
            </a:pPr>
            <a:r>
              <a:rPr lang="en-US" sz="2800" dirty="0"/>
              <a:t>Promoting self-organization and </a:t>
            </a:r>
            <a:r>
              <a:rPr lang="en-US" sz="2800" dirty="0" smtClean="0"/>
              <a:t>cross-functionality within </a:t>
            </a:r>
            <a:r>
              <a:rPr lang="en-US" sz="2800" dirty="0"/>
              <a:t>the </a:t>
            </a:r>
            <a:r>
              <a:rPr lang="en-US" sz="2800" dirty="0" smtClean="0"/>
              <a:t>team.</a:t>
            </a:r>
          </a:p>
        </p:txBody>
      </p:sp>
      <p:sp>
        <p:nvSpPr>
          <p:cNvPr id="6" name="Rectangle 5"/>
          <p:cNvSpPr/>
          <p:nvPr/>
        </p:nvSpPr>
        <p:spPr>
          <a:xfrm>
            <a:off x="3239411" y="139468"/>
            <a:ext cx="4900380"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SCRUM MASTER</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867" y="1930399"/>
            <a:ext cx="6045200" cy="2590800"/>
          </a:xfrm>
          <a:prstGeom prst="rect">
            <a:avLst/>
          </a:prstGeom>
        </p:spPr>
      </p:pic>
      <p:sp>
        <p:nvSpPr>
          <p:cNvPr id="9" name="Rectangle 8"/>
          <p:cNvSpPr/>
          <p:nvPr/>
        </p:nvSpPr>
        <p:spPr>
          <a:xfrm>
            <a:off x="7238814" y="5100079"/>
            <a:ext cx="3319306"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Role of Scrum Master</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64558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0532"/>
            <a:ext cx="5342467" cy="5507335"/>
          </a:xfrm>
        </p:spPr>
        <p:txBody>
          <a:bodyPr>
            <a:normAutofit fontScale="92500"/>
          </a:bodyPr>
          <a:lstStyle/>
          <a:p>
            <a:pPr>
              <a:buFont typeface="Wingdings" panose="05000000000000000000" pitchFamily="2" charset="2"/>
              <a:buChar char="§"/>
            </a:pPr>
            <a:r>
              <a:rPr lang="en-US" dirty="0" smtClean="0"/>
              <a:t>The Product Owner creates product backlog, prioritizes the backlog and is responsible for the delivery of the functionality at each iteration.</a:t>
            </a:r>
          </a:p>
          <a:p>
            <a:pPr>
              <a:buFont typeface="Wingdings" panose="05000000000000000000" pitchFamily="2" charset="2"/>
              <a:buChar char="§"/>
            </a:pPr>
            <a:r>
              <a:rPr lang="en-US" dirty="0" smtClean="0"/>
              <a:t> A scrum team should have only one product owner </a:t>
            </a:r>
          </a:p>
          <a:p>
            <a:pPr>
              <a:buFont typeface="Wingdings" panose="05000000000000000000" pitchFamily="2" charset="2"/>
              <a:buChar char="§"/>
            </a:pPr>
            <a:r>
              <a:rPr lang="en-US" dirty="0" smtClean="0"/>
              <a:t>Some tasks of product owner include</a:t>
            </a:r>
          </a:p>
          <a:p>
            <a:pPr lvl="1">
              <a:buFont typeface="Wingdings" panose="05000000000000000000" pitchFamily="2" charset="2"/>
              <a:buChar char="Ø"/>
            </a:pPr>
            <a:r>
              <a:rPr lang="en-US" dirty="0" smtClean="0"/>
              <a:t>organize further meetings to demonstrate the solution to key stakeholders </a:t>
            </a:r>
          </a:p>
          <a:p>
            <a:pPr lvl="1">
              <a:buFont typeface="Wingdings" panose="05000000000000000000" pitchFamily="2" charset="2"/>
              <a:buChar char="Ø"/>
            </a:pPr>
            <a:r>
              <a:rPr lang="en-US" dirty="0" smtClean="0"/>
              <a:t>communicates delivery and team status</a:t>
            </a:r>
          </a:p>
          <a:p>
            <a:pPr lvl="1">
              <a:buFont typeface="Wingdings" panose="05000000000000000000" pitchFamily="2" charset="2"/>
              <a:buChar char="Ø"/>
            </a:pPr>
            <a:r>
              <a:rPr lang="en-US" dirty="0" smtClean="0"/>
              <a:t>negotiates priorities, scope, funding, and schedule</a:t>
            </a:r>
          </a:p>
          <a:p>
            <a:endParaRPr lang="en-US" dirty="0"/>
          </a:p>
        </p:txBody>
      </p:sp>
      <p:sp>
        <p:nvSpPr>
          <p:cNvPr id="5" name="Rectangle 4"/>
          <p:cNvSpPr/>
          <p:nvPr/>
        </p:nvSpPr>
        <p:spPr>
          <a:xfrm>
            <a:off x="3208906" y="207202"/>
            <a:ext cx="5435527"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PRODUCT OWNER</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7844" y="1130532"/>
            <a:ext cx="5915490" cy="3645190"/>
          </a:xfrm>
          <a:prstGeom prst="rect">
            <a:avLst/>
          </a:prstGeom>
        </p:spPr>
      </p:pic>
      <p:sp>
        <p:nvSpPr>
          <p:cNvPr id="7" name="Rectangle 6"/>
          <p:cNvSpPr/>
          <p:nvPr/>
        </p:nvSpPr>
        <p:spPr>
          <a:xfrm>
            <a:off x="7784162" y="4748582"/>
            <a:ext cx="3496149"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Role of Product Owner</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29320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968" y="1626198"/>
            <a:ext cx="5626100" cy="4351338"/>
          </a:xfrm>
        </p:spPr>
        <p:txBody>
          <a:bodyPr>
            <a:normAutofit fontScale="77500" lnSpcReduction="20000"/>
          </a:bodyPr>
          <a:lstStyle/>
          <a:p>
            <a:pPr marL="0" indent="0">
              <a:buNone/>
            </a:pPr>
            <a:r>
              <a:rPr lang="en-US" dirty="0"/>
              <a:t>The </a:t>
            </a:r>
            <a:r>
              <a:rPr lang="en-US" dirty="0" smtClean="0"/>
              <a:t>Scrum</a:t>
            </a:r>
            <a:r>
              <a:rPr lang="en-US" dirty="0"/>
              <a:t> product owner is typically a project's key stakeholder</a:t>
            </a:r>
            <a:r>
              <a:rPr lang="en-US" dirty="0" smtClean="0"/>
              <a:t>.</a:t>
            </a:r>
          </a:p>
          <a:p>
            <a:pPr marL="0" indent="0">
              <a:buNone/>
            </a:pPr>
            <a:endParaRPr lang="en-US" dirty="0"/>
          </a:p>
          <a:p>
            <a:r>
              <a:rPr lang="en-US" dirty="0"/>
              <a:t>Part of the product owner responsibilities is to have a vision of what he or she wishes to build, and convey that vision to the scrum team</a:t>
            </a:r>
            <a:r>
              <a:rPr lang="en-US" dirty="0" smtClean="0"/>
              <a:t>.</a:t>
            </a:r>
          </a:p>
          <a:p>
            <a:r>
              <a:rPr lang="en-US" dirty="0"/>
              <a:t>The Scrum product owner's job is to motivate the team with a clear, elevating goal</a:t>
            </a:r>
            <a:r>
              <a:rPr lang="en-US" dirty="0" smtClean="0"/>
              <a:t>.</a:t>
            </a:r>
          </a:p>
          <a:p>
            <a:r>
              <a:rPr lang="en-US" dirty="0"/>
              <a:t>The product owner is commonly a lead user of the </a:t>
            </a:r>
            <a:r>
              <a:rPr lang="en-US" dirty="0" smtClean="0"/>
              <a:t>system.</a:t>
            </a:r>
          </a:p>
          <a:p>
            <a:r>
              <a:rPr lang="en-US" dirty="0"/>
              <a:t>The product owner role requires an individual with certain skills and traits, including availability, business savvy and communication skills.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326" y="1287034"/>
            <a:ext cx="4991100" cy="4286848"/>
          </a:xfrm>
          <a:prstGeom prst="rect">
            <a:avLst/>
          </a:prstGeom>
        </p:spPr>
      </p:pic>
      <p:sp>
        <p:nvSpPr>
          <p:cNvPr id="5" name="Rectangle 4"/>
          <p:cNvSpPr/>
          <p:nvPr/>
        </p:nvSpPr>
        <p:spPr>
          <a:xfrm>
            <a:off x="2709671" y="290038"/>
            <a:ext cx="6624378"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ole of product owner</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457945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423" y="1185333"/>
            <a:ext cx="5088466" cy="5672667"/>
          </a:xfrm>
        </p:spPr>
        <p:txBody>
          <a:bodyPr>
            <a:normAutofit/>
          </a:bodyPr>
          <a:lstStyle/>
          <a:p>
            <a:r>
              <a:rPr lang="en-US" dirty="0"/>
              <a:t>User stories are one of the primary development artifacts for </a:t>
            </a:r>
            <a:r>
              <a:rPr lang="en-US" dirty="0" smtClean="0"/>
              <a:t>Scrum.</a:t>
            </a:r>
          </a:p>
          <a:p>
            <a:r>
              <a:rPr lang="en-US" dirty="0" smtClean="0"/>
              <a:t>User story is simply something a user wants.</a:t>
            </a:r>
          </a:p>
          <a:p>
            <a:r>
              <a:rPr lang="en-US" dirty="0" smtClean="0"/>
              <a:t>User stories represent customer requirements in a card leading to conversation and confirmation.</a:t>
            </a:r>
          </a:p>
          <a:p>
            <a:pPr marL="0" indent="0" algn="ctr">
              <a:buNone/>
            </a:pPr>
            <a:r>
              <a:rPr lang="en-US" u="sng" dirty="0" smtClean="0"/>
              <a:t>Template of User Story</a:t>
            </a:r>
          </a:p>
          <a:p>
            <a:pPr marL="0" indent="0" algn="ctr">
              <a:buNone/>
            </a:pPr>
            <a:r>
              <a:rPr lang="en-US" i="1" dirty="0" smtClean="0"/>
              <a:t>As </a:t>
            </a:r>
            <a:r>
              <a:rPr lang="en-US" i="1" dirty="0"/>
              <a:t>a &lt;type of user&gt;, I can &lt;some goal&gt; so that &lt;some reason</a:t>
            </a:r>
            <a:r>
              <a:rPr lang="en-US" i="1" dirty="0" smtClean="0"/>
              <a:t>&gt;</a:t>
            </a:r>
          </a:p>
          <a:p>
            <a:pPr marL="0" indent="0" algn="ctr">
              <a:buNone/>
            </a:pPr>
            <a:endParaRPr lang="en-US" i="1" dirty="0" smtClean="0"/>
          </a:p>
        </p:txBody>
      </p:sp>
      <p:sp>
        <p:nvSpPr>
          <p:cNvPr id="5" name="Rectangle 4"/>
          <p:cNvSpPr/>
          <p:nvPr/>
        </p:nvSpPr>
        <p:spPr>
          <a:xfrm>
            <a:off x="4049912" y="-8930"/>
            <a:ext cx="4193777"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USER STORIES</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863" y="1185333"/>
            <a:ext cx="3505200" cy="221703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493" y="3775272"/>
            <a:ext cx="4951941" cy="1998133"/>
          </a:xfrm>
          <a:prstGeom prst="rect">
            <a:avLst/>
          </a:prstGeom>
        </p:spPr>
      </p:pic>
      <p:sp>
        <p:nvSpPr>
          <p:cNvPr id="8" name="Rectangle 7"/>
          <p:cNvSpPr/>
          <p:nvPr/>
        </p:nvSpPr>
        <p:spPr>
          <a:xfrm>
            <a:off x="7929449" y="5773405"/>
            <a:ext cx="1938030"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User Stories</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97107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534" y="1185334"/>
            <a:ext cx="5291667" cy="5537199"/>
          </a:xfrm>
        </p:spPr>
        <p:txBody>
          <a:bodyPr>
            <a:normAutofit fontScale="92500" lnSpcReduction="20000"/>
          </a:bodyPr>
          <a:lstStyle/>
          <a:p>
            <a:pPr marL="0" indent="0">
              <a:buNone/>
            </a:pPr>
            <a:r>
              <a:rPr lang="en-US" sz="3300" dirty="0" smtClean="0"/>
              <a:t>A Sprint team holds a Sprint planning to:</a:t>
            </a:r>
          </a:p>
          <a:p>
            <a:pPr lvl="1">
              <a:buFont typeface="Wingdings" panose="05000000000000000000" pitchFamily="2" charset="2"/>
              <a:buChar char="§"/>
            </a:pPr>
            <a:r>
              <a:rPr lang="en-US" sz="2800" dirty="0" smtClean="0"/>
              <a:t>Mutually </a:t>
            </a:r>
            <a:r>
              <a:rPr lang="en-US" sz="2800" dirty="0"/>
              <a:t>discuss and agree on the scope of work that is intended to be done during that </a:t>
            </a:r>
            <a:r>
              <a:rPr lang="en-US" sz="2800" dirty="0" smtClean="0"/>
              <a:t>sprint.</a:t>
            </a:r>
          </a:p>
          <a:p>
            <a:pPr lvl="1">
              <a:buFont typeface="Wingdings" panose="05000000000000000000" pitchFamily="2" charset="2"/>
              <a:buChar char="§"/>
            </a:pPr>
            <a:r>
              <a:rPr lang="en-US" sz="2800" dirty="0"/>
              <a:t>Select product backlog items that can be completed in one </a:t>
            </a:r>
            <a:r>
              <a:rPr lang="en-US" sz="2800" dirty="0" smtClean="0"/>
              <a:t>sprint.</a:t>
            </a:r>
          </a:p>
          <a:p>
            <a:pPr lvl="1">
              <a:buFont typeface="Wingdings" panose="05000000000000000000" pitchFamily="2" charset="2"/>
              <a:buChar char="§"/>
            </a:pPr>
            <a:r>
              <a:rPr lang="en-US" sz="2800" dirty="0"/>
              <a:t>The recommended duration is four hours for a two-week </a:t>
            </a:r>
            <a:r>
              <a:rPr lang="en-US" sz="2800" dirty="0" smtClean="0"/>
              <a:t>sprint.</a:t>
            </a:r>
          </a:p>
          <a:p>
            <a:pPr lvl="1">
              <a:buFont typeface="Wingdings" panose="05000000000000000000" pitchFamily="2" charset="2"/>
              <a:buChar char="§"/>
            </a:pPr>
            <a:r>
              <a:rPr lang="en-US" sz="2800" dirty="0"/>
              <a:t>Once the development team has prepared their sprint backlog, they forecast (usually by voting) which tasks will be delivered within the sprint</a:t>
            </a:r>
            <a:r>
              <a:rPr lang="en-US" sz="2800" dirty="0" smtClean="0"/>
              <a:t>.</a:t>
            </a:r>
            <a:endParaRPr lang="en-US" sz="2800" dirty="0"/>
          </a:p>
          <a:p>
            <a:pPr lvl="1">
              <a:buFont typeface="Wingdings" panose="05000000000000000000" pitchFamily="2" charset="2"/>
              <a:buChar char="§"/>
            </a:pPr>
            <a:endParaRPr lang="en-US" dirty="0" smtClean="0"/>
          </a:p>
          <a:p>
            <a:pPr lvl="1">
              <a:buFont typeface="Wingdings" panose="05000000000000000000" pitchFamily="2" charset="2"/>
              <a:buChar char="§"/>
            </a:pPr>
            <a:endParaRPr lang="en-US" dirty="0"/>
          </a:p>
          <a:p>
            <a:pPr lvl="1">
              <a:buFont typeface="Wingdings" panose="05000000000000000000" pitchFamily="2" charset="2"/>
              <a:buChar char="§"/>
            </a:pPr>
            <a:endParaRPr lang="en-US"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862666"/>
            <a:ext cx="4936067" cy="3498437"/>
          </a:xfrm>
          <a:prstGeom prst="rect">
            <a:avLst/>
          </a:prstGeom>
        </p:spPr>
      </p:pic>
      <p:sp>
        <p:nvSpPr>
          <p:cNvPr id="8" name="Rectangle 7"/>
          <p:cNvSpPr/>
          <p:nvPr/>
        </p:nvSpPr>
        <p:spPr>
          <a:xfrm>
            <a:off x="4006375" y="92670"/>
            <a:ext cx="4557658"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Sprint Planning</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Rectangle 8"/>
          <p:cNvSpPr/>
          <p:nvPr/>
        </p:nvSpPr>
        <p:spPr>
          <a:xfrm>
            <a:off x="7368898" y="5693602"/>
            <a:ext cx="2390270"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Sprint Planning</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33620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985" y="1349873"/>
            <a:ext cx="5702300" cy="4351338"/>
          </a:xfrm>
        </p:spPr>
        <p:txBody>
          <a:bodyPr>
            <a:normAutofit lnSpcReduction="10000"/>
          </a:bodyPr>
          <a:lstStyle/>
          <a:p>
            <a:r>
              <a:rPr lang="en-US" dirty="0"/>
              <a:t>The sprint backlog is a list of tasks identified by the Scrum team to be completed during the </a:t>
            </a:r>
            <a:r>
              <a:rPr lang="en-US" dirty="0" smtClean="0"/>
              <a:t>Scrum sprint.</a:t>
            </a:r>
          </a:p>
          <a:p>
            <a:r>
              <a:rPr lang="en-US" dirty="0"/>
              <a:t>It's critical that the team selects the items and size of the sprint backlog</a:t>
            </a:r>
            <a:r>
              <a:rPr lang="en-US" dirty="0" smtClean="0"/>
              <a:t>.</a:t>
            </a:r>
          </a:p>
          <a:p>
            <a:r>
              <a:rPr lang="en-US" dirty="0"/>
              <a:t>The sprint backlog is commonly maintained as a spreadsheet, but it is also possible to use your defect tracking system or any of a number of software products designed specifically for Scrum or agile.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950" y="1195397"/>
            <a:ext cx="5481153" cy="4660290"/>
          </a:xfrm>
          <a:prstGeom prst="rect">
            <a:avLst/>
          </a:prstGeom>
        </p:spPr>
      </p:pic>
      <p:sp>
        <p:nvSpPr>
          <p:cNvPr id="5" name="Rectangle 4"/>
          <p:cNvSpPr/>
          <p:nvPr/>
        </p:nvSpPr>
        <p:spPr>
          <a:xfrm>
            <a:off x="3689350" y="108805"/>
            <a:ext cx="4269117"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print backlog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8062211" y="5855687"/>
            <a:ext cx="2300630"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Spring backlog</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20504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664</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Retrospection in Agile</dc:title>
  <dc:creator>IG, hwdlab1D</dc:creator>
  <cp:lastModifiedBy>IG, hwdlab1D</cp:lastModifiedBy>
  <cp:revision>21</cp:revision>
  <dcterms:created xsi:type="dcterms:W3CDTF">2019-03-14T07:29:44Z</dcterms:created>
  <dcterms:modified xsi:type="dcterms:W3CDTF">2019-03-18T11:07:21Z</dcterms:modified>
</cp:coreProperties>
</file>