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65" r:id="rId4"/>
    <p:sldId id="259" r:id="rId5"/>
    <p:sldId id="260" r:id="rId6"/>
    <p:sldId id="261" r:id="rId7"/>
    <p:sldId id="262" r:id="rId8"/>
    <p:sldId id="256"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208" autoAdjust="0"/>
  </p:normalViewPr>
  <p:slideViewPr>
    <p:cSldViewPr snapToGrid="0">
      <p:cViewPr varScale="1">
        <p:scale>
          <a:sx n="83" d="100"/>
          <a:sy n="83" d="100"/>
        </p:scale>
        <p:origin x="161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507E5-1127-40DB-A289-FA6333C5DE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B7D9F7-81F9-405E-849D-716B327C3C5C}">
      <dgm:prSet/>
      <dgm:spPr/>
      <dgm:t>
        <a:bodyPr/>
        <a:lstStyle/>
        <a:p>
          <a:r>
            <a:rPr lang="en-US" b="1" u="sng"/>
            <a:t>MSP-IMPROV</a:t>
          </a:r>
          <a:endParaRPr lang="en-US"/>
        </a:p>
      </dgm:t>
    </dgm:pt>
    <dgm:pt modelId="{15C92E63-F168-4D69-A216-FFB4F0FEDA8C}" type="parTrans" cxnId="{65BF57B8-7B1B-466C-9CA9-CB2E9EEAE136}">
      <dgm:prSet/>
      <dgm:spPr/>
      <dgm:t>
        <a:bodyPr/>
        <a:lstStyle/>
        <a:p>
          <a:endParaRPr lang="en-US"/>
        </a:p>
      </dgm:t>
    </dgm:pt>
    <dgm:pt modelId="{1244399B-0B2E-4011-BD95-FCB9C62A4F1B}" type="sibTrans" cxnId="{65BF57B8-7B1B-466C-9CA9-CB2E9EEAE136}">
      <dgm:prSet/>
      <dgm:spPr/>
      <dgm:t>
        <a:bodyPr/>
        <a:lstStyle/>
        <a:p>
          <a:endParaRPr lang="en-US"/>
        </a:p>
      </dgm:t>
    </dgm:pt>
    <dgm:pt modelId="{15543FC0-87E1-4928-B26E-A707F401ACE1}">
      <dgm:prSet/>
      <dgm:spPr/>
      <dgm:t>
        <a:bodyPr/>
        <a:lstStyle/>
        <a:p>
          <a:r>
            <a:rPr lang="en-US"/>
            <a:t>12 hours of speech data, 10039 utterances</a:t>
          </a:r>
        </a:p>
      </dgm:t>
    </dgm:pt>
    <dgm:pt modelId="{A781AF3B-7D31-4478-87DE-A4C27CB895BC}" type="parTrans" cxnId="{A46F7E68-CD09-4CD1-B7C6-36F12D9098C2}">
      <dgm:prSet/>
      <dgm:spPr/>
      <dgm:t>
        <a:bodyPr/>
        <a:lstStyle/>
        <a:p>
          <a:endParaRPr lang="en-US"/>
        </a:p>
      </dgm:t>
    </dgm:pt>
    <dgm:pt modelId="{E05F8EB1-5D2E-40FE-BFF2-C4BBAC6E69EB}" type="sibTrans" cxnId="{A46F7E68-CD09-4CD1-B7C6-36F12D9098C2}">
      <dgm:prSet/>
      <dgm:spPr/>
      <dgm:t>
        <a:bodyPr/>
        <a:lstStyle/>
        <a:p>
          <a:endParaRPr lang="en-US"/>
        </a:p>
      </dgm:t>
    </dgm:pt>
    <dgm:pt modelId="{AD38AFBE-66CC-45EA-A371-407E5F0538D6}">
      <dgm:prSet/>
      <dgm:spPr/>
      <dgm:t>
        <a:bodyPr/>
        <a:lstStyle/>
        <a:p>
          <a:r>
            <a:rPr lang="en-US" b="1" u="sng"/>
            <a:t>IEMOCAP</a:t>
          </a:r>
          <a:endParaRPr lang="en-US"/>
        </a:p>
      </dgm:t>
    </dgm:pt>
    <dgm:pt modelId="{7A93F2E2-EB8F-4584-98F2-C0D3EF8F2718}" type="parTrans" cxnId="{A08A1EEF-2C3B-4AF3-B820-E05BDB2324F0}">
      <dgm:prSet/>
      <dgm:spPr/>
      <dgm:t>
        <a:bodyPr/>
        <a:lstStyle/>
        <a:p>
          <a:endParaRPr lang="en-US"/>
        </a:p>
      </dgm:t>
    </dgm:pt>
    <dgm:pt modelId="{74DC0D4A-7AEE-46EE-B256-841D2DD493E8}" type="sibTrans" cxnId="{A08A1EEF-2C3B-4AF3-B820-E05BDB2324F0}">
      <dgm:prSet/>
      <dgm:spPr/>
      <dgm:t>
        <a:bodyPr/>
        <a:lstStyle/>
        <a:p>
          <a:endParaRPr lang="en-US"/>
        </a:p>
      </dgm:t>
    </dgm:pt>
    <dgm:pt modelId="{4181ED05-9A06-44D1-90EA-94501DF44535}">
      <dgm:prSet/>
      <dgm:spPr/>
      <dgm:t>
        <a:bodyPr/>
        <a:lstStyle/>
        <a:p>
          <a:r>
            <a:rPr lang="en-US"/>
            <a:t>18 hours of speech data, 8438 utterances</a:t>
          </a:r>
        </a:p>
      </dgm:t>
    </dgm:pt>
    <dgm:pt modelId="{D46B2646-77A6-454C-A620-CC1D63F21591}" type="parTrans" cxnId="{E4873932-FE27-471A-8ACB-E14D327FE9E2}">
      <dgm:prSet/>
      <dgm:spPr/>
      <dgm:t>
        <a:bodyPr/>
        <a:lstStyle/>
        <a:p>
          <a:endParaRPr lang="en-US"/>
        </a:p>
      </dgm:t>
    </dgm:pt>
    <dgm:pt modelId="{1E59AA1E-4481-43CD-84CD-2B4DA12BD722}" type="sibTrans" cxnId="{E4873932-FE27-471A-8ACB-E14D327FE9E2}">
      <dgm:prSet/>
      <dgm:spPr/>
      <dgm:t>
        <a:bodyPr/>
        <a:lstStyle/>
        <a:p>
          <a:endParaRPr lang="en-US"/>
        </a:p>
      </dgm:t>
    </dgm:pt>
    <dgm:pt modelId="{774BB478-451A-4A7A-8C24-D406D2BDD4E6}" type="pres">
      <dgm:prSet presAssocID="{D32507E5-1127-40DB-A289-FA6333C5DEC8}" presName="linear" presStyleCnt="0">
        <dgm:presLayoutVars>
          <dgm:animLvl val="lvl"/>
          <dgm:resizeHandles val="exact"/>
        </dgm:presLayoutVars>
      </dgm:prSet>
      <dgm:spPr/>
    </dgm:pt>
    <dgm:pt modelId="{E46A9277-8749-4F9A-8FF9-39661E52883F}" type="pres">
      <dgm:prSet presAssocID="{24B7D9F7-81F9-405E-849D-716B327C3C5C}" presName="parentText" presStyleLbl="node1" presStyleIdx="0" presStyleCnt="4">
        <dgm:presLayoutVars>
          <dgm:chMax val="0"/>
          <dgm:bulletEnabled val="1"/>
        </dgm:presLayoutVars>
      </dgm:prSet>
      <dgm:spPr/>
    </dgm:pt>
    <dgm:pt modelId="{8FC060C8-8442-4125-BF25-4B14B80829D4}" type="pres">
      <dgm:prSet presAssocID="{1244399B-0B2E-4011-BD95-FCB9C62A4F1B}" presName="spacer" presStyleCnt="0"/>
      <dgm:spPr/>
    </dgm:pt>
    <dgm:pt modelId="{0115B74F-4EAD-466B-A9B5-AB59B11EB6DF}" type="pres">
      <dgm:prSet presAssocID="{15543FC0-87E1-4928-B26E-A707F401ACE1}" presName="parentText" presStyleLbl="node1" presStyleIdx="1" presStyleCnt="4">
        <dgm:presLayoutVars>
          <dgm:chMax val="0"/>
          <dgm:bulletEnabled val="1"/>
        </dgm:presLayoutVars>
      </dgm:prSet>
      <dgm:spPr/>
    </dgm:pt>
    <dgm:pt modelId="{2AC30136-1441-4F39-8F19-B25F64CA5A58}" type="pres">
      <dgm:prSet presAssocID="{E05F8EB1-5D2E-40FE-BFF2-C4BBAC6E69EB}" presName="spacer" presStyleCnt="0"/>
      <dgm:spPr/>
    </dgm:pt>
    <dgm:pt modelId="{2CFE1732-B9B3-4E9D-A82F-DF77B69AF183}" type="pres">
      <dgm:prSet presAssocID="{AD38AFBE-66CC-45EA-A371-407E5F0538D6}" presName="parentText" presStyleLbl="node1" presStyleIdx="2" presStyleCnt="4">
        <dgm:presLayoutVars>
          <dgm:chMax val="0"/>
          <dgm:bulletEnabled val="1"/>
        </dgm:presLayoutVars>
      </dgm:prSet>
      <dgm:spPr/>
    </dgm:pt>
    <dgm:pt modelId="{E47F22D9-8A24-4B94-A6B3-8E01996CA237}" type="pres">
      <dgm:prSet presAssocID="{74DC0D4A-7AEE-46EE-B256-841D2DD493E8}" presName="spacer" presStyleCnt="0"/>
      <dgm:spPr/>
    </dgm:pt>
    <dgm:pt modelId="{35C176EE-15B2-4380-BDA0-1E5ED5B8D983}" type="pres">
      <dgm:prSet presAssocID="{4181ED05-9A06-44D1-90EA-94501DF44535}" presName="parentText" presStyleLbl="node1" presStyleIdx="3" presStyleCnt="4">
        <dgm:presLayoutVars>
          <dgm:chMax val="0"/>
          <dgm:bulletEnabled val="1"/>
        </dgm:presLayoutVars>
      </dgm:prSet>
      <dgm:spPr/>
    </dgm:pt>
  </dgm:ptLst>
  <dgm:cxnLst>
    <dgm:cxn modelId="{E4873932-FE27-471A-8ACB-E14D327FE9E2}" srcId="{D32507E5-1127-40DB-A289-FA6333C5DEC8}" destId="{4181ED05-9A06-44D1-90EA-94501DF44535}" srcOrd="3" destOrd="0" parTransId="{D46B2646-77A6-454C-A620-CC1D63F21591}" sibTransId="{1E59AA1E-4481-43CD-84CD-2B4DA12BD722}"/>
    <dgm:cxn modelId="{A46F7E68-CD09-4CD1-B7C6-36F12D9098C2}" srcId="{D32507E5-1127-40DB-A289-FA6333C5DEC8}" destId="{15543FC0-87E1-4928-B26E-A707F401ACE1}" srcOrd="1" destOrd="0" parTransId="{A781AF3B-7D31-4478-87DE-A4C27CB895BC}" sibTransId="{E05F8EB1-5D2E-40FE-BFF2-C4BBAC6E69EB}"/>
    <dgm:cxn modelId="{6831AF69-36ED-45D0-975A-527D92B98277}" type="presOf" srcId="{AD38AFBE-66CC-45EA-A371-407E5F0538D6}" destId="{2CFE1732-B9B3-4E9D-A82F-DF77B69AF183}" srcOrd="0" destOrd="0" presId="urn:microsoft.com/office/officeart/2005/8/layout/vList2"/>
    <dgm:cxn modelId="{6AB58893-C702-41AE-AA2C-540D063D519A}" type="presOf" srcId="{24B7D9F7-81F9-405E-849D-716B327C3C5C}" destId="{E46A9277-8749-4F9A-8FF9-39661E52883F}" srcOrd="0" destOrd="0" presId="urn:microsoft.com/office/officeart/2005/8/layout/vList2"/>
    <dgm:cxn modelId="{65BF57B8-7B1B-466C-9CA9-CB2E9EEAE136}" srcId="{D32507E5-1127-40DB-A289-FA6333C5DEC8}" destId="{24B7D9F7-81F9-405E-849D-716B327C3C5C}" srcOrd="0" destOrd="0" parTransId="{15C92E63-F168-4D69-A216-FFB4F0FEDA8C}" sibTransId="{1244399B-0B2E-4011-BD95-FCB9C62A4F1B}"/>
    <dgm:cxn modelId="{0CD9BECC-CC95-4BF0-9A31-2CB4D05B4B1F}" type="presOf" srcId="{4181ED05-9A06-44D1-90EA-94501DF44535}" destId="{35C176EE-15B2-4380-BDA0-1E5ED5B8D983}" srcOrd="0" destOrd="0" presId="urn:microsoft.com/office/officeart/2005/8/layout/vList2"/>
    <dgm:cxn modelId="{715BAED6-FCC3-421A-B68E-8B25667DA467}" type="presOf" srcId="{D32507E5-1127-40DB-A289-FA6333C5DEC8}" destId="{774BB478-451A-4A7A-8C24-D406D2BDD4E6}" srcOrd="0" destOrd="0" presId="urn:microsoft.com/office/officeart/2005/8/layout/vList2"/>
    <dgm:cxn modelId="{6FE378E6-DDC6-4608-8FB2-73F2C5176C96}" type="presOf" srcId="{15543FC0-87E1-4928-B26E-A707F401ACE1}" destId="{0115B74F-4EAD-466B-A9B5-AB59B11EB6DF}" srcOrd="0" destOrd="0" presId="urn:microsoft.com/office/officeart/2005/8/layout/vList2"/>
    <dgm:cxn modelId="{A08A1EEF-2C3B-4AF3-B820-E05BDB2324F0}" srcId="{D32507E5-1127-40DB-A289-FA6333C5DEC8}" destId="{AD38AFBE-66CC-45EA-A371-407E5F0538D6}" srcOrd="2" destOrd="0" parTransId="{7A93F2E2-EB8F-4584-98F2-C0D3EF8F2718}" sibTransId="{74DC0D4A-7AEE-46EE-B256-841D2DD493E8}"/>
    <dgm:cxn modelId="{9555B2EE-A498-4887-8729-AD607ED0C75A}" type="presParOf" srcId="{774BB478-451A-4A7A-8C24-D406D2BDD4E6}" destId="{E46A9277-8749-4F9A-8FF9-39661E52883F}" srcOrd="0" destOrd="0" presId="urn:microsoft.com/office/officeart/2005/8/layout/vList2"/>
    <dgm:cxn modelId="{AFE2E80F-6690-417B-83ED-D9040FF6991E}" type="presParOf" srcId="{774BB478-451A-4A7A-8C24-D406D2BDD4E6}" destId="{8FC060C8-8442-4125-BF25-4B14B80829D4}" srcOrd="1" destOrd="0" presId="urn:microsoft.com/office/officeart/2005/8/layout/vList2"/>
    <dgm:cxn modelId="{551D1ED5-F23D-410E-8CB6-4C4B95CA98E2}" type="presParOf" srcId="{774BB478-451A-4A7A-8C24-D406D2BDD4E6}" destId="{0115B74F-4EAD-466B-A9B5-AB59B11EB6DF}" srcOrd="2" destOrd="0" presId="urn:microsoft.com/office/officeart/2005/8/layout/vList2"/>
    <dgm:cxn modelId="{31604A41-570E-4E21-AA7A-5A309C252800}" type="presParOf" srcId="{774BB478-451A-4A7A-8C24-D406D2BDD4E6}" destId="{2AC30136-1441-4F39-8F19-B25F64CA5A58}" srcOrd="3" destOrd="0" presId="urn:microsoft.com/office/officeart/2005/8/layout/vList2"/>
    <dgm:cxn modelId="{00EE8476-1EB4-4CEC-9699-2A007652E5F1}" type="presParOf" srcId="{774BB478-451A-4A7A-8C24-D406D2BDD4E6}" destId="{2CFE1732-B9B3-4E9D-A82F-DF77B69AF183}" srcOrd="4" destOrd="0" presId="urn:microsoft.com/office/officeart/2005/8/layout/vList2"/>
    <dgm:cxn modelId="{79D48111-53CC-407B-B1BA-15936D335DB1}" type="presParOf" srcId="{774BB478-451A-4A7A-8C24-D406D2BDD4E6}" destId="{E47F22D9-8A24-4B94-A6B3-8E01996CA237}" srcOrd="5" destOrd="0" presId="urn:microsoft.com/office/officeart/2005/8/layout/vList2"/>
    <dgm:cxn modelId="{3C505150-27CB-438C-9056-980958D3517C}" type="presParOf" srcId="{774BB478-451A-4A7A-8C24-D406D2BDD4E6}" destId="{35C176EE-15B2-4380-BDA0-1E5ED5B8D98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D3F2E-96D3-4E93-9A46-AF67E779757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0D3D0D9-C700-43CE-BE63-8B9FB596C97D}">
      <dgm:prSet/>
      <dgm:spPr/>
      <dgm:t>
        <a:bodyPr/>
        <a:lstStyle/>
        <a:p>
          <a:r>
            <a:rPr lang="en-US"/>
            <a:t>Size of the dataset</a:t>
          </a:r>
        </a:p>
      </dgm:t>
    </dgm:pt>
    <dgm:pt modelId="{50D2733A-6C86-470B-AD16-F3C49D992D22}" type="parTrans" cxnId="{A3C0AA34-8E40-476A-A6E3-6E050072DE49}">
      <dgm:prSet/>
      <dgm:spPr/>
      <dgm:t>
        <a:bodyPr/>
        <a:lstStyle/>
        <a:p>
          <a:endParaRPr lang="en-US"/>
        </a:p>
      </dgm:t>
    </dgm:pt>
    <dgm:pt modelId="{5C3CCC1E-D46C-4358-B160-2128142E5E49}" type="sibTrans" cxnId="{A3C0AA34-8E40-476A-A6E3-6E050072DE49}">
      <dgm:prSet/>
      <dgm:spPr/>
      <dgm:t>
        <a:bodyPr/>
        <a:lstStyle/>
        <a:p>
          <a:endParaRPr lang="en-US"/>
        </a:p>
      </dgm:t>
    </dgm:pt>
    <dgm:pt modelId="{AC091634-C41E-44E6-A295-D2911EB506DF}">
      <dgm:prSet/>
      <dgm:spPr/>
      <dgm:t>
        <a:bodyPr/>
        <a:lstStyle/>
        <a:p>
          <a:r>
            <a:rPr lang="en-US"/>
            <a:t>Number of training data distributions</a:t>
          </a:r>
        </a:p>
      </dgm:t>
    </dgm:pt>
    <dgm:pt modelId="{11203A8B-F5E2-4883-A4A9-57446DE35AD9}" type="parTrans" cxnId="{BA3DE87E-BA3A-438E-9FE5-81517C838104}">
      <dgm:prSet/>
      <dgm:spPr/>
      <dgm:t>
        <a:bodyPr/>
        <a:lstStyle/>
        <a:p>
          <a:endParaRPr lang="en-US"/>
        </a:p>
      </dgm:t>
    </dgm:pt>
    <dgm:pt modelId="{F7523A89-FF7C-45B2-A3EC-161E84B22C90}" type="sibTrans" cxnId="{BA3DE87E-BA3A-438E-9FE5-81517C838104}">
      <dgm:prSet/>
      <dgm:spPr/>
      <dgm:t>
        <a:bodyPr/>
        <a:lstStyle/>
        <a:p>
          <a:endParaRPr lang="en-US"/>
        </a:p>
      </dgm:t>
    </dgm:pt>
    <dgm:pt modelId="{BE84D553-E030-4EAF-8693-E55065DBCCAB}">
      <dgm:prSet/>
      <dgm:spPr/>
      <dgm:t>
        <a:bodyPr/>
        <a:lstStyle/>
        <a:p>
          <a:r>
            <a:rPr lang="en-US"/>
            <a:t>Labelling and Human Bias</a:t>
          </a:r>
        </a:p>
      </dgm:t>
    </dgm:pt>
    <dgm:pt modelId="{D50CCCBF-E613-45AD-911A-FA9F20F63317}" type="parTrans" cxnId="{A9B50D0B-10A6-46FC-9C6C-5211763C0A47}">
      <dgm:prSet/>
      <dgm:spPr/>
      <dgm:t>
        <a:bodyPr/>
        <a:lstStyle/>
        <a:p>
          <a:endParaRPr lang="en-US"/>
        </a:p>
      </dgm:t>
    </dgm:pt>
    <dgm:pt modelId="{4B3A5910-8BA1-4A0D-8D78-322C18AB36A4}" type="sibTrans" cxnId="{A9B50D0B-10A6-46FC-9C6C-5211763C0A47}">
      <dgm:prSet/>
      <dgm:spPr/>
      <dgm:t>
        <a:bodyPr/>
        <a:lstStyle/>
        <a:p>
          <a:endParaRPr lang="en-US"/>
        </a:p>
      </dgm:t>
    </dgm:pt>
    <dgm:pt modelId="{59D00D72-E75B-4828-BA68-B5C29EE913E3}">
      <dgm:prSet/>
      <dgm:spPr/>
      <dgm:t>
        <a:bodyPr/>
        <a:lstStyle/>
        <a:p>
          <a:r>
            <a:rPr lang="en-US"/>
            <a:t>Architecture</a:t>
          </a:r>
        </a:p>
      </dgm:t>
    </dgm:pt>
    <dgm:pt modelId="{A0512FBB-4BC1-4233-ABF9-290AAE5F5862}" type="parTrans" cxnId="{F8567D53-458A-40EB-A2A0-00F3FBDDBC84}">
      <dgm:prSet/>
      <dgm:spPr/>
      <dgm:t>
        <a:bodyPr/>
        <a:lstStyle/>
        <a:p>
          <a:endParaRPr lang="en-US"/>
        </a:p>
      </dgm:t>
    </dgm:pt>
    <dgm:pt modelId="{9D81F627-7F57-4122-A6C8-49368B871478}" type="sibTrans" cxnId="{F8567D53-458A-40EB-A2A0-00F3FBDDBC84}">
      <dgm:prSet/>
      <dgm:spPr/>
      <dgm:t>
        <a:bodyPr/>
        <a:lstStyle/>
        <a:p>
          <a:endParaRPr lang="en-US"/>
        </a:p>
      </dgm:t>
    </dgm:pt>
    <dgm:pt modelId="{0CF2BC04-CC11-42BC-B8E6-30F0D5241C84}" type="pres">
      <dgm:prSet presAssocID="{B83D3F2E-96D3-4E93-9A46-AF67E779757A}" presName="hierChild1" presStyleCnt="0">
        <dgm:presLayoutVars>
          <dgm:chPref val="1"/>
          <dgm:dir/>
          <dgm:animOne val="branch"/>
          <dgm:animLvl val="lvl"/>
          <dgm:resizeHandles/>
        </dgm:presLayoutVars>
      </dgm:prSet>
      <dgm:spPr/>
    </dgm:pt>
    <dgm:pt modelId="{51A15386-3F19-4C0F-AFFE-159733FA430A}" type="pres">
      <dgm:prSet presAssocID="{E0D3D0D9-C700-43CE-BE63-8B9FB596C97D}" presName="hierRoot1" presStyleCnt="0"/>
      <dgm:spPr/>
    </dgm:pt>
    <dgm:pt modelId="{5F987B45-A1AA-4B4E-AC27-59D8EF91ED5A}" type="pres">
      <dgm:prSet presAssocID="{E0D3D0D9-C700-43CE-BE63-8B9FB596C97D}" presName="composite" presStyleCnt="0"/>
      <dgm:spPr/>
    </dgm:pt>
    <dgm:pt modelId="{795B0C3C-72D7-4C6F-AA49-6C8A657BCF06}" type="pres">
      <dgm:prSet presAssocID="{E0D3D0D9-C700-43CE-BE63-8B9FB596C97D}" presName="background" presStyleLbl="node0" presStyleIdx="0" presStyleCnt="4"/>
      <dgm:spPr/>
    </dgm:pt>
    <dgm:pt modelId="{698B977E-6BEE-4D58-8BC2-8DD1E283705A}" type="pres">
      <dgm:prSet presAssocID="{E0D3D0D9-C700-43CE-BE63-8B9FB596C97D}" presName="text" presStyleLbl="fgAcc0" presStyleIdx="0" presStyleCnt="4">
        <dgm:presLayoutVars>
          <dgm:chPref val="3"/>
        </dgm:presLayoutVars>
      </dgm:prSet>
      <dgm:spPr/>
    </dgm:pt>
    <dgm:pt modelId="{5DBD495D-8930-4F14-8F33-EEECDFE6A096}" type="pres">
      <dgm:prSet presAssocID="{E0D3D0D9-C700-43CE-BE63-8B9FB596C97D}" presName="hierChild2" presStyleCnt="0"/>
      <dgm:spPr/>
    </dgm:pt>
    <dgm:pt modelId="{8DD65D66-0A9C-4367-85C6-F4EE52C54362}" type="pres">
      <dgm:prSet presAssocID="{AC091634-C41E-44E6-A295-D2911EB506DF}" presName="hierRoot1" presStyleCnt="0"/>
      <dgm:spPr/>
    </dgm:pt>
    <dgm:pt modelId="{45E84717-9971-4E83-AD85-D0854E079246}" type="pres">
      <dgm:prSet presAssocID="{AC091634-C41E-44E6-A295-D2911EB506DF}" presName="composite" presStyleCnt="0"/>
      <dgm:spPr/>
    </dgm:pt>
    <dgm:pt modelId="{F97E4578-470C-49EC-BFA8-9924ABB20D59}" type="pres">
      <dgm:prSet presAssocID="{AC091634-C41E-44E6-A295-D2911EB506DF}" presName="background" presStyleLbl="node0" presStyleIdx="1" presStyleCnt="4"/>
      <dgm:spPr/>
    </dgm:pt>
    <dgm:pt modelId="{4D0FB148-4AFE-4436-8F65-CD5BC9C338E1}" type="pres">
      <dgm:prSet presAssocID="{AC091634-C41E-44E6-A295-D2911EB506DF}" presName="text" presStyleLbl="fgAcc0" presStyleIdx="1" presStyleCnt="4">
        <dgm:presLayoutVars>
          <dgm:chPref val="3"/>
        </dgm:presLayoutVars>
      </dgm:prSet>
      <dgm:spPr/>
    </dgm:pt>
    <dgm:pt modelId="{314B95F1-F417-4FB0-9855-4D932D409D3A}" type="pres">
      <dgm:prSet presAssocID="{AC091634-C41E-44E6-A295-D2911EB506DF}" presName="hierChild2" presStyleCnt="0"/>
      <dgm:spPr/>
    </dgm:pt>
    <dgm:pt modelId="{60E4DE40-CB10-4F8C-8929-8ED7961368D0}" type="pres">
      <dgm:prSet presAssocID="{BE84D553-E030-4EAF-8693-E55065DBCCAB}" presName="hierRoot1" presStyleCnt="0"/>
      <dgm:spPr/>
    </dgm:pt>
    <dgm:pt modelId="{E4F57703-BB01-4C8A-9716-F00EDFEA6AB2}" type="pres">
      <dgm:prSet presAssocID="{BE84D553-E030-4EAF-8693-E55065DBCCAB}" presName="composite" presStyleCnt="0"/>
      <dgm:spPr/>
    </dgm:pt>
    <dgm:pt modelId="{B9F88CA1-4589-40CB-8F77-1170E9F456AE}" type="pres">
      <dgm:prSet presAssocID="{BE84D553-E030-4EAF-8693-E55065DBCCAB}" presName="background" presStyleLbl="node0" presStyleIdx="2" presStyleCnt="4"/>
      <dgm:spPr/>
    </dgm:pt>
    <dgm:pt modelId="{2C79B370-FF91-429A-9D8B-B73A0066F7DA}" type="pres">
      <dgm:prSet presAssocID="{BE84D553-E030-4EAF-8693-E55065DBCCAB}" presName="text" presStyleLbl="fgAcc0" presStyleIdx="2" presStyleCnt="4">
        <dgm:presLayoutVars>
          <dgm:chPref val="3"/>
        </dgm:presLayoutVars>
      </dgm:prSet>
      <dgm:spPr/>
    </dgm:pt>
    <dgm:pt modelId="{182E28BA-8524-4E0E-8E48-85C318D65E1C}" type="pres">
      <dgm:prSet presAssocID="{BE84D553-E030-4EAF-8693-E55065DBCCAB}" presName="hierChild2" presStyleCnt="0"/>
      <dgm:spPr/>
    </dgm:pt>
    <dgm:pt modelId="{6112E060-39E9-4BED-A1E0-69A470384334}" type="pres">
      <dgm:prSet presAssocID="{59D00D72-E75B-4828-BA68-B5C29EE913E3}" presName="hierRoot1" presStyleCnt="0"/>
      <dgm:spPr/>
    </dgm:pt>
    <dgm:pt modelId="{0AD6127B-48DC-41F2-9C86-431F9F86BB3E}" type="pres">
      <dgm:prSet presAssocID="{59D00D72-E75B-4828-BA68-B5C29EE913E3}" presName="composite" presStyleCnt="0"/>
      <dgm:spPr/>
    </dgm:pt>
    <dgm:pt modelId="{B8A11B82-AE11-4CAF-A039-1E5F37392E74}" type="pres">
      <dgm:prSet presAssocID="{59D00D72-E75B-4828-BA68-B5C29EE913E3}" presName="background" presStyleLbl="node0" presStyleIdx="3" presStyleCnt="4"/>
      <dgm:spPr/>
    </dgm:pt>
    <dgm:pt modelId="{D137C07A-A12A-4322-AA60-6511C40381EA}" type="pres">
      <dgm:prSet presAssocID="{59D00D72-E75B-4828-BA68-B5C29EE913E3}" presName="text" presStyleLbl="fgAcc0" presStyleIdx="3" presStyleCnt="4">
        <dgm:presLayoutVars>
          <dgm:chPref val="3"/>
        </dgm:presLayoutVars>
      </dgm:prSet>
      <dgm:spPr/>
    </dgm:pt>
    <dgm:pt modelId="{768AB3F7-D956-4658-BF0A-7E09B778085D}" type="pres">
      <dgm:prSet presAssocID="{59D00D72-E75B-4828-BA68-B5C29EE913E3}" presName="hierChild2" presStyleCnt="0"/>
      <dgm:spPr/>
    </dgm:pt>
  </dgm:ptLst>
  <dgm:cxnLst>
    <dgm:cxn modelId="{A9B50D0B-10A6-46FC-9C6C-5211763C0A47}" srcId="{B83D3F2E-96D3-4E93-9A46-AF67E779757A}" destId="{BE84D553-E030-4EAF-8693-E55065DBCCAB}" srcOrd="2" destOrd="0" parTransId="{D50CCCBF-E613-45AD-911A-FA9F20F63317}" sibTransId="{4B3A5910-8BA1-4A0D-8D78-322C18AB36A4}"/>
    <dgm:cxn modelId="{3FF3F00E-53B3-44CC-859A-FDCBF9CE6BD2}" type="presOf" srcId="{AC091634-C41E-44E6-A295-D2911EB506DF}" destId="{4D0FB148-4AFE-4436-8F65-CD5BC9C338E1}" srcOrd="0" destOrd="0" presId="urn:microsoft.com/office/officeart/2005/8/layout/hierarchy1"/>
    <dgm:cxn modelId="{AE1D4529-E311-4837-A215-975531448EF5}" type="presOf" srcId="{BE84D553-E030-4EAF-8693-E55065DBCCAB}" destId="{2C79B370-FF91-429A-9D8B-B73A0066F7DA}" srcOrd="0" destOrd="0" presId="urn:microsoft.com/office/officeart/2005/8/layout/hierarchy1"/>
    <dgm:cxn modelId="{A3C0AA34-8E40-476A-A6E3-6E050072DE49}" srcId="{B83D3F2E-96D3-4E93-9A46-AF67E779757A}" destId="{E0D3D0D9-C700-43CE-BE63-8B9FB596C97D}" srcOrd="0" destOrd="0" parTransId="{50D2733A-6C86-470B-AD16-F3C49D992D22}" sibTransId="{5C3CCC1E-D46C-4358-B160-2128142E5E49}"/>
    <dgm:cxn modelId="{F8567D53-458A-40EB-A2A0-00F3FBDDBC84}" srcId="{B83D3F2E-96D3-4E93-9A46-AF67E779757A}" destId="{59D00D72-E75B-4828-BA68-B5C29EE913E3}" srcOrd="3" destOrd="0" parTransId="{A0512FBB-4BC1-4233-ABF9-290AAE5F5862}" sibTransId="{9D81F627-7F57-4122-A6C8-49368B871478}"/>
    <dgm:cxn modelId="{BA3DE87E-BA3A-438E-9FE5-81517C838104}" srcId="{B83D3F2E-96D3-4E93-9A46-AF67E779757A}" destId="{AC091634-C41E-44E6-A295-D2911EB506DF}" srcOrd="1" destOrd="0" parTransId="{11203A8B-F5E2-4883-A4A9-57446DE35AD9}" sibTransId="{F7523A89-FF7C-45B2-A3EC-161E84B22C90}"/>
    <dgm:cxn modelId="{F4F972B8-1D5B-49A3-88EE-6E2DD8F103B7}" type="presOf" srcId="{B83D3F2E-96D3-4E93-9A46-AF67E779757A}" destId="{0CF2BC04-CC11-42BC-B8E6-30F0D5241C84}" srcOrd="0" destOrd="0" presId="urn:microsoft.com/office/officeart/2005/8/layout/hierarchy1"/>
    <dgm:cxn modelId="{67B89ED8-5413-4918-9A9F-EC0594362E69}" type="presOf" srcId="{59D00D72-E75B-4828-BA68-B5C29EE913E3}" destId="{D137C07A-A12A-4322-AA60-6511C40381EA}" srcOrd="0" destOrd="0" presId="urn:microsoft.com/office/officeart/2005/8/layout/hierarchy1"/>
    <dgm:cxn modelId="{BD3434EE-74C1-4355-B0EE-57007123C88F}" type="presOf" srcId="{E0D3D0D9-C700-43CE-BE63-8B9FB596C97D}" destId="{698B977E-6BEE-4D58-8BC2-8DD1E283705A}" srcOrd="0" destOrd="0" presId="urn:microsoft.com/office/officeart/2005/8/layout/hierarchy1"/>
    <dgm:cxn modelId="{0AFD82CE-8714-4335-8A03-120636DDC80F}" type="presParOf" srcId="{0CF2BC04-CC11-42BC-B8E6-30F0D5241C84}" destId="{51A15386-3F19-4C0F-AFFE-159733FA430A}" srcOrd="0" destOrd="0" presId="urn:microsoft.com/office/officeart/2005/8/layout/hierarchy1"/>
    <dgm:cxn modelId="{693C3903-CE4F-442E-B22C-1AFDAE607193}" type="presParOf" srcId="{51A15386-3F19-4C0F-AFFE-159733FA430A}" destId="{5F987B45-A1AA-4B4E-AC27-59D8EF91ED5A}" srcOrd="0" destOrd="0" presId="urn:microsoft.com/office/officeart/2005/8/layout/hierarchy1"/>
    <dgm:cxn modelId="{3FF7468C-5418-4868-BAC1-ABF9EF500B0A}" type="presParOf" srcId="{5F987B45-A1AA-4B4E-AC27-59D8EF91ED5A}" destId="{795B0C3C-72D7-4C6F-AA49-6C8A657BCF06}" srcOrd="0" destOrd="0" presId="urn:microsoft.com/office/officeart/2005/8/layout/hierarchy1"/>
    <dgm:cxn modelId="{32B0DBA4-FD07-4107-97D2-997E89703A6E}" type="presParOf" srcId="{5F987B45-A1AA-4B4E-AC27-59D8EF91ED5A}" destId="{698B977E-6BEE-4D58-8BC2-8DD1E283705A}" srcOrd="1" destOrd="0" presId="urn:microsoft.com/office/officeart/2005/8/layout/hierarchy1"/>
    <dgm:cxn modelId="{37A3989C-C0BC-4886-8D4D-DA2E15B0D26D}" type="presParOf" srcId="{51A15386-3F19-4C0F-AFFE-159733FA430A}" destId="{5DBD495D-8930-4F14-8F33-EEECDFE6A096}" srcOrd="1" destOrd="0" presId="urn:microsoft.com/office/officeart/2005/8/layout/hierarchy1"/>
    <dgm:cxn modelId="{A07AE101-129C-4067-B7F4-240A18D47EB6}" type="presParOf" srcId="{0CF2BC04-CC11-42BC-B8E6-30F0D5241C84}" destId="{8DD65D66-0A9C-4367-85C6-F4EE52C54362}" srcOrd="1" destOrd="0" presId="urn:microsoft.com/office/officeart/2005/8/layout/hierarchy1"/>
    <dgm:cxn modelId="{1EB835E7-410C-4143-9E18-BAB8CBED0AF1}" type="presParOf" srcId="{8DD65D66-0A9C-4367-85C6-F4EE52C54362}" destId="{45E84717-9971-4E83-AD85-D0854E079246}" srcOrd="0" destOrd="0" presId="urn:microsoft.com/office/officeart/2005/8/layout/hierarchy1"/>
    <dgm:cxn modelId="{B5727A3A-D164-49EB-A545-7D021DB50C39}" type="presParOf" srcId="{45E84717-9971-4E83-AD85-D0854E079246}" destId="{F97E4578-470C-49EC-BFA8-9924ABB20D59}" srcOrd="0" destOrd="0" presId="urn:microsoft.com/office/officeart/2005/8/layout/hierarchy1"/>
    <dgm:cxn modelId="{10ED3E00-251F-4AEC-85E0-A860AFC84005}" type="presParOf" srcId="{45E84717-9971-4E83-AD85-D0854E079246}" destId="{4D0FB148-4AFE-4436-8F65-CD5BC9C338E1}" srcOrd="1" destOrd="0" presId="urn:microsoft.com/office/officeart/2005/8/layout/hierarchy1"/>
    <dgm:cxn modelId="{FB1FD4C6-FA9A-4521-B7F5-6811DD1EA292}" type="presParOf" srcId="{8DD65D66-0A9C-4367-85C6-F4EE52C54362}" destId="{314B95F1-F417-4FB0-9855-4D932D409D3A}" srcOrd="1" destOrd="0" presId="urn:microsoft.com/office/officeart/2005/8/layout/hierarchy1"/>
    <dgm:cxn modelId="{CEB67C98-42B4-4DEB-B692-1A6BF90D2E03}" type="presParOf" srcId="{0CF2BC04-CC11-42BC-B8E6-30F0D5241C84}" destId="{60E4DE40-CB10-4F8C-8929-8ED7961368D0}" srcOrd="2" destOrd="0" presId="urn:microsoft.com/office/officeart/2005/8/layout/hierarchy1"/>
    <dgm:cxn modelId="{5267EF69-A688-4912-9347-DA3AE64B88EC}" type="presParOf" srcId="{60E4DE40-CB10-4F8C-8929-8ED7961368D0}" destId="{E4F57703-BB01-4C8A-9716-F00EDFEA6AB2}" srcOrd="0" destOrd="0" presId="urn:microsoft.com/office/officeart/2005/8/layout/hierarchy1"/>
    <dgm:cxn modelId="{2E2467B3-2C74-4F06-BC0C-10830CF2FE6E}" type="presParOf" srcId="{E4F57703-BB01-4C8A-9716-F00EDFEA6AB2}" destId="{B9F88CA1-4589-40CB-8F77-1170E9F456AE}" srcOrd="0" destOrd="0" presId="urn:microsoft.com/office/officeart/2005/8/layout/hierarchy1"/>
    <dgm:cxn modelId="{105D39D9-2091-41EE-B0EE-0755CAC4279D}" type="presParOf" srcId="{E4F57703-BB01-4C8A-9716-F00EDFEA6AB2}" destId="{2C79B370-FF91-429A-9D8B-B73A0066F7DA}" srcOrd="1" destOrd="0" presId="urn:microsoft.com/office/officeart/2005/8/layout/hierarchy1"/>
    <dgm:cxn modelId="{2617EB2A-87E1-48C2-9221-F6198ADDF4CB}" type="presParOf" srcId="{60E4DE40-CB10-4F8C-8929-8ED7961368D0}" destId="{182E28BA-8524-4E0E-8E48-85C318D65E1C}" srcOrd="1" destOrd="0" presId="urn:microsoft.com/office/officeart/2005/8/layout/hierarchy1"/>
    <dgm:cxn modelId="{BF5123D9-865B-4328-A298-8DDB808135E4}" type="presParOf" srcId="{0CF2BC04-CC11-42BC-B8E6-30F0D5241C84}" destId="{6112E060-39E9-4BED-A1E0-69A470384334}" srcOrd="3" destOrd="0" presId="urn:microsoft.com/office/officeart/2005/8/layout/hierarchy1"/>
    <dgm:cxn modelId="{25BBEB8F-7078-47FA-9A41-C54F5E9ED0B2}" type="presParOf" srcId="{6112E060-39E9-4BED-A1E0-69A470384334}" destId="{0AD6127B-48DC-41F2-9C86-431F9F86BB3E}" srcOrd="0" destOrd="0" presId="urn:microsoft.com/office/officeart/2005/8/layout/hierarchy1"/>
    <dgm:cxn modelId="{8CD2EB58-E6A9-4431-8358-5ABF5AD84DA3}" type="presParOf" srcId="{0AD6127B-48DC-41F2-9C86-431F9F86BB3E}" destId="{B8A11B82-AE11-4CAF-A039-1E5F37392E74}" srcOrd="0" destOrd="0" presId="urn:microsoft.com/office/officeart/2005/8/layout/hierarchy1"/>
    <dgm:cxn modelId="{324F750B-0ADE-416B-9FC2-6D7D30112772}" type="presParOf" srcId="{0AD6127B-48DC-41F2-9C86-431F9F86BB3E}" destId="{D137C07A-A12A-4322-AA60-6511C40381EA}" srcOrd="1" destOrd="0" presId="urn:microsoft.com/office/officeart/2005/8/layout/hierarchy1"/>
    <dgm:cxn modelId="{BA0580C0-D0E5-4230-A36D-DFFE44E2F526}" type="presParOf" srcId="{6112E060-39E9-4BED-A1E0-69A470384334}" destId="{768AB3F7-D956-4658-BF0A-7E09B778085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A9277-8749-4F9A-8FF9-39661E52883F}">
      <dsp:nvSpPr>
        <dsp:cNvPr id="0" name=""/>
        <dsp:cNvSpPr/>
      </dsp:nvSpPr>
      <dsp:spPr>
        <a:xfrm>
          <a:off x="0" y="55267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u="sng" kern="1200"/>
            <a:t>MSP-IMPROV</a:t>
          </a:r>
          <a:endParaRPr lang="en-US" sz="2400" kern="1200"/>
        </a:p>
      </dsp:txBody>
      <dsp:txXfrm>
        <a:off x="28100" y="580773"/>
        <a:ext cx="6569872" cy="519439"/>
      </dsp:txXfrm>
    </dsp:sp>
    <dsp:sp modelId="{0115B74F-4EAD-466B-A9B5-AB59B11EB6DF}">
      <dsp:nvSpPr>
        <dsp:cNvPr id="0" name=""/>
        <dsp:cNvSpPr/>
      </dsp:nvSpPr>
      <dsp:spPr>
        <a:xfrm>
          <a:off x="0" y="119743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12 hours of speech data, 10039 utterances</a:t>
          </a:r>
        </a:p>
      </dsp:txBody>
      <dsp:txXfrm>
        <a:off x="28100" y="1225533"/>
        <a:ext cx="6569872" cy="519439"/>
      </dsp:txXfrm>
    </dsp:sp>
    <dsp:sp modelId="{2CFE1732-B9B3-4E9D-A82F-DF77B69AF183}">
      <dsp:nvSpPr>
        <dsp:cNvPr id="0" name=""/>
        <dsp:cNvSpPr/>
      </dsp:nvSpPr>
      <dsp:spPr>
        <a:xfrm>
          <a:off x="0" y="184219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u="sng" kern="1200"/>
            <a:t>IEMOCAP</a:t>
          </a:r>
          <a:endParaRPr lang="en-US" sz="2400" kern="1200"/>
        </a:p>
      </dsp:txBody>
      <dsp:txXfrm>
        <a:off x="28100" y="1870293"/>
        <a:ext cx="6569872" cy="519439"/>
      </dsp:txXfrm>
    </dsp:sp>
    <dsp:sp modelId="{35C176EE-15B2-4380-BDA0-1E5ED5B8D983}">
      <dsp:nvSpPr>
        <dsp:cNvPr id="0" name=""/>
        <dsp:cNvSpPr/>
      </dsp:nvSpPr>
      <dsp:spPr>
        <a:xfrm>
          <a:off x="0" y="248695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18 hours of speech data, 8438 utterances</a:t>
          </a:r>
        </a:p>
      </dsp:txBody>
      <dsp:txXfrm>
        <a:off x="28100" y="2515053"/>
        <a:ext cx="6569872"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B0C3C-72D7-4C6F-AA49-6C8A657BCF06}">
      <dsp:nvSpPr>
        <dsp:cNvPr id="0" name=""/>
        <dsp:cNvSpPr/>
      </dsp:nvSpPr>
      <dsp:spPr>
        <a:xfrm>
          <a:off x="3419"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B977E-6BEE-4D58-8BC2-8DD1E283705A}">
      <dsp:nvSpPr>
        <dsp:cNvPr id="0" name=""/>
        <dsp:cNvSpPr/>
      </dsp:nvSpPr>
      <dsp:spPr>
        <a:xfrm>
          <a:off x="274716"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Size of the dataset</a:t>
          </a:r>
        </a:p>
      </dsp:txBody>
      <dsp:txXfrm>
        <a:off x="320127" y="866029"/>
        <a:ext cx="2350847" cy="1459638"/>
      </dsp:txXfrm>
    </dsp:sp>
    <dsp:sp modelId="{F97E4578-470C-49EC-BFA8-9924ABB20D59}">
      <dsp:nvSpPr>
        <dsp:cNvPr id="0" name=""/>
        <dsp:cNvSpPr/>
      </dsp:nvSpPr>
      <dsp:spPr>
        <a:xfrm>
          <a:off x="2987683"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0FB148-4AFE-4436-8F65-CD5BC9C338E1}">
      <dsp:nvSpPr>
        <dsp:cNvPr id="0" name=""/>
        <dsp:cNvSpPr/>
      </dsp:nvSpPr>
      <dsp:spPr>
        <a:xfrm>
          <a:off x="3258979"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Number of training data distributions</a:t>
          </a:r>
        </a:p>
      </dsp:txBody>
      <dsp:txXfrm>
        <a:off x="3304390" y="866029"/>
        <a:ext cx="2350847" cy="1459638"/>
      </dsp:txXfrm>
    </dsp:sp>
    <dsp:sp modelId="{B9F88CA1-4589-40CB-8F77-1170E9F456AE}">
      <dsp:nvSpPr>
        <dsp:cNvPr id="0" name=""/>
        <dsp:cNvSpPr/>
      </dsp:nvSpPr>
      <dsp:spPr>
        <a:xfrm>
          <a:off x="5971946"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9B370-FF91-429A-9D8B-B73A0066F7DA}">
      <dsp:nvSpPr>
        <dsp:cNvPr id="0" name=""/>
        <dsp:cNvSpPr/>
      </dsp:nvSpPr>
      <dsp:spPr>
        <a:xfrm>
          <a:off x="6243242"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Labelling and Human Bias</a:t>
          </a:r>
        </a:p>
      </dsp:txBody>
      <dsp:txXfrm>
        <a:off x="6288653" y="866029"/>
        <a:ext cx="2350847" cy="1459638"/>
      </dsp:txXfrm>
    </dsp:sp>
    <dsp:sp modelId="{B8A11B82-AE11-4CAF-A039-1E5F37392E74}">
      <dsp:nvSpPr>
        <dsp:cNvPr id="0" name=""/>
        <dsp:cNvSpPr/>
      </dsp:nvSpPr>
      <dsp:spPr>
        <a:xfrm>
          <a:off x="8956209"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37C07A-A12A-4322-AA60-6511C40381EA}">
      <dsp:nvSpPr>
        <dsp:cNvPr id="0" name=""/>
        <dsp:cNvSpPr/>
      </dsp:nvSpPr>
      <dsp:spPr>
        <a:xfrm>
          <a:off x="9227506"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Architecture</a:t>
          </a:r>
        </a:p>
      </dsp:txBody>
      <dsp:txXfrm>
        <a:off x="9272917" y="866029"/>
        <a:ext cx="2350847" cy="14596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F1B2C-F3E6-4771-AB0F-F956F250AE5E}" type="datetimeFigureOut">
              <a:rPr lang="en-US" smtClean="0"/>
              <a:t>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C118C-48E1-4114-9041-6A465FDC6B30}" type="slidenum">
              <a:rPr lang="en-US" smtClean="0"/>
              <a:t>‹#›</a:t>
            </a:fld>
            <a:endParaRPr lang="en-US"/>
          </a:p>
        </p:txBody>
      </p:sp>
    </p:spTree>
    <p:extLst>
      <p:ext uri="{BB962C8B-B14F-4D97-AF65-F5344CB8AC3E}">
        <p14:creationId xmlns:p14="http://schemas.microsoft.com/office/powerpoint/2010/main" val="195611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presentation is for EE583 PR project. </a:t>
            </a:r>
          </a:p>
          <a:p>
            <a:r>
              <a:rPr lang="en-US" dirty="0"/>
              <a:t>In this project I have analyzed the paper </a:t>
            </a:r>
            <a:r>
              <a:rPr lang="en-US" i="1" dirty="0"/>
              <a:t>Deep Multilayer </a:t>
            </a:r>
            <a:r>
              <a:rPr lang="en-US" i="1" dirty="0" err="1"/>
              <a:t>Perceptrons</a:t>
            </a:r>
            <a:r>
              <a:rPr lang="en-US" i="1" dirty="0"/>
              <a:t> for Dimensional</a:t>
            </a:r>
            <a:br>
              <a:rPr lang="en-US" i="1" dirty="0"/>
            </a:br>
            <a:r>
              <a:rPr lang="en-US" i="1" dirty="0"/>
              <a:t>Speech Emotion Recognition , which is published as </a:t>
            </a:r>
            <a:r>
              <a:rPr lang="en-US" i="1"/>
              <a:t>a proceedings </a:t>
            </a:r>
            <a:r>
              <a:rPr lang="en-US" i="1" dirty="0"/>
              <a:t>paper in </a:t>
            </a:r>
            <a:r>
              <a:rPr lang="en-US" b="0" i="0" dirty="0">
                <a:solidFill>
                  <a:srgbClr val="BDC1C6"/>
                </a:solidFill>
                <a:effectLst/>
                <a:latin typeface="arial" panose="020B0604020202020204" pitchFamily="34" charset="0"/>
              </a:rPr>
              <a:t>Asia-Pacific Signal and Information Processing Association Annual Summit</a:t>
            </a:r>
            <a:endParaRPr lang="en-US" i="1" dirty="0"/>
          </a:p>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1</a:t>
            </a:fld>
            <a:endParaRPr lang="en-US"/>
          </a:p>
        </p:txBody>
      </p:sp>
    </p:spTree>
    <p:extLst>
      <p:ext uri="{BB962C8B-B14F-4D97-AF65-F5344CB8AC3E}">
        <p14:creationId xmlns:p14="http://schemas.microsoft.com/office/powerpoint/2010/main" val="2672799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scheme where the categorical labels such as joy and anger are utilized for classification. Researchers of this paper, on the other hand, utilize the dimensional emotions and convert this problem into more of a regression one . </a:t>
            </a:r>
          </a:p>
        </p:txBody>
      </p:sp>
      <p:sp>
        <p:nvSpPr>
          <p:cNvPr id="4" name="Slide Number Placeholder 3"/>
          <p:cNvSpPr>
            <a:spLocks noGrp="1"/>
          </p:cNvSpPr>
          <p:nvPr>
            <p:ph type="sldNum" sz="quarter" idx="5"/>
          </p:nvPr>
        </p:nvSpPr>
        <p:spPr/>
        <p:txBody>
          <a:bodyPr/>
          <a:lstStyle/>
          <a:p>
            <a:fld id="{14AC118C-48E1-4114-9041-6A465FDC6B30}" type="slidenum">
              <a:rPr lang="en-US" smtClean="0"/>
              <a:t>2</a:t>
            </a:fld>
            <a:endParaRPr lang="en-US"/>
          </a:p>
        </p:txBody>
      </p:sp>
    </p:spTree>
    <p:extLst>
      <p:ext uri="{BB962C8B-B14F-4D97-AF65-F5344CB8AC3E}">
        <p14:creationId xmlns:p14="http://schemas.microsoft.com/office/powerpoint/2010/main" val="33522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did they do that, numerical labels are needed in this regression problem</a:t>
            </a:r>
          </a:p>
          <a:p>
            <a:r>
              <a:rPr lang="en-US" dirty="0"/>
              <a:t>Russel argued in his 1979 paper that the emotions have representations in 3 dimension, being Valence, Arousal and Dominance.</a:t>
            </a:r>
          </a:p>
          <a:p>
            <a:r>
              <a:rPr lang="en-US" dirty="0"/>
              <a:t>Valence: the pleasantness</a:t>
            </a:r>
          </a:p>
          <a:p>
            <a:r>
              <a:rPr lang="en-US" dirty="0"/>
              <a:t>Arousal: The intensity of emotion</a:t>
            </a:r>
          </a:p>
          <a:p>
            <a:r>
              <a:rPr lang="en-US" dirty="0"/>
              <a:t>Dominance: Degree of control </a:t>
            </a:r>
          </a:p>
        </p:txBody>
      </p:sp>
      <p:sp>
        <p:nvSpPr>
          <p:cNvPr id="4" name="Slide Number Placeholder 3"/>
          <p:cNvSpPr>
            <a:spLocks noGrp="1"/>
          </p:cNvSpPr>
          <p:nvPr>
            <p:ph type="sldNum" sz="quarter" idx="5"/>
          </p:nvPr>
        </p:nvSpPr>
        <p:spPr/>
        <p:txBody>
          <a:bodyPr/>
          <a:lstStyle/>
          <a:p>
            <a:fld id="{14AC118C-48E1-4114-9041-6A465FDC6B30}" type="slidenum">
              <a:rPr lang="en-US" smtClean="0"/>
              <a:t>3</a:t>
            </a:fld>
            <a:endParaRPr lang="en-US"/>
          </a:p>
        </p:txBody>
      </p:sp>
    </p:spTree>
    <p:extLst>
      <p:ext uri="{BB962C8B-B14F-4D97-AF65-F5344CB8AC3E}">
        <p14:creationId xmlns:p14="http://schemas.microsoft.com/office/powerpoint/2010/main" val="317548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databases are utilized in this study.</a:t>
            </a:r>
            <a:br>
              <a:rPr lang="en-US" dirty="0"/>
            </a:br>
            <a:r>
              <a:rPr lang="en-US" dirty="0"/>
              <a:t>MSP : dyadic interactions staged by 12 actors</a:t>
            </a:r>
          </a:p>
          <a:p>
            <a:r>
              <a:rPr lang="en-US" dirty="0"/>
              <a:t>Although both datasets include extra data such as video and text, only audio data was utilized.</a:t>
            </a:r>
          </a:p>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5</a:t>
            </a:fld>
            <a:endParaRPr lang="en-US"/>
          </a:p>
        </p:txBody>
      </p:sp>
    </p:spTree>
    <p:extLst>
      <p:ext uri="{BB962C8B-B14F-4D97-AF65-F5344CB8AC3E}">
        <p14:creationId xmlns:p14="http://schemas.microsoft.com/office/powerpoint/2010/main" val="251379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a:t>
            </a:r>
            <a:r>
              <a:rPr lang="en-US" dirty="0" err="1"/>
              <a:t>GeMAPS</a:t>
            </a:r>
            <a:r>
              <a:rPr lang="en-US" dirty="0"/>
              <a:t> features utilized in the study. </a:t>
            </a:r>
          </a:p>
          <a:p>
            <a:r>
              <a:rPr lang="en-US" dirty="0"/>
              <a:t>There seems to be 20 features but one feature is actually composed of 4 components, here there are 4 MFCCs</a:t>
            </a:r>
          </a:p>
          <a:p>
            <a:r>
              <a:rPr lang="en-US" dirty="0"/>
              <a:t>These low level descriptors are extracted from the data resulting in nodes dimension of nodes </a:t>
            </a:r>
            <a:r>
              <a:rPr lang="en-US" b="1" i="0" dirty="0">
                <a:solidFill>
                  <a:srgbClr val="BDC1C6"/>
                </a:solidFill>
                <a:effectLst/>
                <a:latin typeface="arial" panose="020B0604020202020204" pitchFamily="34" charset="0"/>
              </a:rPr>
              <a:t>(3409 × 23)</a:t>
            </a:r>
            <a:br>
              <a:rPr lang="en-US" b="1" i="0" dirty="0">
                <a:solidFill>
                  <a:srgbClr val="BDC1C6"/>
                </a:solidFill>
                <a:effectLst/>
                <a:latin typeface="arial" panose="020B0604020202020204" pitchFamily="34" charset="0"/>
              </a:rPr>
            </a:br>
            <a:r>
              <a:rPr lang="en-US" dirty="0"/>
              <a:t>along the larger dimension mean and standard deviation are calculated to obtain 46 features. In addition authors defined a new feature</a:t>
            </a:r>
          </a:p>
          <a:p>
            <a:r>
              <a:rPr lang="en-US" dirty="0"/>
              <a:t>The silence is obtained as the ratio of silent frames by the number of total frames. </a:t>
            </a:r>
          </a:p>
        </p:txBody>
      </p:sp>
      <p:sp>
        <p:nvSpPr>
          <p:cNvPr id="4" name="Slide Number Placeholder 3"/>
          <p:cNvSpPr>
            <a:spLocks noGrp="1"/>
          </p:cNvSpPr>
          <p:nvPr>
            <p:ph type="sldNum" sz="quarter" idx="5"/>
          </p:nvPr>
        </p:nvSpPr>
        <p:spPr/>
        <p:txBody>
          <a:bodyPr/>
          <a:lstStyle/>
          <a:p>
            <a:fld id="{14AC118C-48E1-4114-9041-6A465FDC6B30}" type="slidenum">
              <a:rPr lang="en-US" smtClean="0"/>
              <a:t>6</a:t>
            </a:fld>
            <a:endParaRPr lang="en-US"/>
          </a:p>
        </p:txBody>
      </p:sp>
    </p:spTree>
    <p:extLst>
      <p:ext uri="{BB962C8B-B14F-4D97-AF65-F5344CB8AC3E}">
        <p14:creationId xmlns:p14="http://schemas.microsoft.com/office/powerpoint/2010/main" val="797548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7</a:t>
            </a:fld>
            <a:endParaRPr lang="en-US"/>
          </a:p>
        </p:txBody>
      </p:sp>
    </p:spTree>
    <p:extLst>
      <p:ext uri="{BB962C8B-B14F-4D97-AF65-F5344CB8AC3E}">
        <p14:creationId xmlns:p14="http://schemas.microsoft.com/office/powerpoint/2010/main" val="4107807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9</a:t>
            </a:fld>
            <a:endParaRPr lang="en-US"/>
          </a:p>
        </p:txBody>
      </p:sp>
    </p:spTree>
    <p:extLst>
      <p:ext uri="{BB962C8B-B14F-4D97-AF65-F5344CB8AC3E}">
        <p14:creationId xmlns:p14="http://schemas.microsoft.com/office/powerpoint/2010/main" val="3039124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10</a:t>
            </a:fld>
            <a:endParaRPr lang="en-US"/>
          </a:p>
        </p:txBody>
      </p:sp>
    </p:spTree>
    <p:extLst>
      <p:ext uri="{BB962C8B-B14F-4D97-AF65-F5344CB8AC3E}">
        <p14:creationId xmlns:p14="http://schemas.microsoft.com/office/powerpoint/2010/main" val="7391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73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BD2F3E9-BE90-45A2-A0FE-51AA72662F8F}"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5981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19837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069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2892073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1322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36938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4045748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86201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203284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1993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2F3E9-BE90-45A2-A0FE-51AA72662F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257646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2F3E9-BE90-45A2-A0FE-51AA72662F8F}"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21636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2F3E9-BE90-45A2-A0FE-51AA72662F8F}"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91709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2F3E9-BE90-45A2-A0FE-51AA72662F8F}"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87631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2F3E9-BE90-45A2-A0FE-51AA72662F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353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2F3E9-BE90-45A2-A0FE-51AA72662F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93154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BD2F3E9-BE90-45A2-A0FE-51AA72662F8F}" type="datetimeFigureOut">
              <a:rPr lang="en-US" smtClean="0"/>
              <a:t>2/8/2022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5470E6D-EAFC-468D-B910-D4BB5F99EE1F}" type="slidenum">
              <a:rPr lang="en-US" smtClean="0"/>
              <a:t>‹#›</a:t>
            </a:fld>
            <a:endParaRPr lang="en-US"/>
          </a:p>
        </p:txBody>
      </p:sp>
    </p:spTree>
    <p:extLst>
      <p:ext uri="{BB962C8B-B14F-4D97-AF65-F5344CB8AC3E}">
        <p14:creationId xmlns:p14="http://schemas.microsoft.com/office/powerpoint/2010/main" val="953145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C62-08AE-4DB9-8E9A-663B7AFB68FC}"/>
              </a:ext>
            </a:extLst>
          </p:cNvPr>
          <p:cNvSpPr>
            <a:spLocks noGrp="1"/>
          </p:cNvSpPr>
          <p:nvPr>
            <p:ph type="title"/>
          </p:nvPr>
        </p:nvSpPr>
        <p:spPr>
          <a:xfrm>
            <a:off x="622068" y="1583513"/>
            <a:ext cx="8534400" cy="1507067"/>
          </a:xfrm>
        </p:spPr>
        <p:txBody>
          <a:bodyPr>
            <a:normAutofit fontScale="90000"/>
          </a:bodyPr>
          <a:lstStyle/>
          <a:p>
            <a:r>
              <a:rPr lang="en-US" dirty="0" err="1"/>
              <a:t>Analysıs</a:t>
            </a:r>
            <a:r>
              <a:rPr lang="en-US" dirty="0"/>
              <a:t> OF </a:t>
            </a:r>
            <a:r>
              <a:rPr lang="en-US" i="1" dirty="0"/>
              <a:t>Deep Multilayer </a:t>
            </a:r>
            <a:r>
              <a:rPr lang="en-US" i="1" dirty="0" err="1"/>
              <a:t>Perceptrons</a:t>
            </a:r>
            <a:r>
              <a:rPr lang="en-US" i="1" dirty="0"/>
              <a:t> for Dimensional</a:t>
            </a:r>
            <a:br>
              <a:rPr lang="en-US" i="1" dirty="0"/>
            </a:br>
            <a:r>
              <a:rPr lang="en-US" i="1" dirty="0"/>
              <a:t>Speech Emotion Recognition </a:t>
            </a:r>
            <a:br>
              <a:rPr lang="en-US" i="1" dirty="0"/>
            </a:br>
            <a:endParaRPr lang="en-US" i="1" dirty="0"/>
          </a:p>
        </p:txBody>
      </p:sp>
      <p:sp>
        <p:nvSpPr>
          <p:cNvPr id="3" name="Content Placeholder 2">
            <a:extLst>
              <a:ext uri="{FF2B5EF4-FFF2-40B4-BE49-F238E27FC236}">
                <a16:creationId xmlns:a16="http://schemas.microsoft.com/office/drawing/2014/main" id="{E2EA32C9-42E2-4729-8931-4619EC747A62}"/>
              </a:ext>
            </a:extLst>
          </p:cNvPr>
          <p:cNvSpPr>
            <a:spLocks noGrp="1"/>
          </p:cNvSpPr>
          <p:nvPr>
            <p:ph idx="1"/>
          </p:nvPr>
        </p:nvSpPr>
        <p:spPr>
          <a:xfrm>
            <a:off x="622068" y="2337047"/>
            <a:ext cx="8534400" cy="3615267"/>
          </a:xfrm>
        </p:spPr>
        <p:txBody>
          <a:bodyPr/>
          <a:lstStyle/>
          <a:p>
            <a:r>
              <a:rPr lang="en-US" dirty="0"/>
              <a:t>Kutay Uğurlu</a:t>
            </a:r>
          </a:p>
        </p:txBody>
      </p:sp>
    </p:spTree>
    <p:extLst>
      <p:ext uri="{BB962C8B-B14F-4D97-AF65-F5344CB8AC3E}">
        <p14:creationId xmlns:p14="http://schemas.microsoft.com/office/powerpoint/2010/main" val="3368769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F430FC3-7DC9-4CF2-B24E-0787C027CE87}"/>
              </a:ext>
            </a:extLst>
          </p:cNvPr>
          <p:cNvGraphicFramePr>
            <a:graphicFrameLocks noGrp="1"/>
          </p:cNvGraphicFramePr>
          <p:nvPr>
            <p:ph idx="1"/>
          </p:nvPr>
        </p:nvGraphicFramePr>
        <p:xfrm>
          <a:off x="259702" y="3765415"/>
          <a:ext cx="11672596" cy="2933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E55D0E7-DD41-4EC3-8A2C-8D7EC4E170DE}"/>
              </a:ext>
            </a:extLst>
          </p:cNvPr>
          <p:cNvPicPr>
            <a:picLocks noChangeAspect="1"/>
          </p:cNvPicPr>
          <p:nvPr/>
        </p:nvPicPr>
        <p:blipFill>
          <a:blip r:embed="rId8"/>
          <a:stretch>
            <a:fillRect/>
          </a:stretch>
        </p:blipFill>
        <p:spPr>
          <a:xfrm>
            <a:off x="1175459" y="76667"/>
            <a:ext cx="9841081" cy="4161609"/>
          </a:xfrm>
          <a:prstGeom prst="rect">
            <a:avLst/>
          </a:prstGeom>
        </p:spPr>
      </p:pic>
    </p:spTree>
    <p:extLst>
      <p:ext uri="{BB962C8B-B14F-4D97-AF65-F5344CB8AC3E}">
        <p14:creationId xmlns:p14="http://schemas.microsoft.com/office/powerpoint/2010/main" val="380988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11C08CB5-5623-47DB-97CA-5039DB63BF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480" y="1659826"/>
            <a:ext cx="10607040" cy="3208629"/>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
        <p:nvSpPr>
          <p:cNvPr id="3" name="TextBox 2">
            <a:extLst>
              <a:ext uri="{FF2B5EF4-FFF2-40B4-BE49-F238E27FC236}">
                <a16:creationId xmlns:a16="http://schemas.microsoft.com/office/drawing/2014/main" id="{8B204C60-174C-4C6E-95DD-FBA0480DEC05}"/>
              </a:ext>
            </a:extLst>
          </p:cNvPr>
          <p:cNvSpPr txBox="1"/>
          <p:nvPr/>
        </p:nvSpPr>
        <p:spPr>
          <a:xfrm>
            <a:off x="2775338" y="6065794"/>
            <a:ext cx="6641324" cy="369332"/>
          </a:xfrm>
          <a:prstGeom prst="rect">
            <a:avLst/>
          </a:prstGeom>
          <a:noFill/>
        </p:spPr>
        <p:txBody>
          <a:bodyPr wrap="square" rtlCol="0">
            <a:spAutoFit/>
          </a:bodyPr>
          <a:lstStyle/>
          <a:p>
            <a:r>
              <a:rPr lang="en-US" dirty="0"/>
              <a:t>Figure 1. Traditional Speech Emotion Recognition Scheme</a:t>
            </a:r>
          </a:p>
        </p:txBody>
      </p:sp>
    </p:spTree>
    <p:extLst>
      <p:ext uri="{BB962C8B-B14F-4D97-AF65-F5344CB8AC3E}">
        <p14:creationId xmlns:p14="http://schemas.microsoft.com/office/powerpoint/2010/main" val="386899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C7D80-70E8-4588-ADFA-EC0F3B34C061}"/>
              </a:ext>
            </a:extLst>
          </p:cNvPr>
          <p:cNvSpPr>
            <a:spLocks noGrp="1"/>
          </p:cNvSpPr>
          <p:nvPr>
            <p:ph type="title"/>
          </p:nvPr>
        </p:nvSpPr>
        <p:spPr>
          <a:xfrm>
            <a:off x="7532710" y="620722"/>
            <a:ext cx="3518748" cy="1142462"/>
          </a:xfrm>
        </p:spPr>
        <p:txBody>
          <a:bodyPr anchor="b">
            <a:normAutofit/>
          </a:bodyPr>
          <a:lstStyle/>
          <a:p>
            <a:r>
              <a:rPr lang="en-US" sz="2800"/>
              <a:t>DIMENSIONAL EMOTIONS</a:t>
            </a:r>
            <a:endParaRPr lang="en-US" sz="2800" dirty="0"/>
          </a:p>
        </p:txBody>
      </p:sp>
      <p:sp>
        <p:nvSpPr>
          <p:cNvPr id="14"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FFFB224-DABF-42D2-A95A-70ECD14137C3}"/>
              </a:ext>
            </a:extLst>
          </p:cNvPr>
          <p:cNvPicPr>
            <a:picLocks noChangeAspect="1"/>
          </p:cNvPicPr>
          <p:nvPr/>
        </p:nvPicPr>
        <p:blipFill>
          <a:blip r:embed="rId3">
            <a:extLst>
              <a:ext uri="{28A0092B-C50C-407E-A947-70E740481C1C}">
                <a14:useLocalDpi xmlns:a14="http://schemas.microsoft.com/office/drawing/2010/main" val="0"/>
              </a:ext>
            </a:extLst>
          </a:blip>
          <a:srcRect l="4434" r="4434"/>
          <a:stretch/>
        </p:blipFill>
        <p:spPr>
          <a:xfrm>
            <a:off x="778062" y="786117"/>
            <a:ext cx="6166748"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pic>
        <p:nvPicPr>
          <p:cNvPr id="4" name="Content Placeholder 3" descr="Table&#10;&#10;Description automatically generated">
            <a:extLst>
              <a:ext uri="{FF2B5EF4-FFF2-40B4-BE49-F238E27FC236}">
                <a16:creationId xmlns:a16="http://schemas.microsoft.com/office/drawing/2014/main" id="{2F4F7373-6A8F-478E-92C3-38AB6799019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32688" y="2209465"/>
            <a:ext cx="3479800" cy="2296194"/>
          </a:xfrm>
        </p:spPr>
      </p:pic>
      <p:grpSp>
        <p:nvGrpSpPr>
          <p:cNvPr id="16" name="Group 15">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 name="TextBox 12">
            <a:extLst>
              <a:ext uri="{FF2B5EF4-FFF2-40B4-BE49-F238E27FC236}">
                <a16:creationId xmlns:a16="http://schemas.microsoft.com/office/drawing/2014/main" id="{5BAAF15C-E637-46CE-B0F2-491461769F40}"/>
              </a:ext>
            </a:extLst>
          </p:cNvPr>
          <p:cNvSpPr txBox="1"/>
          <p:nvPr/>
        </p:nvSpPr>
        <p:spPr>
          <a:xfrm>
            <a:off x="547162" y="6071883"/>
            <a:ext cx="6641324" cy="369332"/>
          </a:xfrm>
          <a:prstGeom prst="rect">
            <a:avLst/>
          </a:prstGeom>
          <a:noFill/>
        </p:spPr>
        <p:txBody>
          <a:bodyPr wrap="square" rtlCol="0">
            <a:spAutoFit/>
          </a:bodyPr>
          <a:lstStyle/>
          <a:p>
            <a:pPr algn="ctr"/>
            <a:r>
              <a:rPr lang="en-US" dirty="0"/>
              <a:t>Figure 2. Emotions in VAD Space</a:t>
            </a:r>
          </a:p>
        </p:txBody>
      </p:sp>
    </p:spTree>
    <p:extLst>
      <p:ext uri="{BB962C8B-B14F-4D97-AF65-F5344CB8AC3E}">
        <p14:creationId xmlns:p14="http://schemas.microsoft.com/office/powerpoint/2010/main" val="138886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FC3BF2D-25C6-4594-8B55-8F1185219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11286-4CBF-4E96-8C45-5580CC635E72}"/>
              </a:ext>
            </a:extLst>
          </p:cNvPr>
          <p:cNvSpPr>
            <a:spLocks noGrp="1"/>
          </p:cNvSpPr>
          <p:nvPr>
            <p:ph type="title"/>
          </p:nvPr>
        </p:nvSpPr>
        <p:spPr>
          <a:xfrm>
            <a:off x="4552378" y="4487332"/>
            <a:ext cx="5556822" cy="1507067"/>
          </a:xfrm>
        </p:spPr>
        <p:txBody>
          <a:bodyPr>
            <a:normAutofit/>
          </a:bodyPr>
          <a:lstStyle/>
          <a:p>
            <a:r>
              <a:rPr lang="en-US" dirty="0"/>
              <a:t>ARCITECTURES</a:t>
            </a:r>
          </a:p>
        </p:txBody>
      </p:sp>
      <p:sp>
        <p:nvSpPr>
          <p:cNvPr id="33" name="Rectangle 32">
            <a:extLst>
              <a:ext uri="{FF2B5EF4-FFF2-40B4-BE49-F238E27FC236}">
                <a16:creationId xmlns:a16="http://schemas.microsoft.com/office/drawing/2014/main" id="{F7A12C12-F8D4-4AC9-84E1-E4F85BFAB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Diagram&#10;&#10;Description automatically generated">
            <a:extLst>
              <a:ext uri="{FF2B5EF4-FFF2-40B4-BE49-F238E27FC236}">
                <a16:creationId xmlns:a16="http://schemas.microsoft.com/office/drawing/2014/main" id="{CD5F06F6-1F38-43E8-B9C5-A60BECE91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73" y="489453"/>
            <a:ext cx="3022285" cy="2795614"/>
          </a:xfrm>
          <a:prstGeom prst="rect">
            <a:avLst/>
          </a:prstGeom>
        </p:spPr>
      </p:pic>
      <p:pic>
        <p:nvPicPr>
          <p:cNvPr id="9" name="Content Placeholder 8" descr="Diagram&#10;&#10;Description automatically generated">
            <a:extLst>
              <a:ext uri="{FF2B5EF4-FFF2-40B4-BE49-F238E27FC236}">
                <a16:creationId xmlns:a16="http://schemas.microsoft.com/office/drawing/2014/main" id="{33FEFDB9-8B0B-41F2-B3F3-06F1B9CFF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2" y="3879466"/>
            <a:ext cx="3092568" cy="2203454"/>
          </a:xfrm>
          <a:prstGeom prst="rect">
            <a:avLst/>
          </a:prstGeom>
        </p:spPr>
      </p:pic>
      <p:sp>
        <p:nvSpPr>
          <p:cNvPr id="14" name="Content Placeholder 13">
            <a:extLst>
              <a:ext uri="{FF2B5EF4-FFF2-40B4-BE49-F238E27FC236}">
                <a16:creationId xmlns:a16="http://schemas.microsoft.com/office/drawing/2014/main" id="{31DAD947-31ED-4D66-91F2-B025726924DA}"/>
              </a:ext>
            </a:extLst>
          </p:cNvPr>
          <p:cNvSpPr>
            <a:spLocks noGrp="1"/>
          </p:cNvSpPr>
          <p:nvPr>
            <p:ph idx="1"/>
          </p:nvPr>
        </p:nvSpPr>
        <p:spPr>
          <a:xfrm>
            <a:off x="4552378" y="685800"/>
            <a:ext cx="6952234" cy="3615267"/>
          </a:xfrm>
        </p:spPr>
        <p:txBody>
          <a:bodyPr>
            <a:normAutofit/>
          </a:bodyPr>
          <a:lstStyle/>
          <a:p>
            <a:r>
              <a:rPr lang="en-US" dirty="0"/>
              <a:t>Layer numbers</a:t>
            </a:r>
          </a:p>
          <a:p>
            <a:r>
              <a:rPr lang="en-US" dirty="0"/>
              <a:t>Computational units in each layer</a:t>
            </a:r>
          </a:p>
          <a:p>
            <a:r>
              <a:rPr lang="en-US" dirty="0"/>
              <a:t>Number of trainable parameters</a:t>
            </a:r>
          </a:p>
        </p:txBody>
      </p:sp>
      <p:grpSp>
        <p:nvGrpSpPr>
          <p:cNvPr id="35" name="Group 34">
            <a:extLst>
              <a:ext uri="{FF2B5EF4-FFF2-40B4-BE49-F238E27FC236}">
                <a16:creationId xmlns:a16="http://schemas.microsoft.com/office/drawing/2014/main" id="{8FD8AD14-0613-481A-BA78-CCA8DD1F3B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6" name="Straight Connector 35">
              <a:extLst>
                <a:ext uri="{FF2B5EF4-FFF2-40B4-BE49-F238E27FC236}">
                  <a16:creationId xmlns:a16="http://schemas.microsoft.com/office/drawing/2014/main" id="{F36D0C6A-5417-49B9-A556-98633131BE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727C4A-D172-4E5A-9D28-9C04CC829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3D19D09-0DC1-4FC2-B1AD-011ED90101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9016FDD-D596-484A-87E8-CC1E7BAD84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D7E80C5-88F9-44F8-A8D1-0F2F223A76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27A9D44-1587-4B47-BF91-1C14E0124A13}"/>
              </a:ext>
            </a:extLst>
          </p:cNvPr>
          <p:cNvSpPr txBox="1"/>
          <p:nvPr/>
        </p:nvSpPr>
        <p:spPr>
          <a:xfrm>
            <a:off x="116611" y="6368547"/>
            <a:ext cx="3828607" cy="261610"/>
          </a:xfrm>
          <a:prstGeom prst="rect">
            <a:avLst/>
          </a:prstGeom>
          <a:noFill/>
        </p:spPr>
        <p:txBody>
          <a:bodyPr wrap="square" rtlCol="0">
            <a:spAutoFit/>
          </a:bodyPr>
          <a:lstStyle/>
          <a:p>
            <a:r>
              <a:rPr lang="en-US" sz="1100" dirty="0">
                <a:solidFill>
                  <a:schemeClr val="bg1"/>
                </a:solidFill>
              </a:rPr>
              <a:t>Figure 3. Architectures of the models used in the study</a:t>
            </a:r>
          </a:p>
        </p:txBody>
      </p:sp>
    </p:spTree>
    <p:extLst>
      <p:ext uri="{BB962C8B-B14F-4D97-AF65-F5344CB8AC3E}">
        <p14:creationId xmlns:p14="http://schemas.microsoft.com/office/powerpoint/2010/main" val="244210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ECEE9-EB36-44AD-B56C-6D150A9BA7F1}"/>
              </a:ext>
            </a:extLst>
          </p:cNvPr>
          <p:cNvSpPr>
            <a:spLocks noGrp="1"/>
          </p:cNvSpPr>
          <p:nvPr>
            <p:ph type="title"/>
          </p:nvPr>
        </p:nvSpPr>
        <p:spPr>
          <a:xfrm>
            <a:off x="4715366" y="526315"/>
            <a:ext cx="2469205" cy="1507067"/>
          </a:xfrm>
        </p:spPr>
        <p:txBody>
          <a:bodyPr>
            <a:normAutofit/>
          </a:bodyPr>
          <a:lstStyle/>
          <a:p>
            <a:pPr algn="ctr"/>
            <a:r>
              <a:rPr lang="en-US" dirty="0"/>
              <a:t>DATASETS</a:t>
            </a:r>
          </a:p>
        </p:txBody>
      </p:sp>
      <p:graphicFrame>
        <p:nvGraphicFramePr>
          <p:cNvPr id="26" name="Content Placeholder 9">
            <a:extLst>
              <a:ext uri="{FF2B5EF4-FFF2-40B4-BE49-F238E27FC236}">
                <a16:creationId xmlns:a16="http://schemas.microsoft.com/office/drawing/2014/main" id="{7989DBA5-2958-4A9A-A4BA-AF1B16CDE93F}"/>
              </a:ext>
            </a:extLst>
          </p:cNvPr>
          <p:cNvGraphicFramePr>
            <a:graphicFrameLocks noGrp="1"/>
          </p:cNvGraphicFramePr>
          <p:nvPr>
            <p:ph idx="1"/>
            <p:extLst>
              <p:ext uri="{D42A27DB-BD31-4B8C-83A1-F6EECF244321}">
                <p14:modId xmlns:p14="http://schemas.microsoft.com/office/powerpoint/2010/main" val="1074169359"/>
              </p:ext>
            </p:extLst>
          </p:nvPr>
        </p:nvGraphicFramePr>
        <p:xfrm>
          <a:off x="2782964" y="1566333"/>
          <a:ext cx="6626072" cy="3615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Group 18">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190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7872B9-AECB-48BC-AC8D-72FF9D74E3F7}"/>
              </a:ext>
            </a:extLst>
          </p:cNvPr>
          <p:cNvSpPr>
            <a:spLocks noGrp="1"/>
          </p:cNvSpPr>
          <p:nvPr>
            <p:ph type="title"/>
          </p:nvPr>
        </p:nvSpPr>
        <p:spPr>
          <a:xfrm>
            <a:off x="1641709" y="134224"/>
            <a:ext cx="8534400" cy="1507067"/>
          </a:xfrm>
        </p:spPr>
        <p:txBody>
          <a:bodyPr/>
          <a:lstStyle/>
          <a:p>
            <a:pPr algn="ctr"/>
            <a:r>
              <a:rPr lang="en-US" dirty="0"/>
              <a:t>Features</a:t>
            </a:r>
          </a:p>
        </p:txBody>
      </p:sp>
      <p:pic>
        <p:nvPicPr>
          <p:cNvPr id="5" name="Content Placeholder 4" descr="Text&#10;&#10;Description automatically generated">
            <a:extLst>
              <a:ext uri="{FF2B5EF4-FFF2-40B4-BE49-F238E27FC236}">
                <a16:creationId xmlns:a16="http://schemas.microsoft.com/office/drawing/2014/main" id="{1D00C711-B7A6-44A5-9921-23EBA329963C}"/>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484671" y="1317757"/>
            <a:ext cx="6848475" cy="3182937"/>
          </a:xfrm>
        </p:spPr>
      </p:pic>
      <p:grpSp>
        <p:nvGrpSpPr>
          <p:cNvPr id="11" name="Group 10">
            <a:extLst>
              <a:ext uri="{FF2B5EF4-FFF2-40B4-BE49-F238E27FC236}">
                <a16:creationId xmlns:a16="http://schemas.microsoft.com/office/drawing/2014/main" id="{C8995571-17A6-4458-9F50-D652461FD5FE}"/>
              </a:ext>
            </a:extLst>
          </p:cNvPr>
          <p:cNvGrpSpPr/>
          <p:nvPr/>
        </p:nvGrpSpPr>
        <p:grpSpPr>
          <a:xfrm>
            <a:off x="2671284" y="5001441"/>
            <a:ext cx="6242587" cy="1077603"/>
            <a:chOff x="2671284" y="4549266"/>
            <a:chExt cx="6242587" cy="107760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CD8163-DAA9-47FD-9C1E-F8D5AD64F49A}"/>
                    </a:ext>
                  </a:extLst>
                </p:cNvPr>
                <p:cNvSpPr txBox="1"/>
                <p:nvPr/>
              </p:nvSpPr>
              <p:spPr>
                <a:xfrm>
                  <a:off x="2671284" y="4870958"/>
                  <a:ext cx="2144754" cy="434221"/>
                </a:xfrm>
                <a:prstGeom prst="rect">
                  <a:avLst/>
                </a:prstGeom>
                <a:noFill/>
              </p:spPr>
              <p:txBody>
                <a:bodyPr wrap="none" lIns="0" tIns="0" rIns="0" bIns="0" rtlCol="0">
                  <a:spAutoFit/>
                </a:bodyPr>
                <a:lstStyle/>
                <a:p>
                  <a:r>
                    <a:rPr lang="en-US" dirty="0"/>
                    <a:t>Silence =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𝑆𝑖𝑙𝑒𝑛𝑡</m:t>
                          </m:r>
                          <m:r>
                            <a:rPr lang="en-US" b="0" i="1" dirty="0" smtClean="0">
                              <a:latin typeface="Cambria Math" panose="02040503050406030204" pitchFamily="18" charset="0"/>
                            </a:rPr>
                            <m:t> </m:t>
                          </m:r>
                          <m:r>
                            <a:rPr lang="en-US" b="0" i="1" dirty="0" smtClean="0">
                              <a:latin typeface="Cambria Math" panose="02040503050406030204" pitchFamily="18" charset="0"/>
                            </a:rPr>
                            <m:t>𝑓𝑟𝑎𝑚𝑒𝑠</m:t>
                          </m:r>
                        </m:num>
                        <m:den>
                          <m:r>
                            <a:rPr lang="en-US" b="0" i="1" dirty="0" smtClean="0">
                              <a:latin typeface="Cambria Math" panose="02040503050406030204" pitchFamily="18" charset="0"/>
                            </a:rPr>
                            <m:t>#</m:t>
                          </m:r>
                          <m:r>
                            <a:rPr lang="en-US" b="0" i="1" dirty="0" smtClean="0">
                              <a:latin typeface="Cambria Math" panose="02040503050406030204" pitchFamily="18" charset="0"/>
                            </a:rPr>
                            <m:t>𝑇𝑜𝑡𝑎𝑙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𝑓𝑟𝑎𝑚𝑒𝑠</m:t>
                          </m:r>
                        </m:den>
                      </m:f>
                    </m:oMath>
                  </a14:m>
                  <a:endParaRPr lang="en-US" dirty="0"/>
                </a:p>
              </p:txBody>
            </p:sp>
          </mc:Choice>
          <mc:Fallback xmlns="">
            <p:sp>
              <p:nvSpPr>
                <p:cNvPr id="7" name="TextBox 6">
                  <a:extLst>
                    <a:ext uri="{FF2B5EF4-FFF2-40B4-BE49-F238E27FC236}">
                      <a16:creationId xmlns:a16="http://schemas.microsoft.com/office/drawing/2014/main" id="{91CD8163-DAA9-47FD-9C1E-F8D5AD64F49A}"/>
                    </a:ext>
                  </a:extLst>
                </p:cNvPr>
                <p:cNvSpPr txBox="1">
                  <a:spLocks noRot="1" noChangeAspect="1" noMove="1" noResize="1" noEditPoints="1" noAdjustHandles="1" noChangeArrowheads="1" noChangeShapeType="1" noTextEdit="1"/>
                </p:cNvSpPr>
                <p:nvPr/>
              </p:nvSpPr>
              <p:spPr>
                <a:xfrm>
                  <a:off x="2671284" y="4870958"/>
                  <a:ext cx="2144754" cy="434221"/>
                </a:xfrm>
                <a:prstGeom prst="rect">
                  <a:avLst/>
                </a:prstGeom>
                <a:blipFill>
                  <a:blip r:embed="rId4"/>
                  <a:stretch>
                    <a:fillRect l="-6534" t="-5634" r="-11364" b="-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4B246F-31FE-470D-85B7-A1CD48C96C49}"/>
                    </a:ext>
                  </a:extLst>
                </p:cNvPr>
                <p:cNvSpPr txBox="1"/>
                <p:nvPr/>
              </p:nvSpPr>
              <p:spPr>
                <a:xfrm>
                  <a:off x="6096000" y="4549266"/>
                  <a:ext cx="2817871" cy="10776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𝑡h</m:t>
                        </m:r>
                        <m:r>
                          <a:rPr lang="en-US" b="0" i="1" smtClean="0">
                            <a:latin typeface="Cambria Math" panose="02040503050406030204" pitchFamily="18" charset="0"/>
                          </a:rPr>
                          <m:t>=0.3 ×</m:t>
                        </m:r>
                        <m:rad>
                          <m:radPr>
                            <m:degHide m:val="on"/>
                            <m:ctrlPr>
                              <a:rPr lang="en-US" i="1" smtClean="0">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p:txBody>
            </p:sp>
          </mc:Choice>
          <mc:Fallback xmlns="">
            <p:sp>
              <p:nvSpPr>
                <p:cNvPr id="9" name="TextBox 8">
                  <a:extLst>
                    <a:ext uri="{FF2B5EF4-FFF2-40B4-BE49-F238E27FC236}">
                      <a16:creationId xmlns:a16="http://schemas.microsoft.com/office/drawing/2014/main" id="{8B4B246F-31FE-470D-85B7-A1CD48C96C49}"/>
                    </a:ext>
                  </a:extLst>
                </p:cNvPr>
                <p:cNvSpPr txBox="1">
                  <a:spLocks noRot="1" noChangeAspect="1" noMove="1" noResize="1" noEditPoints="1" noAdjustHandles="1" noChangeArrowheads="1" noChangeShapeType="1" noTextEdit="1"/>
                </p:cNvSpPr>
                <p:nvPr/>
              </p:nvSpPr>
              <p:spPr>
                <a:xfrm>
                  <a:off x="6096000" y="4549266"/>
                  <a:ext cx="2817871" cy="1077603"/>
                </a:xfrm>
                <a:prstGeom prst="rect">
                  <a:avLst/>
                </a:prstGeom>
                <a:blipFill>
                  <a:blip r:embed="rId5"/>
                  <a:stretch>
                    <a:fillRect/>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04FAAE48-32DA-4305-BD60-345CF8F084AE}"/>
              </a:ext>
            </a:extLst>
          </p:cNvPr>
          <p:cNvSpPr txBox="1"/>
          <p:nvPr/>
        </p:nvSpPr>
        <p:spPr>
          <a:xfrm>
            <a:off x="2588246" y="4566401"/>
            <a:ext cx="6641324" cy="369332"/>
          </a:xfrm>
          <a:prstGeom prst="rect">
            <a:avLst/>
          </a:prstGeom>
          <a:noFill/>
        </p:spPr>
        <p:txBody>
          <a:bodyPr wrap="square" rtlCol="0">
            <a:spAutoFit/>
          </a:bodyPr>
          <a:lstStyle/>
          <a:p>
            <a:r>
              <a:rPr lang="en-US" dirty="0"/>
              <a:t>Figure 4. </a:t>
            </a:r>
            <a:r>
              <a:rPr lang="en-US" dirty="0" err="1"/>
              <a:t>eGeMAPS</a:t>
            </a:r>
            <a:r>
              <a:rPr lang="en-US" dirty="0"/>
              <a:t> v01b features utilized in the study</a:t>
            </a:r>
          </a:p>
        </p:txBody>
      </p:sp>
    </p:spTree>
    <p:extLst>
      <p:ext uri="{BB962C8B-B14F-4D97-AF65-F5344CB8AC3E}">
        <p14:creationId xmlns:p14="http://schemas.microsoft.com/office/powerpoint/2010/main" val="245139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8B045-365F-4C13-BA5C-D61DD56A9716}"/>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MELD Dataset</a:t>
            </a: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193A0AEE-A52D-41EB-A821-AB8B6A781E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6573" y="1097060"/>
            <a:ext cx="5039724" cy="4334162"/>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4EAAD4B0-2A3B-412A-BDD6-977F7E763AAB}"/>
              </a:ext>
            </a:extLst>
          </p:cNvPr>
          <p:cNvSpPr txBox="1"/>
          <p:nvPr/>
        </p:nvSpPr>
        <p:spPr>
          <a:xfrm>
            <a:off x="1967590" y="5987534"/>
            <a:ext cx="3717689" cy="369332"/>
          </a:xfrm>
          <a:prstGeom prst="rect">
            <a:avLst/>
          </a:prstGeom>
          <a:noFill/>
        </p:spPr>
        <p:txBody>
          <a:bodyPr wrap="square" rtlCol="0">
            <a:spAutoFit/>
          </a:bodyPr>
          <a:lstStyle/>
          <a:p>
            <a:r>
              <a:rPr lang="en-US" dirty="0">
                <a:solidFill>
                  <a:schemeClr val="bg1"/>
                </a:solidFill>
              </a:rPr>
              <a:t>Figure 5. MELD Dataset Statistics</a:t>
            </a:r>
          </a:p>
        </p:txBody>
      </p:sp>
    </p:spTree>
    <p:extLst>
      <p:ext uri="{BB962C8B-B14F-4D97-AF65-F5344CB8AC3E}">
        <p14:creationId xmlns:p14="http://schemas.microsoft.com/office/powerpoint/2010/main" val="15440472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BDCE6B45-D612-4221-938F-4CA4443A541D}"/>
              </a:ext>
            </a:extLst>
          </p:cNvPr>
          <p:cNvSpPr/>
          <p:nvPr/>
        </p:nvSpPr>
        <p:spPr>
          <a:xfrm>
            <a:off x="4309101" y="607622"/>
            <a:ext cx="3573797" cy="934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FFMPEG</a:t>
            </a:r>
          </a:p>
        </p:txBody>
      </p:sp>
      <p:sp>
        <p:nvSpPr>
          <p:cNvPr id="5" name="Arrow: Right 4">
            <a:extLst>
              <a:ext uri="{FF2B5EF4-FFF2-40B4-BE49-F238E27FC236}">
                <a16:creationId xmlns:a16="http://schemas.microsoft.com/office/drawing/2014/main" id="{2DA7E9D2-AB04-4E49-AAA8-A1815E7E1FF7}"/>
              </a:ext>
            </a:extLst>
          </p:cNvPr>
          <p:cNvSpPr/>
          <p:nvPr/>
        </p:nvSpPr>
        <p:spPr>
          <a:xfrm rot="5400000">
            <a:off x="8579266" y="2873543"/>
            <a:ext cx="2958265" cy="919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OPENSMILE</a:t>
            </a:r>
          </a:p>
        </p:txBody>
      </p:sp>
      <p:sp>
        <p:nvSpPr>
          <p:cNvPr id="6" name="Arrow: Right 5">
            <a:extLst>
              <a:ext uri="{FF2B5EF4-FFF2-40B4-BE49-F238E27FC236}">
                <a16:creationId xmlns:a16="http://schemas.microsoft.com/office/drawing/2014/main" id="{721CD688-6454-4654-991C-05CEBB65BCC8}"/>
              </a:ext>
            </a:extLst>
          </p:cNvPr>
          <p:cNvSpPr/>
          <p:nvPr/>
        </p:nvSpPr>
        <p:spPr>
          <a:xfrm flipH="1">
            <a:off x="4309101" y="5315984"/>
            <a:ext cx="3573796" cy="934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NUMPY</a:t>
            </a:r>
            <a:endParaRPr lang="en-US" sz="3600" dirty="0"/>
          </a:p>
        </p:txBody>
      </p:sp>
      <p:pic>
        <p:nvPicPr>
          <p:cNvPr id="9" name="Picture 8" descr="A group of people posing for a photo&#10;&#10;Description automatically generated">
            <a:extLst>
              <a:ext uri="{FF2B5EF4-FFF2-40B4-BE49-F238E27FC236}">
                <a16:creationId xmlns:a16="http://schemas.microsoft.com/office/drawing/2014/main" id="{924CC951-ECFA-4606-A6E5-D3EE93AA6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90" y="186255"/>
            <a:ext cx="3176437" cy="1785158"/>
          </a:xfrm>
          <a:prstGeom prst="rect">
            <a:avLst/>
          </a:prstGeom>
        </p:spPr>
      </p:pic>
      <p:pic>
        <p:nvPicPr>
          <p:cNvPr id="11" name="Picture 10" descr="Chart, histogram&#10;&#10;Description automatically generated">
            <a:extLst>
              <a:ext uri="{FF2B5EF4-FFF2-40B4-BE49-F238E27FC236}">
                <a16:creationId xmlns:a16="http://schemas.microsoft.com/office/drawing/2014/main" id="{1EC9E468-37A3-4C29-ABF5-06AA8B630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0555" y="186255"/>
            <a:ext cx="3384455" cy="1785159"/>
          </a:xfrm>
          <a:prstGeom prst="rect">
            <a:avLst/>
          </a:prstGeom>
        </p:spPr>
      </p:pic>
      <p:pic>
        <p:nvPicPr>
          <p:cNvPr id="13" name="Picture 12" descr="A picture containing text, white&#10;&#10;Description automatically generated">
            <a:extLst>
              <a:ext uri="{FF2B5EF4-FFF2-40B4-BE49-F238E27FC236}">
                <a16:creationId xmlns:a16="http://schemas.microsoft.com/office/drawing/2014/main" id="{81327BD2-D009-4C66-B7B6-7F9A8BB2C1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8196" y="4834896"/>
            <a:ext cx="3384455" cy="1825824"/>
          </a:xfrm>
          <a:prstGeom prst="rect">
            <a:avLst/>
          </a:prstGeom>
        </p:spPr>
      </p:pic>
      <p:sp>
        <p:nvSpPr>
          <p:cNvPr id="15" name="Rectangle 14">
            <a:extLst>
              <a:ext uri="{FF2B5EF4-FFF2-40B4-BE49-F238E27FC236}">
                <a16:creationId xmlns:a16="http://schemas.microsoft.com/office/drawing/2014/main" id="{BF008B9C-9E60-4E1E-A599-226C1B1E4F6F}"/>
              </a:ext>
            </a:extLst>
          </p:cNvPr>
          <p:cNvSpPr/>
          <p:nvPr/>
        </p:nvSpPr>
        <p:spPr>
          <a:xfrm>
            <a:off x="546989" y="4886588"/>
            <a:ext cx="3176438" cy="177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FEATURE DATA</a:t>
            </a:r>
          </a:p>
        </p:txBody>
      </p:sp>
      <p:sp>
        <p:nvSpPr>
          <p:cNvPr id="16" name="TextBox 15">
            <a:extLst>
              <a:ext uri="{FF2B5EF4-FFF2-40B4-BE49-F238E27FC236}">
                <a16:creationId xmlns:a16="http://schemas.microsoft.com/office/drawing/2014/main" id="{552D239F-1DF4-4098-8C32-B2F9B31841D9}"/>
              </a:ext>
            </a:extLst>
          </p:cNvPr>
          <p:cNvSpPr txBox="1"/>
          <p:nvPr/>
        </p:nvSpPr>
        <p:spPr>
          <a:xfrm>
            <a:off x="5312482" y="1542016"/>
            <a:ext cx="1359017" cy="646331"/>
          </a:xfrm>
          <a:prstGeom prst="rect">
            <a:avLst/>
          </a:prstGeom>
          <a:noFill/>
        </p:spPr>
        <p:txBody>
          <a:bodyPr wrap="square" rtlCol="0">
            <a:spAutoFit/>
          </a:bodyPr>
          <a:lstStyle/>
          <a:p>
            <a:pPr algn="ctr"/>
            <a:r>
              <a:rPr lang="en-US" dirty="0"/>
              <a:t>MP4 to WAV</a:t>
            </a:r>
          </a:p>
        </p:txBody>
      </p:sp>
      <p:sp>
        <p:nvSpPr>
          <p:cNvPr id="17" name="TextBox 16">
            <a:extLst>
              <a:ext uri="{FF2B5EF4-FFF2-40B4-BE49-F238E27FC236}">
                <a16:creationId xmlns:a16="http://schemas.microsoft.com/office/drawing/2014/main" id="{08FD46C7-B9E7-482A-9664-698A15CEB7F6}"/>
              </a:ext>
            </a:extLst>
          </p:cNvPr>
          <p:cNvSpPr txBox="1"/>
          <p:nvPr/>
        </p:nvSpPr>
        <p:spPr>
          <a:xfrm rot="5400000">
            <a:off x="10078808" y="2911833"/>
            <a:ext cx="1359017" cy="646331"/>
          </a:xfrm>
          <a:prstGeom prst="rect">
            <a:avLst/>
          </a:prstGeom>
          <a:noFill/>
        </p:spPr>
        <p:txBody>
          <a:bodyPr wrap="square" rtlCol="0">
            <a:spAutoFit/>
          </a:bodyPr>
          <a:lstStyle/>
          <a:p>
            <a:pPr algn="ctr"/>
            <a:r>
              <a:rPr lang="en-US" dirty="0"/>
              <a:t>Feature extraction</a:t>
            </a:r>
          </a:p>
        </p:txBody>
      </p:sp>
      <p:sp>
        <p:nvSpPr>
          <p:cNvPr id="18" name="TextBox 17">
            <a:extLst>
              <a:ext uri="{FF2B5EF4-FFF2-40B4-BE49-F238E27FC236}">
                <a16:creationId xmlns:a16="http://schemas.microsoft.com/office/drawing/2014/main" id="{B5AA5234-A2FA-47DA-A650-9F980F771DD7}"/>
              </a:ext>
            </a:extLst>
          </p:cNvPr>
          <p:cNvSpPr txBox="1"/>
          <p:nvPr/>
        </p:nvSpPr>
        <p:spPr>
          <a:xfrm>
            <a:off x="5312482" y="4886588"/>
            <a:ext cx="1787401" cy="646331"/>
          </a:xfrm>
          <a:prstGeom prst="rect">
            <a:avLst/>
          </a:prstGeom>
          <a:noFill/>
        </p:spPr>
        <p:txBody>
          <a:bodyPr wrap="square" rtlCol="0">
            <a:spAutoFit/>
          </a:bodyPr>
          <a:lstStyle/>
          <a:p>
            <a:pPr algn="ctr"/>
            <a:r>
              <a:rPr lang="en-US" dirty="0"/>
              <a:t>Data processing</a:t>
            </a:r>
          </a:p>
        </p:txBody>
      </p:sp>
      <p:sp>
        <p:nvSpPr>
          <p:cNvPr id="19" name="Arrow: Bent 18">
            <a:extLst>
              <a:ext uri="{FF2B5EF4-FFF2-40B4-BE49-F238E27FC236}">
                <a16:creationId xmlns:a16="http://schemas.microsoft.com/office/drawing/2014/main" id="{6DD82706-C239-4E40-A0C3-C2750454AEC3}"/>
              </a:ext>
            </a:extLst>
          </p:cNvPr>
          <p:cNvSpPr/>
          <p:nvPr/>
        </p:nvSpPr>
        <p:spPr>
          <a:xfrm>
            <a:off x="1963023" y="2978092"/>
            <a:ext cx="1760403" cy="1642977"/>
          </a:xfrm>
          <a:prstGeom prst="bentArrow">
            <a:avLst>
              <a:gd name="adj1" fmla="val 25000"/>
              <a:gd name="adj2" fmla="val 29315"/>
              <a:gd name="adj3" fmla="val 25000"/>
              <a:gd name="adj4" fmla="val 172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descr="Diagram&#10;&#10;Description automatically generated">
            <a:extLst>
              <a:ext uri="{FF2B5EF4-FFF2-40B4-BE49-F238E27FC236}">
                <a16:creationId xmlns:a16="http://schemas.microsoft.com/office/drawing/2014/main" id="{B170EEAE-D595-4E05-A094-1AADFF0E4F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7183" y="2555490"/>
            <a:ext cx="4029614" cy="2014807"/>
          </a:xfrm>
          <a:prstGeom prst="rect">
            <a:avLst/>
          </a:prstGeom>
        </p:spPr>
      </p:pic>
    </p:spTree>
    <p:extLst>
      <p:ext uri="{BB962C8B-B14F-4D97-AF65-F5344CB8AC3E}">
        <p14:creationId xmlns:p14="http://schemas.microsoft.com/office/powerpoint/2010/main" val="306382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6DCB64DE-FB3A-4D83-9241-A0D26824B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566FB-1D9C-4FF3-8851-F6EFDBAD2F85}"/>
              </a:ext>
            </a:extLst>
          </p:cNvPr>
          <p:cNvSpPr>
            <a:spLocks noGrp="1"/>
          </p:cNvSpPr>
          <p:nvPr>
            <p:ph type="title"/>
          </p:nvPr>
        </p:nvSpPr>
        <p:spPr>
          <a:xfrm>
            <a:off x="665640" y="4414687"/>
            <a:ext cx="10250013" cy="1233251"/>
          </a:xfrm>
        </p:spPr>
        <p:txBody>
          <a:bodyPr vert="horz" lIns="91440" tIns="45720" rIns="91440" bIns="45720" rtlCol="0" anchor="b">
            <a:normAutofit/>
          </a:bodyPr>
          <a:lstStyle/>
          <a:p>
            <a:pPr>
              <a:lnSpc>
                <a:spcPct val="90000"/>
              </a:lnSpc>
            </a:pPr>
            <a:r>
              <a:rPr lang="en-US" sz="4100">
                <a:solidFill>
                  <a:srgbClr val="FFFFFF"/>
                </a:solidFill>
              </a:rPr>
              <a:t>Concordance correlation coefficient &amp; CCC LOSS</a:t>
            </a:r>
            <a:endParaRPr lang="en-US" sz="4100" dirty="0">
              <a:solidFill>
                <a:srgbClr val="FFFFFF"/>
              </a:solidFill>
            </a:endParaRPr>
          </a:p>
        </p:txBody>
      </p:sp>
      <p:sp useBgFill="1">
        <p:nvSpPr>
          <p:cNvPr id="22" name="Snip Diagonal Corner Rectangle 6">
            <a:extLst>
              <a:ext uri="{FF2B5EF4-FFF2-40B4-BE49-F238E27FC236}">
                <a16:creationId xmlns:a16="http://schemas.microsoft.com/office/drawing/2014/main" id="{5E94C64B-831C-45FA-B484-591F4D577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F2C2D29-91D1-4EDB-94E4-34C87F7DAD60}"/>
              </a:ext>
            </a:extLst>
          </p:cNvPr>
          <p:cNvPicPr>
            <a:picLocks noGrp="1" noChangeAspect="1"/>
          </p:cNvPicPr>
          <p:nvPr>
            <p:ph idx="1"/>
          </p:nvPr>
        </p:nvPicPr>
        <p:blipFill>
          <a:blip r:embed="rId3"/>
          <a:stretch>
            <a:fillRect/>
          </a:stretch>
        </p:blipFill>
        <p:spPr>
          <a:xfrm>
            <a:off x="1106739" y="816974"/>
            <a:ext cx="9940660" cy="2559720"/>
          </a:xfrm>
          <a:prstGeom prst="rect">
            <a:avLst/>
          </a:prstGeom>
        </p:spPr>
      </p:pic>
      <p:grpSp>
        <p:nvGrpSpPr>
          <p:cNvPr id="24" name="Group 23">
            <a:extLst>
              <a:ext uri="{FF2B5EF4-FFF2-40B4-BE49-F238E27FC236}">
                <a16:creationId xmlns:a16="http://schemas.microsoft.com/office/drawing/2014/main" id="{AC96E397-7705-43C9-AC81-FA8EF1951D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F3610BCA-0EBE-4357-AAC0-13841E7C5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0E1E24-3D98-4A53-A3AD-CBD84D94FA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67E51D9-454B-4095-9718-C6B1CDED97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A8E8BDB-294C-4025-A6C1-2FFDDA36F8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0D27BDE-F887-4341-B91A-3145A6142E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7" name="Picture 6">
            <a:extLst>
              <a:ext uri="{FF2B5EF4-FFF2-40B4-BE49-F238E27FC236}">
                <a16:creationId xmlns:a16="http://schemas.microsoft.com/office/drawing/2014/main" id="{92C8AE6B-F560-41D2-854F-B0FDA54B1FD3}"/>
              </a:ext>
            </a:extLst>
          </p:cNvPr>
          <p:cNvPicPr>
            <a:picLocks noChangeAspect="1"/>
          </p:cNvPicPr>
          <p:nvPr/>
        </p:nvPicPr>
        <p:blipFill>
          <a:blip r:embed="rId4"/>
          <a:stretch>
            <a:fillRect/>
          </a:stretch>
        </p:blipFill>
        <p:spPr>
          <a:xfrm>
            <a:off x="3751736" y="3078092"/>
            <a:ext cx="4706007" cy="676369"/>
          </a:xfrm>
          <a:prstGeom prst="rect">
            <a:avLst/>
          </a:prstGeom>
        </p:spPr>
      </p:pic>
    </p:spTree>
    <p:extLst>
      <p:ext uri="{BB962C8B-B14F-4D97-AF65-F5344CB8AC3E}">
        <p14:creationId xmlns:p14="http://schemas.microsoft.com/office/powerpoint/2010/main" val="259826099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331</TotalTime>
  <Words>404</Words>
  <Application>Microsoft Office PowerPoint</Application>
  <PresentationFormat>Widescreen</PresentationFormat>
  <Paragraphs>55</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Century Gothic</vt:lpstr>
      <vt:lpstr>Wingdings 3</vt:lpstr>
      <vt:lpstr>Slice</vt:lpstr>
      <vt:lpstr>Analysıs OF Deep Multilayer Perceptrons for Dimensional Speech Emotion Recognition  </vt:lpstr>
      <vt:lpstr>PowerPoint Presentation</vt:lpstr>
      <vt:lpstr>DIMENSIONAL EMOTIONS</vt:lpstr>
      <vt:lpstr>ARCITECTURES</vt:lpstr>
      <vt:lpstr>DATASETS</vt:lpstr>
      <vt:lpstr>Features</vt:lpstr>
      <vt:lpstr>MELD Dataset</vt:lpstr>
      <vt:lpstr>PowerPoint Presentation</vt:lpstr>
      <vt:lpstr>Concordance correlation coefficient &amp; CCC LOSS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KutayUgurlu</dc:creator>
  <cp:lastModifiedBy>KutayUgurlu</cp:lastModifiedBy>
  <cp:revision>12</cp:revision>
  <dcterms:created xsi:type="dcterms:W3CDTF">2022-02-04T14:35:23Z</dcterms:created>
  <dcterms:modified xsi:type="dcterms:W3CDTF">2022-02-08T13:10:50Z</dcterms:modified>
</cp:coreProperties>
</file>