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5"/>
  </p:notesMasterIdLst>
  <p:sldIdLst>
    <p:sldId id="256" r:id="rId5"/>
    <p:sldId id="257" r:id="rId6"/>
    <p:sldId id="258" r:id="rId7"/>
    <p:sldId id="259" r:id="rId8"/>
    <p:sldId id="260" r:id="rId9"/>
    <p:sldId id="261" r:id="rId10"/>
    <p:sldId id="262" r:id="rId11"/>
    <p:sldId id="263" r:id="rId12"/>
    <p:sldId id="286" r:id="rId13"/>
    <p:sldId id="264" r:id="rId14"/>
    <p:sldId id="271" r:id="rId15"/>
    <p:sldId id="265" r:id="rId16"/>
    <p:sldId id="266" r:id="rId17"/>
    <p:sldId id="267" r:id="rId18"/>
    <p:sldId id="268" r:id="rId19"/>
    <p:sldId id="270" r:id="rId20"/>
    <p:sldId id="269" r:id="rId21"/>
    <p:sldId id="273" r:id="rId22"/>
    <p:sldId id="274" r:id="rId23"/>
    <p:sldId id="278" r:id="rId24"/>
    <p:sldId id="279" r:id="rId25"/>
    <p:sldId id="281" r:id="rId26"/>
    <p:sldId id="282" r:id="rId27"/>
    <p:sldId id="283" r:id="rId28"/>
    <p:sldId id="280" r:id="rId29"/>
    <p:sldId id="272" r:id="rId30"/>
    <p:sldId id="275" r:id="rId31"/>
    <p:sldId id="276" r:id="rId32"/>
    <p:sldId id="285"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84606" autoAdjust="0"/>
  </p:normalViewPr>
  <p:slideViewPr>
    <p:cSldViewPr snapToGrid="0">
      <p:cViewPr varScale="1">
        <p:scale>
          <a:sx n="96" d="100"/>
          <a:sy n="96" d="100"/>
        </p:scale>
        <p:origin x="13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A8F9FD-2B37-4062-8699-B7AC5B5F2E7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3579A36-496E-4A3D-9F41-733AB31A30A4}">
      <dgm:prSet/>
      <dgm:spPr/>
      <dgm:t>
        <a:bodyPr/>
        <a:lstStyle/>
        <a:p>
          <a:r>
            <a:rPr lang="en-US" dirty="0"/>
            <a:t>Zero padding , i.e., “same” convolution </a:t>
          </a:r>
        </a:p>
      </dgm:t>
    </dgm:pt>
    <dgm:pt modelId="{BEB21DE6-2A9B-4B8D-843B-2DF0928FF88C}" type="parTrans" cxnId="{C83AC695-C853-40D6-8E3D-C50EB6D2D608}">
      <dgm:prSet/>
      <dgm:spPr/>
      <dgm:t>
        <a:bodyPr/>
        <a:lstStyle/>
        <a:p>
          <a:endParaRPr lang="en-US"/>
        </a:p>
      </dgm:t>
    </dgm:pt>
    <dgm:pt modelId="{939D9BD3-A4AB-43AA-ACE9-A3C5145505E3}" type="sibTrans" cxnId="{C83AC695-C853-40D6-8E3D-C50EB6D2D608}">
      <dgm:prSet/>
      <dgm:spPr/>
      <dgm:t>
        <a:bodyPr/>
        <a:lstStyle/>
        <a:p>
          <a:endParaRPr lang="en-US"/>
        </a:p>
      </dgm:t>
    </dgm:pt>
    <dgm:pt modelId="{B14F5223-3F66-4642-AB5F-8F581A2B3FB1}">
      <dgm:prSet/>
      <dgm:spPr/>
      <dgm:t>
        <a:bodyPr/>
        <a:lstStyle/>
        <a:p>
          <a:r>
            <a:rPr lang="en-US" dirty="0"/>
            <a:t>1x1 convolution at the last layer</a:t>
          </a:r>
        </a:p>
      </dgm:t>
    </dgm:pt>
    <dgm:pt modelId="{038F25F0-A90B-4C40-9498-62A998469D4C}" type="parTrans" cxnId="{DB6FC1B9-10D3-4EC8-AC45-B02F11D98C48}">
      <dgm:prSet/>
      <dgm:spPr/>
      <dgm:t>
        <a:bodyPr/>
        <a:lstStyle/>
        <a:p>
          <a:endParaRPr lang="en-US"/>
        </a:p>
      </dgm:t>
    </dgm:pt>
    <dgm:pt modelId="{879D244A-BD34-4876-8960-407276467599}" type="sibTrans" cxnId="{DB6FC1B9-10D3-4EC8-AC45-B02F11D98C48}">
      <dgm:prSet/>
      <dgm:spPr/>
      <dgm:t>
        <a:bodyPr/>
        <a:lstStyle/>
        <a:p>
          <a:endParaRPr lang="en-US"/>
        </a:p>
      </dgm:t>
    </dgm:pt>
    <dgm:pt modelId="{52A97756-BDA1-4196-920E-0EE635BEB81C}">
      <dgm:prSet/>
      <dgm:spPr/>
      <dgm:t>
        <a:bodyPr/>
        <a:lstStyle/>
        <a:p>
          <a:r>
            <a:rPr lang="en-US" dirty="0"/>
            <a:t>Skip Connection between input and output</a:t>
          </a:r>
        </a:p>
      </dgm:t>
    </dgm:pt>
    <dgm:pt modelId="{5767D696-EF1F-42E5-BCDF-A5F295109542}" type="parTrans" cxnId="{2DDBAFB1-82B1-4C52-B084-003291830602}">
      <dgm:prSet/>
      <dgm:spPr/>
      <dgm:t>
        <a:bodyPr/>
        <a:lstStyle/>
        <a:p>
          <a:endParaRPr lang="en-US"/>
        </a:p>
      </dgm:t>
    </dgm:pt>
    <dgm:pt modelId="{332E5FBC-1D35-456F-8C95-38D48A340506}" type="sibTrans" cxnId="{2DDBAFB1-82B1-4C52-B084-003291830602}">
      <dgm:prSet/>
      <dgm:spPr/>
      <dgm:t>
        <a:bodyPr/>
        <a:lstStyle/>
        <a:p>
          <a:endParaRPr lang="en-US"/>
        </a:p>
      </dgm:t>
    </dgm:pt>
    <dgm:pt modelId="{5F03AF7D-7166-40B7-A9AB-C2F7D2ED71FD}" type="pres">
      <dgm:prSet presAssocID="{6FA8F9FD-2B37-4062-8699-B7AC5B5F2E7B}" presName="hierChild1" presStyleCnt="0">
        <dgm:presLayoutVars>
          <dgm:chPref val="1"/>
          <dgm:dir/>
          <dgm:animOne val="branch"/>
          <dgm:animLvl val="lvl"/>
          <dgm:resizeHandles/>
        </dgm:presLayoutVars>
      </dgm:prSet>
      <dgm:spPr/>
    </dgm:pt>
    <dgm:pt modelId="{F67AC773-195B-4EB5-90FD-9B034974F50B}" type="pres">
      <dgm:prSet presAssocID="{23579A36-496E-4A3D-9F41-733AB31A30A4}" presName="hierRoot1" presStyleCnt="0"/>
      <dgm:spPr/>
    </dgm:pt>
    <dgm:pt modelId="{4F5ECBE2-08CA-4653-8E19-361B9FBF4429}" type="pres">
      <dgm:prSet presAssocID="{23579A36-496E-4A3D-9F41-733AB31A30A4}" presName="composite" presStyleCnt="0"/>
      <dgm:spPr/>
    </dgm:pt>
    <dgm:pt modelId="{598C60F6-C94F-4CD4-B6A3-080CDCA0334A}" type="pres">
      <dgm:prSet presAssocID="{23579A36-496E-4A3D-9F41-733AB31A30A4}" presName="background" presStyleLbl="node0" presStyleIdx="0" presStyleCnt="3"/>
      <dgm:spPr/>
    </dgm:pt>
    <dgm:pt modelId="{DE134C24-A9C4-4753-8750-210FCF10A5B5}" type="pres">
      <dgm:prSet presAssocID="{23579A36-496E-4A3D-9F41-733AB31A30A4}" presName="text" presStyleLbl="fgAcc0" presStyleIdx="0" presStyleCnt="3">
        <dgm:presLayoutVars>
          <dgm:chPref val="3"/>
        </dgm:presLayoutVars>
      </dgm:prSet>
      <dgm:spPr/>
    </dgm:pt>
    <dgm:pt modelId="{408D1CCD-D549-409B-8C6B-E58DBF5DD94F}" type="pres">
      <dgm:prSet presAssocID="{23579A36-496E-4A3D-9F41-733AB31A30A4}" presName="hierChild2" presStyleCnt="0"/>
      <dgm:spPr/>
    </dgm:pt>
    <dgm:pt modelId="{D50DC1DA-C366-4D87-8896-DA6FC4F87EC0}" type="pres">
      <dgm:prSet presAssocID="{B14F5223-3F66-4642-AB5F-8F581A2B3FB1}" presName="hierRoot1" presStyleCnt="0"/>
      <dgm:spPr/>
    </dgm:pt>
    <dgm:pt modelId="{EBBCCC1D-BA42-4CDA-8054-1D296ABB7477}" type="pres">
      <dgm:prSet presAssocID="{B14F5223-3F66-4642-AB5F-8F581A2B3FB1}" presName="composite" presStyleCnt="0"/>
      <dgm:spPr/>
    </dgm:pt>
    <dgm:pt modelId="{C1126EF0-24C9-43B7-9BE2-226014541BB9}" type="pres">
      <dgm:prSet presAssocID="{B14F5223-3F66-4642-AB5F-8F581A2B3FB1}" presName="background" presStyleLbl="node0" presStyleIdx="1" presStyleCnt="3"/>
      <dgm:spPr/>
    </dgm:pt>
    <dgm:pt modelId="{7CF79659-FC4D-4C3D-9479-19BDA5EC0502}" type="pres">
      <dgm:prSet presAssocID="{B14F5223-3F66-4642-AB5F-8F581A2B3FB1}" presName="text" presStyleLbl="fgAcc0" presStyleIdx="1" presStyleCnt="3">
        <dgm:presLayoutVars>
          <dgm:chPref val="3"/>
        </dgm:presLayoutVars>
      </dgm:prSet>
      <dgm:spPr/>
    </dgm:pt>
    <dgm:pt modelId="{F0C64A3E-7493-4717-A14E-9CB0E5DEAB9B}" type="pres">
      <dgm:prSet presAssocID="{B14F5223-3F66-4642-AB5F-8F581A2B3FB1}" presName="hierChild2" presStyleCnt="0"/>
      <dgm:spPr/>
    </dgm:pt>
    <dgm:pt modelId="{35BBA27E-CA83-4261-AF91-878142BAC5BF}" type="pres">
      <dgm:prSet presAssocID="{52A97756-BDA1-4196-920E-0EE635BEB81C}" presName="hierRoot1" presStyleCnt="0"/>
      <dgm:spPr/>
    </dgm:pt>
    <dgm:pt modelId="{D4A3D76F-05F7-48C6-8486-B05EF7882F9E}" type="pres">
      <dgm:prSet presAssocID="{52A97756-BDA1-4196-920E-0EE635BEB81C}" presName="composite" presStyleCnt="0"/>
      <dgm:spPr/>
    </dgm:pt>
    <dgm:pt modelId="{3CD69E32-2648-4091-B9B3-5FB4BE6721A4}" type="pres">
      <dgm:prSet presAssocID="{52A97756-BDA1-4196-920E-0EE635BEB81C}" presName="background" presStyleLbl="node0" presStyleIdx="2" presStyleCnt="3"/>
      <dgm:spPr/>
    </dgm:pt>
    <dgm:pt modelId="{FF48C87A-16F9-46FA-AAFC-40686C8E51A5}" type="pres">
      <dgm:prSet presAssocID="{52A97756-BDA1-4196-920E-0EE635BEB81C}" presName="text" presStyleLbl="fgAcc0" presStyleIdx="2" presStyleCnt="3">
        <dgm:presLayoutVars>
          <dgm:chPref val="3"/>
        </dgm:presLayoutVars>
      </dgm:prSet>
      <dgm:spPr/>
    </dgm:pt>
    <dgm:pt modelId="{3EF56E0B-A0F3-4723-945D-563AA2A3577B}" type="pres">
      <dgm:prSet presAssocID="{52A97756-BDA1-4196-920E-0EE635BEB81C}" presName="hierChild2" presStyleCnt="0"/>
      <dgm:spPr/>
    </dgm:pt>
  </dgm:ptLst>
  <dgm:cxnLst>
    <dgm:cxn modelId="{1D84E639-D290-44DA-ADDF-1107549EE67B}" type="presOf" srcId="{6FA8F9FD-2B37-4062-8699-B7AC5B5F2E7B}" destId="{5F03AF7D-7166-40B7-A9AB-C2F7D2ED71FD}" srcOrd="0" destOrd="0" presId="urn:microsoft.com/office/officeart/2005/8/layout/hierarchy1"/>
    <dgm:cxn modelId="{27778345-D6D8-49ED-85F3-FC85EE8A4876}" type="presOf" srcId="{B14F5223-3F66-4642-AB5F-8F581A2B3FB1}" destId="{7CF79659-FC4D-4C3D-9479-19BDA5EC0502}" srcOrd="0" destOrd="0" presId="urn:microsoft.com/office/officeart/2005/8/layout/hierarchy1"/>
    <dgm:cxn modelId="{C83AC695-C853-40D6-8E3D-C50EB6D2D608}" srcId="{6FA8F9FD-2B37-4062-8699-B7AC5B5F2E7B}" destId="{23579A36-496E-4A3D-9F41-733AB31A30A4}" srcOrd="0" destOrd="0" parTransId="{BEB21DE6-2A9B-4B8D-843B-2DF0928FF88C}" sibTransId="{939D9BD3-A4AB-43AA-ACE9-A3C5145505E3}"/>
    <dgm:cxn modelId="{2DDBAFB1-82B1-4C52-B084-003291830602}" srcId="{6FA8F9FD-2B37-4062-8699-B7AC5B5F2E7B}" destId="{52A97756-BDA1-4196-920E-0EE635BEB81C}" srcOrd="2" destOrd="0" parTransId="{5767D696-EF1F-42E5-BCDF-A5F295109542}" sibTransId="{332E5FBC-1D35-456F-8C95-38D48A340506}"/>
    <dgm:cxn modelId="{DB6FC1B9-10D3-4EC8-AC45-B02F11D98C48}" srcId="{6FA8F9FD-2B37-4062-8699-B7AC5B5F2E7B}" destId="{B14F5223-3F66-4642-AB5F-8F581A2B3FB1}" srcOrd="1" destOrd="0" parTransId="{038F25F0-A90B-4C40-9498-62A998469D4C}" sibTransId="{879D244A-BD34-4876-8960-407276467599}"/>
    <dgm:cxn modelId="{864B1EE4-8D53-4609-ACE5-98D7F0F0139E}" type="presOf" srcId="{52A97756-BDA1-4196-920E-0EE635BEB81C}" destId="{FF48C87A-16F9-46FA-AAFC-40686C8E51A5}" srcOrd="0" destOrd="0" presId="urn:microsoft.com/office/officeart/2005/8/layout/hierarchy1"/>
    <dgm:cxn modelId="{F2B334F1-AD17-4E5E-A366-9C938DA5BF2D}" type="presOf" srcId="{23579A36-496E-4A3D-9F41-733AB31A30A4}" destId="{DE134C24-A9C4-4753-8750-210FCF10A5B5}" srcOrd="0" destOrd="0" presId="urn:microsoft.com/office/officeart/2005/8/layout/hierarchy1"/>
    <dgm:cxn modelId="{F90F5FD1-31E0-465A-BCA5-E971AB7B11AB}" type="presParOf" srcId="{5F03AF7D-7166-40B7-A9AB-C2F7D2ED71FD}" destId="{F67AC773-195B-4EB5-90FD-9B034974F50B}" srcOrd="0" destOrd="0" presId="urn:microsoft.com/office/officeart/2005/8/layout/hierarchy1"/>
    <dgm:cxn modelId="{791AD3CD-8E4F-41E1-87F3-E3F1DA6B6294}" type="presParOf" srcId="{F67AC773-195B-4EB5-90FD-9B034974F50B}" destId="{4F5ECBE2-08CA-4653-8E19-361B9FBF4429}" srcOrd="0" destOrd="0" presId="urn:microsoft.com/office/officeart/2005/8/layout/hierarchy1"/>
    <dgm:cxn modelId="{23C4A692-4A23-408F-A492-E5F6E8F3AF72}" type="presParOf" srcId="{4F5ECBE2-08CA-4653-8E19-361B9FBF4429}" destId="{598C60F6-C94F-4CD4-B6A3-080CDCA0334A}" srcOrd="0" destOrd="0" presId="urn:microsoft.com/office/officeart/2005/8/layout/hierarchy1"/>
    <dgm:cxn modelId="{3C803352-3F87-457A-8BA2-2F88C7A6D26D}" type="presParOf" srcId="{4F5ECBE2-08CA-4653-8E19-361B9FBF4429}" destId="{DE134C24-A9C4-4753-8750-210FCF10A5B5}" srcOrd="1" destOrd="0" presId="urn:microsoft.com/office/officeart/2005/8/layout/hierarchy1"/>
    <dgm:cxn modelId="{40B2A1B8-8160-46EB-A3BC-4E16800B5959}" type="presParOf" srcId="{F67AC773-195B-4EB5-90FD-9B034974F50B}" destId="{408D1CCD-D549-409B-8C6B-E58DBF5DD94F}" srcOrd="1" destOrd="0" presId="urn:microsoft.com/office/officeart/2005/8/layout/hierarchy1"/>
    <dgm:cxn modelId="{E5414BC6-E444-4D01-96D3-BFE74D9C671A}" type="presParOf" srcId="{5F03AF7D-7166-40B7-A9AB-C2F7D2ED71FD}" destId="{D50DC1DA-C366-4D87-8896-DA6FC4F87EC0}" srcOrd="1" destOrd="0" presId="urn:microsoft.com/office/officeart/2005/8/layout/hierarchy1"/>
    <dgm:cxn modelId="{214D220A-7C00-491D-B88D-19590E15112C}" type="presParOf" srcId="{D50DC1DA-C366-4D87-8896-DA6FC4F87EC0}" destId="{EBBCCC1D-BA42-4CDA-8054-1D296ABB7477}" srcOrd="0" destOrd="0" presId="urn:microsoft.com/office/officeart/2005/8/layout/hierarchy1"/>
    <dgm:cxn modelId="{987CCAB0-359B-4827-9249-46DC5CA2DED3}" type="presParOf" srcId="{EBBCCC1D-BA42-4CDA-8054-1D296ABB7477}" destId="{C1126EF0-24C9-43B7-9BE2-226014541BB9}" srcOrd="0" destOrd="0" presId="urn:microsoft.com/office/officeart/2005/8/layout/hierarchy1"/>
    <dgm:cxn modelId="{C0922084-6890-452F-964B-AE0A4D3483CB}" type="presParOf" srcId="{EBBCCC1D-BA42-4CDA-8054-1D296ABB7477}" destId="{7CF79659-FC4D-4C3D-9479-19BDA5EC0502}" srcOrd="1" destOrd="0" presId="urn:microsoft.com/office/officeart/2005/8/layout/hierarchy1"/>
    <dgm:cxn modelId="{2FCF6358-6EE9-448D-8232-CE5040D9D158}" type="presParOf" srcId="{D50DC1DA-C366-4D87-8896-DA6FC4F87EC0}" destId="{F0C64A3E-7493-4717-A14E-9CB0E5DEAB9B}" srcOrd="1" destOrd="0" presId="urn:microsoft.com/office/officeart/2005/8/layout/hierarchy1"/>
    <dgm:cxn modelId="{F9A12C38-389B-417A-ACE0-28634C84A5F7}" type="presParOf" srcId="{5F03AF7D-7166-40B7-A9AB-C2F7D2ED71FD}" destId="{35BBA27E-CA83-4261-AF91-878142BAC5BF}" srcOrd="2" destOrd="0" presId="urn:microsoft.com/office/officeart/2005/8/layout/hierarchy1"/>
    <dgm:cxn modelId="{DB9C870B-3BF3-4E1A-A31D-DC63C692D51B}" type="presParOf" srcId="{35BBA27E-CA83-4261-AF91-878142BAC5BF}" destId="{D4A3D76F-05F7-48C6-8486-B05EF7882F9E}" srcOrd="0" destOrd="0" presId="urn:microsoft.com/office/officeart/2005/8/layout/hierarchy1"/>
    <dgm:cxn modelId="{853F271E-B797-490B-8872-9C20E6D0EA31}" type="presParOf" srcId="{D4A3D76F-05F7-48C6-8486-B05EF7882F9E}" destId="{3CD69E32-2648-4091-B9B3-5FB4BE6721A4}" srcOrd="0" destOrd="0" presId="urn:microsoft.com/office/officeart/2005/8/layout/hierarchy1"/>
    <dgm:cxn modelId="{53A54084-A077-4B79-8528-2F2D0E120A3D}" type="presParOf" srcId="{D4A3D76F-05F7-48C6-8486-B05EF7882F9E}" destId="{FF48C87A-16F9-46FA-AAFC-40686C8E51A5}" srcOrd="1" destOrd="0" presId="urn:microsoft.com/office/officeart/2005/8/layout/hierarchy1"/>
    <dgm:cxn modelId="{F6AD9F5D-4081-4B0B-B613-E2254991FE85}" type="presParOf" srcId="{35BBA27E-CA83-4261-AF91-878142BAC5BF}" destId="{3EF56E0B-A0F3-4723-945D-563AA2A3577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6D6E02-E1BC-47B9-B400-C73347EE41E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2AD6BB3-C416-48F2-95CD-E8F2AA3AA1BF}">
      <dgm:prSet/>
      <dgm:spPr/>
      <dgm:t>
        <a:bodyPr/>
        <a:lstStyle/>
        <a:p>
          <a:r>
            <a:rPr lang="en-US"/>
            <a:t>Filtered Back Projection</a:t>
          </a:r>
        </a:p>
      </dgm:t>
    </dgm:pt>
    <dgm:pt modelId="{7EDFC429-EDEF-4704-BE70-5D1963D6A1D7}" type="parTrans" cxnId="{617D625C-B66E-4AA0-8AE0-388C16453395}">
      <dgm:prSet/>
      <dgm:spPr/>
      <dgm:t>
        <a:bodyPr/>
        <a:lstStyle/>
        <a:p>
          <a:endParaRPr lang="en-US"/>
        </a:p>
      </dgm:t>
    </dgm:pt>
    <dgm:pt modelId="{F56BEEF2-39F6-4917-847E-BE1E179F69A2}" type="sibTrans" cxnId="{617D625C-B66E-4AA0-8AE0-388C16453395}">
      <dgm:prSet/>
      <dgm:spPr/>
      <dgm:t>
        <a:bodyPr/>
        <a:lstStyle/>
        <a:p>
          <a:endParaRPr lang="en-US"/>
        </a:p>
      </dgm:t>
    </dgm:pt>
    <dgm:pt modelId="{B173E294-BA23-4F1A-BBAE-44ADEDCBD558}">
      <dgm:prSet/>
      <dgm:spPr/>
      <dgm:t>
        <a:bodyPr/>
        <a:lstStyle/>
        <a:p>
          <a:r>
            <a:rPr lang="en-US" dirty="0"/>
            <a:t>For </a:t>
          </a:r>
          <a:r>
            <a:rPr lang="en-US" dirty="0" err="1"/>
            <a:t>NxN</a:t>
          </a:r>
          <a:r>
            <a:rPr lang="en-US" dirty="0"/>
            <a:t> image and </a:t>
          </a:r>
          <a:r>
            <a:rPr lang="en-US" dirty="0" err="1"/>
            <a:t>MxV</a:t>
          </a:r>
          <a:r>
            <a:rPr lang="en-US" dirty="0"/>
            <a:t> sinogram: </a:t>
          </a:r>
          <a:br>
            <a:rPr lang="en-US" dirty="0"/>
          </a:br>
          <a:r>
            <a:rPr lang="en-US" dirty="0"/>
            <a:t>O(N</a:t>
          </a:r>
          <a:r>
            <a:rPr lang="en-US" baseline="30000" dirty="0"/>
            <a:t>2</a:t>
          </a:r>
          <a:r>
            <a:rPr lang="en-US" dirty="0"/>
            <a:t>MV).</a:t>
          </a:r>
        </a:p>
      </dgm:t>
    </dgm:pt>
    <dgm:pt modelId="{508D9F74-5889-4200-AF34-DFB896F72B5E}" type="parTrans" cxnId="{A3627BA1-CF77-4EAB-A9CD-6F1F476FB5D7}">
      <dgm:prSet/>
      <dgm:spPr/>
      <dgm:t>
        <a:bodyPr/>
        <a:lstStyle/>
        <a:p>
          <a:endParaRPr lang="en-US"/>
        </a:p>
      </dgm:t>
    </dgm:pt>
    <dgm:pt modelId="{9579D5B7-453F-4C2E-8B68-5C1D6555F402}" type="sibTrans" cxnId="{A3627BA1-CF77-4EAB-A9CD-6F1F476FB5D7}">
      <dgm:prSet/>
      <dgm:spPr/>
      <dgm:t>
        <a:bodyPr/>
        <a:lstStyle/>
        <a:p>
          <a:endParaRPr lang="en-US"/>
        </a:p>
      </dgm:t>
    </dgm:pt>
    <dgm:pt modelId="{8EE28499-E237-4AD8-846D-3DBEBADF4A62}">
      <dgm:prSet/>
      <dgm:spPr/>
      <dgm:t>
        <a:bodyPr/>
        <a:lstStyle/>
        <a:p>
          <a:r>
            <a:rPr lang="en-US"/>
            <a:t>Convolutional Neural Network </a:t>
          </a:r>
        </a:p>
      </dgm:t>
    </dgm:pt>
    <dgm:pt modelId="{0FA028DE-AF38-47BA-9D55-A3DA2EC5DE12}" type="parTrans" cxnId="{0A95444C-23C3-426B-8357-FA981378194E}">
      <dgm:prSet/>
      <dgm:spPr/>
      <dgm:t>
        <a:bodyPr/>
        <a:lstStyle/>
        <a:p>
          <a:endParaRPr lang="en-US"/>
        </a:p>
      </dgm:t>
    </dgm:pt>
    <dgm:pt modelId="{100EE4C3-4F64-4CD3-BDD8-F90F222700DD}" type="sibTrans" cxnId="{0A95444C-23C3-426B-8357-FA981378194E}">
      <dgm:prSet/>
      <dgm:spPr/>
      <dgm:t>
        <a:bodyPr/>
        <a:lstStyle/>
        <a:p>
          <a:endParaRPr lang="en-US"/>
        </a:p>
      </dgm:t>
    </dgm:pt>
    <dgm:pt modelId="{DB21F5B2-89E0-44F2-90EB-B4ED3A7510B2}">
      <dgm:prSet/>
      <dgm:spPr/>
      <dgm:t>
        <a:bodyPr/>
        <a:lstStyle/>
        <a:p>
          <a:r>
            <a:rPr lang="pt-BR" dirty="0"/>
            <a:t>For NxN image, KxK filters, R filters per layer and L layers:</a:t>
          </a:r>
          <a:br>
            <a:rPr lang="pt-BR" dirty="0"/>
          </a:br>
          <a:r>
            <a:rPr lang="pt-BR" dirty="0"/>
            <a:t>O(N</a:t>
          </a:r>
          <a:r>
            <a:rPr lang="pt-BR" baseline="30000" dirty="0"/>
            <a:t>2</a:t>
          </a:r>
          <a:r>
            <a:rPr lang="pt-BR" dirty="0"/>
            <a:t> K </a:t>
          </a:r>
          <a:r>
            <a:rPr lang="pt-BR" baseline="30000" dirty="0"/>
            <a:t>2</a:t>
          </a:r>
          <a:r>
            <a:rPr lang="pt-BR" dirty="0"/>
            <a:t> R</a:t>
          </a:r>
          <a:r>
            <a:rPr lang="pt-BR" baseline="30000" dirty="0"/>
            <a:t>2</a:t>
          </a:r>
          <a:r>
            <a:rPr lang="pt-BR" dirty="0"/>
            <a:t> L</a:t>
          </a:r>
          <a:r>
            <a:rPr lang="pt-BR" b="0" i="1" dirty="0"/>
            <a:t>)</a:t>
          </a:r>
          <a:r>
            <a:rPr lang="pt-BR" dirty="0"/>
            <a:t> </a:t>
          </a:r>
          <a:br>
            <a:rPr lang="pt-BR" dirty="0"/>
          </a:br>
          <a:r>
            <a:rPr lang="en-US" dirty="0"/>
            <a:t> </a:t>
          </a:r>
        </a:p>
      </dgm:t>
    </dgm:pt>
    <dgm:pt modelId="{6C0778C6-ACA1-498F-A8AF-094555627C29}" type="parTrans" cxnId="{E03F4BA6-36A2-4B18-9ACF-0DCA557F75B3}">
      <dgm:prSet/>
      <dgm:spPr/>
      <dgm:t>
        <a:bodyPr/>
        <a:lstStyle/>
        <a:p>
          <a:endParaRPr lang="en-US"/>
        </a:p>
      </dgm:t>
    </dgm:pt>
    <dgm:pt modelId="{07026912-E507-465F-9860-0F19687A73BB}" type="sibTrans" cxnId="{E03F4BA6-36A2-4B18-9ACF-0DCA557F75B3}">
      <dgm:prSet/>
      <dgm:spPr/>
      <dgm:t>
        <a:bodyPr/>
        <a:lstStyle/>
        <a:p>
          <a:endParaRPr lang="en-US"/>
        </a:p>
      </dgm:t>
    </dgm:pt>
    <dgm:pt modelId="{3120EC54-C38D-44ED-AED3-D86DEDCE70AC}" type="pres">
      <dgm:prSet presAssocID="{146D6E02-E1BC-47B9-B400-C73347EE41ED}" presName="linear" presStyleCnt="0">
        <dgm:presLayoutVars>
          <dgm:dir/>
          <dgm:animLvl val="lvl"/>
          <dgm:resizeHandles val="exact"/>
        </dgm:presLayoutVars>
      </dgm:prSet>
      <dgm:spPr/>
    </dgm:pt>
    <dgm:pt modelId="{222B5330-8DD1-441A-9D60-E54A8755808E}" type="pres">
      <dgm:prSet presAssocID="{02AD6BB3-C416-48F2-95CD-E8F2AA3AA1BF}" presName="parentLin" presStyleCnt="0"/>
      <dgm:spPr/>
    </dgm:pt>
    <dgm:pt modelId="{B785E959-9156-4509-88EA-DDB20C12DE13}" type="pres">
      <dgm:prSet presAssocID="{02AD6BB3-C416-48F2-95CD-E8F2AA3AA1BF}" presName="parentLeftMargin" presStyleLbl="node1" presStyleIdx="0" presStyleCnt="2"/>
      <dgm:spPr/>
    </dgm:pt>
    <dgm:pt modelId="{F9ABBC3A-1F1A-4507-9D20-B9950FE8F0D0}" type="pres">
      <dgm:prSet presAssocID="{02AD6BB3-C416-48F2-95CD-E8F2AA3AA1BF}" presName="parentText" presStyleLbl="node1" presStyleIdx="0" presStyleCnt="2">
        <dgm:presLayoutVars>
          <dgm:chMax val="0"/>
          <dgm:bulletEnabled val="1"/>
        </dgm:presLayoutVars>
      </dgm:prSet>
      <dgm:spPr/>
    </dgm:pt>
    <dgm:pt modelId="{16D14222-A3EF-454D-B3DA-1F13D52E941A}" type="pres">
      <dgm:prSet presAssocID="{02AD6BB3-C416-48F2-95CD-E8F2AA3AA1BF}" presName="negativeSpace" presStyleCnt="0"/>
      <dgm:spPr/>
    </dgm:pt>
    <dgm:pt modelId="{46A20887-B619-4D07-A8EA-0AD95056D9BC}" type="pres">
      <dgm:prSet presAssocID="{02AD6BB3-C416-48F2-95CD-E8F2AA3AA1BF}" presName="childText" presStyleLbl="conFgAcc1" presStyleIdx="0" presStyleCnt="2">
        <dgm:presLayoutVars>
          <dgm:bulletEnabled val="1"/>
        </dgm:presLayoutVars>
      </dgm:prSet>
      <dgm:spPr/>
    </dgm:pt>
    <dgm:pt modelId="{C4E51259-0CE6-485C-A324-19E087B59E20}" type="pres">
      <dgm:prSet presAssocID="{F56BEEF2-39F6-4917-847E-BE1E179F69A2}" presName="spaceBetweenRectangles" presStyleCnt="0"/>
      <dgm:spPr/>
    </dgm:pt>
    <dgm:pt modelId="{2DAF8479-9767-4C26-93F6-D6ADCD5ED295}" type="pres">
      <dgm:prSet presAssocID="{8EE28499-E237-4AD8-846D-3DBEBADF4A62}" presName="parentLin" presStyleCnt="0"/>
      <dgm:spPr/>
    </dgm:pt>
    <dgm:pt modelId="{A734CD31-BDD5-49EA-A10D-C599081F5566}" type="pres">
      <dgm:prSet presAssocID="{8EE28499-E237-4AD8-846D-3DBEBADF4A62}" presName="parentLeftMargin" presStyleLbl="node1" presStyleIdx="0" presStyleCnt="2"/>
      <dgm:spPr/>
    </dgm:pt>
    <dgm:pt modelId="{C43DBBA4-EFC7-4EC2-8599-052360B5F316}" type="pres">
      <dgm:prSet presAssocID="{8EE28499-E237-4AD8-846D-3DBEBADF4A62}" presName="parentText" presStyleLbl="node1" presStyleIdx="1" presStyleCnt="2">
        <dgm:presLayoutVars>
          <dgm:chMax val="0"/>
          <dgm:bulletEnabled val="1"/>
        </dgm:presLayoutVars>
      </dgm:prSet>
      <dgm:spPr/>
    </dgm:pt>
    <dgm:pt modelId="{4F009A47-E5F7-4F9D-8A38-FFC408C5EC4C}" type="pres">
      <dgm:prSet presAssocID="{8EE28499-E237-4AD8-846D-3DBEBADF4A62}" presName="negativeSpace" presStyleCnt="0"/>
      <dgm:spPr/>
    </dgm:pt>
    <dgm:pt modelId="{6E4BDC70-F512-430E-BA29-7EEF3A5FB096}" type="pres">
      <dgm:prSet presAssocID="{8EE28499-E237-4AD8-846D-3DBEBADF4A62}" presName="childText" presStyleLbl="conFgAcc1" presStyleIdx="1" presStyleCnt="2">
        <dgm:presLayoutVars>
          <dgm:bulletEnabled val="1"/>
        </dgm:presLayoutVars>
      </dgm:prSet>
      <dgm:spPr/>
    </dgm:pt>
  </dgm:ptLst>
  <dgm:cxnLst>
    <dgm:cxn modelId="{6FC29B15-6024-44C5-B5CF-8220AE8CBE4D}" type="presOf" srcId="{02AD6BB3-C416-48F2-95CD-E8F2AA3AA1BF}" destId="{F9ABBC3A-1F1A-4507-9D20-B9950FE8F0D0}" srcOrd="1" destOrd="0" presId="urn:microsoft.com/office/officeart/2005/8/layout/list1"/>
    <dgm:cxn modelId="{10A65D2B-BBF2-4849-9244-6076AF4A5C8E}" type="presOf" srcId="{DB21F5B2-89E0-44F2-90EB-B4ED3A7510B2}" destId="{6E4BDC70-F512-430E-BA29-7EEF3A5FB096}" srcOrd="0" destOrd="0" presId="urn:microsoft.com/office/officeart/2005/8/layout/list1"/>
    <dgm:cxn modelId="{617D625C-B66E-4AA0-8AE0-388C16453395}" srcId="{146D6E02-E1BC-47B9-B400-C73347EE41ED}" destId="{02AD6BB3-C416-48F2-95CD-E8F2AA3AA1BF}" srcOrd="0" destOrd="0" parTransId="{7EDFC429-EDEF-4704-BE70-5D1963D6A1D7}" sibTransId="{F56BEEF2-39F6-4917-847E-BE1E179F69A2}"/>
    <dgm:cxn modelId="{58280B6A-8F3F-4B58-A029-71423E3CC50B}" type="presOf" srcId="{8EE28499-E237-4AD8-846D-3DBEBADF4A62}" destId="{A734CD31-BDD5-49EA-A10D-C599081F5566}" srcOrd="0" destOrd="0" presId="urn:microsoft.com/office/officeart/2005/8/layout/list1"/>
    <dgm:cxn modelId="{0A95444C-23C3-426B-8357-FA981378194E}" srcId="{146D6E02-E1BC-47B9-B400-C73347EE41ED}" destId="{8EE28499-E237-4AD8-846D-3DBEBADF4A62}" srcOrd="1" destOrd="0" parTransId="{0FA028DE-AF38-47BA-9D55-A3DA2EC5DE12}" sibTransId="{100EE4C3-4F64-4CD3-BDD8-F90F222700DD}"/>
    <dgm:cxn modelId="{49BDB94C-D107-4A32-AE09-0F5EE46A1FAF}" type="presOf" srcId="{8EE28499-E237-4AD8-846D-3DBEBADF4A62}" destId="{C43DBBA4-EFC7-4EC2-8599-052360B5F316}" srcOrd="1" destOrd="0" presId="urn:microsoft.com/office/officeart/2005/8/layout/list1"/>
    <dgm:cxn modelId="{2F03679C-59E9-4C7D-A997-4D264B888682}" type="presOf" srcId="{146D6E02-E1BC-47B9-B400-C73347EE41ED}" destId="{3120EC54-C38D-44ED-AED3-D86DEDCE70AC}" srcOrd="0" destOrd="0" presId="urn:microsoft.com/office/officeart/2005/8/layout/list1"/>
    <dgm:cxn modelId="{A3627BA1-CF77-4EAB-A9CD-6F1F476FB5D7}" srcId="{02AD6BB3-C416-48F2-95CD-E8F2AA3AA1BF}" destId="{B173E294-BA23-4F1A-BBAE-44ADEDCBD558}" srcOrd="0" destOrd="0" parTransId="{508D9F74-5889-4200-AF34-DFB896F72B5E}" sibTransId="{9579D5B7-453F-4C2E-8B68-5C1D6555F402}"/>
    <dgm:cxn modelId="{E03F4BA6-36A2-4B18-9ACF-0DCA557F75B3}" srcId="{8EE28499-E237-4AD8-846D-3DBEBADF4A62}" destId="{DB21F5B2-89E0-44F2-90EB-B4ED3A7510B2}" srcOrd="0" destOrd="0" parTransId="{6C0778C6-ACA1-498F-A8AF-094555627C29}" sibTransId="{07026912-E507-465F-9860-0F19687A73BB}"/>
    <dgm:cxn modelId="{515567AA-342A-4009-A85E-5256C1F4CEF9}" type="presOf" srcId="{B173E294-BA23-4F1A-BBAE-44ADEDCBD558}" destId="{46A20887-B619-4D07-A8EA-0AD95056D9BC}" srcOrd="0" destOrd="0" presId="urn:microsoft.com/office/officeart/2005/8/layout/list1"/>
    <dgm:cxn modelId="{FA5DDBC1-E2C8-409B-9EFD-F3503223ABEB}" type="presOf" srcId="{02AD6BB3-C416-48F2-95CD-E8F2AA3AA1BF}" destId="{B785E959-9156-4509-88EA-DDB20C12DE13}" srcOrd="0" destOrd="0" presId="urn:microsoft.com/office/officeart/2005/8/layout/list1"/>
    <dgm:cxn modelId="{FDE3FB7B-E655-45FF-BC59-DB71ED7A2653}" type="presParOf" srcId="{3120EC54-C38D-44ED-AED3-D86DEDCE70AC}" destId="{222B5330-8DD1-441A-9D60-E54A8755808E}" srcOrd="0" destOrd="0" presId="urn:microsoft.com/office/officeart/2005/8/layout/list1"/>
    <dgm:cxn modelId="{E1A07A52-0261-49F2-B5B1-BCBC9B5D432B}" type="presParOf" srcId="{222B5330-8DD1-441A-9D60-E54A8755808E}" destId="{B785E959-9156-4509-88EA-DDB20C12DE13}" srcOrd="0" destOrd="0" presId="urn:microsoft.com/office/officeart/2005/8/layout/list1"/>
    <dgm:cxn modelId="{5DC8B6E7-19E8-43D4-9769-D528981332A4}" type="presParOf" srcId="{222B5330-8DD1-441A-9D60-E54A8755808E}" destId="{F9ABBC3A-1F1A-4507-9D20-B9950FE8F0D0}" srcOrd="1" destOrd="0" presId="urn:microsoft.com/office/officeart/2005/8/layout/list1"/>
    <dgm:cxn modelId="{C67D3672-497C-443A-B31A-34CAD66C6AB2}" type="presParOf" srcId="{3120EC54-C38D-44ED-AED3-D86DEDCE70AC}" destId="{16D14222-A3EF-454D-B3DA-1F13D52E941A}" srcOrd="1" destOrd="0" presId="urn:microsoft.com/office/officeart/2005/8/layout/list1"/>
    <dgm:cxn modelId="{B5D2DB47-6D42-44E2-9952-9C192790807D}" type="presParOf" srcId="{3120EC54-C38D-44ED-AED3-D86DEDCE70AC}" destId="{46A20887-B619-4D07-A8EA-0AD95056D9BC}" srcOrd="2" destOrd="0" presId="urn:microsoft.com/office/officeart/2005/8/layout/list1"/>
    <dgm:cxn modelId="{FE671D06-9ADE-4479-8E9E-704136A21F2E}" type="presParOf" srcId="{3120EC54-C38D-44ED-AED3-D86DEDCE70AC}" destId="{C4E51259-0CE6-485C-A324-19E087B59E20}" srcOrd="3" destOrd="0" presId="urn:microsoft.com/office/officeart/2005/8/layout/list1"/>
    <dgm:cxn modelId="{7BD538FD-C612-48DB-850A-5BD7E45383F9}" type="presParOf" srcId="{3120EC54-C38D-44ED-AED3-D86DEDCE70AC}" destId="{2DAF8479-9767-4C26-93F6-D6ADCD5ED295}" srcOrd="4" destOrd="0" presId="urn:microsoft.com/office/officeart/2005/8/layout/list1"/>
    <dgm:cxn modelId="{31F9F83E-DAC1-4658-A27D-BC197BBF0AB5}" type="presParOf" srcId="{2DAF8479-9767-4C26-93F6-D6ADCD5ED295}" destId="{A734CD31-BDD5-49EA-A10D-C599081F5566}" srcOrd="0" destOrd="0" presId="urn:microsoft.com/office/officeart/2005/8/layout/list1"/>
    <dgm:cxn modelId="{7A6A7B76-C149-46AD-ADFD-8DB4798FDE9B}" type="presParOf" srcId="{2DAF8479-9767-4C26-93F6-D6ADCD5ED295}" destId="{C43DBBA4-EFC7-4EC2-8599-052360B5F316}" srcOrd="1" destOrd="0" presId="urn:microsoft.com/office/officeart/2005/8/layout/list1"/>
    <dgm:cxn modelId="{5172616E-5EE7-40D7-BF8E-F9BBDE6E1151}" type="presParOf" srcId="{3120EC54-C38D-44ED-AED3-D86DEDCE70AC}" destId="{4F009A47-E5F7-4F9D-8A38-FFC408C5EC4C}" srcOrd="5" destOrd="0" presId="urn:microsoft.com/office/officeart/2005/8/layout/list1"/>
    <dgm:cxn modelId="{9834283A-6156-4CC4-A0F2-E9D7E3DB177F}" type="presParOf" srcId="{3120EC54-C38D-44ED-AED3-D86DEDCE70AC}" destId="{6E4BDC70-F512-430E-BA29-7EEF3A5FB09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A8F9FD-2B37-4062-8699-B7AC5B5F2E7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3579A36-496E-4A3D-9F41-733AB31A30A4}">
      <dgm:prSet custT="1"/>
      <dgm:spPr/>
      <dgm:t>
        <a:bodyPr/>
        <a:lstStyle/>
        <a:p>
          <a:r>
            <a:rPr lang="en-US" sz="6500" kern="1200" dirty="0">
              <a:solidFill>
                <a:prstClr val="black">
                  <a:hueOff val="0"/>
                  <a:satOff val="0"/>
                  <a:lumOff val="0"/>
                  <a:alphaOff val="0"/>
                </a:prstClr>
              </a:solidFill>
              <a:latin typeface="Calibri" panose="020F0502020204030204"/>
              <a:ea typeface="+mn-ea"/>
              <a:cs typeface="+mn-cs"/>
            </a:rPr>
            <a:t>Ellipsoidal</a:t>
          </a:r>
        </a:p>
      </dgm:t>
    </dgm:pt>
    <dgm:pt modelId="{BEB21DE6-2A9B-4B8D-843B-2DF0928FF88C}" type="parTrans" cxnId="{C83AC695-C853-40D6-8E3D-C50EB6D2D608}">
      <dgm:prSet/>
      <dgm:spPr/>
      <dgm:t>
        <a:bodyPr/>
        <a:lstStyle/>
        <a:p>
          <a:endParaRPr lang="en-US"/>
        </a:p>
      </dgm:t>
    </dgm:pt>
    <dgm:pt modelId="{939D9BD3-A4AB-43AA-ACE9-A3C5145505E3}" type="sibTrans" cxnId="{C83AC695-C853-40D6-8E3D-C50EB6D2D608}">
      <dgm:prSet/>
      <dgm:spPr/>
      <dgm:t>
        <a:bodyPr/>
        <a:lstStyle/>
        <a:p>
          <a:endParaRPr lang="en-US"/>
        </a:p>
      </dgm:t>
    </dgm:pt>
    <dgm:pt modelId="{B14F5223-3F66-4642-AB5F-8F581A2B3FB1}">
      <dgm:prSet/>
      <dgm:spPr/>
      <dgm:t>
        <a:bodyPr/>
        <a:lstStyle/>
        <a:p>
          <a:r>
            <a:rPr lang="en-US" dirty="0"/>
            <a:t>Biomedical</a:t>
          </a:r>
        </a:p>
      </dgm:t>
    </dgm:pt>
    <dgm:pt modelId="{038F25F0-A90B-4C40-9498-62A998469D4C}" type="parTrans" cxnId="{DB6FC1B9-10D3-4EC8-AC45-B02F11D98C48}">
      <dgm:prSet/>
      <dgm:spPr/>
      <dgm:t>
        <a:bodyPr/>
        <a:lstStyle/>
        <a:p>
          <a:endParaRPr lang="en-US"/>
        </a:p>
      </dgm:t>
    </dgm:pt>
    <dgm:pt modelId="{879D244A-BD34-4876-8960-407276467599}" type="sibTrans" cxnId="{DB6FC1B9-10D3-4EC8-AC45-B02F11D98C48}">
      <dgm:prSet/>
      <dgm:spPr/>
      <dgm:t>
        <a:bodyPr/>
        <a:lstStyle/>
        <a:p>
          <a:endParaRPr lang="en-US"/>
        </a:p>
      </dgm:t>
    </dgm:pt>
    <dgm:pt modelId="{32231B67-4084-440A-8A56-98F677A66D00}">
      <dgm:prSet/>
      <dgm:spPr/>
      <dgm:t>
        <a:bodyPr/>
        <a:lstStyle/>
        <a:p>
          <a:r>
            <a:rPr lang="en-US" dirty="0"/>
            <a:t>Experimental</a:t>
          </a:r>
        </a:p>
      </dgm:t>
    </dgm:pt>
    <dgm:pt modelId="{83B510BB-7891-41B3-9983-3405ECD5FC4B}" type="parTrans" cxnId="{6B93A166-D327-4BBE-AF2F-04BC0A7FB551}">
      <dgm:prSet/>
      <dgm:spPr/>
      <dgm:t>
        <a:bodyPr/>
        <a:lstStyle/>
        <a:p>
          <a:endParaRPr lang="en-US"/>
        </a:p>
      </dgm:t>
    </dgm:pt>
    <dgm:pt modelId="{26AE378C-1BB2-4203-83CC-26E0CD8361A0}" type="sibTrans" cxnId="{6B93A166-D327-4BBE-AF2F-04BC0A7FB551}">
      <dgm:prSet/>
      <dgm:spPr/>
      <dgm:t>
        <a:bodyPr/>
        <a:lstStyle/>
        <a:p>
          <a:endParaRPr lang="en-US"/>
        </a:p>
      </dgm:t>
    </dgm:pt>
    <dgm:pt modelId="{7608858B-80D1-411D-B930-E2B09BCF2121}" type="pres">
      <dgm:prSet presAssocID="{6FA8F9FD-2B37-4062-8699-B7AC5B5F2E7B}" presName="vert0" presStyleCnt="0">
        <dgm:presLayoutVars>
          <dgm:dir/>
          <dgm:animOne val="branch"/>
          <dgm:animLvl val="lvl"/>
        </dgm:presLayoutVars>
      </dgm:prSet>
      <dgm:spPr/>
    </dgm:pt>
    <dgm:pt modelId="{4430DF65-B149-4C19-A9B0-9F4DC3A03940}" type="pres">
      <dgm:prSet presAssocID="{23579A36-496E-4A3D-9F41-733AB31A30A4}" presName="thickLine" presStyleLbl="alignNode1" presStyleIdx="0" presStyleCnt="3"/>
      <dgm:spPr/>
    </dgm:pt>
    <dgm:pt modelId="{4A9A3FB0-D71D-4560-B4E6-FDB88ABF5D34}" type="pres">
      <dgm:prSet presAssocID="{23579A36-496E-4A3D-9F41-733AB31A30A4}" presName="horz1" presStyleCnt="0"/>
      <dgm:spPr/>
    </dgm:pt>
    <dgm:pt modelId="{BF9D1FA2-F03C-4D4C-A1CC-1665E32745A7}" type="pres">
      <dgm:prSet presAssocID="{23579A36-496E-4A3D-9F41-733AB31A30A4}" presName="tx1" presStyleLbl="revTx" presStyleIdx="0" presStyleCnt="3"/>
      <dgm:spPr/>
    </dgm:pt>
    <dgm:pt modelId="{F4EB9896-93B6-4895-98DA-F1C2944E9DFA}" type="pres">
      <dgm:prSet presAssocID="{23579A36-496E-4A3D-9F41-733AB31A30A4}" presName="vert1" presStyleCnt="0"/>
      <dgm:spPr/>
    </dgm:pt>
    <dgm:pt modelId="{1AB6EC00-FD7D-4FDF-B9E5-28E7361DD20D}" type="pres">
      <dgm:prSet presAssocID="{B14F5223-3F66-4642-AB5F-8F581A2B3FB1}" presName="thickLine" presStyleLbl="alignNode1" presStyleIdx="1" presStyleCnt="3"/>
      <dgm:spPr/>
    </dgm:pt>
    <dgm:pt modelId="{A9AAB32D-AF74-4E62-B12C-15126E644AEE}" type="pres">
      <dgm:prSet presAssocID="{B14F5223-3F66-4642-AB5F-8F581A2B3FB1}" presName="horz1" presStyleCnt="0"/>
      <dgm:spPr/>
    </dgm:pt>
    <dgm:pt modelId="{38920BEA-1EE8-44BD-B7DC-3B220EF95CC8}" type="pres">
      <dgm:prSet presAssocID="{B14F5223-3F66-4642-AB5F-8F581A2B3FB1}" presName="tx1" presStyleLbl="revTx" presStyleIdx="1" presStyleCnt="3"/>
      <dgm:spPr/>
    </dgm:pt>
    <dgm:pt modelId="{869EAD69-9735-445B-8BD5-044C3A9852E1}" type="pres">
      <dgm:prSet presAssocID="{B14F5223-3F66-4642-AB5F-8F581A2B3FB1}" presName="vert1" presStyleCnt="0"/>
      <dgm:spPr/>
    </dgm:pt>
    <dgm:pt modelId="{EF9F1B12-CA15-4299-B8C2-BAEEE6FE0608}" type="pres">
      <dgm:prSet presAssocID="{32231B67-4084-440A-8A56-98F677A66D00}" presName="thickLine" presStyleLbl="alignNode1" presStyleIdx="2" presStyleCnt="3"/>
      <dgm:spPr/>
    </dgm:pt>
    <dgm:pt modelId="{D825E80A-1542-4B5F-8A0C-4F15FA3DE12F}" type="pres">
      <dgm:prSet presAssocID="{32231B67-4084-440A-8A56-98F677A66D00}" presName="horz1" presStyleCnt="0"/>
      <dgm:spPr/>
    </dgm:pt>
    <dgm:pt modelId="{80A93B3F-2A87-49B7-9025-CD91ED05C06E}" type="pres">
      <dgm:prSet presAssocID="{32231B67-4084-440A-8A56-98F677A66D00}" presName="tx1" presStyleLbl="revTx" presStyleIdx="2" presStyleCnt="3"/>
      <dgm:spPr/>
    </dgm:pt>
    <dgm:pt modelId="{2317D65F-1DB3-4593-8AC0-AD4EB737BCFE}" type="pres">
      <dgm:prSet presAssocID="{32231B67-4084-440A-8A56-98F677A66D00}" presName="vert1" presStyleCnt="0"/>
      <dgm:spPr/>
    </dgm:pt>
  </dgm:ptLst>
  <dgm:cxnLst>
    <dgm:cxn modelId="{CAFA2802-5861-4652-9103-8F63166F91D8}" type="presOf" srcId="{32231B67-4084-440A-8A56-98F677A66D00}" destId="{80A93B3F-2A87-49B7-9025-CD91ED05C06E}" srcOrd="0" destOrd="0" presId="urn:microsoft.com/office/officeart/2008/layout/LinedList"/>
    <dgm:cxn modelId="{5FB91738-659E-4BC3-84AD-78083EF9B09D}" type="presOf" srcId="{23579A36-496E-4A3D-9F41-733AB31A30A4}" destId="{BF9D1FA2-F03C-4D4C-A1CC-1665E32745A7}" srcOrd="0" destOrd="0" presId="urn:microsoft.com/office/officeart/2008/layout/LinedList"/>
    <dgm:cxn modelId="{6B93A166-D327-4BBE-AF2F-04BC0A7FB551}" srcId="{6FA8F9FD-2B37-4062-8699-B7AC5B5F2E7B}" destId="{32231B67-4084-440A-8A56-98F677A66D00}" srcOrd="2" destOrd="0" parTransId="{83B510BB-7891-41B3-9983-3405ECD5FC4B}" sibTransId="{26AE378C-1BB2-4203-83CC-26E0CD8361A0}"/>
    <dgm:cxn modelId="{F0737C55-D669-4695-8640-6B6D2CCCBF9D}" type="presOf" srcId="{6FA8F9FD-2B37-4062-8699-B7AC5B5F2E7B}" destId="{7608858B-80D1-411D-B930-E2B09BCF2121}" srcOrd="0" destOrd="0" presId="urn:microsoft.com/office/officeart/2008/layout/LinedList"/>
    <dgm:cxn modelId="{C83AC695-C853-40D6-8E3D-C50EB6D2D608}" srcId="{6FA8F9FD-2B37-4062-8699-B7AC5B5F2E7B}" destId="{23579A36-496E-4A3D-9F41-733AB31A30A4}" srcOrd="0" destOrd="0" parTransId="{BEB21DE6-2A9B-4B8D-843B-2DF0928FF88C}" sibTransId="{939D9BD3-A4AB-43AA-ACE9-A3C5145505E3}"/>
    <dgm:cxn modelId="{DB6FC1B9-10D3-4EC8-AC45-B02F11D98C48}" srcId="{6FA8F9FD-2B37-4062-8699-B7AC5B5F2E7B}" destId="{B14F5223-3F66-4642-AB5F-8F581A2B3FB1}" srcOrd="1" destOrd="0" parTransId="{038F25F0-A90B-4C40-9498-62A998469D4C}" sibTransId="{879D244A-BD34-4876-8960-407276467599}"/>
    <dgm:cxn modelId="{FE51D0C6-1795-4916-9DA3-A50DCA76A114}" type="presOf" srcId="{B14F5223-3F66-4642-AB5F-8F581A2B3FB1}" destId="{38920BEA-1EE8-44BD-B7DC-3B220EF95CC8}" srcOrd="0" destOrd="0" presId="urn:microsoft.com/office/officeart/2008/layout/LinedList"/>
    <dgm:cxn modelId="{58611566-D81A-40DD-84AA-1AB44D707EAF}" type="presParOf" srcId="{7608858B-80D1-411D-B930-E2B09BCF2121}" destId="{4430DF65-B149-4C19-A9B0-9F4DC3A03940}" srcOrd="0" destOrd="0" presId="urn:microsoft.com/office/officeart/2008/layout/LinedList"/>
    <dgm:cxn modelId="{DF607F4E-D456-4EB5-B7F7-95C58BAF78DA}" type="presParOf" srcId="{7608858B-80D1-411D-B930-E2B09BCF2121}" destId="{4A9A3FB0-D71D-4560-B4E6-FDB88ABF5D34}" srcOrd="1" destOrd="0" presId="urn:microsoft.com/office/officeart/2008/layout/LinedList"/>
    <dgm:cxn modelId="{F4157286-69CD-47B3-B106-4A3B269D8B9C}" type="presParOf" srcId="{4A9A3FB0-D71D-4560-B4E6-FDB88ABF5D34}" destId="{BF9D1FA2-F03C-4D4C-A1CC-1665E32745A7}" srcOrd="0" destOrd="0" presId="urn:microsoft.com/office/officeart/2008/layout/LinedList"/>
    <dgm:cxn modelId="{25765A4D-14AA-4265-AD82-1F4D71F0F96D}" type="presParOf" srcId="{4A9A3FB0-D71D-4560-B4E6-FDB88ABF5D34}" destId="{F4EB9896-93B6-4895-98DA-F1C2944E9DFA}" srcOrd="1" destOrd="0" presId="urn:microsoft.com/office/officeart/2008/layout/LinedList"/>
    <dgm:cxn modelId="{BEE6ED33-7322-42E2-A21D-5F38F17C516A}" type="presParOf" srcId="{7608858B-80D1-411D-B930-E2B09BCF2121}" destId="{1AB6EC00-FD7D-4FDF-B9E5-28E7361DD20D}" srcOrd="2" destOrd="0" presId="urn:microsoft.com/office/officeart/2008/layout/LinedList"/>
    <dgm:cxn modelId="{C1B694B6-30B1-4A05-95CF-54DCDDD59774}" type="presParOf" srcId="{7608858B-80D1-411D-B930-E2B09BCF2121}" destId="{A9AAB32D-AF74-4E62-B12C-15126E644AEE}" srcOrd="3" destOrd="0" presId="urn:microsoft.com/office/officeart/2008/layout/LinedList"/>
    <dgm:cxn modelId="{B930C7BF-E87C-4A2A-B4D8-5D9FBACA891D}" type="presParOf" srcId="{A9AAB32D-AF74-4E62-B12C-15126E644AEE}" destId="{38920BEA-1EE8-44BD-B7DC-3B220EF95CC8}" srcOrd="0" destOrd="0" presId="urn:microsoft.com/office/officeart/2008/layout/LinedList"/>
    <dgm:cxn modelId="{A07309BC-5E0C-4430-958B-0A06BF1ACD19}" type="presParOf" srcId="{A9AAB32D-AF74-4E62-B12C-15126E644AEE}" destId="{869EAD69-9735-445B-8BD5-044C3A9852E1}" srcOrd="1" destOrd="0" presId="urn:microsoft.com/office/officeart/2008/layout/LinedList"/>
    <dgm:cxn modelId="{49728B45-0523-4AD3-9004-A39464A25978}" type="presParOf" srcId="{7608858B-80D1-411D-B930-E2B09BCF2121}" destId="{EF9F1B12-CA15-4299-B8C2-BAEEE6FE0608}" srcOrd="4" destOrd="0" presId="urn:microsoft.com/office/officeart/2008/layout/LinedList"/>
    <dgm:cxn modelId="{E3B9CDA5-EB9D-4479-A147-7D3E58A4CA92}" type="presParOf" srcId="{7608858B-80D1-411D-B930-E2B09BCF2121}" destId="{D825E80A-1542-4B5F-8A0C-4F15FA3DE12F}" srcOrd="5" destOrd="0" presId="urn:microsoft.com/office/officeart/2008/layout/LinedList"/>
    <dgm:cxn modelId="{46E92B69-8446-494D-891E-4E5B3FC8306F}" type="presParOf" srcId="{D825E80A-1542-4B5F-8A0C-4F15FA3DE12F}" destId="{80A93B3F-2A87-49B7-9025-CD91ED05C06E}" srcOrd="0" destOrd="0" presId="urn:microsoft.com/office/officeart/2008/layout/LinedList"/>
    <dgm:cxn modelId="{C79769D6-0707-4BCF-82F9-5083F6AC2FAC}" type="presParOf" srcId="{D825E80A-1542-4B5F-8A0C-4F15FA3DE12F}" destId="{2317D65F-1DB3-4593-8AC0-AD4EB737BC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F6CC8C-05D2-4149-9856-E63F73F30248}"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ED8E7F48-4D05-403D-82B9-0EB7248B8DFC}">
      <dgm:prSet/>
      <dgm:spPr/>
      <dgm:t>
        <a:bodyPr/>
        <a:lstStyle/>
        <a:p>
          <a:r>
            <a:rPr lang="en-US" b="0" i="0" dirty="0"/>
            <a:t>30 abdominal CT scans in the MICCAI 2015 Multi-Atlas Abdomen Labeling Challenge were used, with </a:t>
          </a:r>
          <a:r>
            <a:rPr lang="en-US" b="1" i="0" dirty="0"/>
            <a:t>3779</a:t>
          </a:r>
          <a:r>
            <a:rPr lang="en-US" b="0" i="0" dirty="0"/>
            <a:t> axial contrast-enhanced abdominal clinical CT images in total.</a:t>
          </a:r>
          <a:endParaRPr lang="en-US" dirty="0"/>
        </a:p>
      </dgm:t>
    </dgm:pt>
    <dgm:pt modelId="{17217034-7746-4E7D-BE96-AFDD77B9323B}" type="parTrans" cxnId="{0792659A-8625-4B0F-B391-ADECC5A0AFBD}">
      <dgm:prSet/>
      <dgm:spPr/>
      <dgm:t>
        <a:bodyPr/>
        <a:lstStyle/>
        <a:p>
          <a:endParaRPr lang="en-US"/>
        </a:p>
      </dgm:t>
    </dgm:pt>
    <dgm:pt modelId="{176144D8-65BF-49BD-B655-002DA2782665}" type="sibTrans" cxnId="{0792659A-8625-4B0F-B391-ADECC5A0AFBD}">
      <dgm:prSet/>
      <dgm:spPr/>
      <dgm:t>
        <a:bodyPr/>
        <a:lstStyle/>
        <a:p>
          <a:endParaRPr lang="en-US"/>
        </a:p>
      </dgm:t>
    </dgm:pt>
    <dgm:pt modelId="{C42010CE-466C-4E08-BF6E-EAEF26B88842}">
      <dgm:prSet/>
      <dgm:spPr/>
      <dgm:t>
        <a:bodyPr/>
        <a:lstStyle/>
        <a:p>
          <a:r>
            <a:rPr lang="en-US" b="0" i="0" dirty="0"/>
            <a:t>Each CT volume consists of </a:t>
          </a:r>
          <a:br>
            <a:rPr lang="en-US" b="0" i="0" dirty="0"/>
          </a:br>
          <a:r>
            <a:rPr lang="en-US" b="1" i="0" dirty="0"/>
            <a:t>85 </a:t>
          </a:r>
          <a:r>
            <a:rPr lang="en-US" b="1" i="1" dirty="0"/>
            <a:t>∼ </a:t>
          </a:r>
          <a:r>
            <a:rPr lang="en-US" b="1" i="0" dirty="0"/>
            <a:t>198 </a:t>
          </a:r>
          <a:r>
            <a:rPr lang="en-US" b="0" i="0" dirty="0"/>
            <a:t>slices of 512 </a:t>
          </a:r>
          <a:r>
            <a:rPr lang="en-US" b="0" i="1" dirty="0"/>
            <a:t>× </a:t>
          </a:r>
          <a:r>
            <a:rPr lang="en-US" b="0" i="0" dirty="0"/>
            <a:t>512 pixels, </a:t>
          </a:r>
          <a:br>
            <a:rPr lang="en-US" b="0" i="0" dirty="0"/>
          </a:br>
          <a:r>
            <a:rPr lang="en-US" b="0" i="0" dirty="0"/>
            <a:t>voxel spatial resolution of </a:t>
          </a:r>
          <a:br>
            <a:rPr lang="en-US" b="0" i="0" dirty="0"/>
          </a:br>
          <a:r>
            <a:rPr lang="en-US" b="0" i="0" dirty="0"/>
            <a:t>([0.54] </a:t>
          </a:r>
          <a:r>
            <a:rPr lang="en-US" b="0" i="1" dirty="0"/>
            <a:t>× </a:t>
          </a:r>
          <a:r>
            <a:rPr lang="en-US" b="0" i="0" dirty="0"/>
            <a:t>[0.98] </a:t>
          </a:r>
          <a:r>
            <a:rPr lang="en-US" b="0" i="1" dirty="0"/>
            <a:t>× </a:t>
          </a:r>
          <a:r>
            <a:rPr lang="en-US" b="0" i="0" dirty="0"/>
            <a:t>[2.5</a:t>
          </a:r>
          <a:r>
            <a:rPr lang="en-US" b="0" i="1" dirty="0"/>
            <a:t>∼</a:t>
          </a:r>
          <a:r>
            <a:rPr lang="en-US" b="0" i="0" dirty="0"/>
            <a:t>5.0])mm</a:t>
          </a:r>
          <a:r>
            <a:rPr lang="en-US" b="0" i="0" baseline="30000" dirty="0"/>
            <a:t>3</a:t>
          </a:r>
          <a:r>
            <a:rPr lang="en-US" dirty="0"/>
            <a:t> </a:t>
          </a:r>
          <a:br>
            <a:rPr lang="en-US" dirty="0"/>
          </a:br>
          <a:endParaRPr lang="en-US" dirty="0"/>
        </a:p>
      </dgm:t>
    </dgm:pt>
    <dgm:pt modelId="{E6E638A8-F2F5-421F-AB18-9E5CB97F4F0B}" type="parTrans" cxnId="{CE199F7D-F2AA-4982-BA5F-341C1CC39870}">
      <dgm:prSet/>
      <dgm:spPr/>
      <dgm:t>
        <a:bodyPr/>
        <a:lstStyle/>
        <a:p>
          <a:endParaRPr lang="en-US"/>
        </a:p>
      </dgm:t>
    </dgm:pt>
    <dgm:pt modelId="{A8DF5FA9-709F-4151-B880-5766F46ADC14}" type="sibTrans" cxnId="{CE199F7D-F2AA-4982-BA5F-341C1CC39870}">
      <dgm:prSet/>
      <dgm:spPr/>
      <dgm:t>
        <a:bodyPr/>
        <a:lstStyle/>
        <a:p>
          <a:endParaRPr lang="en-US"/>
        </a:p>
      </dgm:t>
    </dgm:pt>
    <dgm:pt modelId="{55F18106-E612-4E8E-B7E5-ACAAF1086A7F}" type="pres">
      <dgm:prSet presAssocID="{7EF6CC8C-05D2-4149-9856-E63F73F30248}" presName="hierChild1" presStyleCnt="0">
        <dgm:presLayoutVars>
          <dgm:chPref val="1"/>
          <dgm:dir/>
          <dgm:animOne val="branch"/>
          <dgm:animLvl val="lvl"/>
          <dgm:resizeHandles/>
        </dgm:presLayoutVars>
      </dgm:prSet>
      <dgm:spPr/>
    </dgm:pt>
    <dgm:pt modelId="{64301309-5555-4618-A189-7A8CAEACF5A3}" type="pres">
      <dgm:prSet presAssocID="{ED8E7F48-4D05-403D-82B9-0EB7248B8DFC}" presName="hierRoot1" presStyleCnt="0"/>
      <dgm:spPr/>
    </dgm:pt>
    <dgm:pt modelId="{B6CF9C01-9974-4A6E-A441-A3F68C5EA0C9}" type="pres">
      <dgm:prSet presAssocID="{ED8E7F48-4D05-403D-82B9-0EB7248B8DFC}" presName="composite" presStyleCnt="0"/>
      <dgm:spPr/>
    </dgm:pt>
    <dgm:pt modelId="{64C4A789-9789-4B42-BBD6-E9A3B1A591FE}" type="pres">
      <dgm:prSet presAssocID="{ED8E7F48-4D05-403D-82B9-0EB7248B8DFC}" presName="background" presStyleLbl="node0" presStyleIdx="0" presStyleCnt="2"/>
      <dgm:spPr/>
    </dgm:pt>
    <dgm:pt modelId="{4D89EB0A-B7FB-4CFA-B7A8-F521ED925002}" type="pres">
      <dgm:prSet presAssocID="{ED8E7F48-4D05-403D-82B9-0EB7248B8DFC}" presName="text" presStyleLbl="fgAcc0" presStyleIdx="0" presStyleCnt="2">
        <dgm:presLayoutVars>
          <dgm:chPref val="3"/>
        </dgm:presLayoutVars>
      </dgm:prSet>
      <dgm:spPr/>
    </dgm:pt>
    <dgm:pt modelId="{F44F2897-26A9-47B0-B237-6784406B3BC4}" type="pres">
      <dgm:prSet presAssocID="{ED8E7F48-4D05-403D-82B9-0EB7248B8DFC}" presName="hierChild2" presStyleCnt="0"/>
      <dgm:spPr/>
    </dgm:pt>
    <dgm:pt modelId="{7458F099-C47F-4C4C-A7E2-56C67F594C8C}" type="pres">
      <dgm:prSet presAssocID="{C42010CE-466C-4E08-BF6E-EAEF26B88842}" presName="hierRoot1" presStyleCnt="0"/>
      <dgm:spPr/>
    </dgm:pt>
    <dgm:pt modelId="{71D18A57-FFF4-4297-B924-852A7CE7425F}" type="pres">
      <dgm:prSet presAssocID="{C42010CE-466C-4E08-BF6E-EAEF26B88842}" presName="composite" presStyleCnt="0"/>
      <dgm:spPr/>
    </dgm:pt>
    <dgm:pt modelId="{57820F78-D39E-4A3D-8C89-B9AF1F54CE75}" type="pres">
      <dgm:prSet presAssocID="{C42010CE-466C-4E08-BF6E-EAEF26B88842}" presName="background" presStyleLbl="node0" presStyleIdx="1" presStyleCnt="2"/>
      <dgm:spPr/>
    </dgm:pt>
    <dgm:pt modelId="{EFAD9148-78EE-4D63-AE96-BA784630B20F}" type="pres">
      <dgm:prSet presAssocID="{C42010CE-466C-4E08-BF6E-EAEF26B88842}" presName="text" presStyleLbl="fgAcc0" presStyleIdx="1" presStyleCnt="2">
        <dgm:presLayoutVars>
          <dgm:chPref val="3"/>
        </dgm:presLayoutVars>
      </dgm:prSet>
      <dgm:spPr/>
    </dgm:pt>
    <dgm:pt modelId="{536BECBA-A960-4189-B132-5B062346AEBD}" type="pres">
      <dgm:prSet presAssocID="{C42010CE-466C-4E08-BF6E-EAEF26B88842}" presName="hierChild2" presStyleCnt="0"/>
      <dgm:spPr/>
    </dgm:pt>
  </dgm:ptLst>
  <dgm:cxnLst>
    <dgm:cxn modelId="{436CEB26-3D64-4B44-AE99-41F4D0274511}" type="presOf" srcId="{C42010CE-466C-4E08-BF6E-EAEF26B88842}" destId="{EFAD9148-78EE-4D63-AE96-BA784630B20F}" srcOrd="0" destOrd="0" presId="urn:microsoft.com/office/officeart/2005/8/layout/hierarchy1"/>
    <dgm:cxn modelId="{CE199F7D-F2AA-4982-BA5F-341C1CC39870}" srcId="{7EF6CC8C-05D2-4149-9856-E63F73F30248}" destId="{C42010CE-466C-4E08-BF6E-EAEF26B88842}" srcOrd="1" destOrd="0" parTransId="{E6E638A8-F2F5-421F-AB18-9E5CB97F4F0B}" sibTransId="{A8DF5FA9-709F-4151-B880-5766F46ADC14}"/>
    <dgm:cxn modelId="{0792659A-8625-4B0F-B391-ADECC5A0AFBD}" srcId="{7EF6CC8C-05D2-4149-9856-E63F73F30248}" destId="{ED8E7F48-4D05-403D-82B9-0EB7248B8DFC}" srcOrd="0" destOrd="0" parTransId="{17217034-7746-4E7D-BE96-AFDD77B9323B}" sibTransId="{176144D8-65BF-49BD-B655-002DA2782665}"/>
    <dgm:cxn modelId="{06A4429B-38F0-421F-B246-B1DDCF74A613}" type="presOf" srcId="{ED8E7F48-4D05-403D-82B9-0EB7248B8DFC}" destId="{4D89EB0A-B7FB-4CFA-B7A8-F521ED925002}" srcOrd="0" destOrd="0" presId="urn:microsoft.com/office/officeart/2005/8/layout/hierarchy1"/>
    <dgm:cxn modelId="{DB1C27F5-476F-41F9-A2DA-CDDF53CF637C}" type="presOf" srcId="{7EF6CC8C-05D2-4149-9856-E63F73F30248}" destId="{55F18106-E612-4E8E-B7E5-ACAAF1086A7F}" srcOrd="0" destOrd="0" presId="urn:microsoft.com/office/officeart/2005/8/layout/hierarchy1"/>
    <dgm:cxn modelId="{88544A54-5EB2-4E13-BE55-06497BFB66E3}" type="presParOf" srcId="{55F18106-E612-4E8E-B7E5-ACAAF1086A7F}" destId="{64301309-5555-4618-A189-7A8CAEACF5A3}" srcOrd="0" destOrd="0" presId="urn:microsoft.com/office/officeart/2005/8/layout/hierarchy1"/>
    <dgm:cxn modelId="{8280CC06-7247-4CFB-863D-3BCF63CC00A9}" type="presParOf" srcId="{64301309-5555-4618-A189-7A8CAEACF5A3}" destId="{B6CF9C01-9974-4A6E-A441-A3F68C5EA0C9}" srcOrd="0" destOrd="0" presId="urn:microsoft.com/office/officeart/2005/8/layout/hierarchy1"/>
    <dgm:cxn modelId="{C92F321D-BB8F-404D-803E-450D5674893D}" type="presParOf" srcId="{B6CF9C01-9974-4A6E-A441-A3F68C5EA0C9}" destId="{64C4A789-9789-4B42-BBD6-E9A3B1A591FE}" srcOrd="0" destOrd="0" presId="urn:microsoft.com/office/officeart/2005/8/layout/hierarchy1"/>
    <dgm:cxn modelId="{29B42A30-3F95-42B8-B69C-EEA316E3AE29}" type="presParOf" srcId="{B6CF9C01-9974-4A6E-A441-A3F68C5EA0C9}" destId="{4D89EB0A-B7FB-4CFA-B7A8-F521ED925002}" srcOrd="1" destOrd="0" presId="urn:microsoft.com/office/officeart/2005/8/layout/hierarchy1"/>
    <dgm:cxn modelId="{3EEF79DC-F66F-4539-90B0-E298712474A6}" type="presParOf" srcId="{64301309-5555-4618-A189-7A8CAEACF5A3}" destId="{F44F2897-26A9-47B0-B237-6784406B3BC4}" srcOrd="1" destOrd="0" presId="urn:microsoft.com/office/officeart/2005/8/layout/hierarchy1"/>
    <dgm:cxn modelId="{2FD2938C-9164-42BC-8A90-F333BEE7F0C9}" type="presParOf" srcId="{55F18106-E612-4E8E-B7E5-ACAAF1086A7F}" destId="{7458F099-C47F-4C4C-A7E2-56C67F594C8C}" srcOrd="1" destOrd="0" presId="urn:microsoft.com/office/officeart/2005/8/layout/hierarchy1"/>
    <dgm:cxn modelId="{AD8A0591-19D6-4AD4-ABD8-CB8DB58CC35E}" type="presParOf" srcId="{7458F099-C47F-4C4C-A7E2-56C67F594C8C}" destId="{71D18A57-FFF4-4297-B924-852A7CE7425F}" srcOrd="0" destOrd="0" presId="urn:microsoft.com/office/officeart/2005/8/layout/hierarchy1"/>
    <dgm:cxn modelId="{FBFFC2D2-5BC0-418D-8BF7-DCB2B56B4B68}" type="presParOf" srcId="{71D18A57-FFF4-4297-B924-852A7CE7425F}" destId="{57820F78-D39E-4A3D-8C89-B9AF1F54CE75}" srcOrd="0" destOrd="0" presId="urn:microsoft.com/office/officeart/2005/8/layout/hierarchy1"/>
    <dgm:cxn modelId="{C30F1FCD-F4A8-4599-AB67-17DDB02A9B8E}" type="presParOf" srcId="{71D18A57-FFF4-4297-B924-852A7CE7425F}" destId="{EFAD9148-78EE-4D63-AE96-BA784630B20F}" srcOrd="1" destOrd="0" presId="urn:microsoft.com/office/officeart/2005/8/layout/hierarchy1"/>
    <dgm:cxn modelId="{3F89FA69-B0E4-466B-AE53-73F0BB8F24D5}" type="presParOf" srcId="{7458F099-C47F-4C4C-A7E2-56C67F594C8C}" destId="{536BECBA-A960-4189-B132-5B062346AEB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C60F6-C94F-4CD4-B6A3-080CDCA0334A}">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34C24-A9C4-4753-8750-210FCF10A5B5}">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Zero padding , i.e., “same” convolution </a:t>
          </a:r>
        </a:p>
      </dsp:txBody>
      <dsp:txXfrm>
        <a:off x="366939" y="1196774"/>
        <a:ext cx="2723696" cy="1691139"/>
      </dsp:txXfrm>
    </dsp:sp>
    <dsp:sp modelId="{C1126EF0-24C9-43B7-9BE2-226014541BB9}">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79659-FC4D-4C3D-9479-19BDA5EC0502}">
      <dsp:nvSpPr>
        <dsp:cNvPr id="0" name=""/>
        <dsp:cNvSpPr/>
      </dsp:nvSpPr>
      <dsp:spPr>
        <a:xfrm>
          <a:off x="3771900"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1x1 convolution at the last layer</a:t>
          </a:r>
        </a:p>
      </dsp:txBody>
      <dsp:txXfrm>
        <a:off x="3824514" y="1196774"/>
        <a:ext cx="2723696" cy="1691139"/>
      </dsp:txXfrm>
    </dsp:sp>
    <dsp:sp modelId="{3CD69E32-2648-4091-B9B3-5FB4BE6721A4}">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8C87A-16F9-46FA-AAFC-40686C8E51A5}">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Skip Connection between input and output</a:t>
          </a:r>
        </a:p>
      </dsp:txBody>
      <dsp:txXfrm>
        <a:off x="7282089" y="1196774"/>
        <a:ext cx="2723696" cy="169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20887-B619-4D07-A8EA-0AD95056D9BC}">
      <dsp:nvSpPr>
        <dsp:cNvPr id="0" name=""/>
        <dsp:cNvSpPr/>
      </dsp:nvSpPr>
      <dsp:spPr>
        <a:xfrm>
          <a:off x="0" y="335578"/>
          <a:ext cx="10058399" cy="1247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58216" rIns="78064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For </a:t>
          </a:r>
          <a:r>
            <a:rPr lang="en-US" sz="2200" kern="1200" dirty="0" err="1"/>
            <a:t>NxN</a:t>
          </a:r>
          <a:r>
            <a:rPr lang="en-US" sz="2200" kern="1200" dirty="0"/>
            <a:t> image and </a:t>
          </a:r>
          <a:r>
            <a:rPr lang="en-US" sz="2200" kern="1200" dirty="0" err="1"/>
            <a:t>MxV</a:t>
          </a:r>
          <a:r>
            <a:rPr lang="en-US" sz="2200" kern="1200" dirty="0"/>
            <a:t> sinogram: </a:t>
          </a:r>
          <a:br>
            <a:rPr lang="en-US" sz="2200" kern="1200" dirty="0"/>
          </a:br>
          <a:r>
            <a:rPr lang="en-US" sz="2200" kern="1200" dirty="0"/>
            <a:t>O(N</a:t>
          </a:r>
          <a:r>
            <a:rPr lang="en-US" sz="2200" kern="1200" baseline="30000" dirty="0"/>
            <a:t>2</a:t>
          </a:r>
          <a:r>
            <a:rPr lang="en-US" sz="2200" kern="1200" dirty="0"/>
            <a:t>MV).</a:t>
          </a:r>
        </a:p>
      </dsp:txBody>
      <dsp:txXfrm>
        <a:off x="0" y="335578"/>
        <a:ext cx="10058399" cy="1247400"/>
      </dsp:txXfrm>
    </dsp:sp>
    <dsp:sp modelId="{F9ABBC3A-1F1A-4507-9D20-B9950FE8F0D0}">
      <dsp:nvSpPr>
        <dsp:cNvPr id="0" name=""/>
        <dsp:cNvSpPr/>
      </dsp:nvSpPr>
      <dsp:spPr>
        <a:xfrm>
          <a:off x="502920" y="10858"/>
          <a:ext cx="7040880"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kern="1200"/>
            <a:t>Filtered Back Projection</a:t>
          </a:r>
        </a:p>
      </dsp:txBody>
      <dsp:txXfrm>
        <a:off x="534623" y="42561"/>
        <a:ext cx="6977474" cy="586034"/>
      </dsp:txXfrm>
    </dsp:sp>
    <dsp:sp modelId="{6E4BDC70-F512-430E-BA29-7EEF3A5FB096}">
      <dsp:nvSpPr>
        <dsp:cNvPr id="0" name=""/>
        <dsp:cNvSpPr/>
      </dsp:nvSpPr>
      <dsp:spPr>
        <a:xfrm>
          <a:off x="0" y="2026498"/>
          <a:ext cx="10058399" cy="15592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458216" rIns="780644" bIns="156464" numCol="1" spcCol="1270" anchor="t" anchorCtr="0">
          <a:noAutofit/>
        </a:bodyPr>
        <a:lstStyle/>
        <a:p>
          <a:pPr marL="228600" lvl="1" indent="-228600" algn="l" defTabSz="977900">
            <a:lnSpc>
              <a:spcPct val="90000"/>
            </a:lnSpc>
            <a:spcBef>
              <a:spcPct val="0"/>
            </a:spcBef>
            <a:spcAft>
              <a:spcPct val="15000"/>
            </a:spcAft>
            <a:buChar char="•"/>
          </a:pPr>
          <a:r>
            <a:rPr lang="pt-BR" sz="2200" kern="1200" dirty="0"/>
            <a:t>For NxN image, KxK filters, R filters per layer and L layers:</a:t>
          </a:r>
          <a:br>
            <a:rPr lang="pt-BR" sz="2200" kern="1200" dirty="0"/>
          </a:br>
          <a:r>
            <a:rPr lang="pt-BR" sz="2200" kern="1200" dirty="0"/>
            <a:t>O(N</a:t>
          </a:r>
          <a:r>
            <a:rPr lang="pt-BR" sz="2200" kern="1200" baseline="30000" dirty="0"/>
            <a:t>2</a:t>
          </a:r>
          <a:r>
            <a:rPr lang="pt-BR" sz="2200" kern="1200" dirty="0"/>
            <a:t> K </a:t>
          </a:r>
          <a:r>
            <a:rPr lang="pt-BR" sz="2200" kern="1200" baseline="30000" dirty="0"/>
            <a:t>2</a:t>
          </a:r>
          <a:r>
            <a:rPr lang="pt-BR" sz="2200" kern="1200" dirty="0"/>
            <a:t> R</a:t>
          </a:r>
          <a:r>
            <a:rPr lang="pt-BR" sz="2200" kern="1200" baseline="30000" dirty="0"/>
            <a:t>2</a:t>
          </a:r>
          <a:r>
            <a:rPr lang="pt-BR" sz="2200" kern="1200" dirty="0"/>
            <a:t> L</a:t>
          </a:r>
          <a:r>
            <a:rPr lang="pt-BR" sz="2200" b="0" i="1" kern="1200" dirty="0"/>
            <a:t>)</a:t>
          </a:r>
          <a:r>
            <a:rPr lang="pt-BR" sz="2200" kern="1200" dirty="0"/>
            <a:t> </a:t>
          </a:r>
          <a:br>
            <a:rPr lang="pt-BR" sz="2200" kern="1200" dirty="0"/>
          </a:br>
          <a:r>
            <a:rPr lang="en-US" sz="2200" kern="1200" dirty="0"/>
            <a:t> </a:t>
          </a:r>
        </a:p>
      </dsp:txBody>
      <dsp:txXfrm>
        <a:off x="0" y="2026498"/>
        <a:ext cx="10058399" cy="1559250"/>
      </dsp:txXfrm>
    </dsp:sp>
    <dsp:sp modelId="{C43DBBA4-EFC7-4EC2-8599-052360B5F316}">
      <dsp:nvSpPr>
        <dsp:cNvPr id="0" name=""/>
        <dsp:cNvSpPr/>
      </dsp:nvSpPr>
      <dsp:spPr>
        <a:xfrm>
          <a:off x="502920" y="1701778"/>
          <a:ext cx="7040880" cy="649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kern="1200"/>
            <a:t>Convolutional Neural Network </a:t>
          </a:r>
        </a:p>
      </dsp:txBody>
      <dsp:txXfrm>
        <a:off x="534623" y="1733481"/>
        <a:ext cx="697747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0DF65-B149-4C19-A9B0-9F4DC3A03940}">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D1FA2-F03C-4D4C-A1CC-1665E32745A7}">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prstClr val="black">
                  <a:hueOff val="0"/>
                  <a:satOff val="0"/>
                  <a:lumOff val="0"/>
                  <a:alphaOff val="0"/>
                </a:prstClr>
              </a:solidFill>
              <a:latin typeface="Calibri" panose="020F0502020204030204"/>
              <a:ea typeface="+mn-ea"/>
              <a:cs typeface="+mn-cs"/>
            </a:rPr>
            <a:t>Ellipsoidal</a:t>
          </a:r>
        </a:p>
      </dsp:txBody>
      <dsp:txXfrm>
        <a:off x="0" y="2758"/>
        <a:ext cx="6797675" cy="1881464"/>
      </dsp:txXfrm>
    </dsp:sp>
    <dsp:sp modelId="{1AB6EC00-FD7D-4FDF-B9E5-28E7361DD20D}">
      <dsp:nvSpPr>
        <dsp:cNvPr id="0" name=""/>
        <dsp:cNvSpPr/>
      </dsp:nvSpPr>
      <dsp:spPr>
        <a:xfrm>
          <a:off x="0" y="1884223"/>
          <a:ext cx="6797675" cy="0"/>
        </a:xfrm>
        <a:prstGeom prst="line">
          <a:avLst/>
        </a:prstGeom>
        <a:solidFill>
          <a:schemeClr val="accent2">
            <a:hueOff val="-665912"/>
            <a:satOff val="-293"/>
            <a:lumOff val="784"/>
            <a:alphaOff val="0"/>
          </a:schemeClr>
        </a:solidFill>
        <a:ln w="15875" cap="flat" cmpd="sng" algn="ctr">
          <a:solidFill>
            <a:schemeClr val="accent2">
              <a:hueOff val="-665912"/>
              <a:satOff val="-29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20BEA-1EE8-44BD-B7DC-3B220EF95CC8}">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Biomedical</a:t>
          </a:r>
        </a:p>
      </dsp:txBody>
      <dsp:txXfrm>
        <a:off x="0" y="1884223"/>
        <a:ext cx="6797675" cy="1881464"/>
      </dsp:txXfrm>
    </dsp:sp>
    <dsp:sp modelId="{EF9F1B12-CA15-4299-B8C2-BAEEE6FE0608}">
      <dsp:nvSpPr>
        <dsp:cNvPr id="0" name=""/>
        <dsp:cNvSpPr/>
      </dsp:nvSpPr>
      <dsp:spPr>
        <a:xfrm>
          <a:off x="0" y="3765688"/>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A93B3F-2A87-49B7-9025-CD91ED05C06E}">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Experimental</a:t>
          </a:r>
        </a:p>
      </dsp:txBody>
      <dsp:txXfrm>
        <a:off x="0" y="3765688"/>
        <a:ext cx="6797675" cy="1881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4A789-9789-4B42-BBD6-E9A3B1A591FE}">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89EB0A-B7FB-4CFA-B7A8-F521ED925002}">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30 abdominal CT scans in the MICCAI 2015 Multi-Atlas Abdomen Labeling Challenge were used, with </a:t>
          </a:r>
          <a:r>
            <a:rPr lang="en-US" sz="2400" b="1" i="0" kern="1200" dirty="0"/>
            <a:t>3779</a:t>
          </a:r>
          <a:r>
            <a:rPr lang="en-US" sz="2400" b="0" i="0" kern="1200" dirty="0"/>
            <a:t> axial contrast-enhanced abdominal clinical CT images in total.</a:t>
          </a:r>
          <a:endParaRPr lang="en-US" sz="2400" kern="1200" dirty="0"/>
        </a:p>
      </dsp:txBody>
      <dsp:txXfrm>
        <a:off x="560236" y="832323"/>
        <a:ext cx="4149382" cy="2576345"/>
      </dsp:txXfrm>
    </dsp:sp>
    <dsp:sp modelId="{57820F78-D39E-4A3D-8C89-B9AF1F54CE75}">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D9148-78EE-4D63-AE96-BA784630B20F}">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Each CT volume consists of </a:t>
          </a:r>
          <a:br>
            <a:rPr lang="en-US" sz="2400" b="0" i="0" kern="1200" dirty="0"/>
          </a:br>
          <a:r>
            <a:rPr lang="en-US" sz="2400" b="1" i="0" kern="1200" dirty="0"/>
            <a:t>85 </a:t>
          </a:r>
          <a:r>
            <a:rPr lang="en-US" sz="2400" b="1" i="1" kern="1200" dirty="0"/>
            <a:t>∼ </a:t>
          </a:r>
          <a:r>
            <a:rPr lang="en-US" sz="2400" b="1" i="0" kern="1200" dirty="0"/>
            <a:t>198 </a:t>
          </a:r>
          <a:r>
            <a:rPr lang="en-US" sz="2400" b="0" i="0" kern="1200" dirty="0"/>
            <a:t>slices of 512 </a:t>
          </a:r>
          <a:r>
            <a:rPr lang="en-US" sz="2400" b="0" i="1" kern="1200" dirty="0"/>
            <a:t>× </a:t>
          </a:r>
          <a:r>
            <a:rPr lang="en-US" sz="2400" b="0" i="0" kern="1200" dirty="0"/>
            <a:t>512 pixels, </a:t>
          </a:r>
          <a:br>
            <a:rPr lang="en-US" sz="2400" b="0" i="0" kern="1200" dirty="0"/>
          </a:br>
          <a:r>
            <a:rPr lang="en-US" sz="2400" b="0" i="0" kern="1200" dirty="0"/>
            <a:t>voxel spatial resolution of </a:t>
          </a:r>
          <a:br>
            <a:rPr lang="en-US" sz="2400" b="0" i="0" kern="1200" dirty="0"/>
          </a:br>
          <a:r>
            <a:rPr lang="en-US" sz="2400" b="0" i="0" kern="1200" dirty="0"/>
            <a:t>([0.54] </a:t>
          </a:r>
          <a:r>
            <a:rPr lang="en-US" sz="2400" b="0" i="1" kern="1200" dirty="0"/>
            <a:t>× </a:t>
          </a:r>
          <a:r>
            <a:rPr lang="en-US" sz="2400" b="0" i="0" kern="1200" dirty="0"/>
            <a:t>[0.98] </a:t>
          </a:r>
          <a:r>
            <a:rPr lang="en-US" sz="2400" b="0" i="1" kern="1200" dirty="0"/>
            <a:t>× </a:t>
          </a:r>
          <a:r>
            <a:rPr lang="en-US" sz="2400" b="0" i="0" kern="1200" dirty="0"/>
            <a:t>[2.5</a:t>
          </a:r>
          <a:r>
            <a:rPr lang="en-US" sz="2400" b="0" i="1" kern="1200" dirty="0"/>
            <a:t>∼</a:t>
          </a:r>
          <a:r>
            <a:rPr lang="en-US" sz="2400" b="0" i="0" kern="1200" dirty="0"/>
            <a:t>5.0])mm</a:t>
          </a:r>
          <a:r>
            <a:rPr lang="en-US" sz="2400" b="0" i="0" kern="1200" baseline="30000" dirty="0"/>
            <a:t>3</a:t>
          </a:r>
          <a:r>
            <a:rPr lang="en-US" sz="2400" kern="1200" dirty="0"/>
            <a:t> </a:t>
          </a:r>
          <a:br>
            <a:rPr lang="en-US" sz="2400" kern="1200" dirty="0"/>
          </a:br>
          <a:endParaRPr lang="en-US" sz="2400" kern="1200" dirty="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2C13F-D92F-41C8-865A-5DD70AFE9CCB}"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CAC00-9B7D-4596-9A47-9692EEFA7BEF}" type="slidenum">
              <a:rPr lang="en-US" smtClean="0"/>
              <a:t>‹#›</a:t>
            </a:fld>
            <a:endParaRPr lang="en-US"/>
          </a:p>
        </p:txBody>
      </p:sp>
    </p:spTree>
    <p:extLst>
      <p:ext uri="{BB962C8B-B14F-4D97-AF65-F5344CB8AC3E}">
        <p14:creationId xmlns:p14="http://schemas.microsoft.com/office/powerpoint/2010/main" val="95160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1</a:t>
            </a:fld>
            <a:endParaRPr lang="en-US"/>
          </a:p>
        </p:txBody>
      </p:sp>
    </p:spTree>
    <p:extLst>
      <p:ext uri="{BB962C8B-B14F-4D97-AF65-F5344CB8AC3E}">
        <p14:creationId xmlns:p14="http://schemas.microsoft.com/office/powerpoint/2010/main" val="29868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oracle only exists for the synthetic dataset</a:t>
            </a:r>
          </a:p>
          <a:p>
            <a:r>
              <a:rPr lang="en-US" dirty="0"/>
              <a:t>This setting is considered as more realistic since we wont have any access to oracle information in this case</a:t>
            </a:r>
          </a:p>
        </p:txBody>
      </p:sp>
      <p:sp>
        <p:nvSpPr>
          <p:cNvPr id="4" name="Slide Number Placeholder 3"/>
          <p:cNvSpPr>
            <a:spLocks noGrp="1"/>
          </p:cNvSpPr>
          <p:nvPr>
            <p:ph type="sldNum" sz="quarter" idx="5"/>
          </p:nvPr>
        </p:nvSpPr>
        <p:spPr/>
        <p:txBody>
          <a:bodyPr/>
          <a:lstStyle/>
          <a:p>
            <a:fld id="{558CAC00-9B7D-4596-9A47-9692EEFA7BEF}" type="slidenum">
              <a:rPr lang="en-US" smtClean="0"/>
              <a:t>11</a:t>
            </a:fld>
            <a:endParaRPr lang="en-US"/>
          </a:p>
        </p:txBody>
      </p:sp>
    </p:spTree>
    <p:extLst>
      <p:ext uri="{BB962C8B-B14F-4D97-AF65-F5344CB8AC3E}">
        <p14:creationId xmlns:p14="http://schemas.microsoft.com/office/powerpoint/2010/main" val="136001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weak reconstruction I mean the subsampled sinogram for a subsampling factor. This is done by taking the vertical slices in the sinogram which corresponds to the projections for one angle or view</a:t>
            </a:r>
          </a:p>
        </p:txBody>
      </p:sp>
      <p:sp>
        <p:nvSpPr>
          <p:cNvPr id="4" name="Slide Number Placeholder 3"/>
          <p:cNvSpPr>
            <a:spLocks noGrp="1"/>
          </p:cNvSpPr>
          <p:nvPr>
            <p:ph type="sldNum" sz="quarter" idx="5"/>
          </p:nvPr>
        </p:nvSpPr>
        <p:spPr/>
        <p:txBody>
          <a:bodyPr/>
          <a:lstStyle/>
          <a:p>
            <a:fld id="{558CAC00-9B7D-4596-9A47-9692EEFA7BEF}" type="slidenum">
              <a:rPr lang="en-US" smtClean="0"/>
              <a:t>12</a:t>
            </a:fld>
            <a:endParaRPr lang="en-US"/>
          </a:p>
        </p:txBody>
      </p:sp>
    </p:spTree>
    <p:extLst>
      <p:ext uri="{BB962C8B-B14F-4D97-AF65-F5344CB8AC3E}">
        <p14:creationId xmlns:p14="http://schemas.microsoft.com/office/powerpoint/2010/main" val="94034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back projection is distorted  when the number of views are lower, we are basically discarding a set of measurements here</a:t>
            </a:r>
          </a:p>
          <a:p>
            <a:r>
              <a:rPr lang="en-US" dirty="0"/>
              <a:t>You can see the artifacts return back</a:t>
            </a:r>
          </a:p>
        </p:txBody>
      </p:sp>
      <p:sp>
        <p:nvSpPr>
          <p:cNvPr id="4" name="Slide Number Placeholder 3"/>
          <p:cNvSpPr>
            <a:spLocks noGrp="1"/>
          </p:cNvSpPr>
          <p:nvPr>
            <p:ph type="sldNum" sz="quarter" idx="5"/>
          </p:nvPr>
        </p:nvSpPr>
        <p:spPr/>
        <p:txBody>
          <a:bodyPr/>
          <a:lstStyle/>
          <a:p>
            <a:fld id="{558CAC00-9B7D-4596-9A47-9692EEFA7BEF}" type="slidenum">
              <a:rPr lang="en-US" smtClean="0"/>
              <a:t>13</a:t>
            </a:fld>
            <a:endParaRPr lang="en-US"/>
          </a:p>
        </p:txBody>
      </p:sp>
    </p:spTree>
    <p:extLst>
      <p:ext uri="{BB962C8B-B14F-4D97-AF65-F5344CB8AC3E}">
        <p14:creationId xmlns:p14="http://schemas.microsoft.com/office/powerpoint/2010/main" val="1113321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 net is originally proposed for segmentation and hence it outputs more than one channels: usually just foreground and background </a:t>
            </a:r>
          </a:p>
          <a:p>
            <a:r>
              <a:rPr lang="en-US" dirty="0"/>
              <a:t>By 1x1 convolution the output image is modified to have one channels, that is to say, an intensity image </a:t>
            </a:r>
          </a:p>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14</a:t>
            </a:fld>
            <a:endParaRPr lang="en-US"/>
          </a:p>
        </p:txBody>
      </p:sp>
    </p:spTree>
    <p:extLst>
      <p:ext uri="{BB962C8B-B14F-4D97-AF65-F5344CB8AC3E}">
        <p14:creationId xmlns:p14="http://schemas.microsoft.com/office/powerpoint/2010/main" val="326659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authors state that it can be reduced to O(N^2V ) when the discretization kernel length is fixed.</a:t>
            </a:r>
          </a:p>
        </p:txBody>
      </p:sp>
      <p:sp>
        <p:nvSpPr>
          <p:cNvPr id="4" name="Slide Number Placeholder 3"/>
          <p:cNvSpPr>
            <a:spLocks noGrp="1"/>
          </p:cNvSpPr>
          <p:nvPr>
            <p:ph type="sldNum" sz="quarter" idx="5"/>
          </p:nvPr>
        </p:nvSpPr>
        <p:spPr/>
        <p:txBody>
          <a:bodyPr/>
          <a:lstStyle/>
          <a:p>
            <a:fld id="{558CAC00-9B7D-4596-9A47-9692EEFA7BEF}" type="slidenum">
              <a:rPr lang="en-US" smtClean="0"/>
              <a:t>15</a:t>
            </a:fld>
            <a:endParaRPr lang="en-US"/>
          </a:p>
        </p:txBody>
      </p:sp>
    </p:spTree>
    <p:extLst>
      <p:ext uri="{BB962C8B-B14F-4D97-AF65-F5344CB8AC3E}">
        <p14:creationId xmlns:p14="http://schemas.microsoft.com/office/powerpoint/2010/main" val="221944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Roman"/>
              </a:rPr>
              <a:t>500 images of ellipses of random intensity, size, and location. Sinograms for this data contain1,000 views and are created for the analytical expression of x ray radon transform of the ellipse</a:t>
            </a:r>
          </a:p>
          <a:p>
            <a:r>
              <a:rPr lang="en-US" sz="1800" b="0" i="0" dirty="0">
                <a:solidFill>
                  <a:srgbClr val="000000"/>
                </a:solidFill>
                <a:effectLst/>
                <a:latin typeface="Times-Roman"/>
              </a:rPr>
              <a:t>The </a:t>
            </a:r>
            <a:r>
              <a:rPr lang="en-US" sz="1800" b="0" i="1" dirty="0">
                <a:solidFill>
                  <a:srgbClr val="000000"/>
                </a:solidFill>
                <a:effectLst/>
                <a:latin typeface="Times-Italic"/>
              </a:rPr>
              <a:t>biomedical dataset </a:t>
            </a:r>
            <a:r>
              <a:rPr lang="en-US" sz="1800" b="0" i="0" dirty="0">
                <a:solidFill>
                  <a:srgbClr val="000000"/>
                </a:solidFill>
                <a:effectLst/>
                <a:latin typeface="Times-Roman"/>
              </a:rPr>
              <a:t>is a synthetic dataset that comprises 500 real in-vivo CT images from the Low-dose</a:t>
            </a:r>
          </a:p>
          <a:p>
            <a:r>
              <a:rPr lang="en-US" sz="1800" b="0" i="0" dirty="0">
                <a:solidFill>
                  <a:srgbClr val="000000"/>
                </a:solidFill>
                <a:effectLst/>
                <a:latin typeface="Times-Roman"/>
              </a:rPr>
              <a:t>Grand challenge competition.</a:t>
            </a:r>
            <a:br>
              <a:rPr lang="en-US" dirty="0"/>
            </a:br>
            <a:r>
              <a:rPr lang="en-US" sz="1800" b="0" i="0" dirty="0">
                <a:solidFill>
                  <a:srgbClr val="000000"/>
                </a:solidFill>
                <a:effectLst/>
                <a:latin typeface="Times-Roman"/>
              </a:rPr>
              <a:t>The </a:t>
            </a:r>
            <a:r>
              <a:rPr lang="en-US" sz="1800" b="0" i="1" dirty="0">
                <a:solidFill>
                  <a:srgbClr val="000000"/>
                </a:solidFill>
                <a:effectLst/>
                <a:latin typeface="Times-Italic"/>
              </a:rPr>
              <a:t>experimental dataset </a:t>
            </a:r>
            <a:r>
              <a:rPr lang="en-US" sz="1800" b="0" i="0" dirty="0">
                <a:solidFill>
                  <a:srgbClr val="000000"/>
                </a:solidFill>
                <a:effectLst/>
                <a:latin typeface="Times-Roman"/>
              </a:rPr>
              <a:t>is a real CT dataset that</a:t>
            </a:r>
          </a:p>
          <a:p>
            <a:r>
              <a:rPr lang="en-US" sz="1800" b="0" i="0" dirty="0">
                <a:solidFill>
                  <a:srgbClr val="000000"/>
                </a:solidFill>
                <a:effectLst/>
                <a:latin typeface="Times-Roman"/>
              </a:rPr>
              <a:t>comprises 377 sinograms collected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16</a:t>
            </a:fld>
            <a:endParaRPr lang="en-US"/>
          </a:p>
        </p:txBody>
      </p:sp>
    </p:spTree>
    <p:extLst>
      <p:ext uri="{BB962C8B-B14F-4D97-AF65-F5344CB8AC3E}">
        <p14:creationId xmlns:p14="http://schemas.microsoft.com/office/powerpoint/2010/main" val="4147610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17</a:t>
            </a:fld>
            <a:endParaRPr lang="en-US"/>
          </a:p>
        </p:txBody>
      </p:sp>
    </p:spTree>
    <p:extLst>
      <p:ext uri="{BB962C8B-B14F-4D97-AF65-F5344CB8AC3E}">
        <p14:creationId xmlns:p14="http://schemas.microsoft.com/office/powerpoint/2010/main" val="213842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18</a:t>
            </a:fld>
            <a:endParaRPr lang="en-US"/>
          </a:p>
        </p:txBody>
      </p:sp>
    </p:spTree>
    <p:extLst>
      <p:ext uri="{BB962C8B-B14F-4D97-AF65-F5344CB8AC3E}">
        <p14:creationId xmlns:p14="http://schemas.microsoft.com/office/powerpoint/2010/main" val="1424825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have trained two models on ellipsoidal dataset due to the limited experimentation time</a:t>
            </a:r>
          </a:p>
          <a:p>
            <a:r>
              <a:rPr lang="en-US" dirty="0">
                <a:cs typeface="Calibri"/>
              </a:rPr>
              <a:t>Learning Rate: 5e-4</a:t>
            </a:r>
          </a:p>
          <a:p>
            <a:r>
              <a:rPr lang="en-US" dirty="0">
                <a:cs typeface="Calibri"/>
              </a:rPr>
              <a:t>Took approx. 20 hours on CPU </a:t>
            </a:r>
          </a:p>
        </p:txBody>
      </p:sp>
      <p:sp>
        <p:nvSpPr>
          <p:cNvPr id="4" name="Slide Number Placeholder 3"/>
          <p:cNvSpPr>
            <a:spLocks noGrp="1"/>
          </p:cNvSpPr>
          <p:nvPr>
            <p:ph type="sldNum" sz="quarter" idx="5"/>
          </p:nvPr>
        </p:nvSpPr>
        <p:spPr/>
        <p:txBody>
          <a:bodyPr/>
          <a:lstStyle/>
          <a:p>
            <a:fld id="{558CAC00-9B7D-4596-9A47-9692EEFA7BEF}" type="slidenum">
              <a:rPr lang="en-US" smtClean="0"/>
              <a:t>20</a:t>
            </a:fld>
            <a:endParaRPr lang="en-US"/>
          </a:p>
        </p:txBody>
      </p:sp>
    </p:spTree>
    <p:extLst>
      <p:ext uri="{BB962C8B-B14F-4D97-AF65-F5344CB8AC3E}">
        <p14:creationId xmlns:p14="http://schemas.microsoft.com/office/powerpoint/2010/main" val="944886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Synthetic dataset formed by subsampling the sinogram by factor 20</a:t>
            </a:r>
          </a:p>
          <a:p>
            <a:r>
              <a:rPr lang="en-US" dirty="0"/>
              <a:t>Average metrics for 25 images</a:t>
            </a:r>
          </a:p>
        </p:txBody>
      </p:sp>
      <p:sp>
        <p:nvSpPr>
          <p:cNvPr id="4" name="Slide Number Placeholder 3"/>
          <p:cNvSpPr>
            <a:spLocks noGrp="1"/>
          </p:cNvSpPr>
          <p:nvPr>
            <p:ph type="sldNum" sz="quarter" idx="5"/>
          </p:nvPr>
        </p:nvSpPr>
        <p:spPr/>
        <p:txBody>
          <a:bodyPr/>
          <a:lstStyle/>
          <a:p>
            <a:fld id="{558CAC00-9B7D-4596-9A47-9692EEFA7BEF}" type="slidenum">
              <a:rPr lang="en-US" smtClean="0"/>
              <a:t>21</a:t>
            </a:fld>
            <a:endParaRPr lang="en-US"/>
          </a:p>
        </p:txBody>
      </p:sp>
    </p:spTree>
    <p:extLst>
      <p:ext uri="{BB962C8B-B14F-4D97-AF65-F5344CB8AC3E}">
        <p14:creationId xmlns:p14="http://schemas.microsoft.com/office/powerpoint/2010/main" val="102085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first dive a little deeper into CT problem </a:t>
            </a:r>
          </a:p>
          <a:p>
            <a:r>
              <a:rPr lang="en-US" dirty="0"/>
              <a:t>In computerized tomography we calculate the X ray projections along a line with a certain slope which we also call Radon transform</a:t>
            </a:r>
          </a:p>
          <a:p>
            <a:r>
              <a:rPr lang="en-US" dirty="0"/>
              <a:t>I  will refer the 1d </a:t>
            </a:r>
            <a:r>
              <a:rPr lang="en-US" dirty="0" err="1"/>
              <a:t>fourier</a:t>
            </a:r>
            <a:r>
              <a:rPr lang="en-US" dirty="0"/>
              <a:t> transform of this as follows</a:t>
            </a:r>
          </a:p>
        </p:txBody>
      </p:sp>
      <p:sp>
        <p:nvSpPr>
          <p:cNvPr id="4" name="Slide Number Placeholder 3"/>
          <p:cNvSpPr>
            <a:spLocks noGrp="1"/>
          </p:cNvSpPr>
          <p:nvPr>
            <p:ph type="sldNum" sz="quarter" idx="5"/>
          </p:nvPr>
        </p:nvSpPr>
        <p:spPr/>
        <p:txBody>
          <a:bodyPr/>
          <a:lstStyle/>
          <a:p>
            <a:fld id="{558CAC00-9B7D-4596-9A47-9692EEFA7BEF}" type="slidenum">
              <a:rPr lang="en-US" smtClean="0"/>
              <a:t>3</a:t>
            </a:fld>
            <a:endParaRPr lang="en-US"/>
          </a:p>
        </p:txBody>
      </p:sp>
    </p:spTree>
    <p:extLst>
      <p:ext uri="{BB962C8B-B14F-4D97-AF65-F5344CB8AC3E}">
        <p14:creationId xmlns:p14="http://schemas.microsoft.com/office/powerpoint/2010/main" val="899798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Predictions took about 5 seconds on CPU </a:t>
            </a:r>
          </a:p>
          <a:p>
            <a:r>
              <a:rPr lang="en-US" dirty="0"/>
              <a:t>With 10 dB noise I observed almost no difference in this precision (Otherwise of course, even in FBP, it was different)</a:t>
            </a:r>
          </a:p>
          <a:p>
            <a:r>
              <a:rPr lang="en-US" dirty="0"/>
              <a:t>As we see the Filtered back projections performance decreases for increasing subsampling factor </a:t>
            </a:r>
          </a:p>
          <a:p>
            <a:r>
              <a:rPr lang="en-US" dirty="0"/>
              <a:t>It made me think that it also learns the prior </a:t>
            </a:r>
          </a:p>
        </p:txBody>
      </p:sp>
      <p:sp>
        <p:nvSpPr>
          <p:cNvPr id="4" name="Slide Number Placeholder 3"/>
          <p:cNvSpPr>
            <a:spLocks noGrp="1"/>
          </p:cNvSpPr>
          <p:nvPr>
            <p:ph type="sldNum" sz="quarter" idx="5"/>
          </p:nvPr>
        </p:nvSpPr>
        <p:spPr/>
        <p:txBody>
          <a:bodyPr/>
          <a:lstStyle/>
          <a:p>
            <a:fld id="{558CAC00-9B7D-4596-9A47-9692EEFA7BEF}" type="slidenum">
              <a:rPr lang="en-US" smtClean="0"/>
              <a:t>22</a:t>
            </a:fld>
            <a:endParaRPr lang="en-US"/>
          </a:p>
        </p:txBody>
      </p:sp>
    </p:spTree>
    <p:extLst>
      <p:ext uri="{BB962C8B-B14F-4D97-AF65-F5344CB8AC3E}">
        <p14:creationId xmlns:p14="http://schemas.microsoft.com/office/powerpoint/2010/main" val="419167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23</a:t>
            </a:fld>
            <a:endParaRPr lang="en-US"/>
          </a:p>
        </p:txBody>
      </p:sp>
    </p:spTree>
    <p:extLst>
      <p:ext uri="{BB962C8B-B14F-4D97-AF65-F5344CB8AC3E}">
        <p14:creationId xmlns:p14="http://schemas.microsoft.com/office/powerpoint/2010/main" val="791910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model learns to invert the normal operator (we encounter the normal operator frequently in iterative schemes and the convolutional kernels learn it or the inverse of it), does training the model on Ellipses dataset provide good performance </a:t>
            </a:r>
          </a:p>
        </p:txBody>
      </p:sp>
      <p:sp>
        <p:nvSpPr>
          <p:cNvPr id="4" name="Slide Number Placeholder 3"/>
          <p:cNvSpPr>
            <a:spLocks noGrp="1"/>
          </p:cNvSpPr>
          <p:nvPr>
            <p:ph type="sldNum" sz="quarter" idx="5"/>
          </p:nvPr>
        </p:nvSpPr>
        <p:spPr/>
        <p:txBody>
          <a:bodyPr/>
          <a:lstStyle/>
          <a:p>
            <a:fld id="{558CAC00-9B7D-4596-9A47-9692EEFA7BEF}" type="slidenum">
              <a:rPr lang="en-US" smtClean="0"/>
              <a:t>25</a:t>
            </a:fld>
            <a:endParaRPr lang="en-US"/>
          </a:p>
        </p:txBody>
      </p:sp>
    </p:spTree>
    <p:extLst>
      <p:ext uri="{BB962C8B-B14F-4D97-AF65-F5344CB8AC3E}">
        <p14:creationId xmlns:p14="http://schemas.microsoft.com/office/powerpoint/2010/main" val="3079460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is normally for the segmentation task for 12 organs and structures including heart, aorta and spleen</a:t>
            </a:r>
            <a:br>
              <a:rPr lang="en-US" dirty="0"/>
            </a:br>
            <a:r>
              <a:rPr lang="en-US" dirty="0"/>
              <a:t>contrast stretching between -500 500 </a:t>
            </a:r>
          </a:p>
        </p:txBody>
      </p:sp>
      <p:sp>
        <p:nvSpPr>
          <p:cNvPr id="4" name="Slide Number Placeholder 3"/>
          <p:cNvSpPr>
            <a:spLocks noGrp="1"/>
          </p:cNvSpPr>
          <p:nvPr>
            <p:ph type="sldNum" sz="quarter" idx="5"/>
          </p:nvPr>
        </p:nvSpPr>
        <p:spPr/>
        <p:txBody>
          <a:bodyPr/>
          <a:lstStyle/>
          <a:p>
            <a:fld id="{558CAC00-9B7D-4596-9A47-9692EEFA7BEF}" type="slidenum">
              <a:rPr lang="en-US" smtClean="0"/>
              <a:t>26</a:t>
            </a:fld>
            <a:endParaRPr lang="en-US"/>
          </a:p>
        </p:txBody>
      </p:sp>
    </p:spTree>
    <p:extLst>
      <p:ext uri="{BB962C8B-B14F-4D97-AF65-F5344CB8AC3E}">
        <p14:creationId xmlns:p14="http://schemas.microsoft.com/office/powerpoint/2010/main" val="69180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27</a:t>
            </a:fld>
            <a:endParaRPr lang="en-US"/>
          </a:p>
        </p:txBody>
      </p:sp>
    </p:spTree>
    <p:extLst>
      <p:ext uri="{BB962C8B-B14F-4D97-AF65-F5344CB8AC3E}">
        <p14:creationId xmlns:p14="http://schemas.microsoft.com/office/powerpoint/2010/main" val="2262620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other datasets, as expected both the </a:t>
            </a:r>
            <a:r>
              <a:rPr lang="en-US" dirty="0" err="1"/>
              <a:t>fbp</a:t>
            </a:r>
            <a:r>
              <a:rPr lang="en-US" dirty="0"/>
              <a:t> and </a:t>
            </a:r>
            <a:r>
              <a:rPr lang="en-US" dirty="0" err="1"/>
              <a:t>cnn</a:t>
            </a:r>
            <a:r>
              <a:rPr lang="en-US" dirty="0"/>
              <a:t> performances dropped because it learns the prior of another dataset </a:t>
            </a:r>
          </a:p>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28</a:t>
            </a:fld>
            <a:endParaRPr lang="en-US"/>
          </a:p>
        </p:txBody>
      </p:sp>
    </p:spTree>
    <p:extLst>
      <p:ext uri="{BB962C8B-B14F-4D97-AF65-F5344CB8AC3E}">
        <p14:creationId xmlns:p14="http://schemas.microsoft.com/office/powerpoint/2010/main" val="3200908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Especially in medical imaging, for the increased reliability, the model should generalize to other data distributions </a:t>
            </a:r>
          </a:p>
          <a:p>
            <a:r>
              <a:rPr lang="en-US" dirty="0"/>
              <a:t>If we were to learn the operator for the inverse of the 20 times subsampled CT reconstruction independent of the prior, we would not have encountered this </a:t>
            </a:r>
          </a:p>
        </p:txBody>
      </p:sp>
      <p:sp>
        <p:nvSpPr>
          <p:cNvPr id="4" name="Slide Number Placeholder 3"/>
          <p:cNvSpPr>
            <a:spLocks noGrp="1"/>
          </p:cNvSpPr>
          <p:nvPr>
            <p:ph type="sldNum" sz="quarter" idx="5"/>
          </p:nvPr>
        </p:nvSpPr>
        <p:spPr/>
        <p:txBody>
          <a:bodyPr/>
          <a:lstStyle/>
          <a:p>
            <a:fld id="{558CAC00-9B7D-4596-9A47-9692EEFA7BEF}" type="slidenum">
              <a:rPr lang="en-US" smtClean="0"/>
              <a:t>29</a:t>
            </a:fld>
            <a:endParaRPr lang="en-US"/>
          </a:p>
        </p:txBody>
      </p:sp>
    </p:spTree>
    <p:extLst>
      <p:ext uri="{BB962C8B-B14F-4D97-AF65-F5344CB8AC3E}">
        <p14:creationId xmlns:p14="http://schemas.microsoft.com/office/powerpoint/2010/main" val="401397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p>
        </p:txBody>
      </p:sp>
      <p:sp>
        <p:nvSpPr>
          <p:cNvPr id="4" name="Slide Number Placeholder 3"/>
          <p:cNvSpPr>
            <a:spLocks noGrp="1"/>
          </p:cNvSpPr>
          <p:nvPr>
            <p:ph type="sldNum" sz="quarter" idx="5"/>
          </p:nvPr>
        </p:nvSpPr>
        <p:spPr/>
        <p:txBody>
          <a:bodyPr/>
          <a:lstStyle/>
          <a:p>
            <a:fld id="{558CAC00-9B7D-4596-9A47-9692EEFA7BEF}" type="slidenum">
              <a:rPr lang="en-US" smtClean="0"/>
              <a:t>30</a:t>
            </a:fld>
            <a:endParaRPr lang="en-US"/>
          </a:p>
        </p:txBody>
      </p:sp>
    </p:spTree>
    <p:extLst>
      <p:ext uri="{BB962C8B-B14F-4D97-AF65-F5344CB8AC3E}">
        <p14:creationId xmlns:p14="http://schemas.microsoft.com/office/powerpoint/2010/main" val="93729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plug the expression for p theta t into the </a:t>
            </a:r>
            <a:r>
              <a:rPr lang="en-US" dirty="0" err="1"/>
              <a:t>fourier</a:t>
            </a:r>
            <a:r>
              <a:rPr lang="en-US" dirty="0"/>
              <a:t> transform </a:t>
            </a:r>
            <a:r>
              <a:rPr lang="en-US" dirty="0" err="1"/>
              <a:t>reliation</a:t>
            </a:r>
            <a:r>
              <a:rPr lang="en-US" dirty="0"/>
              <a:t> we have the first relation</a:t>
            </a:r>
          </a:p>
        </p:txBody>
      </p:sp>
      <p:sp>
        <p:nvSpPr>
          <p:cNvPr id="4" name="Slide Number Placeholder 3"/>
          <p:cNvSpPr>
            <a:spLocks noGrp="1"/>
          </p:cNvSpPr>
          <p:nvPr>
            <p:ph type="sldNum" sz="quarter" idx="5"/>
          </p:nvPr>
        </p:nvSpPr>
        <p:spPr/>
        <p:txBody>
          <a:bodyPr/>
          <a:lstStyle/>
          <a:p>
            <a:fld id="{558CAC00-9B7D-4596-9A47-9692EEFA7BEF}" type="slidenum">
              <a:rPr lang="en-US" smtClean="0"/>
              <a:t>4</a:t>
            </a:fld>
            <a:endParaRPr lang="en-US"/>
          </a:p>
        </p:txBody>
      </p:sp>
    </p:spTree>
    <p:extLst>
      <p:ext uri="{BB962C8B-B14F-4D97-AF65-F5344CB8AC3E}">
        <p14:creationId xmlns:p14="http://schemas.microsoft.com/office/powerpoint/2010/main" val="335102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5</a:t>
            </a:fld>
            <a:endParaRPr lang="en-US"/>
          </a:p>
        </p:txBody>
      </p:sp>
    </p:spTree>
    <p:extLst>
      <p:ext uri="{BB962C8B-B14F-4D97-AF65-F5344CB8AC3E}">
        <p14:creationId xmlns:p14="http://schemas.microsoft.com/office/powerpoint/2010/main" val="173216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latter equation implies we need to weigh the one dimensional </a:t>
            </a:r>
            <a:r>
              <a:rPr lang="en-US" dirty="0" err="1"/>
              <a:t>fourier</a:t>
            </a:r>
            <a:r>
              <a:rPr lang="en-US" dirty="0"/>
              <a:t> transform by the ramp function </a:t>
            </a:r>
          </a:p>
          <a:p>
            <a:r>
              <a:rPr lang="en-US" dirty="0"/>
              <a:t>So we can think that the impulse response is 1/|f| in all directions in the polar coordinates, hence 1/|w|</a:t>
            </a:r>
          </a:p>
        </p:txBody>
      </p:sp>
      <p:sp>
        <p:nvSpPr>
          <p:cNvPr id="4" name="Slide Number Placeholder 3"/>
          <p:cNvSpPr>
            <a:spLocks noGrp="1"/>
          </p:cNvSpPr>
          <p:nvPr>
            <p:ph type="sldNum" sz="quarter" idx="5"/>
          </p:nvPr>
        </p:nvSpPr>
        <p:spPr/>
        <p:txBody>
          <a:bodyPr/>
          <a:lstStyle/>
          <a:p>
            <a:fld id="{558CAC00-9B7D-4596-9A47-9692EEFA7BEF}" type="slidenum">
              <a:rPr lang="en-US" smtClean="0"/>
              <a:t>6</a:t>
            </a:fld>
            <a:endParaRPr lang="en-US"/>
          </a:p>
        </p:txBody>
      </p:sp>
    </p:spTree>
    <p:extLst>
      <p:ext uri="{BB962C8B-B14F-4D97-AF65-F5344CB8AC3E}">
        <p14:creationId xmlns:p14="http://schemas.microsoft.com/office/powerpoint/2010/main" val="366164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medical imaging this ramp filter is called </a:t>
            </a:r>
            <a:r>
              <a:rPr lang="en-US" dirty="0" err="1"/>
              <a:t>ramlak</a:t>
            </a:r>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7</a:t>
            </a:fld>
            <a:endParaRPr lang="en-US"/>
          </a:p>
        </p:txBody>
      </p:sp>
    </p:spTree>
    <p:extLst>
      <p:ext uri="{BB962C8B-B14F-4D97-AF65-F5344CB8AC3E}">
        <p14:creationId xmlns:p14="http://schemas.microsoft.com/office/powerpoint/2010/main" val="330669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dirty="0">
                <a:solidFill>
                  <a:srgbClr val="000000"/>
                </a:solidFill>
                <a:effectLst/>
                <a:latin typeface="Times-Italic"/>
              </a:rPr>
              <a:t>R</a:t>
            </a:r>
            <a:r>
              <a:rPr lang="en-US" sz="1800" b="0" i="0" dirty="0">
                <a:solidFill>
                  <a:srgbClr val="000000"/>
                </a:solidFill>
                <a:effectLst/>
                <a:latin typeface="MTSYN"/>
              </a:rPr>
              <a:t>∗</a:t>
            </a:r>
            <a:r>
              <a:rPr lang="en-US" sz="1800" b="0" i="1" dirty="0">
                <a:solidFill>
                  <a:srgbClr val="000000"/>
                </a:solidFill>
                <a:effectLst/>
                <a:latin typeface="Times-Italic"/>
              </a:rPr>
              <a:t>R </a:t>
            </a:r>
            <a:r>
              <a:rPr lang="en-US" sz="1800" b="0" i="0" dirty="0">
                <a:solidFill>
                  <a:srgbClr val="000000"/>
                </a:solidFill>
                <a:effectLst/>
                <a:latin typeface="Times-Roman"/>
              </a:rPr>
              <a:t>is a convolution with </a:t>
            </a:r>
            <a:r>
              <a:rPr lang="en-US" sz="1800" b="0" i="1" dirty="0">
                <a:solidFill>
                  <a:srgbClr val="000000"/>
                </a:solidFill>
                <a:effectLst/>
                <a:latin typeface="Times-Italic"/>
              </a:rPr>
              <a:t>h</a:t>
            </a:r>
            <a:r>
              <a:rPr lang="en-US" sz="1800" b="0" i="0" dirty="0">
                <a:solidFill>
                  <a:srgbClr val="000000"/>
                </a:solidFill>
                <a:effectLst/>
                <a:latin typeface="MTSYN"/>
              </a:rPr>
              <a:t>ˆ</a:t>
            </a:r>
            <a:r>
              <a:rPr lang="en-US" sz="1800" b="0" i="1" dirty="0">
                <a:solidFill>
                  <a:srgbClr val="000000"/>
                </a:solidFill>
                <a:effectLst/>
                <a:latin typeface="RBLMI"/>
              </a:rPr>
              <a:t>(</a:t>
            </a:r>
            <a:r>
              <a:rPr lang="en-US" sz="1800" b="1" i="1" dirty="0">
                <a:solidFill>
                  <a:srgbClr val="000000"/>
                </a:solidFill>
                <a:effectLst/>
                <a:latin typeface="RMTMIB"/>
              </a:rPr>
              <a:t>ω</a:t>
            </a:r>
            <a:r>
              <a:rPr lang="en-US" sz="1800" b="0" i="1" dirty="0">
                <a:solidFill>
                  <a:srgbClr val="000000"/>
                </a:solidFill>
                <a:effectLst/>
                <a:latin typeface="RBLMI"/>
              </a:rPr>
              <a:t>) </a:t>
            </a:r>
            <a:r>
              <a:rPr lang="en-US" sz="1800" b="0" i="0" dirty="0">
                <a:solidFill>
                  <a:srgbClr val="000000"/>
                </a:solidFill>
                <a:effectLst/>
                <a:latin typeface="MTSYN"/>
              </a:rPr>
              <a:t>= | </a:t>
            </a:r>
            <a:r>
              <a:rPr lang="en-US" sz="1800" b="0" i="0" dirty="0">
                <a:solidFill>
                  <a:srgbClr val="000000"/>
                </a:solidFill>
                <a:effectLst/>
                <a:latin typeface="Times-Roman"/>
              </a:rPr>
              <a:t>det </a:t>
            </a:r>
            <a:r>
              <a:rPr lang="en-US" sz="1800" b="0" i="1" dirty="0" err="1">
                <a:solidFill>
                  <a:srgbClr val="000000"/>
                </a:solidFill>
                <a:effectLst/>
                <a:latin typeface="Times-Italic"/>
              </a:rPr>
              <a:t>J</a:t>
            </a:r>
            <a:r>
              <a:rPr lang="en-US" sz="1800" b="0" i="1" dirty="0" err="1">
                <a:solidFill>
                  <a:srgbClr val="000000"/>
                </a:solidFill>
                <a:effectLst/>
                <a:latin typeface="RBLMI"/>
              </a:rPr>
              <a:t>ϕ</a:t>
            </a:r>
            <a:r>
              <a:rPr lang="en-US" sz="1800" b="0" i="1" dirty="0">
                <a:solidFill>
                  <a:srgbClr val="000000"/>
                </a:solidFill>
                <a:effectLst/>
                <a:latin typeface="RBLMI"/>
              </a:rPr>
              <a:t>(</a:t>
            </a:r>
            <a:r>
              <a:rPr lang="en-US" sz="1800" b="1" i="1" dirty="0">
                <a:solidFill>
                  <a:srgbClr val="000000"/>
                </a:solidFill>
                <a:effectLst/>
                <a:latin typeface="RMTMIB"/>
              </a:rPr>
              <a:t>ω</a:t>
            </a:r>
            <a:r>
              <a:rPr lang="en-US" sz="1800" b="0" i="1" dirty="0">
                <a:solidFill>
                  <a:srgbClr val="000000"/>
                </a:solidFill>
                <a:effectLst/>
                <a:latin typeface="RBLMI"/>
              </a:rPr>
              <a:t>)</a:t>
            </a:r>
            <a:r>
              <a:rPr lang="en-US" sz="1800" b="0" i="0" dirty="0">
                <a:solidFill>
                  <a:srgbClr val="000000"/>
                </a:solidFill>
                <a:effectLst/>
                <a:latin typeface="MTSYN"/>
              </a:rPr>
              <a:t>| = </a:t>
            </a:r>
            <a:r>
              <a:rPr lang="en-US" sz="1800" b="0" i="0" dirty="0">
                <a:solidFill>
                  <a:srgbClr val="000000"/>
                </a:solidFill>
                <a:effectLst/>
                <a:latin typeface="Times-Roman"/>
              </a:rPr>
              <a:t>1</a:t>
            </a:r>
            <a:r>
              <a:rPr lang="en-US" sz="1800" b="0" i="1" dirty="0">
                <a:solidFill>
                  <a:srgbClr val="000000"/>
                </a:solidFill>
                <a:effectLst/>
                <a:latin typeface="RBLMI"/>
              </a:rPr>
              <a:t>/</a:t>
            </a:r>
            <a:r>
              <a:rPr lang="en-US" sz="1800" b="0" i="0" dirty="0">
                <a:solidFill>
                  <a:srgbClr val="000000"/>
                </a:solidFill>
                <a:effectLst/>
                <a:latin typeface="MTSYN"/>
              </a:rPr>
              <a:t>|</a:t>
            </a:r>
            <a:r>
              <a:rPr lang="en-US" sz="1800" b="1" i="1" dirty="0">
                <a:solidFill>
                  <a:srgbClr val="000000"/>
                </a:solidFill>
                <a:effectLst/>
                <a:latin typeface="RMTMIB"/>
              </a:rPr>
              <a:t>ω</a:t>
            </a:r>
            <a:r>
              <a:rPr lang="en-US" sz="1800" b="0" i="0" dirty="0">
                <a:solidFill>
                  <a:srgbClr val="000000"/>
                </a:solidFill>
                <a:effectLst/>
                <a:latin typeface="MTSYN"/>
              </a:rPr>
              <a:t>|</a:t>
            </a:r>
          </a:p>
          <a:p>
            <a:r>
              <a:rPr lang="en-US" b="0" i="0" dirty="0">
                <a:effectLst/>
                <a:latin typeface="Times New Roman" panose="02020603050405020304" pitchFamily="18" charset="0"/>
              </a:rPr>
              <a:t>where </a:t>
            </a:r>
            <a:r>
              <a:rPr lang="en-US" b="0" i="0" dirty="0">
                <a:effectLst/>
                <a:latin typeface="Arial" panose="020B0604020202020204" pitchFamily="34" charset="0"/>
              </a:rPr>
              <a:t>φ </a:t>
            </a:r>
            <a:r>
              <a:rPr lang="en-US" b="0" i="0" dirty="0">
                <a:effectLst/>
                <a:latin typeface="Times New Roman" panose="02020603050405020304" pitchFamily="18" charset="0"/>
              </a:rPr>
              <a:t>changes from Cartesian to polar coordinates (i.e.</a:t>
            </a:r>
            <a:r>
              <a:rPr lang="en-US" b="0" i="0" dirty="0">
                <a:effectLst/>
                <a:latin typeface="Arial" panose="020B0604020202020204" pitchFamily="34" charset="0"/>
              </a:rPr>
              <a:t>φ−</a:t>
            </a:r>
            <a:r>
              <a:rPr lang="en-US" b="0" i="0" dirty="0">
                <a:effectLst/>
                <a:latin typeface="Times New Roman" panose="02020603050405020304" pitchFamily="18" charset="0"/>
              </a:rPr>
              <a:t>1</a:t>
            </a:r>
            <a:r>
              <a:rPr lang="en-US" b="0" i="0" dirty="0">
                <a:effectLst/>
                <a:latin typeface="Arial" panose="020B0604020202020204" pitchFamily="34" charset="0"/>
              </a:rPr>
              <a:t>(</a:t>
            </a:r>
            <a:r>
              <a:rPr lang="en-US" b="0" i="0" dirty="0" err="1">
                <a:effectLst/>
                <a:latin typeface="Arial" panose="020B0604020202020204" pitchFamily="34" charset="0"/>
              </a:rPr>
              <a:t>θ,</a:t>
            </a:r>
            <a:r>
              <a:rPr lang="en-US" b="0" i="0" dirty="0" err="1">
                <a:effectLst/>
                <a:latin typeface="Times New Roman" panose="02020603050405020304" pitchFamily="18" charset="0"/>
              </a:rPr>
              <a:t>r</a:t>
            </a:r>
            <a:r>
              <a:rPr lang="en-US" b="0" i="0" dirty="0">
                <a:effectLst/>
                <a:latin typeface="Arial" panose="020B0604020202020204" pitchFamily="34" charset="0"/>
              </a:rPr>
              <a:t>)=(</a:t>
            </a:r>
            <a:r>
              <a:rPr lang="en-US" b="0" i="0" dirty="0" err="1">
                <a:effectLst/>
                <a:latin typeface="Times New Roman" panose="02020603050405020304" pitchFamily="18" charset="0"/>
              </a:rPr>
              <a:t>rcos</a:t>
            </a:r>
            <a:r>
              <a:rPr lang="en-US" b="0" i="0" dirty="0" err="1">
                <a:effectLst/>
                <a:latin typeface="Arial" panose="020B0604020202020204" pitchFamily="34" charset="0"/>
              </a:rPr>
              <a:t>θ,</a:t>
            </a:r>
            <a:r>
              <a:rPr lang="en-US" b="0" i="0" dirty="0" err="1">
                <a:effectLst/>
                <a:latin typeface="Times New Roman" panose="02020603050405020304" pitchFamily="18" charset="0"/>
              </a:rPr>
              <a:t>rsin</a:t>
            </a:r>
            <a:r>
              <a:rPr lang="en-US" b="0" i="0" dirty="0" err="1">
                <a:effectLst/>
                <a:latin typeface="Arial" panose="020B0604020202020204" pitchFamily="34" charset="0"/>
              </a:rPr>
              <a:t>θ</a:t>
            </a:r>
            <a:r>
              <a:rPr lang="en-US" b="0" i="0" dirty="0">
                <a:effectLst/>
                <a:latin typeface="Arial" panose="020B0604020202020204" pitchFamily="34" charset="0"/>
              </a:rPr>
              <a:t>)</a:t>
            </a:r>
            <a:r>
              <a:rPr lang="en-US" b="0" i="0" dirty="0">
                <a:effectLst/>
                <a:latin typeface="Times New Roman" panose="02020603050405020304" pitchFamily="18" charset="0"/>
              </a:rPr>
              <a:t>) and T is the inverse Fourier transform with respect to r. This maps a function, f, of space ,x, to its Fourier </a:t>
            </a:r>
            <a:r>
              <a:rPr lang="en-US" b="0" i="0" dirty="0" err="1">
                <a:effectLst/>
                <a:latin typeface="Times New Roman" panose="02020603050405020304" pitchFamily="18" charset="0"/>
              </a:rPr>
              <a:t>transform,</a:t>
            </a:r>
            <a:r>
              <a:rPr lang="en-US" b="0" i="0" dirty="0" err="1">
                <a:effectLst/>
                <a:latin typeface="Arial" panose="020B0604020202020204" pitchFamily="34" charset="0"/>
              </a:rPr>
              <a:t>ˆ</a:t>
            </a:r>
            <a:r>
              <a:rPr lang="en-US" b="0" i="0" dirty="0" err="1">
                <a:effectLst/>
                <a:latin typeface="Times New Roman" panose="02020603050405020304" pitchFamily="18" charset="0"/>
              </a:rPr>
              <a:t>f</a:t>
            </a:r>
            <a:r>
              <a:rPr lang="en-US" b="0" i="0" dirty="0">
                <a:effectLst/>
                <a:latin typeface="Times New Roman" panose="02020603050405020304" pitchFamily="18" charset="0"/>
              </a:rPr>
              <a:t>, which is a function of frequency, </a:t>
            </a:r>
            <a:r>
              <a:rPr lang="en-US" b="0" i="0" dirty="0">
                <a:effectLst/>
                <a:latin typeface="Arial" panose="020B0604020202020204" pitchFamily="34" charset="0"/>
              </a:rPr>
              <a:t>ω</a:t>
            </a:r>
            <a:r>
              <a:rPr lang="en-US" b="0" i="0" dirty="0">
                <a:effectLst/>
                <a:latin typeface="Times New Roman" panose="02020603050405020304" pitchFamily="18" charset="0"/>
              </a:rPr>
              <a:t>. Then, it performs a change of variables, giving</a:t>
            </a:r>
            <a:r>
              <a:rPr lang="en-US" b="0" i="0" dirty="0">
                <a:effectLst/>
                <a:latin typeface="Arial" panose="020B0604020202020204" pitchFamily="34" charset="0"/>
              </a:rPr>
              <a:t> </a:t>
            </a:r>
            <a:r>
              <a:rPr lang="en-US" b="0" i="0" dirty="0" err="1">
                <a:effectLst/>
                <a:latin typeface="Times New Roman" panose="02020603050405020304" pitchFamily="18" charset="0"/>
              </a:rPr>
              <a:t>fpolar</a:t>
            </a:r>
            <a:r>
              <a:rPr lang="en-US" b="0" i="0" dirty="0">
                <a:effectLst/>
                <a:latin typeface="Times New Roman" panose="02020603050405020304" pitchFamily="18" charset="0"/>
              </a:rPr>
              <a:t>, which is a function of a polar frequency variables, </a:t>
            </a:r>
            <a:r>
              <a:rPr lang="en-US" b="0" i="0" dirty="0">
                <a:effectLst/>
                <a:latin typeface="Arial" panose="020B0604020202020204" pitchFamily="34" charset="0"/>
              </a:rPr>
              <a:t>(θ, </a:t>
            </a:r>
            <a:r>
              <a:rPr lang="en-US" b="0" i="0" dirty="0">
                <a:effectLst/>
                <a:latin typeface="Times New Roman" panose="02020603050405020304" pitchFamily="18" charset="0"/>
              </a:rPr>
              <a:t>r</a:t>
            </a:r>
            <a:r>
              <a:rPr lang="en-US" b="0" i="0" dirty="0">
                <a:effectLst/>
                <a:latin typeface="Arial" panose="020B0604020202020204" pitchFamily="34" charset="0"/>
              </a:rPr>
              <a:t>)</a:t>
            </a:r>
            <a:r>
              <a:rPr lang="en-US" b="0" i="0" dirty="0">
                <a:effectLst/>
                <a:latin typeface="Times New Roman" panose="02020603050405020304" pitchFamily="18" charset="0"/>
              </a:rPr>
              <a:t>.Finally, T inverts the Fourier transform along r, resulting in a sinogram that is a function of </a:t>
            </a:r>
            <a:r>
              <a:rPr lang="en-US" b="0" i="0" dirty="0">
                <a:effectLst/>
                <a:latin typeface="Arial" panose="020B0604020202020204" pitchFamily="34" charset="0"/>
              </a:rPr>
              <a:t>θ </a:t>
            </a:r>
            <a:r>
              <a:rPr lang="en-US" b="0" i="0" dirty="0">
                <a:effectLst/>
                <a:latin typeface="Times New Roman" panose="02020603050405020304" pitchFamily="18" charset="0"/>
              </a:rPr>
              <a:t>and a polar space variable, y. Theorem 1 states that R</a:t>
            </a:r>
            <a:r>
              <a:rPr lang="en-US" b="0" i="0" dirty="0">
                <a:effectLst/>
                <a:latin typeface="Arial" panose="020B0604020202020204" pitchFamily="34" charset="0"/>
              </a:rPr>
              <a:t>∗</a:t>
            </a:r>
            <a:r>
              <a:rPr lang="en-US" b="0" i="0" dirty="0">
                <a:effectLst/>
                <a:latin typeface="Times New Roman" panose="02020603050405020304" pitchFamily="18" charset="0"/>
              </a:rPr>
              <a:t>R is a convolution with </a:t>
            </a:r>
            <a:r>
              <a:rPr lang="en-US" b="0" i="0" dirty="0">
                <a:effectLst/>
                <a:latin typeface="Arial" panose="020B0604020202020204" pitchFamily="34" charset="0"/>
              </a:rPr>
              <a:t>ˆ</a:t>
            </a:r>
            <a:r>
              <a:rPr lang="en-US" b="0" i="0" dirty="0">
                <a:effectLst/>
                <a:latin typeface="Times New Roman" panose="02020603050405020304" pitchFamily="18" charset="0"/>
              </a:rPr>
              <a:t>h</a:t>
            </a:r>
            <a:r>
              <a:rPr lang="en-US" b="0" i="0" dirty="0">
                <a:effectLst/>
                <a:latin typeface="Arial" panose="020B0604020202020204" pitchFamily="34" charset="0"/>
              </a:rPr>
              <a:t>(ω)=|</a:t>
            </a:r>
            <a:r>
              <a:rPr lang="en-US" b="0" i="0" dirty="0" err="1">
                <a:effectLst/>
                <a:latin typeface="Times New Roman" panose="02020603050405020304" pitchFamily="18" charset="0"/>
              </a:rPr>
              <a:t>detJ</a:t>
            </a:r>
            <a:r>
              <a:rPr lang="en-US" b="0" i="0" dirty="0" err="1">
                <a:effectLst/>
                <a:latin typeface="Arial" panose="020B0604020202020204" pitchFamily="34" charset="0"/>
              </a:rPr>
              <a:t>φ</a:t>
            </a:r>
            <a:r>
              <a:rPr lang="en-US" b="0" i="0" dirty="0">
                <a:effectLst/>
                <a:latin typeface="Arial" panose="020B0604020202020204" pitchFamily="34" charset="0"/>
              </a:rPr>
              <a:t>(ω)|=</a:t>
            </a:r>
            <a:r>
              <a:rPr lang="en-US" b="0" i="0" dirty="0">
                <a:effectLst/>
                <a:latin typeface="Times New Roman" panose="02020603050405020304" pitchFamily="18" charset="0"/>
              </a:rPr>
              <a:t>1</a:t>
            </a:r>
            <a:r>
              <a:rPr lang="en-US" b="0" i="0" dirty="0">
                <a:effectLst/>
                <a:latin typeface="Arial" panose="020B0604020202020204" pitchFamily="34" charset="0"/>
              </a:rPr>
              <a:t>/‖ω‖</a:t>
            </a:r>
            <a:r>
              <a:rPr lang="en-US" b="0" i="0" dirty="0">
                <a:effectLst/>
                <a:latin typeface="Times New Roman" panose="02020603050405020304" pitchFamily="18" charset="0"/>
              </a:rPr>
              <a:t>, where, again, </a:t>
            </a:r>
            <a:r>
              <a:rPr lang="en-US" b="0" i="0" dirty="0">
                <a:effectLst/>
                <a:latin typeface="Arial" panose="020B0604020202020204" pitchFamily="34" charset="0"/>
              </a:rPr>
              <a:t>ω </a:t>
            </a:r>
            <a:r>
              <a:rPr lang="en-US" b="0" i="0" dirty="0">
                <a:effectLst/>
                <a:latin typeface="Times New Roman" panose="02020603050405020304" pitchFamily="18" charset="0"/>
              </a:rPr>
              <a:t>is the frequency variable associated with the 2D Fourier transform, </a:t>
            </a:r>
            <a:r>
              <a:rPr lang="en-US" b="0" i="0" dirty="0">
                <a:effectLst/>
                <a:latin typeface="Arial" panose="020B0604020202020204" pitchFamily="34" charset="0"/>
              </a:rPr>
              <a:t>F</a:t>
            </a:r>
            <a:br>
              <a:rPr lang="en-US" dirty="0"/>
            </a:br>
            <a:r>
              <a:rPr lang="en-US" dirty="0"/>
              <a:t> </a:t>
            </a:r>
          </a:p>
        </p:txBody>
      </p:sp>
      <p:sp>
        <p:nvSpPr>
          <p:cNvPr id="4" name="Slide Number Placeholder 3"/>
          <p:cNvSpPr>
            <a:spLocks noGrp="1"/>
          </p:cNvSpPr>
          <p:nvPr>
            <p:ph type="sldNum" sz="quarter" idx="5"/>
          </p:nvPr>
        </p:nvSpPr>
        <p:spPr/>
        <p:txBody>
          <a:bodyPr/>
          <a:lstStyle/>
          <a:p>
            <a:fld id="{558CAC00-9B7D-4596-9A47-9692EEFA7BEF}" type="slidenum">
              <a:rPr lang="en-US" smtClean="0"/>
              <a:t>8</a:t>
            </a:fld>
            <a:endParaRPr lang="en-US"/>
          </a:p>
        </p:txBody>
      </p:sp>
    </p:spTree>
    <p:extLst>
      <p:ext uri="{BB962C8B-B14F-4D97-AF65-F5344CB8AC3E}">
        <p14:creationId xmlns:p14="http://schemas.microsoft.com/office/powerpoint/2010/main" val="50365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have different inversion techniques</a:t>
            </a:r>
          </a:p>
          <a:p>
            <a:r>
              <a:rPr lang="en-US" dirty="0"/>
              <a:t>G = HF</a:t>
            </a:r>
          </a:p>
          <a:p>
            <a:r>
              <a:rPr lang="en-US" dirty="0"/>
              <a:t>When T is inverse Fourier transform</a:t>
            </a:r>
          </a:p>
          <a:p>
            <a:r>
              <a:rPr lang="en-US" dirty="0"/>
              <a:t>TV regularization (3d </a:t>
            </a:r>
            <a:r>
              <a:rPr lang="en-US" dirty="0" err="1"/>
              <a:t>xray</a:t>
            </a:r>
            <a:r>
              <a:rPr lang="en-US" dirty="0"/>
              <a:t> phase contrast imaging) using conjugate gradient descent and introduce fast approaches but the content is irrelevant just the result is given for comparison </a:t>
            </a:r>
          </a:p>
        </p:txBody>
      </p:sp>
      <p:sp>
        <p:nvSpPr>
          <p:cNvPr id="4" name="Slide Number Placeholder 3"/>
          <p:cNvSpPr>
            <a:spLocks noGrp="1"/>
          </p:cNvSpPr>
          <p:nvPr>
            <p:ph type="sldNum" sz="quarter" idx="5"/>
          </p:nvPr>
        </p:nvSpPr>
        <p:spPr/>
        <p:txBody>
          <a:bodyPr/>
          <a:lstStyle/>
          <a:p>
            <a:fld id="{558CAC00-9B7D-4596-9A47-9692EEFA7BEF}" type="slidenum">
              <a:rPr lang="en-US" smtClean="0"/>
              <a:t>9</a:t>
            </a:fld>
            <a:endParaRPr lang="en-US"/>
          </a:p>
        </p:txBody>
      </p:sp>
    </p:spTree>
    <p:extLst>
      <p:ext uri="{BB962C8B-B14F-4D97-AF65-F5344CB8AC3E}">
        <p14:creationId xmlns:p14="http://schemas.microsoft.com/office/powerpoint/2010/main" val="60620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Multilevel decomposition </a:t>
            </a:r>
            <a:r>
              <a:rPr lang="en-US" sz="1800" b="0" i="0" dirty="0">
                <a:solidFill>
                  <a:srgbClr val="000000"/>
                </a:solidFill>
                <a:effectLst/>
                <a:latin typeface="Times-Roman"/>
              </a:rPr>
              <a:t>This is critical for our application because the filters corresponding to </a:t>
            </a:r>
            <a:r>
              <a:rPr lang="en-US" sz="1800" b="0" i="1" dirty="0">
                <a:solidFill>
                  <a:srgbClr val="000000"/>
                </a:solidFill>
                <a:effectLst/>
                <a:latin typeface="Times-Italic"/>
              </a:rPr>
              <a:t>H </a:t>
            </a:r>
            <a:r>
              <a:rPr lang="en-US" sz="1800" b="0" i="0" dirty="0">
                <a:solidFill>
                  <a:srgbClr val="000000"/>
                </a:solidFill>
                <a:effectLst/>
                <a:latin typeface="MTSYN"/>
              </a:rPr>
              <a:t>∗</a:t>
            </a:r>
            <a:r>
              <a:rPr lang="en-US" sz="1800" b="0" i="1" dirty="0">
                <a:solidFill>
                  <a:srgbClr val="000000"/>
                </a:solidFill>
                <a:effectLst/>
                <a:latin typeface="Times-Italic"/>
              </a:rPr>
              <a:t>H </a:t>
            </a:r>
            <a:r>
              <a:rPr lang="en-US" sz="1800" b="0" i="0" dirty="0">
                <a:solidFill>
                  <a:srgbClr val="000000"/>
                </a:solidFill>
                <a:effectLst/>
                <a:latin typeface="Times-Roman"/>
              </a:rPr>
              <a:t>(and its inverse) may have non-compact support, e.g. in CT. Thus, a CNN with a small, fixed filter size may not be able to effectively invert </a:t>
            </a:r>
            <a:r>
              <a:rPr lang="en-US" sz="1800" b="0" i="1" dirty="0">
                <a:solidFill>
                  <a:srgbClr val="000000"/>
                </a:solidFill>
                <a:effectLst/>
                <a:latin typeface="Times-Italic"/>
              </a:rPr>
              <a:t>H </a:t>
            </a:r>
            <a:r>
              <a:rPr lang="en-US" sz="1800" b="0" i="0" dirty="0">
                <a:solidFill>
                  <a:srgbClr val="000000"/>
                </a:solidFill>
                <a:effectLst/>
                <a:latin typeface="MTSYN"/>
              </a:rPr>
              <a:t>∗</a:t>
            </a:r>
            <a:r>
              <a:rPr lang="en-US" sz="1800" b="0" i="1" dirty="0">
                <a:solidFill>
                  <a:srgbClr val="000000"/>
                </a:solidFill>
                <a:effectLst/>
                <a:latin typeface="Times-Italic"/>
              </a:rPr>
              <a:t>H </a:t>
            </a:r>
            <a:r>
              <a:rPr lang="en-US" sz="1800" b="0" i="0" dirty="0">
                <a:solidFill>
                  <a:srgbClr val="000000"/>
                </a:solidFill>
                <a:effectLst/>
                <a:latin typeface="Times-Roman"/>
              </a:rPr>
              <a:t>. </a:t>
            </a:r>
            <a:br>
              <a:rPr lang="en-US" dirty="0"/>
            </a:br>
            <a:r>
              <a:rPr lang="en-US" dirty="0" err="1"/>
              <a:t>MultiChannel</a:t>
            </a:r>
            <a:r>
              <a:rPr lang="en-US" dirty="0"/>
              <a:t> filtering: </a:t>
            </a:r>
            <a:r>
              <a:rPr lang="en-US" sz="1800" b="0" i="0" dirty="0">
                <a:solidFill>
                  <a:srgbClr val="000000"/>
                </a:solidFill>
                <a:effectLst/>
                <a:latin typeface="Times-Roman"/>
              </a:rPr>
              <a:t>U-net employs multichannel filters, such that there are multiple feature maps at each layer. This is the standard approach in CNNs to increase the expressive power of the network [16], [57].</a:t>
            </a:r>
            <a:r>
              <a:rPr lang="en-US" dirty="0"/>
              <a:t> </a:t>
            </a:r>
          </a:p>
          <a:p>
            <a:r>
              <a:rPr lang="en-US" dirty="0"/>
              <a:t>Skip connection: preserved features coded in the encoder path </a:t>
            </a:r>
          </a:p>
          <a:p>
            <a:br>
              <a:rPr lang="en-US" dirty="0"/>
            </a:br>
            <a:endParaRPr lang="en-US" dirty="0"/>
          </a:p>
        </p:txBody>
      </p:sp>
      <p:sp>
        <p:nvSpPr>
          <p:cNvPr id="4" name="Slide Number Placeholder 3"/>
          <p:cNvSpPr>
            <a:spLocks noGrp="1"/>
          </p:cNvSpPr>
          <p:nvPr>
            <p:ph type="sldNum" sz="quarter" idx="5"/>
          </p:nvPr>
        </p:nvSpPr>
        <p:spPr/>
        <p:txBody>
          <a:bodyPr/>
          <a:lstStyle/>
          <a:p>
            <a:fld id="{558CAC00-9B7D-4596-9A47-9692EEFA7BEF}" type="slidenum">
              <a:rPr lang="en-US" smtClean="0"/>
              <a:t>10</a:t>
            </a:fld>
            <a:endParaRPr lang="en-US"/>
          </a:p>
        </p:txBody>
      </p:sp>
    </p:spTree>
    <p:extLst>
      <p:ext uri="{BB962C8B-B14F-4D97-AF65-F5344CB8AC3E}">
        <p14:creationId xmlns:p14="http://schemas.microsoft.com/office/powerpoint/2010/main" val="219920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0B5A8-16A5-4F99-8E06-9B01D8F1D627}" type="datetime1">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36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3556E-7A10-4BC0-872A-C07C7FC2BD64}" type="datetime1">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8169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16FD0-7C0F-48DF-969F-EA2570E095A8}" type="datetime1">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563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65A12-2AD2-4336-BE77-6DEDD0D74223}" type="datetime1">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96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61852-E28A-4F72-B2EC-AEE74773D677}" type="datetime1">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702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380CB-BE76-4F2A-B3A6-80C5E675C9F1}" type="datetime1">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8079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CB8F7C-D0D1-4562-B186-C1B3747A8800}" type="datetime1">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252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3B860-9FED-4C0E-A8DE-BE7AAE07AC34}" type="datetime1">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8422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3D20B8-BDEA-471E-8A01-ED2F977D634F}" type="datetime1">
              <a:rPr lang="en-US" smtClean="0"/>
              <a:t>1/20/2023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0548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77D7BA-4164-49AA-940A-E8D97DD80A6E}" type="datetime1">
              <a:rPr lang="en-US" smtClean="0"/>
              <a:t>1/20/2023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4553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B739D-23B7-41E1-83DD-F8FDE57C9A7B}" type="datetime1">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622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EDE840-1A11-4A54-9ADB-45E5CDF40BEC}" type="datetime1">
              <a:rPr lang="en-US" smtClean="0"/>
              <a:t>1/20/2023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8758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10690529" cy="3465178"/>
          </a:xfrm>
        </p:spPr>
        <p:txBody>
          <a:bodyPr/>
          <a:lstStyle/>
          <a:p>
            <a:r>
              <a:rPr lang="en-US" dirty="0"/>
              <a:t>Analysis of </a:t>
            </a:r>
            <a:r>
              <a:rPr lang="en-US" dirty="0" err="1"/>
              <a:t>FBPConvNet</a:t>
            </a:r>
            <a:r>
              <a:rPr lang="en-US" dirty="0"/>
              <a:t> with Synapse </a:t>
            </a:r>
            <a:r>
              <a:rPr lang="en-US" dirty="0" err="1"/>
              <a:t>MultiOrgan</a:t>
            </a:r>
            <a:r>
              <a:rPr lang="en-US" dirty="0"/>
              <a:t> Dataset</a:t>
            </a:r>
          </a:p>
        </p:txBody>
      </p:sp>
      <p:sp>
        <p:nvSpPr>
          <p:cNvPr id="3" name="Subtitle 2"/>
          <p:cNvSpPr>
            <a:spLocks noGrp="1"/>
          </p:cNvSpPr>
          <p:nvPr>
            <p:ph type="subTitle" idx="1"/>
          </p:nvPr>
        </p:nvSpPr>
        <p:spPr/>
        <p:txBody>
          <a:bodyPr/>
          <a:lstStyle/>
          <a:p>
            <a:r>
              <a:rPr lang="en-US" dirty="0"/>
              <a:t>Kutay Uğurlu</a:t>
            </a:r>
          </a:p>
        </p:txBody>
      </p:sp>
      <p:sp>
        <p:nvSpPr>
          <p:cNvPr id="4" name="Slide Number Placeholder 3">
            <a:extLst>
              <a:ext uri="{FF2B5EF4-FFF2-40B4-BE49-F238E27FC236}">
                <a16:creationId xmlns:a16="http://schemas.microsoft.com/office/drawing/2014/main" id="{D98343CA-1F12-92BF-37B7-C909C767CBAD}"/>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0">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2">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4">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26">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BB9A-5938-6003-5419-E6DDDA1E3F1F}"/>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Proposed Method: FBPConvNet</a:t>
            </a:r>
          </a:p>
        </p:txBody>
      </p:sp>
      <p:pic>
        <p:nvPicPr>
          <p:cNvPr id="5" name="Content Placeholder 4" descr="Chart&#10;&#10;Description automatically generated with medium confidence">
            <a:extLst>
              <a:ext uri="{FF2B5EF4-FFF2-40B4-BE49-F238E27FC236}">
                <a16:creationId xmlns:a16="http://schemas.microsoft.com/office/drawing/2014/main" id="{1AD6738B-85F8-F209-D190-CDB70E4CB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499" y="0"/>
            <a:ext cx="7827607" cy="4637857"/>
          </a:xfrm>
          <a:prstGeom prst="rect">
            <a:avLst/>
          </a:prstGeom>
        </p:spPr>
      </p:pic>
      <p:cxnSp>
        <p:nvCxnSpPr>
          <p:cNvPr id="39" name="Straight Connector 28">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BDBA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31053BF9-57AB-7610-1C4D-4A49DF4B0A46}"/>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16007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5">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BF24D21-FE0E-3AF0-A783-7D58E2953A53}"/>
              </a:ext>
            </a:extLst>
          </p:cNvPr>
          <p:cNvPicPr>
            <a:picLocks noGrp="1" noChangeAspect="1"/>
          </p:cNvPicPr>
          <p:nvPr>
            <p:ph idx="1"/>
          </p:nvPr>
        </p:nvPicPr>
        <p:blipFill>
          <a:blip r:embed="rId3"/>
          <a:stretch>
            <a:fillRect/>
          </a:stretch>
        </p:blipFill>
        <p:spPr>
          <a:xfrm>
            <a:off x="924340" y="-58211"/>
            <a:ext cx="10143978" cy="5097348"/>
          </a:xfrm>
          <a:prstGeom prst="rect">
            <a:avLst/>
          </a:prstGeom>
        </p:spPr>
      </p:pic>
      <p:cxnSp>
        <p:nvCxnSpPr>
          <p:cNvPr id="13" name="Straight Connector 17">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9">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AD48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21">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8E180C-5708-DC20-5963-9B070C75409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CNN Input Data</a:t>
            </a:r>
          </a:p>
        </p:txBody>
      </p:sp>
      <p:sp>
        <p:nvSpPr>
          <p:cNvPr id="6" name="Arrow: Up-Down 5">
            <a:extLst>
              <a:ext uri="{FF2B5EF4-FFF2-40B4-BE49-F238E27FC236}">
                <a16:creationId xmlns:a16="http://schemas.microsoft.com/office/drawing/2014/main" id="{DE3507BC-5953-A543-FE0C-78A27928EC16}"/>
              </a:ext>
            </a:extLst>
          </p:cNvPr>
          <p:cNvSpPr/>
          <p:nvPr/>
        </p:nvSpPr>
        <p:spPr>
          <a:xfrm>
            <a:off x="9285608" y="2951994"/>
            <a:ext cx="268357" cy="705678"/>
          </a:xfrm>
          <a:prstGeom prst="up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accent1"/>
                </a:solidFill>
                <a:effectLst>
                  <a:outerShdw blurRad="38100" dist="25400" dir="5400000" algn="ctr" rotWithShape="0">
                    <a:srgbClr val="6E747A">
                      <a:alpha val="43000"/>
                    </a:srgbClr>
                  </a:outerShdw>
                </a:effectLst>
              </a:rPr>
              <a:t>CNN</a:t>
            </a:r>
          </a:p>
        </p:txBody>
      </p:sp>
      <p:sp>
        <p:nvSpPr>
          <p:cNvPr id="3" name="Slide Number Placeholder 2">
            <a:extLst>
              <a:ext uri="{FF2B5EF4-FFF2-40B4-BE49-F238E27FC236}">
                <a16:creationId xmlns:a16="http://schemas.microsoft.com/office/drawing/2014/main" id="{214455F6-860A-B22C-D012-23B1401A9174}"/>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374813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28">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30">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3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4">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1022B0-C413-1772-BEA7-94FF2F83202C}"/>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Input type: Sinogram or “Weak” Reconstruction</a:t>
            </a:r>
          </a:p>
        </p:txBody>
      </p:sp>
      <p:pic>
        <p:nvPicPr>
          <p:cNvPr id="7" name="Content Placeholder 6">
            <a:extLst>
              <a:ext uri="{FF2B5EF4-FFF2-40B4-BE49-F238E27FC236}">
                <a16:creationId xmlns:a16="http://schemas.microsoft.com/office/drawing/2014/main" id="{4D02D9DB-7B5A-7990-4DE3-30AB867BDC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633999" y="1196445"/>
            <a:ext cx="10925102" cy="2512772"/>
          </a:xfrm>
          <a:prstGeom prst="rect">
            <a:avLst/>
          </a:prstGeom>
        </p:spPr>
      </p:pic>
      <p:sp>
        <p:nvSpPr>
          <p:cNvPr id="46" name="Rectangle 36">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2C32ED34-D472-C67F-CA20-5258F29F263C}"/>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386472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51">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53">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55">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57">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B7857-D379-4A15-AF4A-488B88EC5FB2}"/>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a:solidFill>
                  <a:schemeClr val="tx1">
                    <a:lumMod val="85000"/>
                    <a:lumOff val="15000"/>
                  </a:schemeClr>
                </a:solidFill>
              </a:rPr>
              <a:t>Subsampled Sinogram</a:t>
            </a:r>
          </a:p>
        </p:txBody>
      </p:sp>
      <p:pic>
        <p:nvPicPr>
          <p:cNvPr id="5" name="Content Placeholder 4" descr="Graphical user interface, application&#10;&#10;Description automatically generated">
            <a:extLst>
              <a:ext uri="{FF2B5EF4-FFF2-40B4-BE49-F238E27FC236}">
                <a16:creationId xmlns:a16="http://schemas.microsoft.com/office/drawing/2014/main" id="{1041F788-6A32-02DA-1CC8-98DB459BC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650" y="1073200"/>
            <a:ext cx="10284036" cy="2365327"/>
          </a:xfrm>
          <a:prstGeom prst="rect">
            <a:avLst/>
          </a:prstGeom>
        </p:spPr>
      </p:pic>
      <p:cxnSp>
        <p:nvCxnSpPr>
          <p:cNvPr id="74" name="Straight Connector 59">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5" name="Rectangle 61">
            <a:extLst>
              <a:ext uri="{FF2B5EF4-FFF2-40B4-BE49-F238E27FC236}">
                <a16:creationId xmlns:a16="http://schemas.microsoft.com/office/drawing/2014/main" id="{4903CF1B-3D08-4C0E-A59F-2D6FDF9C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94A5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63">
            <a:extLst>
              <a:ext uri="{FF2B5EF4-FFF2-40B4-BE49-F238E27FC236}">
                <a16:creationId xmlns:a16="http://schemas.microsoft.com/office/drawing/2014/main" id="{A2CCB926-277C-4D2C-9FA9-BD6F375E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0C83F26D-C24A-2255-1F8D-F807CAEE9337}"/>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4024737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9A02-E24B-CBBE-45FB-D8D5805D7771}"/>
              </a:ext>
            </a:extLst>
          </p:cNvPr>
          <p:cNvSpPr>
            <a:spLocks noGrp="1"/>
          </p:cNvSpPr>
          <p:nvPr>
            <p:ph type="title"/>
          </p:nvPr>
        </p:nvSpPr>
        <p:spPr>
          <a:xfrm>
            <a:off x="1097280" y="286603"/>
            <a:ext cx="10058400" cy="1450757"/>
          </a:xfrm>
        </p:spPr>
        <p:txBody>
          <a:bodyPr>
            <a:normAutofit/>
          </a:bodyPr>
          <a:lstStyle/>
          <a:p>
            <a:r>
              <a:rPr lang="en-US"/>
              <a:t>Modification on U-Net</a:t>
            </a:r>
            <a:endParaRPr lang="en-US" dirty="0"/>
          </a:p>
        </p:txBody>
      </p:sp>
      <p:graphicFrame>
        <p:nvGraphicFramePr>
          <p:cNvPr id="6" name="Content Placeholder 2">
            <a:extLst>
              <a:ext uri="{FF2B5EF4-FFF2-40B4-BE49-F238E27FC236}">
                <a16:creationId xmlns:a16="http://schemas.microsoft.com/office/drawing/2014/main" id="{462387EC-2B62-369D-A4A0-88788A6667A0}"/>
              </a:ext>
            </a:extLst>
          </p:cNvPr>
          <p:cNvGraphicFramePr>
            <a:graphicFrameLocks noGrp="1"/>
          </p:cNvGraphicFramePr>
          <p:nvPr>
            <p:ph idx="1"/>
            <p:extLst>
              <p:ext uri="{D42A27DB-BD31-4B8C-83A1-F6EECF244321}">
                <p14:modId xmlns:p14="http://schemas.microsoft.com/office/powerpoint/2010/main" val="24522189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D5A99FB-9944-1C6D-EC68-CE2701AC0A1F}"/>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204829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6E56-698D-3BD9-6ED7-8F6A62A7A56A}"/>
              </a:ext>
            </a:extLst>
          </p:cNvPr>
          <p:cNvSpPr>
            <a:spLocks noGrp="1"/>
          </p:cNvSpPr>
          <p:nvPr>
            <p:ph type="title"/>
          </p:nvPr>
        </p:nvSpPr>
        <p:spPr>
          <a:xfrm>
            <a:off x="1097280" y="286603"/>
            <a:ext cx="10058400" cy="1450757"/>
          </a:xfrm>
        </p:spPr>
        <p:txBody>
          <a:bodyPr>
            <a:normAutofit/>
          </a:bodyPr>
          <a:lstStyle/>
          <a:p>
            <a:r>
              <a:rPr lang="en-US"/>
              <a:t>Computational Complexity Difference</a:t>
            </a:r>
          </a:p>
        </p:txBody>
      </p:sp>
      <p:graphicFrame>
        <p:nvGraphicFramePr>
          <p:cNvPr id="5" name="Content Placeholder 2">
            <a:extLst>
              <a:ext uri="{FF2B5EF4-FFF2-40B4-BE49-F238E27FC236}">
                <a16:creationId xmlns:a16="http://schemas.microsoft.com/office/drawing/2014/main" id="{564D09BF-1341-0CE1-023C-ED28E9EAD860}"/>
              </a:ext>
            </a:extLst>
          </p:cNvPr>
          <p:cNvGraphicFramePr>
            <a:graphicFrameLocks noGrp="1"/>
          </p:cNvGraphicFramePr>
          <p:nvPr>
            <p:ph idx="1"/>
            <p:extLst>
              <p:ext uri="{D42A27DB-BD31-4B8C-83A1-F6EECF244321}">
                <p14:modId xmlns:p14="http://schemas.microsoft.com/office/powerpoint/2010/main" val="2286188015"/>
              </p:ext>
            </p:extLst>
          </p:nvPr>
        </p:nvGraphicFramePr>
        <p:xfrm>
          <a:off x="1096963" y="2098515"/>
          <a:ext cx="10058400" cy="3596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0DEB06F-3E1C-03D8-DF76-F496280E169B}"/>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65211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692F2D-DEE5-E323-0949-5959CF1C49D2}"/>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Datasets</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a:extLst>
              <a:ext uri="{FF2B5EF4-FFF2-40B4-BE49-F238E27FC236}">
                <a16:creationId xmlns:a16="http://schemas.microsoft.com/office/drawing/2014/main" id="{A6D98FAD-7985-DA7B-C098-300842852AF6}"/>
              </a:ext>
            </a:extLst>
          </p:cNvPr>
          <p:cNvGraphicFramePr>
            <a:graphicFrameLocks/>
          </p:cNvGraphicFramePr>
          <p:nvPr>
            <p:extLst>
              <p:ext uri="{D42A27DB-BD31-4B8C-83A1-F6EECF244321}">
                <p14:modId xmlns:p14="http://schemas.microsoft.com/office/powerpoint/2010/main" val="32740022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Right 6">
            <a:extLst>
              <a:ext uri="{FF2B5EF4-FFF2-40B4-BE49-F238E27FC236}">
                <a16:creationId xmlns:a16="http://schemas.microsoft.com/office/drawing/2014/main" id="{FB74B743-1CC5-E95D-5D9C-683A2E487EDD}"/>
              </a:ext>
            </a:extLst>
          </p:cNvPr>
          <p:cNvSpPr/>
          <p:nvPr/>
        </p:nvSpPr>
        <p:spPr>
          <a:xfrm flipH="1">
            <a:off x="8786191" y="1152938"/>
            <a:ext cx="1152938" cy="447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80889CA-7C0F-FF05-0FDA-55B843BDDA8A}"/>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151744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6C30B6-3A2E-6C80-61A1-419754A12E90}"/>
              </a:ext>
            </a:extLst>
          </p:cNvPr>
          <p:cNvPicPr>
            <a:picLocks noChangeAspect="1"/>
          </p:cNvPicPr>
          <p:nvPr/>
        </p:nvPicPr>
        <p:blipFill>
          <a:blip r:embed="rId3"/>
          <a:stretch>
            <a:fillRect/>
          </a:stretch>
        </p:blipFill>
        <p:spPr>
          <a:xfrm>
            <a:off x="633999" y="1370519"/>
            <a:ext cx="10925102" cy="2103080"/>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3366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DC0B8D-18E5-C2E2-AE20-BAC0E6B2F69D}"/>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Performance Metrics</a:t>
            </a:r>
          </a:p>
        </p:txBody>
      </p:sp>
      <p:sp>
        <p:nvSpPr>
          <p:cNvPr id="14" name="Rectangle 13">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rgbClr val="FCA01F"/>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rgbClr val="FCA01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58147C-9454-D170-C5B6-52D9D5E9B635}"/>
                  </a:ext>
                </a:extLst>
              </p:cNvPr>
              <p:cNvSpPr>
                <a:spLocks noGrp="1"/>
              </p:cNvSpPr>
              <p:nvPr>
                <p:ph idx="1"/>
              </p:nvPr>
            </p:nvSpPr>
            <p:spPr>
              <a:xfrm>
                <a:off x="6064301" y="4905300"/>
                <a:ext cx="5493699" cy="1554485"/>
              </a:xfrm>
            </p:spPr>
            <p:txBody>
              <a:bodyPr anchor="ctr">
                <a:normAutofit/>
              </a:bodyPr>
              <a:lstStyle/>
              <a:p>
                <a:pPr/>
                <a14:m>
                  <m:oMath xmlns:m="http://schemas.openxmlformats.org/officeDocument/2006/math">
                    <m:r>
                      <a:rPr lang="en-US" b="0" i="1" smtClean="0">
                        <a:solidFill>
                          <a:srgbClr val="FFFFFF"/>
                        </a:solidFill>
                        <a:latin typeface="Cambria Math" panose="02040503050406030204" pitchFamily="18" charset="0"/>
                      </a:rPr>
                      <m:t>𝑆𝑁</m:t>
                    </m:r>
                    <m:r>
                      <a:rPr lang="en-US" b="0" i="1">
                        <a:solidFill>
                          <a:srgbClr val="FFFFFF"/>
                        </a:solidFill>
                        <a:latin typeface="Cambria Math" panose="02040503050406030204" pitchFamily="18" charset="0"/>
                      </a:rPr>
                      <m:t>𝑅</m:t>
                    </m:r>
                    <m:r>
                      <a:rPr lang="en-US" b="0" i="1" smtClean="0">
                        <a:solidFill>
                          <a:srgbClr val="FFFFFF"/>
                        </a:solidFill>
                        <a:latin typeface="Cambria Math" panose="02040503050406030204" pitchFamily="18" charset="0"/>
                      </a:rPr>
                      <m:t>(</m:t>
                    </m:r>
                    <m:r>
                      <a:rPr lang="en-US" b="0" i="1" smtClean="0">
                        <a:solidFill>
                          <a:srgbClr val="FFFFFF"/>
                        </a:solidFill>
                        <a:latin typeface="Cambria Math" panose="02040503050406030204" pitchFamily="18" charset="0"/>
                      </a:rPr>
                      <m:t>𝑑𝐵</m:t>
                    </m:r>
                    <m:r>
                      <a:rPr lang="en-US" b="0" i="1" smtClean="0">
                        <a:solidFill>
                          <a:srgbClr val="FFFFFF"/>
                        </a:solidFill>
                        <a:latin typeface="Cambria Math" panose="02040503050406030204" pitchFamily="18" charset="0"/>
                      </a:rPr>
                      <m:t>)=</m:t>
                    </m:r>
                    <m:func>
                      <m:funcPr>
                        <m:ctrlPr>
                          <a:rPr lang="en-US" b="0" i="1">
                            <a:solidFill>
                              <a:srgbClr val="FFFFFF"/>
                            </a:solidFill>
                            <a:latin typeface="Cambria Math" panose="02040503050406030204" pitchFamily="18" charset="0"/>
                          </a:rPr>
                        </m:ctrlPr>
                      </m:funcPr>
                      <m:fName>
                        <m:limLow>
                          <m:limLowPr>
                            <m:ctrlPr>
                              <a:rPr lang="en-US" b="0" i="1">
                                <a:solidFill>
                                  <a:srgbClr val="FFFFFF"/>
                                </a:solidFill>
                                <a:latin typeface="Cambria Math" panose="02040503050406030204" pitchFamily="18" charset="0"/>
                              </a:rPr>
                            </m:ctrlPr>
                          </m:limLowPr>
                          <m:e>
                            <m:r>
                              <m:rPr>
                                <m:sty m:val="p"/>
                              </m:rPr>
                              <a:rPr lang="en-US" b="0" i="0">
                                <a:solidFill>
                                  <a:srgbClr val="FFFFFF"/>
                                </a:solidFill>
                                <a:latin typeface="Cambria Math" panose="02040503050406030204" pitchFamily="18" charset="0"/>
                              </a:rPr>
                              <m:t>max</m:t>
                            </m:r>
                          </m:e>
                          <m:lim>
                            <m:r>
                              <a:rPr lang="en-US" b="0" i="1">
                                <a:solidFill>
                                  <a:srgbClr val="FFFFFF"/>
                                </a:solidFill>
                                <a:latin typeface="Cambria Math" panose="02040503050406030204" pitchFamily="18" charset="0"/>
                              </a:rPr>
                              <m:t>𝑎</m:t>
                            </m:r>
                            <m:r>
                              <a:rPr lang="en-US" b="0" i="1">
                                <a:solidFill>
                                  <a:srgbClr val="FFFFFF"/>
                                </a:solidFill>
                                <a:latin typeface="Cambria Math" panose="02040503050406030204" pitchFamily="18" charset="0"/>
                              </a:rPr>
                              <m:t>,</m:t>
                            </m:r>
                            <m:r>
                              <a:rPr lang="en-US" b="0" i="1">
                                <a:solidFill>
                                  <a:srgbClr val="FFFFFF"/>
                                </a:solidFill>
                                <a:latin typeface="Cambria Math" panose="02040503050406030204" pitchFamily="18" charset="0"/>
                              </a:rPr>
                              <m:t>𝑏</m:t>
                            </m:r>
                            <m:r>
                              <a:rPr lang="en-US" b="0" i="1">
                                <a:solidFill>
                                  <a:srgbClr val="FFFFFF"/>
                                </a:solidFill>
                                <a:latin typeface="Cambria Math" panose="02040503050406030204" pitchFamily="18" charset="0"/>
                                <a:ea typeface="Cambria Math" panose="02040503050406030204" pitchFamily="18" charset="0"/>
                              </a:rPr>
                              <m:t>∈</m:t>
                            </m:r>
                            <m:r>
                              <a:rPr lang="en-US" b="0" i="1">
                                <a:solidFill>
                                  <a:srgbClr val="FFFFFF"/>
                                </a:solidFill>
                                <a:latin typeface="Cambria Math" panose="02040503050406030204" pitchFamily="18" charset="0"/>
                                <a:ea typeface="Cambria Math" panose="02040503050406030204" pitchFamily="18" charset="0"/>
                              </a:rPr>
                              <m:t>ℝ</m:t>
                            </m:r>
                          </m:lim>
                        </m:limLow>
                      </m:fName>
                      <m:e>
                        <m:r>
                          <a:rPr lang="en-US" b="0" i="1">
                            <a:solidFill>
                              <a:srgbClr val="FFFFFF"/>
                            </a:solidFill>
                            <a:latin typeface="Cambria Math" panose="02040503050406030204" pitchFamily="18" charset="0"/>
                          </a:rPr>
                          <m:t>20</m:t>
                        </m:r>
                        <m:func>
                          <m:funcPr>
                            <m:ctrlPr>
                              <a:rPr lang="en-US" b="0" i="1">
                                <a:solidFill>
                                  <a:srgbClr val="FFFFFF"/>
                                </a:solidFill>
                                <a:latin typeface="Cambria Math" panose="02040503050406030204" pitchFamily="18" charset="0"/>
                              </a:rPr>
                            </m:ctrlPr>
                          </m:funcPr>
                          <m:fName>
                            <m:r>
                              <m:rPr>
                                <m:sty m:val="p"/>
                              </m:rPr>
                              <a:rPr lang="en-US" b="0" i="0">
                                <a:solidFill>
                                  <a:srgbClr val="FFFFFF"/>
                                </a:solidFill>
                                <a:latin typeface="Cambria Math" panose="02040503050406030204" pitchFamily="18" charset="0"/>
                              </a:rPr>
                              <m:t>log</m:t>
                            </m:r>
                          </m:fName>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d>
                                      <m:dPr>
                                        <m:begChr m:val="|"/>
                                        <m:endChr m:val="|"/>
                                        <m:ctrlPr>
                                          <a:rPr lang="en-US" i="1">
                                            <a:solidFill>
                                              <a:srgbClr val="FFFFFF"/>
                                            </a:solidFill>
                                            <a:latin typeface="Cambria Math" panose="02040503050406030204" pitchFamily="18" charset="0"/>
                                          </a:rPr>
                                        </m:ctrlPr>
                                      </m:dPr>
                                      <m:e>
                                        <m:d>
                                          <m:dPr>
                                            <m:begChr m:val="|"/>
                                            <m:endChr m:val="|"/>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𝑥</m:t>
                                            </m:r>
                                          </m:e>
                                        </m:d>
                                      </m:e>
                                    </m:d>
                                  </m:e>
                                  <m:sub>
                                    <m:r>
                                      <a:rPr lang="en-US" i="1">
                                        <a:solidFill>
                                          <a:srgbClr val="FFFFFF"/>
                                        </a:solidFill>
                                        <a:latin typeface="Cambria Math" panose="02040503050406030204" pitchFamily="18" charset="0"/>
                                      </a:rPr>
                                      <m:t>2</m:t>
                                    </m:r>
                                  </m:sub>
                                </m:sSub>
                              </m:num>
                              <m:den>
                                <m:r>
                                  <a:rPr lang="en-US" b="0" i="1">
                                    <a:solidFill>
                                      <a:srgbClr val="FFFFFF"/>
                                    </a:solidFill>
                                    <a:latin typeface="Cambria Math" panose="02040503050406030204" pitchFamily="18" charset="0"/>
                                  </a:rPr>
                                  <m:t>||</m:t>
                                </m:r>
                                <m:r>
                                  <a:rPr lang="en-US" b="0" i="1">
                                    <a:solidFill>
                                      <a:srgbClr val="FFFFFF"/>
                                    </a:solidFill>
                                    <a:latin typeface="Cambria Math" panose="02040503050406030204" pitchFamily="18" charset="0"/>
                                  </a:rPr>
                                  <m:t>𝑥</m:t>
                                </m:r>
                                <m:r>
                                  <a:rPr lang="en-US" b="0" i="1">
                                    <a:solidFill>
                                      <a:srgbClr val="FFFFFF"/>
                                    </a:solidFill>
                                    <a:latin typeface="Cambria Math" panose="02040503050406030204" pitchFamily="18" charset="0"/>
                                  </a:rPr>
                                  <m:t>−</m:t>
                                </m:r>
                                <m:r>
                                  <a:rPr lang="en-US" b="0" i="1">
                                    <a:solidFill>
                                      <a:srgbClr val="FFFFFF"/>
                                    </a:solidFill>
                                    <a:latin typeface="Cambria Math" panose="02040503050406030204" pitchFamily="18" charset="0"/>
                                  </a:rPr>
                                  <m:t>𝑎</m:t>
                                </m:r>
                                <m:r>
                                  <a:rPr lang="en-US" b="0" i="1">
                                    <a:solidFill>
                                      <a:srgbClr val="FFFFFF"/>
                                    </a:solidFill>
                                    <a:latin typeface="Cambria Math" panose="02040503050406030204" pitchFamily="18" charset="0"/>
                                  </a:rPr>
                                  <m:t> </m:t>
                                </m:r>
                                <m:acc>
                                  <m:accPr>
                                    <m:chr m:val="̂"/>
                                    <m:ctrlPr>
                                      <a:rPr lang="en-US" b="0" i="1">
                                        <a:solidFill>
                                          <a:srgbClr val="FFFFFF"/>
                                        </a:solidFill>
                                        <a:latin typeface="Cambria Math" panose="02040503050406030204" pitchFamily="18" charset="0"/>
                                      </a:rPr>
                                    </m:ctrlPr>
                                  </m:accPr>
                                  <m:e>
                                    <m:r>
                                      <a:rPr lang="en-US" b="0" i="1">
                                        <a:solidFill>
                                          <a:srgbClr val="FFFFFF"/>
                                        </a:solidFill>
                                        <a:latin typeface="Cambria Math" panose="02040503050406030204" pitchFamily="18" charset="0"/>
                                      </a:rPr>
                                      <m:t>𝑥</m:t>
                                    </m:r>
                                  </m:e>
                                </m:acc>
                                <m:r>
                                  <a:rPr lang="en-US" b="0" i="1">
                                    <a:solidFill>
                                      <a:srgbClr val="FFFFFF"/>
                                    </a:solidFill>
                                    <a:latin typeface="Cambria Math" panose="02040503050406030204" pitchFamily="18" charset="0"/>
                                  </a:rPr>
                                  <m:t>+</m:t>
                                </m:r>
                                <m:r>
                                  <a:rPr lang="en-US" b="0" i="1">
                                    <a:solidFill>
                                      <a:srgbClr val="FFFFFF"/>
                                    </a:solidFill>
                                    <a:latin typeface="Cambria Math" panose="02040503050406030204" pitchFamily="18" charset="0"/>
                                  </a:rPr>
                                  <m:t>𝑏</m:t>
                                </m:r>
                                <m:r>
                                  <a:rPr lang="en-US" b="0" i="1">
                                    <a:solidFill>
                                      <a:srgbClr val="FFFFFF"/>
                                    </a:solidFill>
                                    <a:latin typeface="Cambria Math" panose="02040503050406030204" pitchFamily="18" charset="0"/>
                                  </a:rPr>
                                  <m:t> |</m:t>
                                </m:r>
                                <m:sSub>
                                  <m:sSubPr>
                                    <m:ctrlPr>
                                      <a:rPr lang="en-US" b="0" i="1">
                                        <a:solidFill>
                                          <a:srgbClr val="FFFFFF"/>
                                        </a:solidFill>
                                        <a:latin typeface="Cambria Math" panose="02040503050406030204" pitchFamily="18" charset="0"/>
                                      </a:rPr>
                                    </m:ctrlPr>
                                  </m:sSubPr>
                                  <m:e>
                                    <m:d>
                                      <m:dPr>
                                        <m:begChr m:val=""/>
                                        <m:endChr m:val="|"/>
                                        <m:ctrlPr>
                                          <a:rPr lang="en-US" b="0" i="1">
                                            <a:solidFill>
                                              <a:srgbClr val="FFFFFF"/>
                                            </a:solidFill>
                                            <a:latin typeface="Cambria Math" panose="02040503050406030204" pitchFamily="18" charset="0"/>
                                          </a:rPr>
                                        </m:ctrlPr>
                                      </m:dPr>
                                      <m:e>
                                        <m:r>
                                          <a:rPr lang="en-US" b="0" i="1">
                                            <a:solidFill>
                                              <a:srgbClr val="FFFFFF"/>
                                            </a:solidFill>
                                            <a:latin typeface="Cambria Math" panose="02040503050406030204" pitchFamily="18" charset="0"/>
                                          </a:rPr>
                                          <m:t>​</m:t>
                                        </m:r>
                                      </m:e>
                                    </m:d>
                                  </m:e>
                                  <m:sub>
                                    <m:r>
                                      <a:rPr lang="en-US" b="0" i="1">
                                        <a:solidFill>
                                          <a:srgbClr val="FFFFFF"/>
                                        </a:solidFill>
                                        <a:latin typeface="Cambria Math" panose="02040503050406030204" pitchFamily="18" charset="0"/>
                                      </a:rPr>
                                      <m:t>2</m:t>
                                    </m:r>
                                  </m:sub>
                                </m:sSub>
                              </m:den>
                            </m:f>
                          </m:e>
                        </m:func>
                      </m:e>
                    </m:func>
                  </m:oMath>
                </a14:m>
                <a:endParaRPr lang="en-US" dirty="0">
                  <a:solidFill>
                    <a:srgbClr val="FFFFFF"/>
                  </a:solidFill>
                </a:endParaRPr>
              </a:p>
            </p:txBody>
          </p:sp>
        </mc:Choice>
        <mc:Fallback>
          <p:sp>
            <p:nvSpPr>
              <p:cNvPr id="3" name="Content Placeholder 2">
                <a:extLst>
                  <a:ext uri="{FF2B5EF4-FFF2-40B4-BE49-F238E27FC236}">
                    <a16:creationId xmlns:a16="http://schemas.microsoft.com/office/drawing/2014/main" id="{7558147C-9454-D170-C5B6-52D9D5E9B635}"/>
                  </a:ext>
                </a:extLst>
              </p:cNvPr>
              <p:cNvSpPr>
                <a:spLocks noGrp="1" noRot="1" noChangeAspect="1" noMove="1" noResize="1" noEditPoints="1" noAdjustHandles="1" noChangeArrowheads="1" noChangeShapeType="1" noTextEdit="1"/>
              </p:cNvSpPr>
              <p:nvPr>
                <p:ph idx="1"/>
              </p:nvPr>
            </p:nvSpPr>
            <p:spPr>
              <a:xfrm>
                <a:off x="6064301" y="4905300"/>
                <a:ext cx="5493699" cy="1554485"/>
              </a:xfrm>
              <a:blipFill>
                <a:blip r:embed="rId4"/>
                <a:stretch>
                  <a:fillRect/>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F9717D58-0F18-21D2-D1C1-223DBF1D306E}"/>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95451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26E0-50D5-531F-D55D-D9B4363C23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FD853-701C-7DAE-4175-DED65EF529E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4DABD0E-C23D-D94C-1476-5A498E5029BB}"/>
              </a:ext>
            </a:extLst>
          </p:cNvPr>
          <p:cNvPicPr>
            <a:picLocks noChangeAspect="1"/>
          </p:cNvPicPr>
          <p:nvPr/>
        </p:nvPicPr>
        <p:blipFill>
          <a:blip r:embed="rId3"/>
          <a:stretch>
            <a:fillRect/>
          </a:stretch>
        </p:blipFill>
        <p:spPr>
          <a:xfrm>
            <a:off x="667871" y="368099"/>
            <a:ext cx="10917218" cy="5609399"/>
          </a:xfrm>
          <a:prstGeom prst="rect">
            <a:avLst/>
          </a:prstGeom>
        </p:spPr>
      </p:pic>
      <p:sp>
        <p:nvSpPr>
          <p:cNvPr id="4" name="Slide Number Placeholder 3">
            <a:extLst>
              <a:ext uri="{FF2B5EF4-FFF2-40B4-BE49-F238E27FC236}">
                <a16:creationId xmlns:a16="http://schemas.microsoft.com/office/drawing/2014/main" id="{06484414-5757-D3F6-7492-BA9F0C871F7E}"/>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172183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480-CEBB-78F6-C9B9-B0E77F931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7B85FD-DE67-B351-B13A-C19F6A5D788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A7BAFDB-CE6B-374A-0866-507CD4E9C028}"/>
              </a:ext>
            </a:extLst>
          </p:cNvPr>
          <p:cNvPicPr>
            <a:picLocks noChangeAspect="1"/>
          </p:cNvPicPr>
          <p:nvPr/>
        </p:nvPicPr>
        <p:blipFill>
          <a:blip r:embed="rId2"/>
          <a:stretch>
            <a:fillRect/>
          </a:stretch>
        </p:blipFill>
        <p:spPr>
          <a:xfrm>
            <a:off x="0" y="210312"/>
            <a:ext cx="12192000" cy="6437376"/>
          </a:xfrm>
          <a:prstGeom prst="rect">
            <a:avLst/>
          </a:prstGeom>
        </p:spPr>
      </p:pic>
      <p:sp>
        <p:nvSpPr>
          <p:cNvPr id="4" name="Slide Number Placeholder 3">
            <a:extLst>
              <a:ext uri="{FF2B5EF4-FFF2-40B4-BE49-F238E27FC236}">
                <a16:creationId xmlns:a16="http://schemas.microsoft.com/office/drawing/2014/main" id="{D2B892AF-31C3-8F6A-59F0-62153C27F5CA}"/>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63629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E67A-2084-5DC3-3F38-A73C574C94F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20DD7F3-8931-9C0A-63CE-446A10F7BE17}"/>
              </a:ext>
            </a:extLst>
          </p:cNvPr>
          <p:cNvSpPr>
            <a:spLocks noGrp="1"/>
          </p:cNvSpPr>
          <p:nvPr>
            <p:ph idx="1"/>
          </p:nvPr>
        </p:nvSpPr>
        <p:spPr>
          <a:xfrm>
            <a:off x="1097280" y="1845734"/>
            <a:ext cx="10058400" cy="4276770"/>
          </a:xfrm>
        </p:spPr>
        <p:txBody>
          <a:bodyPr>
            <a:normAutofit/>
          </a:bodyPr>
          <a:lstStyle/>
          <a:p>
            <a:pPr>
              <a:buFont typeface="Wingdings" panose="05000000000000000000" pitchFamily="2" charset="2"/>
              <a:buChar char="q"/>
            </a:pPr>
            <a:r>
              <a:rPr lang="en-US" dirty="0"/>
              <a:t>Problem and Background</a:t>
            </a:r>
          </a:p>
          <a:p>
            <a:pPr lvl="1">
              <a:buFont typeface="Wingdings" panose="05000000000000000000" pitchFamily="2" charset="2"/>
              <a:buChar char="q"/>
            </a:pPr>
            <a:r>
              <a:rPr lang="en-US" dirty="0"/>
              <a:t>Computerized Tomography</a:t>
            </a:r>
          </a:p>
          <a:p>
            <a:pPr lvl="1">
              <a:buFont typeface="Wingdings" panose="05000000000000000000" pitchFamily="2" charset="2"/>
              <a:buChar char="q"/>
            </a:pPr>
            <a:r>
              <a:rPr lang="en-US" dirty="0"/>
              <a:t>Radon Transform </a:t>
            </a:r>
          </a:p>
          <a:p>
            <a:pPr lvl="1">
              <a:buFont typeface="Wingdings" panose="05000000000000000000" pitchFamily="2" charset="2"/>
              <a:buChar char="q"/>
            </a:pPr>
            <a:r>
              <a:rPr lang="en-US" dirty="0"/>
              <a:t>Back Projection</a:t>
            </a:r>
          </a:p>
          <a:p>
            <a:pPr lvl="1">
              <a:buFont typeface="Wingdings" panose="05000000000000000000" pitchFamily="2" charset="2"/>
              <a:buChar char="q"/>
            </a:pPr>
            <a:r>
              <a:rPr lang="en-US" dirty="0"/>
              <a:t>Normal Operator </a:t>
            </a:r>
          </a:p>
          <a:p>
            <a:pPr marL="201168" lvl="1" indent="0">
              <a:buNone/>
            </a:pPr>
            <a:endParaRPr lang="en-US" dirty="0"/>
          </a:p>
          <a:p>
            <a:pPr>
              <a:buFont typeface="Wingdings" panose="05000000000000000000" pitchFamily="2" charset="2"/>
              <a:buChar char="q"/>
            </a:pPr>
            <a:r>
              <a:rPr lang="en-US" dirty="0"/>
              <a:t>Solution Proposed</a:t>
            </a:r>
          </a:p>
          <a:p>
            <a:pPr lvl="1">
              <a:buFont typeface="Wingdings" panose="05000000000000000000" pitchFamily="2" charset="2"/>
              <a:buChar char="q"/>
            </a:pPr>
            <a:r>
              <a:rPr lang="en-US" dirty="0" err="1"/>
              <a:t>FBPConvNet</a:t>
            </a:r>
            <a:endParaRPr lang="en-US" dirty="0"/>
          </a:p>
          <a:p>
            <a:pPr lvl="1">
              <a:buFont typeface="Wingdings" panose="05000000000000000000" pitchFamily="2" charset="2"/>
              <a:buChar char="q"/>
            </a:pPr>
            <a:r>
              <a:rPr lang="en-US" dirty="0"/>
              <a:t>Replicated Results</a:t>
            </a:r>
          </a:p>
          <a:p>
            <a:pPr lvl="1">
              <a:buFont typeface="Wingdings" panose="05000000000000000000" pitchFamily="2" charset="2"/>
              <a:buChar char="q"/>
            </a:pPr>
            <a:r>
              <a:rPr lang="en-US" dirty="0"/>
              <a:t>Synapse Dataset</a:t>
            </a:r>
          </a:p>
          <a:p>
            <a:pPr lvl="1">
              <a:buFont typeface="Wingdings" panose="05000000000000000000" pitchFamily="2" charset="2"/>
              <a:buChar char="q"/>
            </a:pPr>
            <a:r>
              <a:rPr lang="en-US" dirty="0"/>
              <a:t>Results</a:t>
            </a:r>
          </a:p>
          <a:p>
            <a:pPr>
              <a:buFont typeface="Wingdings" panose="05000000000000000000" pitchFamily="2" charset="2"/>
              <a:buChar char="q"/>
            </a:pPr>
            <a:r>
              <a:rPr lang="en-US" dirty="0"/>
              <a:t>Q&amp;A</a:t>
            </a:r>
          </a:p>
        </p:txBody>
      </p:sp>
      <p:sp>
        <p:nvSpPr>
          <p:cNvPr id="4" name="Slide Number Placeholder 3">
            <a:extLst>
              <a:ext uri="{FF2B5EF4-FFF2-40B4-BE49-F238E27FC236}">
                <a16:creationId xmlns:a16="http://schemas.microsoft.com/office/drawing/2014/main" id="{7914021F-2655-2DAF-4114-8722D69D77B4}"/>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32348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A4FA-6BFC-4638-F08B-2B3B3FEA4057}"/>
              </a:ext>
            </a:extLst>
          </p:cNvPr>
          <p:cNvSpPr>
            <a:spLocks noGrp="1"/>
          </p:cNvSpPr>
          <p:nvPr>
            <p:ph type="title"/>
          </p:nvPr>
        </p:nvSpPr>
        <p:spPr/>
        <p:txBody>
          <a:bodyPr/>
          <a:lstStyle/>
          <a:p>
            <a:endParaRPr lang="en-US"/>
          </a:p>
        </p:txBody>
      </p:sp>
      <p:pic>
        <p:nvPicPr>
          <p:cNvPr id="4" name="Picture 4" descr="Chart, histogram&#10;&#10;Description automatically generated">
            <a:extLst>
              <a:ext uri="{FF2B5EF4-FFF2-40B4-BE49-F238E27FC236}">
                <a16:creationId xmlns:a16="http://schemas.microsoft.com/office/drawing/2014/main" id="{C8152DD3-2390-5540-D475-E57DDB015C12}"/>
              </a:ext>
            </a:extLst>
          </p:cNvPr>
          <p:cNvPicPr>
            <a:picLocks noGrp="1" noChangeAspect="1"/>
          </p:cNvPicPr>
          <p:nvPr>
            <p:ph idx="1"/>
          </p:nvPr>
        </p:nvPicPr>
        <p:blipFill>
          <a:blip r:embed="rId3"/>
          <a:stretch>
            <a:fillRect/>
          </a:stretch>
        </p:blipFill>
        <p:spPr>
          <a:xfrm>
            <a:off x="975934" y="227660"/>
            <a:ext cx="10696203" cy="5859087"/>
          </a:xfrm>
        </p:spPr>
      </p:pic>
      <p:sp>
        <p:nvSpPr>
          <p:cNvPr id="3" name="Slide Number Placeholder 2">
            <a:extLst>
              <a:ext uri="{FF2B5EF4-FFF2-40B4-BE49-F238E27FC236}">
                <a16:creationId xmlns:a16="http://schemas.microsoft.com/office/drawing/2014/main" id="{95D4E84F-EB0F-028C-713B-E62B8B66BEDF}"/>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379333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5">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Chart&#10;&#10;Description automatically generated">
            <a:extLst>
              <a:ext uri="{FF2B5EF4-FFF2-40B4-BE49-F238E27FC236}">
                <a16:creationId xmlns:a16="http://schemas.microsoft.com/office/drawing/2014/main" id="{6ACDAA15-C3A9-F51F-71D4-AEE01643D233}"/>
              </a:ext>
            </a:extLst>
          </p:cNvPr>
          <p:cNvPicPr>
            <a:picLocks noGrp="1" noChangeAspect="1"/>
          </p:cNvPicPr>
          <p:nvPr>
            <p:ph idx="1"/>
          </p:nvPr>
        </p:nvPicPr>
        <p:blipFill rotWithShape="1">
          <a:blip r:embed="rId3"/>
          <a:srcRect l="9448" t="24697" r="7044" b="29848"/>
          <a:stretch/>
        </p:blipFill>
        <p:spPr>
          <a:xfrm>
            <a:off x="805171" y="643538"/>
            <a:ext cx="10582758" cy="3557043"/>
          </a:xfrm>
          <a:prstGeom prst="rect">
            <a:avLst/>
          </a:prstGeom>
        </p:spPr>
      </p:pic>
      <p:sp>
        <p:nvSpPr>
          <p:cNvPr id="34" name="Rectangle 27">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34C39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A3C76CD-FF69-24E3-EA16-26DBE60B608D}"/>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solidFill>
                  <a:srgbClr val="FFFFFF"/>
                </a:solidFill>
              </a:rPr>
              <a:t>Synthetic Dataset Reconstruction</a:t>
            </a:r>
          </a:p>
        </p:txBody>
      </p:sp>
      <p:sp>
        <p:nvSpPr>
          <p:cNvPr id="35" name="Rectangle 29">
            <a:extLst>
              <a:ext uri="{FF2B5EF4-FFF2-40B4-BE49-F238E27FC236}">
                <a16:creationId xmlns:a16="http://schemas.microsoft.com/office/drawing/2014/main" id="{4AF746F9-E85F-4BED-9D7E-562262E8B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554906"/>
            <a:ext cx="12188952" cy="64008"/>
          </a:xfrm>
          <a:prstGeom prst="rect">
            <a:avLst/>
          </a:prstGeom>
          <a:solidFill>
            <a:srgbClr val="2489FD"/>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5875">
            <a:solidFill>
              <a:srgbClr val="2489FD"/>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2D4DF66E-D787-9E34-A1A3-5A483AE833C8}"/>
              </a:ext>
            </a:extLst>
          </p:cNvPr>
          <p:cNvSpPr txBox="1">
            <a:spLocks/>
          </p:cNvSpPr>
          <p:nvPr/>
        </p:nvSpPr>
        <p:spPr>
          <a:xfrm>
            <a:off x="6041210" y="5228573"/>
            <a:ext cx="5493699" cy="1554485"/>
          </a:xfrm>
          <a:prstGeom prst="rect">
            <a:avLst/>
          </a:prstGeom>
        </p:spPr>
        <p:txBody>
          <a:bodyPr vert="horz" lIns="0" tIns="45720" rIns="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Aft>
                <a:spcPts val="600"/>
              </a:spcAft>
              <a:buClr>
                <a:schemeClr val="accent1"/>
              </a:buClr>
              <a:buFont typeface="Calibri" panose="020F0502020204030204" pitchFamily="34" charset="0"/>
            </a:pPr>
            <a:r>
              <a:rPr lang="en-US" sz="3400" dirty="0">
                <a:solidFill>
                  <a:srgbClr val="FFFFFF"/>
                </a:solidFill>
                <a:latin typeface="+mn-lt"/>
                <a:ea typeface="+mn-ea"/>
                <a:cs typeface="+mn-cs"/>
              </a:rPr>
              <a:t>avg SNR (FBP) : 8.4438</a:t>
            </a:r>
          </a:p>
          <a:p>
            <a:pPr>
              <a:lnSpc>
                <a:spcPct val="90000"/>
              </a:lnSpc>
              <a:spcAft>
                <a:spcPts val="600"/>
              </a:spcAft>
              <a:buClr>
                <a:schemeClr val="accent1"/>
              </a:buClr>
              <a:buFont typeface="Calibri" panose="020F0502020204030204" pitchFamily="34" charset="0"/>
            </a:pPr>
            <a:r>
              <a:rPr lang="en-US" sz="3400" dirty="0">
                <a:solidFill>
                  <a:srgbClr val="FFFFFF"/>
                </a:solidFill>
                <a:latin typeface="+mn-lt"/>
                <a:ea typeface="+mn-ea"/>
                <a:cs typeface="+mn-cs"/>
              </a:rPr>
              <a:t>avg SNR (</a:t>
            </a:r>
            <a:r>
              <a:rPr lang="en-US" sz="3400" dirty="0" err="1">
                <a:solidFill>
                  <a:srgbClr val="FFFFFF"/>
                </a:solidFill>
                <a:latin typeface="+mn-lt"/>
                <a:ea typeface="+mn-ea"/>
                <a:cs typeface="+mn-cs"/>
              </a:rPr>
              <a:t>FBPconvNet</a:t>
            </a:r>
            <a:r>
              <a:rPr lang="en-US" sz="3400" dirty="0">
                <a:solidFill>
                  <a:srgbClr val="FFFFFF"/>
                </a:solidFill>
                <a:latin typeface="+mn-lt"/>
                <a:ea typeface="+mn-ea"/>
                <a:cs typeface="+mn-cs"/>
              </a:rPr>
              <a:t>) : 22.8482</a:t>
            </a:r>
          </a:p>
          <a:p>
            <a:pPr>
              <a:lnSpc>
                <a:spcPct val="90000"/>
              </a:lnSpc>
              <a:spcAft>
                <a:spcPts val="600"/>
              </a:spcAft>
              <a:buClr>
                <a:schemeClr val="accent1"/>
              </a:buClr>
              <a:buFont typeface="Calibri" panose="020F0502020204030204" pitchFamily="34" charset="0"/>
            </a:pPr>
            <a:endParaRPr lang="en-US" sz="3400" dirty="0">
              <a:solidFill>
                <a:srgbClr val="FFFFFF"/>
              </a:solidFill>
              <a:latin typeface="+mn-lt"/>
              <a:ea typeface="+mn-ea"/>
              <a:cs typeface="+mn-cs"/>
            </a:endParaRPr>
          </a:p>
        </p:txBody>
      </p:sp>
      <p:sp>
        <p:nvSpPr>
          <p:cNvPr id="6" name="Title 1">
            <a:extLst>
              <a:ext uri="{FF2B5EF4-FFF2-40B4-BE49-F238E27FC236}">
                <a16:creationId xmlns:a16="http://schemas.microsoft.com/office/drawing/2014/main" id="{1BD28099-29D0-DC35-3618-E79AB54DE4F6}"/>
              </a:ext>
            </a:extLst>
          </p:cNvPr>
          <p:cNvSpPr txBox="1">
            <a:spLocks/>
          </p:cNvSpPr>
          <p:nvPr/>
        </p:nvSpPr>
        <p:spPr>
          <a:xfrm>
            <a:off x="786399" y="4702629"/>
            <a:ext cx="10909073" cy="105765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6000">
              <a:solidFill>
                <a:schemeClr val="tx1">
                  <a:lumMod val="85000"/>
                  <a:lumOff val="15000"/>
                </a:schemeClr>
              </a:solidFill>
              <a:cs typeface="Calibri Light"/>
            </a:endParaRPr>
          </a:p>
        </p:txBody>
      </p:sp>
      <p:sp>
        <p:nvSpPr>
          <p:cNvPr id="3" name="Slide Number Placeholder 2">
            <a:extLst>
              <a:ext uri="{FF2B5EF4-FFF2-40B4-BE49-F238E27FC236}">
                <a16:creationId xmlns:a16="http://schemas.microsoft.com/office/drawing/2014/main" id="{DCF71337-1BD2-6F99-42C3-9FBF9A7AD4E0}"/>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65032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C9D1-9CCC-9A22-955A-4E902A63B83A}"/>
              </a:ext>
            </a:extLst>
          </p:cNvPr>
          <p:cNvSpPr>
            <a:spLocks noGrp="1"/>
          </p:cNvSpPr>
          <p:nvPr>
            <p:ph type="title"/>
          </p:nvPr>
        </p:nvSpPr>
        <p:spPr/>
        <p:txBody>
          <a:bodyPr/>
          <a:lstStyle/>
          <a:p>
            <a:r>
              <a:rPr lang="en-US" dirty="0"/>
              <a:t>Synthetic dataset</a:t>
            </a:r>
          </a:p>
        </p:txBody>
      </p:sp>
      <p:graphicFrame>
        <p:nvGraphicFramePr>
          <p:cNvPr id="4" name="Table 4">
            <a:extLst>
              <a:ext uri="{FF2B5EF4-FFF2-40B4-BE49-F238E27FC236}">
                <a16:creationId xmlns:a16="http://schemas.microsoft.com/office/drawing/2014/main" id="{55F905C6-F3B3-7DED-0E10-9D36D28D71A8}"/>
              </a:ext>
            </a:extLst>
          </p:cNvPr>
          <p:cNvGraphicFramePr>
            <a:graphicFrameLocks noGrp="1"/>
          </p:cNvGraphicFramePr>
          <p:nvPr>
            <p:ph idx="1"/>
            <p:extLst>
              <p:ext uri="{D42A27DB-BD31-4B8C-83A1-F6EECF244321}">
                <p14:modId xmlns:p14="http://schemas.microsoft.com/office/powerpoint/2010/main" val="2426804517"/>
              </p:ext>
            </p:extLst>
          </p:nvPr>
        </p:nvGraphicFramePr>
        <p:xfrm>
          <a:off x="1178717" y="2053565"/>
          <a:ext cx="9976963" cy="3606800"/>
        </p:xfrm>
        <a:graphic>
          <a:graphicData uri="http://schemas.openxmlformats.org/drawingml/2006/table">
            <a:tbl>
              <a:tblPr firstRow="1" bandRow="1">
                <a:tableStyleId>{5C22544A-7EE6-4342-B048-85BDC9FD1C3A}</a:tableStyleId>
              </a:tblPr>
              <a:tblGrid>
                <a:gridCol w="2430620">
                  <a:extLst>
                    <a:ext uri="{9D8B030D-6E8A-4147-A177-3AD203B41FA5}">
                      <a16:colId xmlns:a16="http://schemas.microsoft.com/office/drawing/2014/main" val="1088992387"/>
                    </a:ext>
                  </a:extLst>
                </a:gridCol>
                <a:gridCol w="2351968">
                  <a:extLst>
                    <a:ext uri="{9D8B030D-6E8A-4147-A177-3AD203B41FA5}">
                      <a16:colId xmlns:a16="http://schemas.microsoft.com/office/drawing/2014/main" val="3942423051"/>
                    </a:ext>
                  </a:extLst>
                </a:gridCol>
                <a:gridCol w="1240098">
                  <a:extLst>
                    <a:ext uri="{9D8B030D-6E8A-4147-A177-3AD203B41FA5}">
                      <a16:colId xmlns:a16="http://schemas.microsoft.com/office/drawing/2014/main" val="3089125960"/>
                    </a:ext>
                  </a:extLst>
                </a:gridCol>
                <a:gridCol w="1969516">
                  <a:extLst>
                    <a:ext uri="{9D8B030D-6E8A-4147-A177-3AD203B41FA5}">
                      <a16:colId xmlns:a16="http://schemas.microsoft.com/office/drawing/2014/main" val="3125477258"/>
                    </a:ext>
                  </a:extLst>
                </a:gridCol>
                <a:gridCol w="1984761">
                  <a:extLst>
                    <a:ext uri="{9D8B030D-6E8A-4147-A177-3AD203B41FA5}">
                      <a16:colId xmlns:a16="http://schemas.microsoft.com/office/drawing/2014/main" val="2802705271"/>
                    </a:ext>
                  </a:extLst>
                </a:gridCol>
              </a:tblGrid>
              <a:tr h="370840">
                <a:tc>
                  <a:txBody>
                    <a:bodyPr/>
                    <a:lstStyle/>
                    <a:p>
                      <a:pPr algn="ctr"/>
                      <a:r>
                        <a:rPr lang="en-US" dirty="0"/>
                        <a:t>Experiment number</a:t>
                      </a:r>
                    </a:p>
                  </a:txBody>
                  <a:tcPr/>
                </a:tc>
                <a:tc>
                  <a:txBody>
                    <a:bodyPr/>
                    <a:lstStyle/>
                    <a:p>
                      <a:pPr algn="ctr"/>
                      <a:r>
                        <a:rPr lang="en-US" dirty="0"/>
                        <a:t>Subsampling factor</a:t>
                      </a:r>
                    </a:p>
                  </a:txBody>
                  <a:tcPr/>
                </a:tc>
                <a:tc>
                  <a:txBody>
                    <a:bodyPr/>
                    <a:lstStyle/>
                    <a:p>
                      <a:pPr algn="ctr"/>
                      <a:r>
                        <a:rPr lang="en-US" dirty="0"/>
                        <a:t>Noise dB</a:t>
                      </a:r>
                    </a:p>
                  </a:txBody>
                  <a:tcPr/>
                </a:tc>
                <a:tc>
                  <a:txBody>
                    <a:bodyPr/>
                    <a:lstStyle/>
                    <a:p>
                      <a:pPr algn="ctr"/>
                      <a:r>
                        <a:rPr lang="en-US" dirty="0"/>
                        <a:t>Average SNR in dB</a:t>
                      </a:r>
                      <a:br>
                        <a:rPr lang="en-US" dirty="0"/>
                      </a:br>
                      <a:r>
                        <a:rPr lang="en-US" dirty="0"/>
                        <a:t> (FBP)</a:t>
                      </a:r>
                    </a:p>
                  </a:txBody>
                  <a:tcPr/>
                </a:tc>
                <a:tc>
                  <a:txBody>
                    <a:bodyPr/>
                    <a:lstStyle/>
                    <a:p>
                      <a:pPr algn="ctr"/>
                      <a:r>
                        <a:rPr lang="en-US" dirty="0"/>
                        <a:t>Average SNR in dB </a:t>
                      </a:r>
                      <a:br>
                        <a:rPr lang="en-US" dirty="0"/>
                      </a:br>
                      <a:r>
                        <a:rPr lang="en-US" dirty="0"/>
                        <a:t>(</a:t>
                      </a:r>
                      <a:r>
                        <a:rPr lang="en-US" dirty="0" err="1"/>
                        <a:t>FBPConvNet</a:t>
                      </a:r>
                      <a:r>
                        <a:rPr lang="en-US" dirty="0"/>
                        <a:t>)</a:t>
                      </a:r>
                    </a:p>
                  </a:txBody>
                  <a:tcPr/>
                </a:tc>
                <a:extLst>
                  <a:ext uri="{0D108BD9-81ED-4DB2-BD59-A6C34878D82A}">
                    <a16:rowId xmlns:a16="http://schemas.microsoft.com/office/drawing/2014/main" val="2511824964"/>
                  </a:ext>
                </a:extLst>
              </a:tr>
              <a:tr h="370840">
                <a:tc>
                  <a:txBody>
                    <a:bodyPr/>
                    <a:lstStyle/>
                    <a:p>
                      <a:pPr algn="ctr"/>
                      <a:r>
                        <a:rPr lang="en-US" dirty="0"/>
                        <a:t>1</a:t>
                      </a:r>
                    </a:p>
                  </a:txBody>
                  <a:tcPr/>
                </a:tc>
                <a:tc>
                  <a:txBody>
                    <a:bodyPr/>
                    <a:lstStyle/>
                    <a:p>
                      <a:pPr algn="ctr"/>
                      <a:r>
                        <a:rPr lang="en-US" dirty="0"/>
                        <a:t>10</a:t>
                      </a:r>
                    </a:p>
                  </a:txBody>
                  <a:tcPr/>
                </a:tc>
                <a:tc>
                  <a:txBody>
                    <a:bodyPr/>
                    <a:lstStyle/>
                    <a:p>
                      <a:pPr algn="ctr"/>
                      <a:r>
                        <a:rPr lang="en-US" dirty="0"/>
                        <a:t>-</a:t>
                      </a:r>
                    </a:p>
                  </a:txBody>
                  <a:tcPr/>
                </a:tc>
                <a:tc>
                  <a:txBody>
                    <a:bodyPr/>
                    <a:lstStyle/>
                    <a:p>
                      <a:pPr algn="ctr"/>
                      <a:r>
                        <a:rPr lang="en-US" dirty="0"/>
                        <a:t>15.88</a:t>
                      </a:r>
                    </a:p>
                  </a:txBody>
                  <a:tcPr/>
                </a:tc>
                <a:tc>
                  <a:txBody>
                    <a:bodyPr/>
                    <a:lstStyle/>
                    <a:p>
                      <a:pPr algn="ctr"/>
                      <a:r>
                        <a:rPr lang="en-US" dirty="0"/>
                        <a:t>11.83</a:t>
                      </a:r>
                    </a:p>
                  </a:txBody>
                  <a:tcPr/>
                </a:tc>
                <a:extLst>
                  <a:ext uri="{0D108BD9-81ED-4DB2-BD59-A6C34878D82A}">
                    <a16:rowId xmlns:a16="http://schemas.microsoft.com/office/drawing/2014/main" val="4290726178"/>
                  </a:ext>
                </a:extLst>
              </a:tr>
              <a:tr h="370840">
                <a:tc>
                  <a:txBody>
                    <a:bodyPr/>
                    <a:lstStyle/>
                    <a:p>
                      <a:pPr algn="ctr"/>
                      <a:r>
                        <a:rPr lang="en-US" dirty="0"/>
                        <a:t>2</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15.88</a:t>
                      </a:r>
                    </a:p>
                  </a:txBody>
                  <a:tcPr/>
                </a:tc>
                <a:tc>
                  <a:txBody>
                    <a:bodyPr/>
                    <a:lstStyle/>
                    <a:p>
                      <a:pPr algn="ctr"/>
                      <a:r>
                        <a:rPr lang="en-US" dirty="0"/>
                        <a:t>11.83</a:t>
                      </a:r>
                    </a:p>
                  </a:txBody>
                  <a:tcPr/>
                </a:tc>
                <a:extLst>
                  <a:ext uri="{0D108BD9-81ED-4DB2-BD59-A6C34878D82A}">
                    <a16:rowId xmlns:a16="http://schemas.microsoft.com/office/drawing/2014/main" val="95657739"/>
                  </a:ext>
                </a:extLst>
              </a:tr>
              <a:tr h="370840">
                <a:tc>
                  <a:txBody>
                    <a:bodyPr/>
                    <a:lstStyle/>
                    <a:p>
                      <a:pPr algn="ctr"/>
                      <a:r>
                        <a:rPr lang="en-US" dirty="0"/>
                        <a:t>3</a:t>
                      </a:r>
                    </a:p>
                  </a:txBody>
                  <a:tcPr/>
                </a:tc>
                <a:tc>
                  <a:txBody>
                    <a:bodyPr/>
                    <a:lstStyle/>
                    <a:p>
                      <a:pPr algn="ctr"/>
                      <a:r>
                        <a:rPr lang="en-US" dirty="0"/>
                        <a:t>20</a:t>
                      </a:r>
                    </a:p>
                  </a:txBody>
                  <a:tcPr/>
                </a:tc>
                <a:tc>
                  <a:txBody>
                    <a:bodyPr/>
                    <a:lstStyle/>
                    <a:p>
                      <a:pPr algn="ctr"/>
                      <a:r>
                        <a:rPr lang="en-US" dirty="0"/>
                        <a:t>-</a:t>
                      </a:r>
                    </a:p>
                  </a:txBody>
                  <a:tcPr/>
                </a:tc>
                <a:tc>
                  <a:txBody>
                    <a:bodyPr/>
                    <a:lstStyle/>
                    <a:p>
                      <a:pPr algn="ctr"/>
                      <a:r>
                        <a:rPr lang="en-US" dirty="0"/>
                        <a:t>10.21</a:t>
                      </a:r>
                    </a:p>
                  </a:txBody>
                  <a:tcPr/>
                </a:tc>
                <a:tc>
                  <a:txBody>
                    <a:bodyPr/>
                    <a:lstStyle/>
                    <a:p>
                      <a:pPr algn="ctr"/>
                      <a:r>
                        <a:rPr lang="en-US" dirty="0"/>
                        <a:t>17.48</a:t>
                      </a:r>
                    </a:p>
                  </a:txBody>
                  <a:tcPr/>
                </a:tc>
                <a:extLst>
                  <a:ext uri="{0D108BD9-81ED-4DB2-BD59-A6C34878D82A}">
                    <a16:rowId xmlns:a16="http://schemas.microsoft.com/office/drawing/2014/main" val="3513611754"/>
                  </a:ext>
                </a:extLst>
              </a:tr>
              <a:tr h="370840">
                <a:tc>
                  <a:txBody>
                    <a:bodyPr/>
                    <a:lstStyle/>
                    <a:p>
                      <a:pPr algn="ctr"/>
                      <a:r>
                        <a:rPr lang="en-US" dirty="0"/>
                        <a:t>4</a:t>
                      </a:r>
                    </a:p>
                  </a:txBody>
                  <a:tcPr/>
                </a:tc>
                <a:tc>
                  <a:txBody>
                    <a:bodyPr/>
                    <a:lstStyle/>
                    <a:p>
                      <a:pPr algn="ctr"/>
                      <a:r>
                        <a:rPr lang="en-US" dirty="0"/>
                        <a:t>20</a:t>
                      </a:r>
                    </a:p>
                  </a:txBody>
                  <a:tcPr/>
                </a:tc>
                <a:tc>
                  <a:txBody>
                    <a:bodyPr/>
                    <a:lstStyle/>
                    <a:p>
                      <a:pPr algn="ctr"/>
                      <a:r>
                        <a:rPr lang="en-US" dirty="0"/>
                        <a:t>10</a:t>
                      </a:r>
                    </a:p>
                  </a:txBody>
                  <a:tcPr/>
                </a:tc>
                <a:tc>
                  <a:txBody>
                    <a:bodyPr/>
                    <a:lstStyle/>
                    <a:p>
                      <a:pPr algn="ctr"/>
                      <a:r>
                        <a:rPr lang="en-US" dirty="0"/>
                        <a:t>10.21</a:t>
                      </a:r>
                    </a:p>
                  </a:txBody>
                  <a:tcPr/>
                </a:tc>
                <a:tc>
                  <a:txBody>
                    <a:bodyPr/>
                    <a:lstStyle/>
                    <a:p>
                      <a:pPr algn="ctr"/>
                      <a:r>
                        <a:rPr lang="en-US" dirty="0"/>
                        <a:t>17.48</a:t>
                      </a:r>
                    </a:p>
                  </a:txBody>
                  <a:tcPr/>
                </a:tc>
                <a:extLst>
                  <a:ext uri="{0D108BD9-81ED-4DB2-BD59-A6C34878D82A}">
                    <a16:rowId xmlns:a16="http://schemas.microsoft.com/office/drawing/2014/main" val="3333858864"/>
                  </a:ext>
                </a:extLst>
              </a:tr>
              <a:tr h="370840">
                <a:tc>
                  <a:txBody>
                    <a:bodyPr/>
                    <a:lstStyle/>
                    <a:p>
                      <a:pPr algn="ctr"/>
                      <a:r>
                        <a:rPr lang="en-US" dirty="0"/>
                        <a:t>5</a:t>
                      </a:r>
                    </a:p>
                  </a:txBody>
                  <a:tcPr/>
                </a:tc>
                <a:tc>
                  <a:txBody>
                    <a:bodyPr/>
                    <a:lstStyle/>
                    <a:p>
                      <a:pPr algn="ctr"/>
                      <a:r>
                        <a:rPr lang="en-US" dirty="0"/>
                        <a:t>25</a:t>
                      </a:r>
                    </a:p>
                  </a:txBody>
                  <a:tcPr/>
                </a:tc>
                <a:tc>
                  <a:txBody>
                    <a:bodyPr/>
                    <a:lstStyle/>
                    <a:p>
                      <a:pPr algn="ctr"/>
                      <a:r>
                        <a:rPr lang="en-US" dirty="0"/>
                        <a:t>-</a:t>
                      </a:r>
                    </a:p>
                  </a:txBody>
                  <a:tcPr/>
                </a:tc>
                <a:tc>
                  <a:txBody>
                    <a:bodyPr/>
                    <a:lstStyle/>
                    <a:p>
                      <a:pPr algn="ctr"/>
                      <a:r>
                        <a:rPr lang="en-US" dirty="0"/>
                        <a:t>8.67</a:t>
                      </a:r>
                    </a:p>
                  </a:txBody>
                  <a:tcPr/>
                </a:tc>
                <a:tc>
                  <a:txBody>
                    <a:bodyPr/>
                    <a:lstStyle/>
                    <a:p>
                      <a:pPr algn="ctr"/>
                      <a:r>
                        <a:rPr lang="en-US" dirty="0"/>
                        <a:t>17.89</a:t>
                      </a:r>
                    </a:p>
                  </a:txBody>
                  <a:tcPr/>
                </a:tc>
                <a:extLst>
                  <a:ext uri="{0D108BD9-81ED-4DB2-BD59-A6C34878D82A}">
                    <a16:rowId xmlns:a16="http://schemas.microsoft.com/office/drawing/2014/main" val="491429378"/>
                  </a:ext>
                </a:extLst>
              </a:tr>
              <a:tr h="370840">
                <a:tc>
                  <a:txBody>
                    <a:bodyPr/>
                    <a:lstStyle/>
                    <a:p>
                      <a:pPr algn="ctr"/>
                      <a:r>
                        <a:rPr lang="en-US" dirty="0"/>
                        <a:t>6</a:t>
                      </a:r>
                    </a:p>
                  </a:txBody>
                  <a:tcPr/>
                </a:tc>
                <a:tc>
                  <a:txBody>
                    <a:bodyPr/>
                    <a:lstStyle/>
                    <a:p>
                      <a:pPr algn="ctr"/>
                      <a:r>
                        <a:rPr lang="en-US" dirty="0"/>
                        <a:t>25</a:t>
                      </a:r>
                    </a:p>
                  </a:txBody>
                  <a:tcPr/>
                </a:tc>
                <a:tc>
                  <a:txBody>
                    <a:bodyPr/>
                    <a:lstStyle/>
                    <a:p>
                      <a:pPr algn="ctr"/>
                      <a:r>
                        <a:rPr lang="en-US" dirty="0"/>
                        <a:t>10</a:t>
                      </a:r>
                    </a:p>
                  </a:txBody>
                  <a:tcPr/>
                </a:tc>
                <a:tc>
                  <a:txBody>
                    <a:bodyPr/>
                    <a:lstStyle/>
                    <a:p>
                      <a:pPr algn="ctr"/>
                      <a:r>
                        <a:rPr lang="en-US" dirty="0"/>
                        <a:t>8.67</a:t>
                      </a:r>
                    </a:p>
                  </a:txBody>
                  <a:tcPr/>
                </a:tc>
                <a:tc>
                  <a:txBody>
                    <a:bodyPr/>
                    <a:lstStyle/>
                    <a:p>
                      <a:pPr algn="ctr"/>
                      <a:r>
                        <a:rPr lang="en-US" dirty="0"/>
                        <a:t>17.89</a:t>
                      </a:r>
                    </a:p>
                  </a:txBody>
                  <a:tcPr/>
                </a:tc>
                <a:extLst>
                  <a:ext uri="{0D108BD9-81ED-4DB2-BD59-A6C34878D82A}">
                    <a16:rowId xmlns:a16="http://schemas.microsoft.com/office/drawing/2014/main" val="3105748070"/>
                  </a:ext>
                </a:extLst>
              </a:tr>
              <a:tr h="370840">
                <a:tc>
                  <a:txBody>
                    <a:bodyPr/>
                    <a:lstStyle/>
                    <a:p>
                      <a:pPr algn="ctr"/>
                      <a:r>
                        <a:rPr lang="en-US" dirty="0"/>
                        <a:t>7</a:t>
                      </a:r>
                    </a:p>
                  </a:txBody>
                  <a:tcPr/>
                </a:tc>
                <a:tc>
                  <a:txBody>
                    <a:bodyPr/>
                    <a:lstStyle/>
                    <a:p>
                      <a:pPr algn="ctr"/>
                      <a:r>
                        <a:rPr lang="en-US" dirty="0"/>
                        <a:t>50</a:t>
                      </a:r>
                    </a:p>
                  </a:txBody>
                  <a:tcPr/>
                </a:tc>
                <a:tc>
                  <a:txBody>
                    <a:bodyPr/>
                    <a:lstStyle/>
                    <a:p>
                      <a:pPr algn="ctr"/>
                      <a:r>
                        <a:rPr lang="en-US" dirty="0"/>
                        <a:t>-</a:t>
                      </a:r>
                    </a:p>
                  </a:txBody>
                  <a:tcPr/>
                </a:tc>
                <a:tc>
                  <a:txBody>
                    <a:bodyPr/>
                    <a:lstStyle/>
                    <a:p>
                      <a:pPr algn="ctr"/>
                      <a:r>
                        <a:rPr lang="en-US" dirty="0"/>
                        <a:t>4.83</a:t>
                      </a:r>
                    </a:p>
                  </a:txBody>
                  <a:tcPr/>
                </a:tc>
                <a:tc>
                  <a:txBody>
                    <a:bodyPr/>
                    <a:lstStyle/>
                    <a:p>
                      <a:pPr algn="ctr"/>
                      <a:r>
                        <a:rPr lang="en-US" dirty="0"/>
                        <a:t>8.48</a:t>
                      </a:r>
                    </a:p>
                  </a:txBody>
                  <a:tcPr/>
                </a:tc>
                <a:extLst>
                  <a:ext uri="{0D108BD9-81ED-4DB2-BD59-A6C34878D82A}">
                    <a16:rowId xmlns:a16="http://schemas.microsoft.com/office/drawing/2014/main" val="3984944622"/>
                  </a:ext>
                </a:extLst>
              </a:tr>
              <a:tr h="370840">
                <a:tc>
                  <a:txBody>
                    <a:bodyPr/>
                    <a:lstStyle/>
                    <a:p>
                      <a:pPr algn="ctr"/>
                      <a:r>
                        <a:rPr lang="en-US" dirty="0"/>
                        <a:t>8</a:t>
                      </a:r>
                    </a:p>
                  </a:txBody>
                  <a:tcPr/>
                </a:tc>
                <a:tc>
                  <a:txBody>
                    <a:bodyPr/>
                    <a:lstStyle/>
                    <a:p>
                      <a:pPr algn="ctr"/>
                      <a:r>
                        <a:rPr lang="en-US" dirty="0"/>
                        <a:t>50</a:t>
                      </a:r>
                    </a:p>
                  </a:txBody>
                  <a:tcPr/>
                </a:tc>
                <a:tc>
                  <a:txBody>
                    <a:bodyPr/>
                    <a:lstStyle/>
                    <a:p>
                      <a:pPr algn="ctr"/>
                      <a:r>
                        <a:rPr lang="en-US" dirty="0"/>
                        <a:t>10</a:t>
                      </a:r>
                    </a:p>
                  </a:txBody>
                  <a:tcPr/>
                </a:tc>
                <a:tc>
                  <a:txBody>
                    <a:bodyPr/>
                    <a:lstStyle/>
                    <a:p>
                      <a:pPr algn="ctr"/>
                      <a:r>
                        <a:rPr lang="en-US" dirty="0"/>
                        <a:t>4.83</a:t>
                      </a:r>
                    </a:p>
                  </a:txBody>
                  <a:tcPr/>
                </a:tc>
                <a:tc>
                  <a:txBody>
                    <a:bodyPr/>
                    <a:lstStyle/>
                    <a:p>
                      <a:pPr algn="ctr"/>
                      <a:r>
                        <a:rPr lang="en-US" dirty="0"/>
                        <a:t>8.48</a:t>
                      </a:r>
                    </a:p>
                  </a:txBody>
                  <a:tcPr/>
                </a:tc>
                <a:extLst>
                  <a:ext uri="{0D108BD9-81ED-4DB2-BD59-A6C34878D82A}">
                    <a16:rowId xmlns:a16="http://schemas.microsoft.com/office/drawing/2014/main" val="2723845641"/>
                  </a:ext>
                </a:extLst>
              </a:tr>
            </a:tbl>
          </a:graphicData>
        </a:graphic>
      </p:graphicFrame>
      <p:sp>
        <p:nvSpPr>
          <p:cNvPr id="5" name="Slide Number Placeholder 4">
            <a:extLst>
              <a:ext uri="{FF2B5EF4-FFF2-40B4-BE49-F238E27FC236}">
                <a16:creationId xmlns:a16="http://schemas.microsoft.com/office/drawing/2014/main" id="{03BADDC7-F0AE-2D19-7557-2D4AFEC1ABC8}"/>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59400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79">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8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4" name="Rectangle 8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68068-D5B9-3AAB-6E2A-B60F54A16C33}"/>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5600" dirty="0">
                <a:solidFill>
                  <a:schemeClr val="tx1">
                    <a:lumMod val="85000"/>
                    <a:lumOff val="15000"/>
                  </a:schemeClr>
                </a:solidFill>
              </a:rPr>
              <a:t>Subsampled by 10, Noise:10 dB SNR </a:t>
            </a:r>
          </a:p>
        </p:txBody>
      </p:sp>
      <p:pic>
        <p:nvPicPr>
          <p:cNvPr id="15" name="Picture 14" descr="A picture containing timeline&#10;&#10;Description automatically generated">
            <a:extLst>
              <a:ext uri="{FF2B5EF4-FFF2-40B4-BE49-F238E27FC236}">
                <a16:creationId xmlns:a16="http://schemas.microsoft.com/office/drawing/2014/main" id="{3B0C5151-FD5A-DF53-0109-455716BA884E}"/>
              </a:ext>
            </a:extLst>
          </p:cNvPr>
          <p:cNvPicPr>
            <a:picLocks noChangeAspect="1"/>
          </p:cNvPicPr>
          <p:nvPr/>
        </p:nvPicPr>
        <p:blipFill rotWithShape="1">
          <a:blip r:embed="rId3">
            <a:extLst>
              <a:ext uri="{28A0092B-C50C-407E-A947-70E740481C1C}">
                <a14:useLocalDpi xmlns:a14="http://schemas.microsoft.com/office/drawing/2010/main" val="0"/>
              </a:ext>
            </a:extLst>
          </a:blip>
          <a:srcRect t="26391" r="-1" b="29605"/>
          <a:stretch/>
        </p:blipFill>
        <p:spPr>
          <a:xfrm>
            <a:off x="635457" y="640080"/>
            <a:ext cx="10916463" cy="3602736"/>
          </a:xfrm>
          <a:prstGeom prst="rect">
            <a:avLst/>
          </a:prstGeom>
        </p:spPr>
      </p:pic>
      <p:cxnSp>
        <p:nvCxnSpPr>
          <p:cNvPr id="86" name="Straight Connector 8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Slide Number Placeholder 16">
            <a:extLst>
              <a:ext uri="{FF2B5EF4-FFF2-40B4-BE49-F238E27FC236}">
                <a16:creationId xmlns:a16="http://schemas.microsoft.com/office/drawing/2014/main" id="{F427C82D-01E5-6530-1C38-F3F421BD77E2}"/>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382887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F5E2D-F5DC-8CEF-BE0B-152B8EB7268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5600" dirty="0">
                <a:solidFill>
                  <a:schemeClr val="tx1">
                    <a:lumMod val="85000"/>
                    <a:lumOff val="15000"/>
                  </a:schemeClr>
                </a:solidFill>
              </a:rPr>
              <a:t>Subsampled by 20, Noise:10 dB SNR </a:t>
            </a:r>
          </a:p>
        </p:txBody>
      </p:sp>
      <p:pic>
        <p:nvPicPr>
          <p:cNvPr id="5" name="Picture 4" descr="A picture containing diagram&#10;&#10;Description automatically generated">
            <a:extLst>
              <a:ext uri="{FF2B5EF4-FFF2-40B4-BE49-F238E27FC236}">
                <a16:creationId xmlns:a16="http://schemas.microsoft.com/office/drawing/2014/main" id="{B1295591-8349-CB62-79C1-0CF194E6566B}"/>
              </a:ext>
            </a:extLst>
          </p:cNvPr>
          <p:cNvPicPr>
            <a:picLocks noChangeAspect="1"/>
          </p:cNvPicPr>
          <p:nvPr/>
        </p:nvPicPr>
        <p:blipFill rotWithShape="1">
          <a:blip r:embed="rId2">
            <a:extLst>
              <a:ext uri="{28A0092B-C50C-407E-A947-70E740481C1C}">
                <a14:useLocalDpi xmlns:a14="http://schemas.microsoft.com/office/drawing/2010/main" val="0"/>
              </a:ext>
            </a:extLst>
          </a:blip>
          <a:srcRect t="26526" r="-1" b="29470"/>
          <a:stretch/>
        </p:blipFill>
        <p:spPr>
          <a:xfrm>
            <a:off x="635457" y="650019"/>
            <a:ext cx="10916463" cy="3602736"/>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A3812AA3-F668-FA29-6974-B745A05F9FED}"/>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25076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091F17-C90F-D4F7-D8B6-E92432D27AE6}"/>
              </a:ext>
            </a:extLst>
          </p:cNvPr>
          <p:cNvSpPr>
            <a:spLocks noGrp="1"/>
          </p:cNvSpPr>
          <p:nvPr>
            <p:ph type="title"/>
          </p:nvPr>
        </p:nvSpPr>
        <p:spPr>
          <a:xfrm>
            <a:off x="492370" y="516835"/>
            <a:ext cx="3084844" cy="2103875"/>
          </a:xfrm>
        </p:spPr>
        <p:txBody>
          <a:bodyPr>
            <a:normAutofit/>
          </a:bodyPr>
          <a:lstStyle/>
          <a:p>
            <a:r>
              <a:rPr lang="en-US" sz="3300">
                <a:solidFill>
                  <a:srgbClr val="FFFFFF"/>
                </a:solidFill>
                <a:cs typeface="Calibri Light"/>
              </a:rPr>
              <a:t>Is the network able to generalize to another dataset?</a:t>
            </a:r>
            <a:endParaRPr lang="en-US" sz="3300">
              <a:solidFill>
                <a:srgbClr val="FFFFFF"/>
              </a:solidFill>
            </a:endParaRPr>
          </a:p>
        </p:txBody>
      </p:sp>
      <p:sp>
        <p:nvSpPr>
          <p:cNvPr id="9" name="Content Placeholder 8">
            <a:extLst>
              <a:ext uri="{FF2B5EF4-FFF2-40B4-BE49-F238E27FC236}">
                <a16:creationId xmlns:a16="http://schemas.microsoft.com/office/drawing/2014/main" id="{53539BD3-7EE8-0C7A-4EAF-2B156636FA9F}"/>
              </a:ext>
            </a:extLst>
          </p:cNvPr>
          <p:cNvSpPr>
            <a:spLocks noGrp="1"/>
          </p:cNvSpPr>
          <p:nvPr>
            <p:ph idx="1"/>
          </p:nvPr>
        </p:nvSpPr>
        <p:spPr>
          <a:xfrm>
            <a:off x="492371" y="2653800"/>
            <a:ext cx="3084844" cy="3335519"/>
          </a:xfrm>
        </p:spPr>
        <p:txBody>
          <a:bodyPr vert="horz" lIns="0" tIns="45720" rIns="0" bIns="45720" rtlCol="0" anchor="t">
            <a:normAutofit/>
          </a:bodyPr>
          <a:lstStyle/>
          <a:p>
            <a:endParaRPr lang="en-US" sz="1500" dirty="0">
              <a:solidFill>
                <a:srgbClr val="FFFFFF"/>
              </a:solidFill>
              <a:cs typeface="Calibri"/>
            </a:endParaRPr>
          </a:p>
          <a:p>
            <a:endParaRPr lang="en-US" sz="1500" dirty="0">
              <a:solidFill>
                <a:srgbClr val="FFFFFF"/>
              </a:solidFill>
              <a:cs typeface="Calibri"/>
            </a:endParaRPr>
          </a:p>
          <a:p>
            <a:r>
              <a:rPr lang="en-US" sz="1500" dirty="0">
                <a:solidFill>
                  <a:srgbClr val="FFFFFF"/>
                </a:solidFill>
                <a:cs typeface="Calibri"/>
              </a:rPr>
              <a:t>Training on Ellipses</a:t>
            </a:r>
          </a:p>
          <a:p>
            <a:r>
              <a:rPr lang="en-US" sz="1500" dirty="0">
                <a:solidFill>
                  <a:srgbClr val="FFFFFF"/>
                </a:solidFill>
                <a:cs typeface="Calibri"/>
              </a:rPr>
              <a:t>Testing on Synapse</a:t>
            </a:r>
          </a:p>
        </p:txBody>
      </p:sp>
      <p:sp>
        <p:nvSpPr>
          <p:cNvPr id="11" name="Rectangle 15">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AD48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Diagram&#10;&#10;Description automatically generated">
            <a:extLst>
              <a:ext uri="{FF2B5EF4-FFF2-40B4-BE49-F238E27FC236}">
                <a16:creationId xmlns:a16="http://schemas.microsoft.com/office/drawing/2014/main" id="{B07F1CA3-87DE-F0F7-BF23-48BF1310E75A}"/>
              </a:ext>
            </a:extLst>
          </p:cNvPr>
          <p:cNvPicPr>
            <a:picLocks noChangeAspect="1"/>
          </p:cNvPicPr>
          <p:nvPr/>
        </p:nvPicPr>
        <p:blipFill>
          <a:blip r:embed="rId3"/>
          <a:stretch>
            <a:fillRect/>
          </a:stretch>
        </p:blipFill>
        <p:spPr>
          <a:xfrm>
            <a:off x="4742017" y="1720982"/>
            <a:ext cx="6798082" cy="3416035"/>
          </a:xfrm>
          <a:prstGeom prst="rect">
            <a:avLst/>
          </a:prstGeom>
        </p:spPr>
      </p:pic>
      <p:sp>
        <p:nvSpPr>
          <p:cNvPr id="3" name="Slide Number Placeholder 2">
            <a:extLst>
              <a:ext uri="{FF2B5EF4-FFF2-40B4-BE49-F238E27FC236}">
                <a16:creationId xmlns:a16="http://schemas.microsoft.com/office/drawing/2014/main" id="{640C7FD7-D95D-FBC8-6F25-D71B938CF605}"/>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16964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3D0A-B8DD-19DD-C93B-B1D7031F9C2F}"/>
              </a:ext>
            </a:extLst>
          </p:cNvPr>
          <p:cNvSpPr>
            <a:spLocks noGrp="1"/>
          </p:cNvSpPr>
          <p:nvPr>
            <p:ph type="title"/>
          </p:nvPr>
        </p:nvSpPr>
        <p:spPr>
          <a:xfrm>
            <a:off x="1097280" y="286603"/>
            <a:ext cx="10058400" cy="1450757"/>
          </a:xfrm>
        </p:spPr>
        <p:txBody>
          <a:bodyPr>
            <a:normAutofit/>
          </a:bodyPr>
          <a:lstStyle/>
          <a:p>
            <a:r>
              <a:rPr lang="en-US" b="0" i="0" u="none" strike="noStrike">
                <a:effectLst/>
                <a:latin typeface="CMR10"/>
              </a:rPr>
              <a:t>Synapse multi-organ segmentation dataset</a:t>
            </a:r>
            <a:endParaRPr lang="en-US" dirty="0"/>
          </a:p>
        </p:txBody>
      </p:sp>
      <p:graphicFrame>
        <p:nvGraphicFramePr>
          <p:cNvPr id="4" name="Content Placeholder 2">
            <a:extLst>
              <a:ext uri="{FF2B5EF4-FFF2-40B4-BE49-F238E27FC236}">
                <a16:creationId xmlns:a16="http://schemas.microsoft.com/office/drawing/2014/main" id="{063131BD-BEB6-F669-A5CF-DA4631557331}"/>
              </a:ext>
            </a:extLst>
          </p:cNvPr>
          <p:cNvGraphicFramePr>
            <a:graphicFrameLocks noGrp="1"/>
          </p:cNvGraphicFramePr>
          <p:nvPr>
            <p:extLst>
              <p:ext uri="{D42A27DB-BD31-4B8C-83A1-F6EECF244321}">
                <p14:modId xmlns:p14="http://schemas.microsoft.com/office/powerpoint/2010/main" val="126681200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502F474-2259-0792-8D0E-08A6213A07FA}"/>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1339414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F00AEE-431D-494F-88C1-EC58DFF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DAB6AAC-029F-41DE-BE2F-A9D439D2C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8CAA1E7-B772-4FC1-9062-39237998D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C90B2FC-5754-43E9-B9FA-D0B9A6B20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77469-D1EB-385A-6A78-5FC36D09D7EB}"/>
              </a:ext>
            </a:extLst>
          </p:cNvPr>
          <p:cNvSpPr>
            <a:spLocks noGrp="1"/>
          </p:cNvSpPr>
          <p:nvPr>
            <p:ph type="title"/>
          </p:nvPr>
        </p:nvSpPr>
        <p:spPr>
          <a:xfrm>
            <a:off x="633999" y="4550229"/>
            <a:ext cx="10909073" cy="1057655"/>
          </a:xfrm>
        </p:spPr>
        <p:txBody>
          <a:bodyPr vert="horz" lIns="91440" tIns="45720" rIns="91440" bIns="45720" rtlCol="0" anchor="b">
            <a:normAutofit fontScale="90000"/>
          </a:bodyPr>
          <a:lstStyle/>
          <a:p>
            <a:r>
              <a:rPr lang="en-US" sz="6000">
                <a:solidFill>
                  <a:schemeClr val="tx1">
                    <a:lumMod val="85000"/>
                    <a:lumOff val="15000"/>
                  </a:schemeClr>
                </a:solidFill>
                <a:cs typeface="Calibri Light"/>
              </a:rPr>
              <a:t>Sample images from Synapse Dataset</a:t>
            </a:r>
            <a:endParaRPr lang="en-US" sz="6000">
              <a:solidFill>
                <a:schemeClr val="tx1">
                  <a:lumMod val="85000"/>
                  <a:lumOff val="15000"/>
                </a:schemeClr>
              </a:solidFill>
            </a:endParaRPr>
          </a:p>
        </p:txBody>
      </p:sp>
      <p:pic>
        <p:nvPicPr>
          <p:cNvPr id="6" name="Picture 6" descr="A picture containing graphical user interface&#10;&#10;Description automatically generated">
            <a:extLst>
              <a:ext uri="{FF2B5EF4-FFF2-40B4-BE49-F238E27FC236}">
                <a16:creationId xmlns:a16="http://schemas.microsoft.com/office/drawing/2014/main" id="{C4654EF0-1A0E-B4E0-0AA5-651302E72F74}"/>
              </a:ext>
            </a:extLst>
          </p:cNvPr>
          <p:cNvPicPr>
            <a:picLocks noChangeAspect="1"/>
          </p:cNvPicPr>
          <p:nvPr/>
        </p:nvPicPr>
        <p:blipFill>
          <a:blip r:embed="rId3"/>
          <a:stretch>
            <a:fillRect/>
          </a:stretch>
        </p:blipFill>
        <p:spPr>
          <a:xfrm>
            <a:off x="635458" y="1199154"/>
            <a:ext cx="3312784" cy="2484588"/>
          </a:xfrm>
          <a:prstGeom prst="rect">
            <a:avLst/>
          </a:prstGeom>
        </p:spPr>
      </p:pic>
      <p:sp>
        <p:nvSpPr>
          <p:cNvPr id="19" name="Rectangle 18">
            <a:extLst>
              <a:ext uri="{FF2B5EF4-FFF2-40B4-BE49-F238E27FC236}">
                <a16:creationId xmlns:a16="http://schemas.microsoft.com/office/drawing/2014/main" id="{9C047C1F-3D26-4A7E-9062-9190DB1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513810AC-D993-7CD2-F890-B4091B342AC8}"/>
              </a:ext>
            </a:extLst>
          </p:cNvPr>
          <p:cNvPicPr>
            <a:picLocks noChangeAspect="1"/>
          </p:cNvPicPr>
          <p:nvPr/>
        </p:nvPicPr>
        <p:blipFill>
          <a:blip r:embed="rId4"/>
          <a:stretch>
            <a:fillRect/>
          </a:stretch>
        </p:blipFill>
        <p:spPr>
          <a:xfrm>
            <a:off x="4432872" y="1199154"/>
            <a:ext cx="3312785" cy="2484588"/>
          </a:xfrm>
          <a:prstGeom prst="rect">
            <a:avLst/>
          </a:prstGeom>
        </p:spPr>
      </p:pic>
      <p:sp>
        <p:nvSpPr>
          <p:cNvPr id="21" name="Rectangle 20">
            <a:extLst>
              <a:ext uri="{FF2B5EF4-FFF2-40B4-BE49-F238E27FC236}">
                <a16:creationId xmlns:a16="http://schemas.microsoft.com/office/drawing/2014/main" id="{0BC35EC2-C14F-497A-9E1C-D9E83016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0A5BE739-114D-7379-80DC-C16ABDBE83B6}"/>
              </a:ext>
            </a:extLst>
          </p:cNvPr>
          <p:cNvPicPr>
            <a:picLocks noGrp="1" noChangeAspect="1"/>
          </p:cNvPicPr>
          <p:nvPr>
            <p:ph idx="1"/>
          </p:nvPr>
        </p:nvPicPr>
        <p:blipFill>
          <a:blip r:embed="rId5"/>
          <a:stretch>
            <a:fillRect/>
          </a:stretch>
        </p:blipFill>
        <p:spPr>
          <a:xfrm>
            <a:off x="8230289" y="1199154"/>
            <a:ext cx="3312784" cy="2484588"/>
          </a:xfrm>
          <a:prstGeom prst="rect">
            <a:avLst/>
          </a:prstGeom>
        </p:spPr>
      </p:pic>
      <p:cxnSp>
        <p:nvCxnSpPr>
          <p:cNvPr id="23" name="Straight Connector 22">
            <a:extLst>
              <a:ext uri="{FF2B5EF4-FFF2-40B4-BE49-F238E27FC236}">
                <a16:creationId xmlns:a16="http://schemas.microsoft.com/office/drawing/2014/main" id="{F79AE2A0-0689-4CEA-B92C-1F56FAD69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25B651D-AB52-44B4-9F7B-DC23F5A7E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2857A16-A25E-49D3-A064-B19068C5A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9B6CBFBC-0624-BB10-81F4-FD11270EA9B5}"/>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501584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0378AFE5-21CC-BBFF-0796-5ED0DE4A5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632" y="2107007"/>
            <a:ext cx="3517119" cy="2637840"/>
          </a:xfrm>
          <a:prstGeom prst="rect">
            <a:avLst/>
          </a:prstGeom>
        </p:spPr>
      </p:pic>
      <p:cxnSp>
        <p:nvCxnSpPr>
          <p:cNvPr id="109" name="Straight Connector 86">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Timeline&#10;&#10;Description automatically generated with low confidence">
            <a:extLst>
              <a:ext uri="{FF2B5EF4-FFF2-40B4-BE49-F238E27FC236}">
                <a16:creationId xmlns:a16="http://schemas.microsoft.com/office/drawing/2014/main" id="{2B64C39E-96EF-E4A0-907F-846C9A8706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8895" y="2107007"/>
            <a:ext cx="3537345" cy="2653009"/>
          </a:xfrm>
          <a:prstGeom prst="rect">
            <a:avLst/>
          </a:prstGeom>
        </p:spPr>
      </p:pic>
      <p:cxnSp>
        <p:nvCxnSpPr>
          <p:cNvPr id="110" name="Straight Connector 8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Timeline&#10;&#10;Description automatically generated with medium confidence">
            <a:extLst>
              <a:ext uri="{FF2B5EF4-FFF2-40B4-BE49-F238E27FC236}">
                <a16:creationId xmlns:a16="http://schemas.microsoft.com/office/drawing/2014/main" id="{1CD17C83-115D-D30A-240C-FEF6A2F343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7440" y="2107007"/>
            <a:ext cx="3517120" cy="2637841"/>
          </a:xfrm>
          <a:prstGeom prst="rect">
            <a:avLst/>
          </a:prstGeom>
        </p:spPr>
      </p:pic>
      <p:sp>
        <p:nvSpPr>
          <p:cNvPr id="12" name="Slide Number Placeholder 11">
            <a:extLst>
              <a:ext uri="{FF2B5EF4-FFF2-40B4-BE49-F238E27FC236}">
                <a16:creationId xmlns:a16="http://schemas.microsoft.com/office/drawing/2014/main" id="{3E25ADE7-F207-C95A-959D-BE8ADE38FB7D}"/>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4082751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8309-685D-91FB-0042-6D45DFA2678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01F8FBA-071F-4180-043D-CB6C35627D9B}"/>
              </a:ext>
            </a:extLst>
          </p:cNvPr>
          <p:cNvSpPr>
            <a:spLocks noGrp="1"/>
          </p:cNvSpPr>
          <p:nvPr>
            <p:ph idx="1"/>
          </p:nvPr>
        </p:nvSpPr>
        <p:spPr/>
        <p:txBody>
          <a:bodyPr/>
          <a:lstStyle/>
          <a:p>
            <a:pPr>
              <a:buFont typeface="Wingdings" panose="05000000000000000000" pitchFamily="2" charset="2"/>
              <a:buChar char="q"/>
            </a:pPr>
            <a:r>
              <a:rPr lang="en-US" dirty="0"/>
              <a:t>Offer performance under the circumstances it trained</a:t>
            </a:r>
          </a:p>
          <a:p>
            <a:pPr>
              <a:buFont typeface="Wingdings" panose="05000000000000000000" pitchFamily="2" charset="2"/>
              <a:buChar char="q"/>
            </a:pPr>
            <a:r>
              <a:rPr lang="en-US" dirty="0"/>
              <a:t>Fast to compute, hence lightweight</a:t>
            </a:r>
          </a:p>
          <a:p>
            <a:pPr>
              <a:buFont typeface="Wingdings" panose="05000000000000000000" pitchFamily="2" charset="2"/>
              <a:buChar char="q"/>
            </a:pPr>
            <a:r>
              <a:rPr lang="en-US" dirty="0"/>
              <a:t>Inference is limited. </a:t>
            </a:r>
          </a:p>
          <a:p>
            <a:endParaRPr lang="en-US" dirty="0"/>
          </a:p>
        </p:txBody>
      </p:sp>
      <p:sp>
        <p:nvSpPr>
          <p:cNvPr id="4" name="Slide Number Placeholder 3">
            <a:extLst>
              <a:ext uri="{FF2B5EF4-FFF2-40B4-BE49-F238E27FC236}">
                <a16:creationId xmlns:a16="http://schemas.microsoft.com/office/drawing/2014/main" id="{5E41F7B1-A051-AF21-CF62-1E7AFA5599B3}"/>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104297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837155-5FB8-4A96-864C-066D5C655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5918EE-77B5-4057-BB22-B9CE13905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8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C6478-5F8F-C695-2F2D-6D0B20856FAF}"/>
              </a:ext>
            </a:extLst>
          </p:cNvPr>
          <p:cNvSpPr>
            <a:spLocks noGrp="1"/>
          </p:cNvSpPr>
          <p:nvPr>
            <p:ph type="title"/>
          </p:nvPr>
        </p:nvSpPr>
        <p:spPr>
          <a:xfrm>
            <a:off x="789676" y="516835"/>
            <a:ext cx="3325125" cy="1966169"/>
          </a:xfrm>
        </p:spPr>
        <p:txBody>
          <a:bodyPr>
            <a:normAutofit/>
          </a:bodyPr>
          <a:lstStyle/>
          <a:p>
            <a:r>
              <a:rPr lang="en-US" sz="3600">
                <a:solidFill>
                  <a:srgbClr val="FFFFFF"/>
                </a:solidFill>
              </a:rPr>
              <a:t>Computerized Tomography</a:t>
            </a:r>
          </a:p>
        </p:txBody>
      </p:sp>
      <p:pic>
        <p:nvPicPr>
          <p:cNvPr id="4" name="Content Placeholder 3" descr="Text, letter&#10;&#10;Description automatically generated">
            <a:extLst>
              <a:ext uri="{FF2B5EF4-FFF2-40B4-BE49-F238E27FC236}">
                <a16:creationId xmlns:a16="http://schemas.microsoft.com/office/drawing/2014/main" id="{C7CB376B-3CF7-F3CD-EE2B-58FFF31F94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9662" y="3335552"/>
            <a:ext cx="6710418" cy="1167786"/>
          </a:xfrm>
        </p:spPr>
      </p:pic>
      <p:sp>
        <p:nvSpPr>
          <p:cNvPr id="19" name="Rectangle 18">
            <a:extLst>
              <a:ext uri="{FF2B5EF4-FFF2-40B4-BE49-F238E27FC236}">
                <a16:creationId xmlns:a16="http://schemas.microsoft.com/office/drawing/2014/main" id="{9DC7B070-A583-45C7-AF93-0E8F020E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27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Diagram&#10;&#10;Description automatically generated">
            <a:extLst>
              <a:ext uri="{FF2B5EF4-FFF2-40B4-BE49-F238E27FC236}">
                <a16:creationId xmlns:a16="http://schemas.microsoft.com/office/drawing/2014/main" id="{3630CAC5-0E4F-A616-5752-3AB143C0F5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973" y="298864"/>
            <a:ext cx="2580486" cy="2726208"/>
          </a:xfrm>
          <a:prstGeom prst="rect">
            <a:avLst/>
          </a:prstGeom>
        </p:spPr>
      </p:pic>
      <p:pic>
        <p:nvPicPr>
          <p:cNvPr id="7" name="Picture 6" descr="A picture containing text, clock, watch&#10;&#10;Description automatically generated">
            <a:extLst>
              <a:ext uri="{FF2B5EF4-FFF2-40B4-BE49-F238E27FC236}">
                <a16:creationId xmlns:a16="http://schemas.microsoft.com/office/drawing/2014/main" id="{974940F2-B928-F6E8-62A9-120707CB13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183" y="4550621"/>
            <a:ext cx="5563376" cy="1810003"/>
          </a:xfrm>
          <a:prstGeom prst="rect">
            <a:avLst/>
          </a:prstGeom>
        </p:spPr>
      </p:pic>
      <p:sp>
        <p:nvSpPr>
          <p:cNvPr id="3" name="Slide Number Placeholder 2">
            <a:extLst>
              <a:ext uri="{FF2B5EF4-FFF2-40B4-BE49-F238E27FC236}">
                <a16:creationId xmlns:a16="http://schemas.microsoft.com/office/drawing/2014/main" id="{941136B0-53DD-0B97-314F-DCD21D856BF3}"/>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929378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2A16-27DA-44EB-E943-17D08EB7F5BB}"/>
              </a:ext>
            </a:extLst>
          </p:cNvPr>
          <p:cNvSpPr>
            <a:spLocks noGrp="1"/>
          </p:cNvSpPr>
          <p:nvPr>
            <p:ph type="title"/>
          </p:nvPr>
        </p:nvSpPr>
        <p:spPr/>
        <p:txBody>
          <a:bodyPr/>
          <a:lstStyle/>
          <a:p>
            <a:r>
              <a:rPr lang="en-US" dirty="0"/>
              <a:t>Q&amp;A</a:t>
            </a:r>
          </a:p>
        </p:txBody>
      </p:sp>
      <p:pic>
        <p:nvPicPr>
          <p:cNvPr id="5" name="Content Placeholder 4" descr="Qr code&#10;&#10;Description automatically generated">
            <a:extLst>
              <a:ext uri="{FF2B5EF4-FFF2-40B4-BE49-F238E27FC236}">
                <a16:creationId xmlns:a16="http://schemas.microsoft.com/office/drawing/2014/main" id="{44CE5B9E-F28A-B38E-2A35-EF346921AA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8749" y="1873350"/>
            <a:ext cx="3809524" cy="3809524"/>
          </a:xfrm>
        </p:spPr>
      </p:pic>
      <p:grpSp>
        <p:nvGrpSpPr>
          <p:cNvPr id="10" name="Group 9">
            <a:extLst>
              <a:ext uri="{FF2B5EF4-FFF2-40B4-BE49-F238E27FC236}">
                <a16:creationId xmlns:a16="http://schemas.microsoft.com/office/drawing/2014/main" id="{864C8CC8-B826-650F-5863-CA0CCD7DC05D}"/>
              </a:ext>
            </a:extLst>
          </p:cNvPr>
          <p:cNvGrpSpPr/>
          <p:nvPr/>
        </p:nvGrpSpPr>
        <p:grpSpPr>
          <a:xfrm>
            <a:off x="6765472" y="1843533"/>
            <a:ext cx="3809524" cy="4225249"/>
            <a:chOff x="6765472" y="1843533"/>
            <a:chExt cx="3809524" cy="4225249"/>
          </a:xfrm>
        </p:grpSpPr>
        <p:pic>
          <p:nvPicPr>
            <p:cNvPr id="8" name="Picture 7" descr="Qr code&#10;&#10;Description automatically generated">
              <a:extLst>
                <a:ext uri="{FF2B5EF4-FFF2-40B4-BE49-F238E27FC236}">
                  <a16:creationId xmlns:a16="http://schemas.microsoft.com/office/drawing/2014/main" id="{038F28D3-042D-7F6A-0E04-86B347A0D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472" y="1843533"/>
              <a:ext cx="3809524" cy="3809524"/>
            </a:xfrm>
            <a:prstGeom prst="rect">
              <a:avLst/>
            </a:prstGeom>
          </p:spPr>
        </p:pic>
        <p:sp>
          <p:nvSpPr>
            <p:cNvPr id="9" name="TextBox 8">
              <a:extLst>
                <a:ext uri="{FF2B5EF4-FFF2-40B4-BE49-F238E27FC236}">
                  <a16:creationId xmlns:a16="http://schemas.microsoft.com/office/drawing/2014/main" id="{D3422EBF-DB75-F729-5E37-53D01C9F7D35}"/>
                </a:ext>
              </a:extLst>
            </p:cNvPr>
            <p:cNvSpPr txBox="1"/>
            <p:nvPr/>
          </p:nvSpPr>
          <p:spPr>
            <a:xfrm>
              <a:off x="7982777" y="5699450"/>
              <a:ext cx="1374913" cy="369332"/>
            </a:xfrm>
            <a:prstGeom prst="rect">
              <a:avLst/>
            </a:prstGeom>
            <a:noFill/>
          </p:spPr>
          <p:txBody>
            <a:bodyPr wrap="square" rtlCol="0">
              <a:spAutoFit/>
            </a:bodyPr>
            <a:lstStyle/>
            <a:p>
              <a:r>
                <a:rPr lang="en-US" dirty="0"/>
                <a:t>Presentation</a:t>
              </a:r>
            </a:p>
          </p:txBody>
        </p:sp>
      </p:grpSp>
      <p:sp>
        <p:nvSpPr>
          <p:cNvPr id="12" name="TextBox 11">
            <a:extLst>
              <a:ext uri="{FF2B5EF4-FFF2-40B4-BE49-F238E27FC236}">
                <a16:creationId xmlns:a16="http://schemas.microsoft.com/office/drawing/2014/main" id="{88B54FE5-3067-BF17-E19E-7DA860DBE10B}"/>
              </a:ext>
            </a:extLst>
          </p:cNvPr>
          <p:cNvSpPr txBox="1"/>
          <p:nvPr/>
        </p:nvSpPr>
        <p:spPr>
          <a:xfrm>
            <a:off x="2867129" y="5681585"/>
            <a:ext cx="852763" cy="369332"/>
          </a:xfrm>
          <a:prstGeom prst="rect">
            <a:avLst/>
          </a:prstGeom>
          <a:noFill/>
        </p:spPr>
        <p:txBody>
          <a:bodyPr wrap="square" rtlCol="0">
            <a:spAutoFit/>
          </a:bodyPr>
          <a:lstStyle/>
          <a:p>
            <a:r>
              <a:rPr lang="en-US" dirty="0"/>
              <a:t>GitHub</a:t>
            </a:r>
          </a:p>
        </p:txBody>
      </p:sp>
      <p:sp>
        <p:nvSpPr>
          <p:cNvPr id="13" name="Slide Number Placeholder 12">
            <a:extLst>
              <a:ext uri="{FF2B5EF4-FFF2-40B4-BE49-F238E27FC236}">
                <a16:creationId xmlns:a16="http://schemas.microsoft.com/office/drawing/2014/main" id="{D724B626-1EC1-4B66-C57B-D4577FF20C7D}"/>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3786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66B8738D-6184-4200-93C8-A38B49E3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D11F0-3DC8-F6AD-BF0E-3C2FBAB7654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Projection Slice Theorem</a:t>
            </a:r>
          </a:p>
        </p:txBody>
      </p:sp>
      <p:pic>
        <p:nvPicPr>
          <p:cNvPr id="7" name="Picture 6" descr="A picture containing text&#10;&#10;Description automatically generated">
            <a:extLst>
              <a:ext uri="{FF2B5EF4-FFF2-40B4-BE49-F238E27FC236}">
                <a16:creationId xmlns:a16="http://schemas.microsoft.com/office/drawing/2014/main" id="{94D7DBE6-DA32-DF05-6DCE-6070CE8136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19" y="2168213"/>
            <a:ext cx="5131653" cy="692773"/>
          </a:xfrm>
          <a:prstGeom prst="rect">
            <a:avLst/>
          </a:prstGeom>
        </p:spPr>
      </p:pic>
      <p:sp>
        <p:nvSpPr>
          <p:cNvPr id="43" name="Rectangle 42">
            <a:extLst>
              <a:ext uri="{FF2B5EF4-FFF2-40B4-BE49-F238E27FC236}">
                <a16:creationId xmlns:a16="http://schemas.microsoft.com/office/drawing/2014/main" id="{5B73017D-B127-4D47-BB33-0DA52359F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rgbClr val="446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 letter&#10;&#10;Description automatically generated">
            <a:extLst>
              <a:ext uri="{FF2B5EF4-FFF2-40B4-BE49-F238E27FC236}">
                <a16:creationId xmlns:a16="http://schemas.microsoft.com/office/drawing/2014/main" id="{5219254E-BD86-A3F0-5D87-031FB01F72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642" y="1337418"/>
            <a:ext cx="5118182" cy="2354364"/>
          </a:xfrm>
          <a:prstGeom prst="rect">
            <a:avLst/>
          </a:prstGeom>
        </p:spPr>
      </p:pic>
      <p:cxnSp>
        <p:nvCxnSpPr>
          <p:cNvPr id="45" name="Straight Connector 44">
            <a:extLst>
              <a:ext uri="{FF2B5EF4-FFF2-40B4-BE49-F238E27FC236}">
                <a16:creationId xmlns:a16="http://schemas.microsoft.com/office/drawing/2014/main" id="{C2B7B8EB-0638-43BD-9A64-62F95F505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AD70F9-2AA8-40AD-81F2-0D7BC881C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9AE4F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0A95E83E-3C35-4C05-B1FC-CBF86CCB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46FA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F664BA3-9A06-5946-D97A-773B61E86BD8}"/>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68181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51">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53">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1" name="Straight Connector 55">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7">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9721F-B1C8-7868-C96F-C1BB638F9F6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Reversible Change of Variables</a:t>
            </a:r>
          </a:p>
        </p:txBody>
      </p:sp>
      <p:pic>
        <p:nvPicPr>
          <p:cNvPr id="5" name="Content Placeholder 4" descr="Text, letter&#10;&#10;Description automatically generated">
            <a:extLst>
              <a:ext uri="{FF2B5EF4-FFF2-40B4-BE49-F238E27FC236}">
                <a16:creationId xmlns:a16="http://schemas.microsoft.com/office/drawing/2014/main" id="{3C62593F-7417-40AE-442D-70F45AA2D3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3643" y="888288"/>
            <a:ext cx="4790485" cy="3091896"/>
          </a:xfrm>
          <a:prstGeom prst="rect">
            <a:avLst/>
          </a:prstGeom>
        </p:spPr>
      </p:pic>
      <p:cxnSp>
        <p:nvCxnSpPr>
          <p:cNvPr id="55" name="Straight Connector 59">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61">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F2A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6382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9C933A7B-02A1-F653-5B0E-B5EC00E86741}"/>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70074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4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67D95-FC90-149F-6FDC-E2F27BBCC7F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a:solidFill>
                  <a:schemeClr val="tx1">
                    <a:lumMod val="85000"/>
                    <a:lumOff val="15000"/>
                  </a:schemeClr>
                </a:solidFill>
              </a:rPr>
              <a:t>Projection-Back Projection: Impulse Response</a:t>
            </a:r>
          </a:p>
        </p:txBody>
      </p:sp>
      <p:pic>
        <p:nvPicPr>
          <p:cNvPr id="4" name="Content Placeholder 3">
            <a:extLst>
              <a:ext uri="{FF2B5EF4-FFF2-40B4-BE49-F238E27FC236}">
                <a16:creationId xmlns:a16="http://schemas.microsoft.com/office/drawing/2014/main" id="{5CFF7593-E04B-AEFA-8655-EB25C38476E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11"/>
          <a:stretch/>
        </p:blipFill>
        <p:spPr>
          <a:xfrm>
            <a:off x="635457" y="640080"/>
            <a:ext cx="10916463" cy="3602736"/>
          </a:xfrm>
          <a:prstGeom prst="rect">
            <a:avLst/>
          </a:prstGeom>
        </p:spPr>
      </p:pic>
      <p:cxnSp>
        <p:nvCxnSpPr>
          <p:cNvPr id="49" name="Straight Connector 4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46F785D4-63A6-DF48-50FC-5E0EFBCE1F95}"/>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92556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15">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5AB60370-2450-08C3-594D-1320DAEC2E0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458" r="7160" b="1"/>
          <a:stretch/>
        </p:blipFill>
        <p:spPr>
          <a:xfrm>
            <a:off x="633999" y="640080"/>
            <a:ext cx="6275667" cy="5577840"/>
          </a:xfrm>
          <a:prstGeom prst="rect">
            <a:avLst/>
          </a:prstGeom>
        </p:spPr>
      </p:pic>
      <p:sp>
        <p:nvSpPr>
          <p:cNvPr id="36" name="Rectangle 17">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095B4B-F508-84EB-8D7B-D45433D0A0BC}"/>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Ram-Lak </a:t>
            </a:r>
            <a:br>
              <a:rPr lang="en-US" sz="4400" dirty="0">
                <a:solidFill>
                  <a:srgbClr val="FFFFFF"/>
                </a:solidFill>
              </a:rPr>
            </a:br>
            <a:r>
              <a:rPr lang="en-US" sz="4400" dirty="0">
                <a:solidFill>
                  <a:srgbClr val="FFFFFF"/>
                </a:solidFill>
              </a:rPr>
              <a:t>(Ramp) Filter</a:t>
            </a:r>
          </a:p>
        </p:txBody>
      </p:sp>
      <p:sp>
        <p:nvSpPr>
          <p:cNvPr id="37" name="Rectangle 19">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7681AE9E-9229-39E4-91E0-C8B7D0C10751}"/>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0493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2BEA-A811-F0F3-A9E9-0C9332979817}"/>
              </a:ext>
            </a:extLst>
          </p:cNvPr>
          <p:cNvSpPr>
            <a:spLocks noGrp="1"/>
          </p:cNvSpPr>
          <p:nvPr>
            <p:ph type="title"/>
          </p:nvPr>
        </p:nvSpPr>
        <p:spPr/>
        <p:txBody>
          <a:bodyPr/>
          <a:lstStyle/>
          <a:p>
            <a:r>
              <a:rPr lang="en-US" dirty="0"/>
              <a:t>Normal Shift Invariant Operator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D4F4DC-EA00-ADA7-9A2A-2B3E568232F2}"/>
                  </a:ext>
                </a:extLst>
              </p:cNvPr>
              <p:cNvSpPr>
                <a:spLocks noGrp="1"/>
              </p:cNvSpPr>
              <p:nvPr>
                <p:ph idx="1"/>
              </p:nvPr>
            </p:nvSpPr>
            <p:spPr>
              <a:xfrm>
                <a:off x="1162283" y="2091235"/>
                <a:ext cx="9206510" cy="4141785"/>
              </a:xfrm>
            </p:spPr>
            <p:txBody>
              <a:bodyPr/>
              <a:lstStyle/>
              <a:p>
                <a:pPr>
                  <a:buFont typeface="Wingdings" panose="05000000000000000000" pitchFamily="2" charset="2"/>
                  <a:buChar char="q"/>
                </a:pPr>
                <a:r>
                  <a:rPr lang="en-US" dirty="0"/>
                  <a:t>Isometry </a:t>
                </a:r>
              </a:p>
              <a:p>
                <a:pPr lvl="1">
                  <a:buFont typeface="Wingdings" panose="05000000000000000000" pitchFamily="2" charset="2"/>
                  <a:buChar char="q"/>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m:t>
                        </m:r>
                      </m:sup>
                    </m:sSup>
                    <m:r>
                      <a:rPr lang="en-US" b="0" i="1" smtClean="0">
                        <a:latin typeface="Cambria Math" panose="02040503050406030204" pitchFamily="18" charset="0"/>
                      </a:rPr>
                      <m:t>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a:buFont typeface="Wingdings" panose="05000000000000000000" pitchFamily="2" charset="2"/>
                  <a:buChar char="q"/>
                </a:pPr>
                <a:r>
                  <a:rPr lang="en-US" dirty="0"/>
                  <a:t>Multiplication</a:t>
                </a:r>
              </a:p>
              <a:p>
                <a:pPr lvl="1">
                  <a:buFont typeface="Wingdings" panose="05000000000000000000" pitchFamily="2" charset="2"/>
                  <a:buChar char="q"/>
                </a:pPr>
                <a14:m>
                  <m:oMath xmlns:m="http://schemas.openxmlformats.org/officeDocument/2006/math">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𝑀</m:t>
                        </m:r>
                      </m:e>
                      <m:sub>
                        <m:r>
                          <a:rPr lang="en-US" sz="1800" b="0" i="1" dirty="0" smtClean="0">
                            <a:solidFill>
                              <a:srgbClr val="000000"/>
                            </a:solidFill>
                            <a:effectLst/>
                            <a:latin typeface="Cambria Math" panose="02040503050406030204" pitchFamily="18" charset="0"/>
                          </a:rPr>
                          <m:t>𝑚</m:t>
                        </m:r>
                      </m:sub>
                    </m:sSub>
                    <m:r>
                      <a:rPr lang="en-US" sz="1800" b="0" i="1" dirty="0" smtClean="0">
                        <a:solidFill>
                          <a:srgbClr val="000000"/>
                        </a:solidFill>
                        <a:effectLst/>
                        <a:latin typeface="Cambria Math" panose="02040503050406030204" pitchFamily="18" charset="0"/>
                      </a:rPr>
                      <m:t>{ </m:t>
                    </m:r>
                    <m:r>
                      <a:rPr lang="en-US" sz="1800" b="0" i="1" dirty="0" smtClean="0">
                        <a:solidFill>
                          <a:srgbClr val="000000"/>
                        </a:solidFill>
                        <a:effectLst/>
                        <a:latin typeface="Cambria Math" panose="02040503050406030204" pitchFamily="18" charset="0"/>
                      </a:rPr>
                      <m:t>𝑓</m:t>
                    </m:r>
                    <m:r>
                      <a:rPr lang="en-US" sz="1800" b="0" i="1" dirty="0" smtClean="0">
                        <a:solidFill>
                          <a:srgbClr val="000000"/>
                        </a:solidFill>
                        <a:effectLst/>
                        <a:latin typeface="Cambria Math" panose="02040503050406030204" pitchFamily="18" charset="0"/>
                      </a:rPr>
                      <m:t> }(</m:t>
                    </m:r>
                    <m:r>
                      <a:rPr lang="en-US" sz="1800" b="0" i="1" dirty="0" smtClean="0">
                        <a:solidFill>
                          <a:srgbClr val="000000"/>
                        </a:solidFill>
                        <a:effectLst/>
                        <a:latin typeface="Cambria Math" panose="02040503050406030204" pitchFamily="18" charset="0"/>
                      </a:rPr>
                      <m:t>𝑥</m:t>
                    </m:r>
                    <m:r>
                      <a:rPr lang="en-US" sz="1800" b="0" i="1" dirty="0" smtClean="0">
                        <a:solidFill>
                          <a:srgbClr val="000000"/>
                        </a:solidFill>
                        <a:effectLst/>
                        <a:latin typeface="Cambria Math" panose="02040503050406030204" pitchFamily="18" charset="0"/>
                      </a:rPr>
                      <m:t>) = </m:t>
                    </m:r>
                    <m:r>
                      <a:rPr lang="en-US" sz="1800" b="0" i="1" dirty="0" smtClean="0">
                        <a:solidFill>
                          <a:srgbClr val="000000"/>
                        </a:solidFill>
                        <a:effectLst/>
                        <a:latin typeface="Cambria Math" panose="02040503050406030204" pitchFamily="18" charset="0"/>
                      </a:rPr>
                      <m:t>𝑚</m:t>
                    </m:r>
                    <m:r>
                      <a:rPr lang="en-US" sz="1800" b="0" i="1" dirty="0" smtClean="0">
                        <a:solidFill>
                          <a:srgbClr val="000000"/>
                        </a:solidFill>
                        <a:effectLst/>
                        <a:latin typeface="Cambria Math" panose="02040503050406030204" pitchFamily="18" charset="0"/>
                      </a:rPr>
                      <m:t>(</m:t>
                    </m:r>
                    <m:r>
                      <a:rPr lang="en-US" sz="1800" b="0" i="1" dirty="0" smtClean="0">
                        <a:solidFill>
                          <a:srgbClr val="000000"/>
                        </a:solidFill>
                        <a:effectLst/>
                        <a:latin typeface="Cambria Math" panose="02040503050406030204" pitchFamily="18" charset="0"/>
                      </a:rPr>
                      <m:t>𝑥</m:t>
                    </m:r>
                    <m:r>
                      <a:rPr lang="en-US" sz="1800" b="0" i="1" dirty="0" smtClean="0">
                        <a:solidFill>
                          <a:srgbClr val="000000"/>
                        </a:solidFill>
                        <a:effectLst/>
                        <a:latin typeface="Cambria Math" panose="02040503050406030204" pitchFamily="18" charset="0"/>
                      </a:rPr>
                      <m:t>) </m:t>
                    </m:r>
                    <m:r>
                      <a:rPr lang="en-US" sz="1800" b="0" i="1" dirty="0" smtClean="0">
                        <a:solidFill>
                          <a:srgbClr val="000000"/>
                        </a:solidFill>
                        <a:effectLst/>
                        <a:latin typeface="Cambria Math" panose="02040503050406030204" pitchFamily="18" charset="0"/>
                      </a:rPr>
                      <m:t>𝑓</m:t>
                    </m:r>
                    <m:r>
                      <a:rPr lang="en-US" sz="1800" b="0" i="1" dirty="0" smtClean="0">
                        <a:solidFill>
                          <a:srgbClr val="000000"/>
                        </a:solidFill>
                        <a:effectLst/>
                        <a:latin typeface="Cambria Math" panose="02040503050406030204" pitchFamily="18" charset="0"/>
                      </a:rPr>
                      <m:t> (</m:t>
                    </m:r>
                    <m:r>
                      <a:rPr lang="en-US" sz="1800" b="0" i="1" dirty="0" smtClean="0">
                        <a:solidFill>
                          <a:srgbClr val="000000"/>
                        </a:solidFill>
                        <a:effectLst/>
                        <a:latin typeface="Cambria Math" panose="02040503050406030204" pitchFamily="18" charset="0"/>
                      </a:rPr>
                      <m:t>𝑥</m:t>
                    </m:r>
                    <m:r>
                      <a:rPr lang="en-US" sz="1800" b="0" i="1" dirty="0" smtClean="0">
                        <a:solidFill>
                          <a:srgbClr val="000000"/>
                        </a:solidFill>
                        <a:effectLst/>
                        <a:latin typeface="Cambria Math" panose="02040503050406030204" pitchFamily="18" charset="0"/>
                      </a:rPr>
                      <m:t>) </m:t>
                    </m:r>
                  </m:oMath>
                </a14:m>
                <a:endParaRPr lang="en-US" dirty="0"/>
              </a:p>
              <a:p>
                <a:pPr>
                  <a:buFont typeface="Wingdings" panose="05000000000000000000" pitchFamily="2" charset="2"/>
                  <a:buChar char="q"/>
                </a:pPr>
                <a:r>
                  <a:rPr lang="en-US" dirty="0"/>
                  <a:t>Convolution</a:t>
                </a:r>
              </a:p>
              <a:p>
                <a:pPr lvl="1">
                  <a:buFont typeface="Wingdings" panose="05000000000000000000" pitchFamily="2" charset="2"/>
                  <a:buChar char="q"/>
                </a:pPr>
                <a14:m>
                  <m:oMath xmlns:m="http://schemas.openxmlformats.org/officeDocument/2006/math">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𝐻</m:t>
                        </m:r>
                      </m:e>
                      <m:sub>
                        <m:r>
                          <a:rPr lang="en-US" sz="1800" b="0" i="1" dirty="0" smtClean="0">
                            <a:solidFill>
                              <a:srgbClr val="000000"/>
                            </a:solidFill>
                            <a:effectLst/>
                            <a:latin typeface="Cambria Math" panose="02040503050406030204" pitchFamily="18" charset="0"/>
                          </a:rPr>
                          <m:t>h</m:t>
                        </m:r>
                      </m:sub>
                    </m:sSub>
                    <m:r>
                      <a:rPr lang="en-US" sz="1800" b="0" i="1" dirty="0" smtClean="0">
                        <a:solidFill>
                          <a:srgbClr val="000000"/>
                        </a:solidFill>
                        <a:effectLst/>
                        <a:latin typeface="Cambria Math" panose="02040503050406030204" pitchFamily="18" charset="0"/>
                      </a:rPr>
                      <m:t> </m:t>
                    </m:r>
                    <m:r>
                      <a:rPr lang="en-US" sz="1800" b="0" i="1" dirty="0" smtClean="0">
                        <a:solidFill>
                          <a:srgbClr val="000000"/>
                        </a:solidFill>
                        <a:effectLst/>
                        <a:latin typeface="Cambria Math" panose="02040503050406030204" pitchFamily="18" charset="0"/>
                      </a:rPr>
                      <m:t>𝑓</m:t>
                    </m:r>
                    <m:r>
                      <a:rPr lang="en-US" sz="1800" b="0" i="1" dirty="0" smtClean="0">
                        <a:solidFill>
                          <a:srgbClr val="000000"/>
                        </a:solidFill>
                        <a:effectLst/>
                        <a:latin typeface="Cambria Math" panose="02040503050406030204" pitchFamily="18" charset="0"/>
                      </a:rPr>
                      <m:t> =</m:t>
                    </m:r>
                    <m:sSup>
                      <m:sSupPr>
                        <m:ctrlPr>
                          <a:rPr lang="en-US" sz="1800" b="0" i="1" dirty="0" smtClean="0">
                            <a:solidFill>
                              <a:srgbClr val="000000"/>
                            </a:solidFill>
                            <a:effectLst/>
                            <a:latin typeface="Cambria Math" panose="02040503050406030204" pitchFamily="18" charset="0"/>
                          </a:rPr>
                        </m:ctrlPr>
                      </m:sSupPr>
                      <m:e>
                        <m:r>
                          <a:rPr lang="en-US" sz="1800" b="0" i="1" dirty="0" smtClean="0">
                            <a:solidFill>
                              <a:srgbClr val="000000"/>
                            </a:solidFill>
                            <a:effectLst/>
                            <a:latin typeface="Cambria Math" panose="02040503050406030204" pitchFamily="18" charset="0"/>
                          </a:rPr>
                          <m:t>𝐹</m:t>
                        </m:r>
                      </m:e>
                      <m:sup>
                        <m:r>
                          <a:rPr lang="en-US" sz="1800" b="0" i="1" dirty="0" smtClean="0">
                            <a:solidFill>
                              <a:srgbClr val="000000"/>
                            </a:solidFill>
                            <a:effectLst/>
                            <a:latin typeface="Cambria Math" panose="02040503050406030204" pitchFamily="18" charset="0"/>
                          </a:rPr>
                          <m:t>∗</m:t>
                        </m:r>
                      </m:sup>
                    </m:sSup>
                    <m:r>
                      <a:rPr lang="en-US" sz="1800" b="0" i="1" dirty="0" err="1" smtClean="0">
                        <a:solidFill>
                          <a:srgbClr val="000000"/>
                        </a:solidFill>
                        <a:effectLst/>
                        <a:latin typeface="Cambria Math" panose="02040503050406030204" pitchFamily="18" charset="0"/>
                      </a:rPr>
                      <m:t>∗</m:t>
                    </m:r>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𝑀</m:t>
                        </m:r>
                      </m:e>
                      <m:sub>
                        <m:acc>
                          <m:accPr>
                            <m:chr m:val="̂"/>
                            <m:ctrlPr>
                              <a:rPr lang="en-US" sz="1800" b="0" i="1" dirty="0" smtClean="0">
                                <a:solidFill>
                                  <a:srgbClr val="000000"/>
                                </a:solidFill>
                                <a:effectLst/>
                                <a:latin typeface="Cambria Math" panose="02040503050406030204" pitchFamily="18" charset="0"/>
                              </a:rPr>
                            </m:ctrlPr>
                          </m:accPr>
                          <m:e>
                            <m:r>
                              <a:rPr lang="en-US" sz="1800" b="0" i="1" dirty="0" smtClean="0">
                                <a:solidFill>
                                  <a:srgbClr val="000000"/>
                                </a:solidFill>
                                <a:effectLst/>
                                <a:latin typeface="Cambria Math" panose="02040503050406030204" pitchFamily="18" charset="0"/>
                              </a:rPr>
                              <m:t>h</m:t>
                            </m:r>
                          </m:e>
                        </m:acc>
                      </m:sub>
                    </m:sSub>
                    <m:r>
                      <a:rPr lang="en-US" sz="1800" b="0" i="1" dirty="0" err="1" smtClean="0">
                        <a:solidFill>
                          <a:srgbClr val="000000"/>
                        </a:solidFill>
                        <a:effectLst/>
                        <a:latin typeface="Cambria Math" panose="02040503050406030204" pitchFamily="18" charset="0"/>
                      </a:rPr>
                      <m:t>𝐹</m:t>
                    </m:r>
                    <m:r>
                      <a:rPr lang="en-US" sz="1800" b="0" i="1" dirty="0" smtClean="0">
                        <a:solidFill>
                          <a:srgbClr val="000000"/>
                        </a:solidFill>
                        <a:effectLst/>
                        <a:latin typeface="Cambria Math" panose="02040503050406030204" pitchFamily="18" charset="0"/>
                      </a:rPr>
                      <m:t> </m:t>
                    </m:r>
                    <m:r>
                      <a:rPr lang="en-US" sz="1800" b="0" i="1" dirty="0" smtClean="0">
                        <a:solidFill>
                          <a:srgbClr val="000000"/>
                        </a:solidFill>
                        <a:effectLst/>
                        <a:latin typeface="Cambria Math" panose="02040503050406030204" pitchFamily="18" charset="0"/>
                      </a:rPr>
                      <m:t>𝑓</m:t>
                    </m:r>
                    <m:r>
                      <a:rPr lang="en-US" i="1" dirty="0" smtClean="0">
                        <a:latin typeface="Cambria Math" panose="02040503050406030204" pitchFamily="18" charset="0"/>
                      </a:rPr>
                      <m:t> </m:t>
                    </m:r>
                  </m:oMath>
                </a14:m>
                <a:endParaRPr lang="en-US" dirty="0"/>
              </a:p>
              <a:p>
                <a:pPr>
                  <a:buFont typeface="Wingdings" panose="05000000000000000000" pitchFamily="2" charset="2"/>
                  <a:buChar char="q"/>
                </a:pPr>
                <a:r>
                  <a:rPr lang="en-US" dirty="0"/>
                  <a:t>Reversible Change of Variables</a:t>
                </a:r>
                <a:br>
                  <a:rPr lang="en-US" dirty="0"/>
                </a:br>
                <a:br>
                  <a:rPr lang="en-US" dirty="0"/>
                </a:br>
                <a:endParaRPr lang="en-US" dirty="0"/>
              </a:p>
            </p:txBody>
          </p:sp>
        </mc:Choice>
        <mc:Fallback>
          <p:sp>
            <p:nvSpPr>
              <p:cNvPr id="3" name="Content Placeholder 2">
                <a:extLst>
                  <a:ext uri="{FF2B5EF4-FFF2-40B4-BE49-F238E27FC236}">
                    <a16:creationId xmlns:a16="http://schemas.microsoft.com/office/drawing/2014/main" id="{D1D4F4DC-EA00-ADA7-9A2A-2B3E568232F2}"/>
                  </a:ext>
                </a:extLst>
              </p:cNvPr>
              <p:cNvSpPr>
                <a:spLocks noGrp="1" noRot="1" noChangeAspect="1" noMove="1" noResize="1" noEditPoints="1" noAdjustHandles="1" noChangeArrowheads="1" noChangeShapeType="1" noTextEdit="1"/>
              </p:cNvSpPr>
              <p:nvPr>
                <p:ph idx="1"/>
              </p:nvPr>
            </p:nvSpPr>
            <p:spPr>
              <a:xfrm>
                <a:off x="1162283" y="2091235"/>
                <a:ext cx="9206510" cy="4141785"/>
              </a:xfrm>
              <a:blipFill>
                <a:blip r:embed="rId3"/>
                <a:stretch>
                  <a:fillRect l="-1589" t="-147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C54FFFA-27AC-E3E7-12C2-05D0594AC344}"/>
              </a:ext>
            </a:extLst>
          </p:cNvPr>
          <p:cNvPicPr>
            <a:picLocks noChangeAspect="1"/>
          </p:cNvPicPr>
          <p:nvPr/>
        </p:nvPicPr>
        <p:blipFill>
          <a:blip r:embed="rId4"/>
          <a:stretch>
            <a:fillRect/>
          </a:stretch>
        </p:blipFill>
        <p:spPr>
          <a:xfrm>
            <a:off x="5139974" y="2245843"/>
            <a:ext cx="5778018" cy="1615815"/>
          </a:xfrm>
          <a:prstGeom prst="rect">
            <a:avLst/>
          </a:prstGeom>
        </p:spPr>
      </p:pic>
      <p:pic>
        <p:nvPicPr>
          <p:cNvPr id="7" name="Picture 6">
            <a:extLst>
              <a:ext uri="{FF2B5EF4-FFF2-40B4-BE49-F238E27FC236}">
                <a16:creationId xmlns:a16="http://schemas.microsoft.com/office/drawing/2014/main" id="{2CA6A2C9-322C-A51D-2A7D-D9F88636E275}"/>
              </a:ext>
            </a:extLst>
          </p:cNvPr>
          <p:cNvPicPr>
            <a:picLocks noChangeAspect="1"/>
          </p:cNvPicPr>
          <p:nvPr/>
        </p:nvPicPr>
        <p:blipFill rotWithShape="1">
          <a:blip r:embed="rId5"/>
          <a:srcRect l="20004" t="18562" r="31092" b="25366"/>
          <a:stretch/>
        </p:blipFill>
        <p:spPr>
          <a:xfrm>
            <a:off x="6669156" y="4341659"/>
            <a:ext cx="2504661" cy="705679"/>
          </a:xfrm>
          <a:prstGeom prst="rect">
            <a:avLst/>
          </a:prstGeom>
        </p:spPr>
      </p:pic>
      <p:sp>
        <p:nvSpPr>
          <p:cNvPr id="4" name="Slide Number Placeholder 3">
            <a:extLst>
              <a:ext uri="{FF2B5EF4-FFF2-40B4-BE49-F238E27FC236}">
                <a16:creationId xmlns:a16="http://schemas.microsoft.com/office/drawing/2014/main" id="{0D2291DA-90BF-7112-3509-5CCFCDA91DF7}"/>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68564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3F00AEE-431D-494F-88C1-EC58DFF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DAB6AAC-029F-41DE-BE2F-A9D439D2C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48CAA1E7-B772-4FC1-9062-39237998D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F56B130-A085-42E4-AE52-AAA0C5A9D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1BDB6-A4BE-EF00-7E62-FC1F1F67269A}"/>
              </a:ext>
            </a:extLst>
          </p:cNvPr>
          <p:cNvSpPr>
            <a:spLocks noGrp="1"/>
          </p:cNvSpPr>
          <p:nvPr>
            <p:ph type="title"/>
          </p:nvPr>
        </p:nvSpPr>
        <p:spPr>
          <a:xfrm>
            <a:off x="4662107" y="639097"/>
            <a:ext cx="6929258" cy="3686015"/>
          </a:xfrm>
        </p:spPr>
        <p:txBody>
          <a:bodyPr vert="horz" lIns="91440" tIns="45720" rIns="91440" bIns="45720" rtlCol="0" anchor="b">
            <a:normAutofit/>
          </a:bodyPr>
          <a:lstStyle/>
          <a:p>
            <a:r>
              <a:rPr lang="en-US" sz="5000">
                <a:solidFill>
                  <a:schemeClr val="tx1">
                    <a:lumMod val="85000"/>
                    <a:lumOff val="15000"/>
                  </a:schemeClr>
                </a:solidFill>
              </a:rPr>
              <a:t>Direct Inversion</a:t>
            </a:r>
            <a:br>
              <a:rPr lang="en-US" sz="5000">
                <a:solidFill>
                  <a:schemeClr val="tx1">
                    <a:lumMod val="85000"/>
                    <a:lumOff val="15000"/>
                  </a:schemeClr>
                </a:solidFill>
              </a:rPr>
            </a:br>
            <a:br>
              <a:rPr lang="en-US" sz="5000">
                <a:solidFill>
                  <a:schemeClr val="tx1">
                    <a:lumMod val="85000"/>
                    <a:lumOff val="15000"/>
                  </a:schemeClr>
                </a:solidFill>
              </a:rPr>
            </a:br>
            <a:r>
              <a:rPr lang="en-US" sz="5000">
                <a:solidFill>
                  <a:schemeClr val="tx1">
                    <a:lumMod val="85000"/>
                    <a:lumOff val="15000"/>
                  </a:schemeClr>
                </a:solidFill>
              </a:rPr>
              <a:t>vs </a:t>
            </a:r>
            <a:br>
              <a:rPr lang="en-US" sz="5000">
                <a:solidFill>
                  <a:schemeClr val="tx1">
                    <a:lumMod val="85000"/>
                    <a:lumOff val="15000"/>
                  </a:schemeClr>
                </a:solidFill>
              </a:rPr>
            </a:br>
            <a:br>
              <a:rPr lang="en-US" sz="5000">
                <a:solidFill>
                  <a:schemeClr val="tx1">
                    <a:lumMod val="85000"/>
                    <a:lumOff val="15000"/>
                  </a:schemeClr>
                </a:solidFill>
              </a:rPr>
            </a:br>
            <a:r>
              <a:rPr lang="en-US" sz="5000">
                <a:solidFill>
                  <a:schemeClr val="tx1">
                    <a:lumMod val="85000"/>
                    <a:lumOff val="15000"/>
                  </a:schemeClr>
                </a:solidFill>
              </a:rPr>
              <a:t>Iterative Inversion </a:t>
            </a:r>
          </a:p>
        </p:txBody>
      </p:sp>
      <p:pic>
        <p:nvPicPr>
          <p:cNvPr id="7" name="Picture 6">
            <a:extLst>
              <a:ext uri="{FF2B5EF4-FFF2-40B4-BE49-F238E27FC236}">
                <a16:creationId xmlns:a16="http://schemas.microsoft.com/office/drawing/2014/main" id="{F788A1BD-6CE2-6CB6-BD0A-728BED2D8B46}"/>
              </a:ext>
            </a:extLst>
          </p:cNvPr>
          <p:cNvPicPr>
            <a:picLocks noChangeAspect="1"/>
          </p:cNvPicPr>
          <p:nvPr/>
        </p:nvPicPr>
        <p:blipFill rotWithShape="1">
          <a:blip r:embed="rId3"/>
          <a:srcRect r="16178"/>
          <a:stretch/>
        </p:blipFill>
        <p:spPr>
          <a:xfrm>
            <a:off x="474974" y="1489935"/>
            <a:ext cx="3435576" cy="1024665"/>
          </a:xfrm>
          <a:prstGeom prst="rect">
            <a:avLst/>
          </a:prstGeom>
        </p:spPr>
      </p:pic>
      <p:pic>
        <p:nvPicPr>
          <p:cNvPr id="9" name="Picture 8">
            <a:extLst>
              <a:ext uri="{FF2B5EF4-FFF2-40B4-BE49-F238E27FC236}">
                <a16:creationId xmlns:a16="http://schemas.microsoft.com/office/drawing/2014/main" id="{DDFB678B-F617-1FFF-BFAB-975456C1F5DC}"/>
              </a:ext>
            </a:extLst>
          </p:cNvPr>
          <p:cNvPicPr>
            <a:picLocks noChangeAspect="1"/>
          </p:cNvPicPr>
          <p:nvPr/>
        </p:nvPicPr>
        <p:blipFill>
          <a:blip r:embed="rId4"/>
          <a:stretch>
            <a:fillRect/>
          </a:stretch>
        </p:blipFill>
        <p:spPr>
          <a:xfrm>
            <a:off x="621064" y="4110309"/>
            <a:ext cx="3446682" cy="584704"/>
          </a:xfrm>
          <a:prstGeom prst="rect">
            <a:avLst/>
          </a:prstGeom>
        </p:spPr>
      </p:pic>
      <p:cxnSp>
        <p:nvCxnSpPr>
          <p:cNvPr id="29" name="Straight Connector 28">
            <a:extLst>
              <a:ext uri="{FF2B5EF4-FFF2-40B4-BE49-F238E27FC236}">
                <a16:creationId xmlns:a16="http://schemas.microsoft.com/office/drawing/2014/main" id="{88E53193-4879-4689-A4BF-9E5EA7108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19423" y="4343400"/>
            <a:ext cx="5943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A25DF9C-956F-44A3-BC44-542BE26E1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94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BE4E14D-ACE6-4EF4-A2A8-DBB3ECE32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F342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a:extLst>
              <a:ext uri="{FF2B5EF4-FFF2-40B4-BE49-F238E27FC236}">
                <a16:creationId xmlns:a16="http://schemas.microsoft.com/office/drawing/2014/main" id="{A1B72285-F511-F33E-67B5-FB69DC117981}"/>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0626825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9D1C0548AC0D4CB87F5A21C7F3B740" ma:contentTypeVersion="10" ma:contentTypeDescription="Create a new document." ma:contentTypeScope="" ma:versionID="15f37aae2a2c1dde989bfa5ac1e557a3">
  <xsd:schema xmlns:xsd="http://www.w3.org/2001/XMLSchema" xmlns:xs="http://www.w3.org/2001/XMLSchema" xmlns:p="http://schemas.microsoft.com/office/2006/metadata/properties" xmlns:ns3="1f4bc876-b017-4098-90b3-5340489e0408" xmlns:ns4="c2d0e133-54fe-4344-9c86-b79cfaf6b2c3" targetNamespace="http://schemas.microsoft.com/office/2006/metadata/properties" ma:root="true" ma:fieldsID="af4647ae4a5f5b98017f3cbb74b54fa3" ns3:_="" ns4:_="">
    <xsd:import namespace="1f4bc876-b017-4098-90b3-5340489e0408"/>
    <xsd:import namespace="c2d0e133-54fe-4344-9c86-b79cfaf6b2c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4bc876-b017-4098-90b3-5340489e04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2d0e133-54fe-4344-9c86-b79cfaf6b2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f4bc876-b017-4098-90b3-5340489e0408" xsi:nil="true"/>
  </documentManagement>
</p:properties>
</file>

<file path=customXml/itemProps1.xml><?xml version="1.0" encoding="utf-8"?>
<ds:datastoreItem xmlns:ds="http://schemas.openxmlformats.org/officeDocument/2006/customXml" ds:itemID="{19866E42-0B31-48EE-97C7-22F614BAD4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4bc876-b017-4098-90b3-5340489e0408"/>
    <ds:schemaRef ds:uri="c2d0e133-54fe-4344-9c86-b79cfaf6b2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3CDA3-AC46-4C91-82B2-7D319C25C4AB}">
  <ds:schemaRefs>
    <ds:schemaRef ds:uri="http://schemas.microsoft.com/sharepoint/v3/contenttype/forms"/>
  </ds:schemaRefs>
</ds:datastoreItem>
</file>

<file path=customXml/itemProps3.xml><?xml version="1.0" encoding="utf-8"?>
<ds:datastoreItem xmlns:ds="http://schemas.openxmlformats.org/officeDocument/2006/customXml" ds:itemID="{A370E918-EA88-48A0-9A2D-50DC75A3656D}">
  <ds:schemaRefs>
    <ds:schemaRef ds:uri="http://schemas.microsoft.com/office/2006/documentManagement/types"/>
    <ds:schemaRef ds:uri="http://www.w3.org/XML/1998/namespace"/>
    <ds:schemaRef ds:uri="c2d0e133-54fe-4344-9c86-b79cfaf6b2c3"/>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1f4bc876-b017-4098-90b3-5340489e040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2000</TotalTime>
  <Words>1394</Words>
  <Application>Microsoft Office PowerPoint</Application>
  <PresentationFormat>Widescreen</PresentationFormat>
  <Paragraphs>216</Paragraphs>
  <Slides>30</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Arial</vt:lpstr>
      <vt:lpstr>Calibri</vt:lpstr>
      <vt:lpstr>Calibri Light</vt:lpstr>
      <vt:lpstr>Cambria Math</vt:lpstr>
      <vt:lpstr>CMR10</vt:lpstr>
      <vt:lpstr>MTSYN</vt:lpstr>
      <vt:lpstr>RBLMI</vt:lpstr>
      <vt:lpstr>RMTMIB</vt:lpstr>
      <vt:lpstr>Times New Roman</vt:lpstr>
      <vt:lpstr>Times-Italic</vt:lpstr>
      <vt:lpstr>Times-Roman</vt:lpstr>
      <vt:lpstr>Wingdings</vt:lpstr>
      <vt:lpstr>Retrospect</vt:lpstr>
      <vt:lpstr>Analysis of FBPConvNet with Synapse MultiOrgan Dataset</vt:lpstr>
      <vt:lpstr>Outline</vt:lpstr>
      <vt:lpstr>Computerized Tomography</vt:lpstr>
      <vt:lpstr>Projection Slice Theorem</vt:lpstr>
      <vt:lpstr>Reversible Change of Variables</vt:lpstr>
      <vt:lpstr>Projection-Back Projection: Impulse Response</vt:lpstr>
      <vt:lpstr>Ram-Lak  (Ramp) Filter</vt:lpstr>
      <vt:lpstr>Normal Shift Invariant Operator</vt:lpstr>
      <vt:lpstr>Direct Inversion  vs   Iterative Inversion </vt:lpstr>
      <vt:lpstr>Proposed Method: FBPConvNet</vt:lpstr>
      <vt:lpstr>CNN Input Data</vt:lpstr>
      <vt:lpstr>Input type: Sinogram or “Weak” Reconstruction</vt:lpstr>
      <vt:lpstr>Subsampled Sinogram</vt:lpstr>
      <vt:lpstr>Modification on U-Net</vt:lpstr>
      <vt:lpstr>Computational Complexity Difference</vt:lpstr>
      <vt:lpstr>Datasets</vt:lpstr>
      <vt:lpstr>Performance Metrics</vt:lpstr>
      <vt:lpstr>PowerPoint Presentation</vt:lpstr>
      <vt:lpstr>PowerPoint Presentation</vt:lpstr>
      <vt:lpstr>PowerPoint Presentation</vt:lpstr>
      <vt:lpstr>Synthetic Dataset Reconstruction</vt:lpstr>
      <vt:lpstr>Synthetic dataset</vt:lpstr>
      <vt:lpstr>Subsampled by 10, Noise:10 dB SNR </vt:lpstr>
      <vt:lpstr>Subsampled by 20, Noise:10 dB SNR </vt:lpstr>
      <vt:lpstr>Is the network able to generalize to another dataset?</vt:lpstr>
      <vt:lpstr>Synapse multi-organ segmentation dataset</vt:lpstr>
      <vt:lpstr>Sample images from Synapse Dataset</vt:lpstr>
      <vt:lpstr>PowerPoint Presentation</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Kutay</dc:creator>
  <cp:lastModifiedBy>Kutay Uğurlu</cp:lastModifiedBy>
  <cp:revision>5</cp:revision>
  <dcterms:created xsi:type="dcterms:W3CDTF">2023-01-18T18:42:05Z</dcterms:created>
  <dcterms:modified xsi:type="dcterms:W3CDTF">2023-01-20T14:13:22Z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0x010100DA9D1C0548AC0D4CB87F5A21C7F3B740</vt:lpwstr>
  </property>
</Properties>
</file>