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14"/>
  </p:notes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2" r:id="rId9"/>
    <p:sldId id="263" r:id="rId10"/>
    <p:sldId id="267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4371" autoAdjust="0"/>
  </p:normalViewPr>
  <p:slideViewPr>
    <p:cSldViewPr snapToGrid="0">
      <p:cViewPr>
        <p:scale>
          <a:sx n="100" d="100"/>
          <a:sy n="100" d="100"/>
        </p:scale>
        <p:origin x="210" y="-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59045B-95EA-4CAB-B79C-9338A13688F1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2D756C1F-56C9-45E9-950B-3678F051A95A}">
      <dgm:prSet/>
      <dgm:spPr/>
      <dgm:t>
        <a:bodyPr/>
        <a:lstStyle/>
        <a:p>
          <a:r>
            <a:rPr lang="en-US"/>
            <a:t>Forward Model: Method of Fundamental Solutions (MFS)</a:t>
          </a:r>
        </a:p>
      </dgm:t>
    </dgm:pt>
    <dgm:pt modelId="{CE8DD45C-6B6F-408D-801C-25F7D5D91D1F}" type="parTrans" cxnId="{A3FCFB8B-DD27-48DD-8DB0-48D598FEDA9E}">
      <dgm:prSet/>
      <dgm:spPr/>
      <dgm:t>
        <a:bodyPr/>
        <a:lstStyle/>
        <a:p>
          <a:endParaRPr lang="en-US"/>
        </a:p>
      </dgm:t>
    </dgm:pt>
    <dgm:pt modelId="{F47CD1F1-9581-4956-A223-72DB9D6D7D8F}" type="sibTrans" cxnId="{A3FCFB8B-DD27-48DD-8DB0-48D598FEDA9E}">
      <dgm:prSet/>
      <dgm:spPr/>
      <dgm:t>
        <a:bodyPr/>
        <a:lstStyle/>
        <a:p>
          <a:endParaRPr lang="en-US"/>
        </a:p>
      </dgm:t>
    </dgm:pt>
    <dgm:pt modelId="{483115C9-8C44-44A5-8795-7D11D766BF08}">
      <dgm:prSet/>
      <dgm:spPr/>
      <dgm:t>
        <a:bodyPr/>
        <a:lstStyle/>
        <a:p>
          <a:r>
            <a:rPr lang="en-US"/>
            <a:t>Inverse Solution: Tikhonov Regularization</a:t>
          </a:r>
        </a:p>
      </dgm:t>
    </dgm:pt>
    <dgm:pt modelId="{BC090C6C-3D2D-4C98-A19D-0C6138FAC1EF}" type="parTrans" cxnId="{5DCA91A0-0B57-4BBB-8B33-8B087D9D118B}">
      <dgm:prSet/>
      <dgm:spPr/>
      <dgm:t>
        <a:bodyPr/>
        <a:lstStyle/>
        <a:p>
          <a:endParaRPr lang="en-US"/>
        </a:p>
      </dgm:t>
    </dgm:pt>
    <dgm:pt modelId="{7566132A-0F47-411E-A305-892A59AC9846}" type="sibTrans" cxnId="{5DCA91A0-0B57-4BBB-8B33-8B087D9D118B}">
      <dgm:prSet/>
      <dgm:spPr/>
      <dgm:t>
        <a:bodyPr/>
        <a:lstStyle/>
        <a:p>
          <a:endParaRPr lang="en-US"/>
        </a:p>
      </dgm:t>
    </dgm:pt>
    <dgm:pt modelId="{57A82D28-7F11-4BD9-BCAD-8B93EFC460EE}" type="pres">
      <dgm:prSet presAssocID="{8959045B-95EA-4CAB-B79C-9338A13688F1}" presName="linear" presStyleCnt="0">
        <dgm:presLayoutVars>
          <dgm:animLvl val="lvl"/>
          <dgm:resizeHandles val="exact"/>
        </dgm:presLayoutVars>
      </dgm:prSet>
      <dgm:spPr/>
    </dgm:pt>
    <dgm:pt modelId="{6E771070-155D-427B-A26A-5F1CB266F96B}" type="pres">
      <dgm:prSet presAssocID="{2D756C1F-56C9-45E9-950B-3678F051A95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4F80109-A830-4BFF-BA68-46191E32354E}" type="pres">
      <dgm:prSet presAssocID="{F47CD1F1-9581-4956-A223-72DB9D6D7D8F}" presName="spacer" presStyleCnt="0"/>
      <dgm:spPr/>
    </dgm:pt>
    <dgm:pt modelId="{25087FD2-7CC9-411B-831B-65DB812E6F68}" type="pres">
      <dgm:prSet presAssocID="{483115C9-8C44-44A5-8795-7D11D766BF08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CFF1466D-1567-49DB-B852-E19AE99F0BC1}" type="presOf" srcId="{8959045B-95EA-4CAB-B79C-9338A13688F1}" destId="{57A82D28-7F11-4BD9-BCAD-8B93EFC460EE}" srcOrd="0" destOrd="0" presId="urn:microsoft.com/office/officeart/2005/8/layout/vList2"/>
    <dgm:cxn modelId="{A3FCFB8B-DD27-48DD-8DB0-48D598FEDA9E}" srcId="{8959045B-95EA-4CAB-B79C-9338A13688F1}" destId="{2D756C1F-56C9-45E9-950B-3678F051A95A}" srcOrd="0" destOrd="0" parTransId="{CE8DD45C-6B6F-408D-801C-25F7D5D91D1F}" sibTransId="{F47CD1F1-9581-4956-A223-72DB9D6D7D8F}"/>
    <dgm:cxn modelId="{5DCA91A0-0B57-4BBB-8B33-8B087D9D118B}" srcId="{8959045B-95EA-4CAB-B79C-9338A13688F1}" destId="{483115C9-8C44-44A5-8795-7D11D766BF08}" srcOrd="1" destOrd="0" parTransId="{BC090C6C-3D2D-4C98-A19D-0C6138FAC1EF}" sibTransId="{7566132A-0F47-411E-A305-892A59AC9846}"/>
    <dgm:cxn modelId="{83467AD5-8129-4A65-98F1-DA6F5BA84087}" type="presOf" srcId="{2D756C1F-56C9-45E9-950B-3678F051A95A}" destId="{6E771070-155D-427B-A26A-5F1CB266F96B}" srcOrd="0" destOrd="0" presId="urn:microsoft.com/office/officeart/2005/8/layout/vList2"/>
    <dgm:cxn modelId="{6045EFD5-7983-4CF4-9699-FBC9BC860A3F}" type="presOf" srcId="{483115C9-8C44-44A5-8795-7D11D766BF08}" destId="{25087FD2-7CC9-411B-831B-65DB812E6F68}" srcOrd="0" destOrd="0" presId="urn:microsoft.com/office/officeart/2005/8/layout/vList2"/>
    <dgm:cxn modelId="{4AF0D628-9795-4CA3-BD18-F8442E369459}" type="presParOf" srcId="{57A82D28-7F11-4BD9-BCAD-8B93EFC460EE}" destId="{6E771070-155D-427B-A26A-5F1CB266F96B}" srcOrd="0" destOrd="0" presId="urn:microsoft.com/office/officeart/2005/8/layout/vList2"/>
    <dgm:cxn modelId="{B5AC1C6E-B714-4468-B79B-1BFB2B6B4089}" type="presParOf" srcId="{57A82D28-7F11-4BD9-BCAD-8B93EFC460EE}" destId="{A4F80109-A830-4BFF-BA68-46191E32354E}" srcOrd="1" destOrd="0" presId="urn:microsoft.com/office/officeart/2005/8/layout/vList2"/>
    <dgm:cxn modelId="{56C91782-E5D6-4B30-A3A1-622B32675EA2}" type="presParOf" srcId="{57A82D28-7F11-4BD9-BCAD-8B93EFC460EE}" destId="{25087FD2-7CC9-411B-831B-65DB812E6F68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BBBD438-E606-4610-B579-D3458B6E88CB}" type="doc">
      <dgm:prSet loTypeId="urn:microsoft.com/office/officeart/2008/layout/LinedList" loCatId="list" qsTypeId="urn:microsoft.com/office/officeart/2005/8/quickstyle/simple2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7F69464F-62BF-4193-B688-5C886B7AB688}">
      <dgm:prSet/>
      <dgm:spPr/>
      <dgm:t>
        <a:bodyPr/>
        <a:lstStyle/>
        <a:p>
          <a:r>
            <a:rPr lang="en-US" dirty="0"/>
            <a:t>CRESO </a:t>
          </a:r>
        </a:p>
      </dgm:t>
    </dgm:pt>
    <dgm:pt modelId="{ABFEB0E7-35DC-43D9-9B22-63ABC99D235A}" type="parTrans" cxnId="{55982802-FB24-49E7-BA6F-DB5673185DE8}">
      <dgm:prSet/>
      <dgm:spPr/>
      <dgm:t>
        <a:bodyPr/>
        <a:lstStyle/>
        <a:p>
          <a:endParaRPr lang="en-US"/>
        </a:p>
      </dgm:t>
    </dgm:pt>
    <dgm:pt modelId="{97A440B9-0C9A-4DE8-8672-7096FAF8F406}" type="sibTrans" cxnId="{55982802-FB24-49E7-BA6F-DB5673185DE8}">
      <dgm:prSet/>
      <dgm:spPr/>
      <dgm:t>
        <a:bodyPr/>
        <a:lstStyle/>
        <a:p>
          <a:endParaRPr lang="en-US"/>
        </a:p>
      </dgm:t>
    </dgm:pt>
    <dgm:pt modelId="{CFC5B6CB-F8A5-451E-9AA6-F6CF63A8B3AC}">
      <dgm:prSet/>
      <dgm:spPr/>
      <dgm:t>
        <a:bodyPr/>
        <a:lstStyle/>
        <a:p>
          <a:r>
            <a:rPr lang="en-US" dirty="0"/>
            <a:t>L-Curve </a:t>
          </a:r>
        </a:p>
      </dgm:t>
    </dgm:pt>
    <dgm:pt modelId="{551230D8-8865-4FF7-BE9A-23F9AAB7E54E}" type="parTrans" cxnId="{930B2753-8028-4BB2-BDE4-46D44175EDB5}">
      <dgm:prSet/>
      <dgm:spPr/>
      <dgm:t>
        <a:bodyPr/>
        <a:lstStyle/>
        <a:p>
          <a:endParaRPr lang="en-US"/>
        </a:p>
      </dgm:t>
    </dgm:pt>
    <dgm:pt modelId="{E04AC985-C61B-46E8-AAC0-ED22D5DEAA10}" type="sibTrans" cxnId="{930B2753-8028-4BB2-BDE4-46D44175EDB5}">
      <dgm:prSet/>
      <dgm:spPr/>
      <dgm:t>
        <a:bodyPr/>
        <a:lstStyle/>
        <a:p>
          <a:endParaRPr lang="en-US"/>
        </a:p>
      </dgm:t>
    </dgm:pt>
    <dgm:pt modelId="{88AF8152-914C-4FE5-A8AC-50DDBAB685D3}">
      <dgm:prSet/>
      <dgm:spPr/>
      <dgm:t>
        <a:bodyPr/>
        <a:lstStyle/>
        <a:p>
          <a:r>
            <a:rPr lang="en-US"/>
            <a:t>U-Curve</a:t>
          </a:r>
        </a:p>
      </dgm:t>
    </dgm:pt>
    <dgm:pt modelId="{F60915E8-BB27-4FF7-9947-D7226CB9474E}" type="parTrans" cxnId="{10898897-706F-4D5A-A980-336072770851}">
      <dgm:prSet/>
      <dgm:spPr/>
      <dgm:t>
        <a:bodyPr/>
        <a:lstStyle/>
        <a:p>
          <a:endParaRPr lang="en-US"/>
        </a:p>
      </dgm:t>
    </dgm:pt>
    <dgm:pt modelId="{6AA6ECF6-3963-4089-BE63-5F588363D994}" type="sibTrans" cxnId="{10898897-706F-4D5A-A980-336072770851}">
      <dgm:prSet/>
      <dgm:spPr/>
      <dgm:t>
        <a:bodyPr/>
        <a:lstStyle/>
        <a:p>
          <a:endParaRPr lang="en-US"/>
        </a:p>
      </dgm:t>
    </dgm:pt>
    <dgm:pt modelId="{D8ECFB31-5507-4627-9DA5-D756F332382D}">
      <dgm:prSet/>
      <dgm:spPr/>
      <dgm:t>
        <a:bodyPr/>
        <a:lstStyle/>
        <a:p>
          <a:r>
            <a:rPr lang="en-US" dirty="0"/>
            <a:t>Automated Discrete Picard Condition **</a:t>
          </a:r>
        </a:p>
      </dgm:t>
    </dgm:pt>
    <dgm:pt modelId="{1594DCB1-F9B8-42B5-BFB7-965E102B10F4}" type="parTrans" cxnId="{5A1A0B69-4010-47A2-BFF5-3110AAA8AB3A}">
      <dgm:prSet/>
      <dgm:spPr/>
      <dgm:t>
        <a:bodyPr/>
        <a:lstStyle/>
        <a:p>
          <a:endParaRPr lang="en-US"/>
        </a:p>
      </dgm:t>
    </dgm:pt>
    <dgm:pt modelId="{DFCBC3F2-424B-4B7B-998F-BE61B65696AC}" type="sibTrans" cxnId="{5A1A0B69-4010-47A2-BFF5-3110AAA8AB3A}">
      <dgm:prSet/>
      <dgm:spPr/>
      <dgm:t>
        <a:bodyPr/>
        <a:lstStyle/>
        <a:p>
          <a:endParaRPr lang="en-US"/>
        </a:p>
      </dgm:t>
    </dgm:pt>
    <dgm:pt modelId="{ABCF24FA-3C68-4526-843F-0D53B0091079}" type="pres">
      <dgm:prSet presAssocID="{8BBBD438-E606-4610-B579-D3458B6E88CB}" presName="vert0" presStyleCnt="0">
        <dgm:presLayoutVars>
          <dgm:dir/>
          <dgm:animOne val="branch"/>
          <dgm:animLvl val="lvl"/>
        </dgm:presLayoutVars>
      </dgm:prSet>
      <dgm:spPr/>
    </dgm:pt>
    <dgm:pt modelId="{D62E0915-47B4-4B02-ADA9-1848B65B823D}" type="pres">
      <dgm:prSet presAssocID="{7F69464F-62BF-4193-B688-5C886B7AB688}" presName="thickLine" presStyleLbl="alignNode1" presStyleIdx="0" presStyleCnt="4"/>
      <dgm:spPr/>
    </dgm:pt>
    <dgm:pt modelId="{9C37B08F-3254-41C8-9E29-E198BB423E7D}" type="pres">
      <dgm:prSet presAssocID="{7F69464F-62BF-4193-B688-5C886B7AB688}" presName="horz1" presStyleCnt="0"/>
      <dgm:spPr/>
    </dgm:pt>
    <dgm:pt modelId="{FEE688B9-73E1-4E13-9823-5B2B7723FAED}" type="pres">
      <dgm:prSet presAssocID="{7F69464F-62BF-4193-B688-5C886B7AB688}" presName="tx1" presStyleLbl="revTx" presStyleIdx="0" presStyleCnt="4"/>
      <dgm:spPr/>
    </dgm:pt>
    <dgm:pt modelId="{5C184818-FDA9-4F8B-B3FD-92C7244F48C2}" type="pres">
      <dgm:prSet presAssocID="{7F69464F-62BF-4193-B688-5C886B7AB688}" presName="vert1" presStyleCnt="0"/>
      <dgm:spPr/>
    </dgm:pt>
    <dgm:pt modelId="{4BF3A98E-8CFA-4E69-AB42-2F7D82672584}" type="pres">
      <dgm:prSet presAssocID="{CFC5B6CB-F8A5-451E-9AA6-F6CF63A8B3AC}" presName="thickLine" presStyleLbl="alignNode1" presStyleIdx="1" presStyleCnt="4"/>
      <dgm:spPr/>
    </dgm:pt>
    <dgm:pt modelId="{B0F32933-1CB7-4E3B-9811-ED98AE13F375}" type="pres">
      <dgm:prSet presAssocID="{CFC5B6CB-F8A5-451E-9AA6-F6CF63A8B3AC}" presName="horz1" presStyleCnt="0"/>
      <dgm:spPr/>
    </dgm:pt>
    <dgm:pt modelId="{EDB16FE7-A8BF-472A-AEAF-27C98B0EC855}" type="pres">
      <dgm:prSet presAssocID="{CFC5B6CB-F8A5-451E-9AA6-F6CF63A8B3AC}" presName="tx1" presStyleLbl="revTx" presStyleIdx="1" presStyleCnt="4"/>
      <dgm:spPr/>
    </dgm:pt>
    <dgm:pt modelId="{B9EDC633-24CF-4DE0-8B9F-B910AF72C495}" type="pres">
      <dgm:prSet presAssocID="{CFC5B6CB-F8A5-451E-9AA6-F6CF63A8B3AC}" presName="vert1" presStyleCnt="0"/>
      <dgm:spPr/>
    </dgm:pt>
    <dgm:pt modelId="{2E834CBC-CB36-48EB-9B00-E6C6617AD1F6}" type="pres">
      <dgm:prSet presAssocID="{88AF8152-914C-4FE5-A8AC-50DDBAB685D3}" presName="thickLine" presStyleLbl="alignNode1" presStyleIdx="2" presStyleCnt="4"/>
      <dgm:spPr/>
    </dgm:pt>
    <dgm:pt modelId="{ABB5BC03-E16D-41E4-BBC2-33E02ADBB81A}" type="pres">
      <dgm:prSet presAssocID="{88AF8152-914C-4FE5-A8AC-50DDBAB685D3}" presName="horz1" presStyleCnt="0"/>
      <dgm:spPr/>
    </dgm:pt>
    <dgm:pt modelId="{94509A89-4644-401A-AAA5-E40C55F0A9D0}" type="pres">
      <dgm:prSet presAssocID="{88AF8152-914C-4FE5-A8AC-50DDBAB685D3}" presName="tx1" presStyleLbl="revTx" presStyleIdx="2" presStyleCnt="4"/>
      <dgm:spPr/>
    </dgm:pt>
    <dgm:pt modelId="{A86DDF98-3860-4C0C-8EB0-A9F2613EE3B2}" type="pres">
      <dgm:prSet presAssocID="{88AF8152-914C-4FE5-A8AC-50DDBAB685D3}" presName="vert1" presStyleCnt="0"/>
      <dgm:spPr/>
    </dgm:pt>
    <dgm:pt modelId="{F90D2E60-A0AB-4387-A53F-D2B11D82A791}" type="pres">
      <dgm:prSet presAssocID="{D8ECFB31-5507-4627-9DA5-D756F332382D}" presName="thickLine" presStyleLbl="alignNode1" presStyleIdx="3" presStyleCnt="4"/>
      <dgm:spPr/>
    </dgm:pt>
    <dgm:pt modelId="{AD61E848-F3C5-4245-869F-8677C404D38F}" type="pres">
      <dgm:prSet presAssocID="{D8ECFB31-5507-4627-9DA5-D756F332382D}" presName="horz1" presStyleCnt="0"/>
      <dgm:spPr/>
    </dgm:pt>
    <dgm:pt modelId="{FD8C78AD-E8EA-4B63-96EF-132EA3FD5337}" type="pres">
      <dgm:prSet presAssocID="{D8ECFB31-5507-4627-9DA5-D756F332382D}" presName="tx1" presStyleLbl="revTx" presStyleIdx="3" presStyleCnt="4"/>
      <dgm:spPr/>
    </dgm:pt>
    <dgm:pt modelId="{F3C61371-BE6B-4867-A76C-9B0F5733D2AB}" type="pres">
      <dgm:prSet presAssocID="{D8ECFB31-5507-4627-9DA5-D756F332382D}" presName="vert1" presStyleCnt="0"/>
      <dgm:spPr/>
    </dgm:pt>
  </dgm:ptLst>
  <dgm:cxnLst>
    <dgm:cxn modelId="{55982802-FB24-49E7-BA6F-DB5673185DE8}" srcId="{8BBBD438-E606-4610-B579-D3458B6E88CB}" destId="{7F69464F-62BF-4193-B688-5C886B7AB688}" srcOrd="0" destOrd="0" parTransId="{ABFEB0E7-35DC-43D9-9B22-63ABC99D235A}" sibTransId="{97A440B9-0C9A-4DE8-8672-7096FAF8F406}"/>
    <dgm:cxn modelId="{0C556407-F692-456C-9872-35A59A7C0FB1}" type="presOf" srcId="{CFC5B6CB-F8A5-451E-9AA6-F6CF63A8B3AC}" destId="{EDB16FE7-A8BF-472A-AEAF-27C98B0EC855}" srcOrd="0" destOrd="0" presId="urn:microsoft.com/office/officeart/2008/layout/LinedList"/>
    <dgm:cxn modelId="{9C955709-A46F-422A-B9A9-1D7290D7C6FB}" type="presOf" srcId="{D8ECFB31-5507-4627-9DA5-D756F332382D}" destId="{FD8C78AD-E8EA-4B63-96EF-132EA3FD5337}" srcOrd="0" destOrd="0" presId="urn:microsoft.com/office/officeart/2008/layout/LinedList"/>
    <dgm:cxn modelId="{5A1A0B69-4010-47A2-BFF5-3110AAA8AB3A}" srcId="{8BBBD438-E606-4610-B579-D3458B6E88CB}" destId="{D8ECFB31-5507-4627-9DA5-D756F332382D}" srcOrd="3" destOrd="0" parTransId="{1594DCB1-F9B8-42B5-BFB7-965E102B10F4}" sibTransId="{DFCBC3F2-424B-4B7B-998F-BE61B65696AC}"/>
    <dgm:cxn modelId="{930B2753-8028-4BB2-BDE4-46D44175EDB5}" srcId="{8BBBD438-E606-4610-B579-D3458B6E88CB}" destId="{CFC5B6CB-F8A5-451E-9AA6-F6CF63A8B3AC}" srcOrd="1" destOrd="0" parTransId="{551230D8-8865-4FF7-BE9A-23F9AAB7E54E}" sibTransId="{E04AC985-C61B-46E8-AAC0-ED22D5DEAA10}"/>
    <dgm:cxn modelId="{835A1E96-2F0B-4EC2-948B-2028207BC79A}" type="presOf" srcId="{8BBBD438-E606-4610-B579-D3458B6E88CB}" destId="{ABCF24FA-3C68-4526-843F-0D53B0091079}" srcOrd="0" destOrd="0" presId="urn:microsoft.com/office/officeart/2008/layout/LinedList"/>
    <dgm:cxn modelId="{10898897-706F-4D5A-A980-336072770851}" srcId="{8BBBD438-E606-4610-B579-D3458B6E88CB}" destId="{88AF8152-914C-4FE5-A8AC-50DDBAB685D3}" srcOrd="2" destOrd="0" parTransId="{F60915E8-BB27-4FF7-9947-D7226CB9474E}" sibTransId="{6AA6ECF6-3963-4089-BE63-5F588363D994}"/>
    <dgm:cxn modelId="{80681DCA-EBD4-4060-A855-5F078A5458B3}" type="presOf" srcId="{7F69464F-62BF-4193-B688-5C886B7AB688}" destId="{FEE688B9-73E1-4E13-9823-5B2B7723FAED}" srcOrd="0" destOrd="0" presId="urn:microsoft.com/office/officeart/2008/layout/LinedList"/>
    <dgm:cxn modelId="{B05E96FB-9DB5-474B-AA9E-2F7BF43082E3}" type="presOf" srcId="{88AF8152-914C-4FE5-A8AC-50DDBAB685D3}" destId="{94509A89-4644-401A-AAA5-E40C55F0A9D0}" srcOrd="0" destOrd="0" presId="urn:microsoft.com/office/officeart/2008/layout/LinedList"/>
    <dgm:cxn modelId="{BB069D1E-B84F-49EA-A034-C1EDF7D273A0}" type="presParOf" srcId="{ABCF24FA-3C68-4526-843F-0D53B0091079}" destId="{D62E0915-47B4-4B02-ADA9-1848B65B823D}" srcOrd="0" destOrd="0" presId="urn:microsoft.com/office/officeart/2008/layout/LinedList"/>
    <dgm:cxn modelId="{71B323A6-2BF0-49F9-9197-841B78891B8B}" type="presParOf" srcId="{ABCF24FA-3C68-4526-843F-0D53B0091079}" destId="{9C37B08F-3254-41C8-9E29-E198BB423E7D}" srcOrd="1" destOrd="0" presId="urn:microsoft.com/office/officeart/2008/layout/LinedList"/>
    <dgm:cxn modelId="{C388E131-02AB-4B0D-927E-DC8D12C485AC}" type="presParOf" srcId="{9C37B08F-3254-41C8-9E29-E198BB423E7D}" destId="{FEE688B9-73E1-4E13-9823-5B2B7723FAED}" srcOrd="0" destOrd="0" presId="urn:microsoft.com/office/officeart/2008/layout/LinedList"/>
    <dgm:cxn modelId="{590E190B-8CCB-4B16-8542-85231000C84D}" type="presParOf" srcId="{9C37B08F-3254-41C8-9E29-E198BB423E7D}" destId="{5C184818-FDA9-4F8B-B3FD-92C7244F48C2}" srcOrd="1" destOrd="0" presId="urn:microsoft.com/office/officeart/2008/layout/LinedList"/>
    <dgm:cxn modelId="{9FD83DBC-CDAA-4940-8ECD-CC268882AD08}" type="presParOf" srcId="{ABCF24FA-3C68-4526-843F-0D53B0091079}" destId="{4BF3A98E-8CFA-4E69-AB42-2F7D82672584}" srcOrd="2" destOrd="0" presId="urn:microsoft.com/office/officeart/2008/layout/LinedList"/>
    <dgm:cxn modelId="{C64D7AA0-2BF9-41E3-AD26-97F1C82A57FA}" type="presParOf" srcId="{ABCF24FA-3C68-4526-843F-0D53B0091079}" destId="{B0F32933-1CB7-4E3B-9811-ED98AE13F375}" srcOrd="3" destOrd="0" presId="urn:microsoft.com/office/officeart/2008/layout/LinedList"/>
    <dgm:cxn modelId="{3C7675C2-CABF-4E32-87B9-31C01BA1629A}" type="presParOf" srcId="{B0F32933-1CB7-4E3B-9811-ED98AE13F375}" destId="{EDB16FE7-A8BF-472A-AEAF-27C98B0EC855}" srcOrd="0" destOrd="0" presId="urn:microsoft.com/office/officeart/2008/layout/LinedList"/>
    <dgm:cxn modelId="{8C3DCAA7-373B-464A-98F7-13557A8D4073}" type="presParOf" srcId="{B0F32933-1CB7-4E3B-9811-ED98AE13F375}" destId="{B9EDC633-24CF-4DE0-8B9F-B910AF72C495}" srcOrd="1" destOrd="0" presId="urn:microsoft.com/office/officeart/2008/layout/LinedList"/>
    <dgm:cxn modelId="{779E6EFF-2A85-40C4-A8C1-299D46FF169B}" type="presParOf" srcId="{ABCF24FA-3C68-4526-843F-0D53B0091079}" destId="{2E834CBC-CB36-48EB-9B00-E6C6617AD1F6}" srcOrd="4" destOrd="0" presId="urn:microsoft.com/office/officeart/2008/layout/LinedList"/>
    <dgm:cxn modelId="{36289599-C4BB-451A-8C52-4B38A3C87B99}" type="presParOf" srcId="{ABCF24FA-3C68-4526-843F-0D53B0091079}" destId="{ABB5BC03-E16D-41E4-BBC2-33E02ADBB81A}" srcOrd="5" destOrd="0" presId="urn:microsoft.com/office/officeart/2008/layout/LinedList"/>
    <dgm:cxn modelId="{77A37085-9427-49AE-AD51-B4BBB6F35ECF}" type="presParOf" srcId="{ABB5BC03-E16D-41E4-BBC2-33E02ADBB81A}" destId="{94509A89-4644-401A-AAA5-E40C55F0A9D0}" srcOrd="0" destOrd="0" presId="urn:microsoft.com/office/officeart/2008/layout/LinedList"/>
    <dgm:cxn modelId="{2571D97D-CEB8-4B79-962D-60546B52122B}" type="presParOf" srcId="{ABB5BC03-E16D-41E4-BBC2-33E02ADBB81A}" destId="{A86DDF98-3860-4C0C-8EB0-A9F2613EE3B2}" srcOrd="1" destOrd="0" presId="urn:microsoft.com/office/officeart/2008/layout/LinedList"/>
    <dgm:cxn modelId="{26514E3A-51D9-4F8E-AD76-880F84519910}" type="presParOf" srcId="{ABCF24FA-3C68-4526-843F-0D53B0091079}" destId="{F90D2E60-A0AB-4387-A53F-D2B11D82A791}" srcOrd="6" destOrd="0" presId="urn:microsoft.com/office/officeart/2008/layout/LinedList"/>
    <dgm:cxn modelId="{56DC98A7-DEE9-4CD7-A07E-67076643F664}" type="presParOf" srcId="{ABCF24FA-3C68-4526-843F-0D53B0091079}" destId="{AD61E848-F3C5-4245-869F-8677C404D38F}" srcOrd="7" destOrd="0" presId="urn:microsoft.com/office/officeart/2008/layout/LinedList"/>
    <dgm:cxn modelId="{A5EB15EE-0D1C-4DC7-B034-0689947F78A4}" type="presParOf" srcId="{AD61E848-F3C5-4245-869F-8677C404D38F}" destId="{FD8C78AD-E8EA-4B63-96EF-132EA3FD5337}" srcOrd="0" destOrd="0" presId="urn:microsoft.com/office/officeart/2008/layout/LinedList"/>
    <dgm:cxn modelId="{59B7326E-4BDC-48E0-B459-C7C8C6453228}" type="presParOf" srcId="{AD61E848-F3C5-4245-869F-8677C404D38F}" destId="{F3C61371-BE6B-4867-A76C-9B0F5733D2A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771070-155D-427B-A26A-5F1CB266F96B}">
      <dsp:nvSpPr>
        <dsp:cNvPr id="0" name=""/>
        <dsp:cNvSpPr/>
      </dsp:nvSpPr>
      <dsp:spPr>
        <a:xfrm>
          <a:off x="0" y="38139"/>
          <a:ext cx="10058399" cy="17901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Forward Model: Method of Fundamental Solutions (MFS)</a:t>
          </a:r>
        </a:p>
      </dsp:txBody>
      <dsp:txXfrm>
        <a:off x="87385" y="125524"/>
        <a:ext cx="9883629" cy="1615330"/>
      </dsp:txXfrm>
    </dsp:sp>
    <dsp:sp modelId="{25087FD2-7CC9-411B-831B-65DB812E6F68}">
      <dsp:nvSpPr>
        <dsp:cNvPr id="0" name=""/>
        <dsp:cNvSpPr/>
      </dsp:nvSpPr>
      <dsp:spPr>
        <a:xfrm>
          <a:off x="0" y="1957840"/>
          <a:ext cx="10058399" cy="1790100"/>
        </a:xfrm>
        <a:prstGeom prst="roundRect">
          <a:avLst/>
        </a:prstGeom>
        <a:solidFill>
          <a:schemeClr val="accent5">
            <a:hueOff val="2127120"/>
            <a:satOff val="-23891"/>
            <a:lumOff val="-509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Inverse Solution: Tikhonov Regularization</a:t>
          </a:r>
        </a:p>
      </dsp:txBody>
      <dsp:txXfrm>
        <a:off x="87385" y="2045225"/>
        <a:ext cx="9883629" cy="16153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2E0915-47B4-4B02-ADA9-1848B65B823D}">
      <dsp:nvSpPr>
        <dsp:cNvPr id="0" name=""/>
        <dsp:cNvSpPr/>
      </dsp:nvSpPr>
      <dsp:spPr>
        <a:xfrm>
          <a:off x="0" y="0"/>
          <a:ext cx="6847996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EE688B9-73E1-4E13-9823-5B2B7723FAED}">
      <dsp:nvSpPr>
        <dsp:cNvPr id="0" name=""/>
        <dsp:cNvSpPr/>
      </dsp:nvSpPr>
      <dsp:spPr>
        <a:xfrm>
          <a:off x="0" y="0"/>
          <a:ext cx="6847996" cy="9175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CRESO </a:t>
          </a:r>
        </a:p>
      </dsp:txBody>
      <dsp:txXfrm>
        <a:off x="0" y="0"/>
        <a:ext cx="6847996" cy="917544"/>
      </dsp:txXfrm>
    </dsp:sp>
    <dsp:sp modelId="{4BF3A98E-8CFA-4E69-AB42-2F7D82672584}">
      <dsp:nvSpPr>
        <dsp:cNvPr id="0" name=""/>
        <dsp:cNvSpPr/>
      </dsp:nvSpPr>
      <dsp:spPr>
        <a:xfrm>
          <a:off x="0" y="917545"/>
          <a:ext cx="6847996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DB16FE7-A8BF-472A-AEAF-27C98B0EC855}">
      <dsp:nvSpPr>
        <dsp:cNvPr id="0" name=""/>
        <dsp:cNvSpPr/>
      </dsp:nvSpPr>
      <dsp:spPr>
        <a:xfrm>
          <a:off x="0" y="917544"/>
          <a:ext cx="6847996" cy="9175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L-Curve </a:t>
          </a:r>
        </a:p>
      </dsp:txBody>
      <dsp:txXfrm>
        <a:off x="0" y="917544"/>
        <a:ext cx="6847996" cy="917544"/>
      </dsp:txXfrm>
    </dsp:sp>
    <dsp:sp modelId="{2E834CBC-CB36-48EB-9B00-E6C6617AD1F6}">
      <dsp:nvSpPr>
        <dsp:cNvPr id="0" name=""/>
        <dsp:cNvSpPr/>
      </dsp:nvSpPr>
      <dsp:spPr>
        <a:xfrm>
          <a:off x="0" y="1835090"/>
          <a:ext cx="6847996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4509A89-4644-401A-AAA5-E40C55F0A9D0}">
      <dsp:nvSpPr>
        <dsp:cNvPr id="0" name=""/>
        <dsp:cNvSpPr/>
      </dsp:nvSpPr>
      <dsp:spPr>
        <a:xfrm>
          <a:off x="0" y="1835089"/>
          <a:ext cx="6847996" cy="9175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U-Curve</a:t>
          </a:r>
        </a:p>
      </dsp:txBody>
      <dsp:txXfrm>
        <a:off x="0" y="1835089"/>
        <a:ext cx="6847996" cy="917544"/>
      </dsp:txXfrm>
    </dsp:sp>
    <dsp:sp modelId="{F90D2E60-A0AB-4387-A53F-D2B11D82A791}">
      <dsp:nvSpPr>
        <dsp:cNvPr id="0" name=""/>
        <dsp:cNvSpPr/>
      </dsp:nvSpPr>
      <dsp:spPr>
        <a:xfrm>
          <a:off x="0" y="2752634"/>
          <a:ext cx="6847996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D8C78AD-E8EA-4B63-96EF-132EA3FD5337}">
      <dsp:nvSpPr>
        <dsp:cNvPr id="0" name=""/>
        <dsp:cNvSpPr/>
      </dsp:nvSpPr>
      <dsp:spPr>
        <a:xfrm>
          <a:off x="0" y="2752634"/>
          <a:ext cx="6847996" cy="9175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Automated Discrete Picard Condition **</a:t>
          </a:r>
        </a:p>
      </dsp:txBody>
      <dsp:txXfrm>
        <a:off x="0" y="2752634"/>
        <a:ext cx="6847996" cy="9175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0527F8-82CA-4C19-BFDC-3C94CAD97332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A64351-8D3F-401D-8388-B4EEF3081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4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That is, the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mbriaMath"/>
              </a:rPr>
              <a:t>𝜎𝜎𝑖𝑖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above the regularization parameter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mbriaMath"/>
              </a:rPr>
              <a:t>𝛼𝛼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(useful SVs) must decay to zero slower than the corresponding right hand side coefficients,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mbriaMath"/>
              </a:rPr>
              <a:t>| 𝑢𝑢𝑖𝑖𝑇𝑇𝑏𝑏|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A64351-8D3F-401D-8388-B4EEF30818F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1073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A64351-8D3F-401D-8388-B4EEF30818F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216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9AC2A-7B6E-4714-AECB-538E4F67511C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052B0-8C1C-4CAC-B7E5-05321F49F00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6198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9AC2A-7B6E-4714-AECB-538E4F67511C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052B0-8C1C-4CAC-B7E5-05321F49F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245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9AC2A-7B6E-4714-AECB-538E4F67511C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052B0-8C1C-4CAC-B7E5-05321F49F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587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9AC2A-7B6E-4714-AECB-538E4F67511C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052B0-8C1C-4CAC-B7E5-05321F49F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150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9AC2A-7B6E-4714-AECB-538E4F67511C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052B0-8C1C-4CAC-B7E5-05321F49F00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0044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9AC2A-7B6E-4714-AECB-538E4F67511C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052B0-8C1C-4CAC-B7E5-05321F49F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973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9AC2A-7B6E-4714-AECB-538E4F67511C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052B0-8C1C-4CAC-B7E5-05321F49F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232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9AC2A-7B6E-4714-AECB-538E4F67511C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052B0-8C1C-4CAC-B7E5-05321F49F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725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9AC2A-7B6E-4714-AECB-538E4F67511C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052B0-8C1C-4CAC-B7E5-05321F49F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688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5E9AC2A-7B6E-4714-AECB-538E4F67511C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2D052B0-8C1C-4CAC-B7E5-05321F49F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444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9AC2A-7B6E-4714-AECB-538E4F67511C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052B0-8C1C-4CAC-B7E5-05321F49F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692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5E9AC2A-7B6E-4714-AECB-538E4F67511C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2D052B0-8C1C-4CAC-B7E5-05321F49F00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214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14.png"/><Relationship Id="rId7" Type="http://schemas.openxmlformats.org/officeDocument/2006/relationships/diagramQuickStyle" Target="../diagrams/quickStyle2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15.png"/><Relationship Id="rId9" Type="http://schemas.microsoft.com/office/2007/relationships/diagramDrawing" Target="../diagrams/drawing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8B132-29A5-7FDD-91CA-D40F46FA99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/>
              <a:t>Analysis of 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Improving the spatial solution of electrocardiographic</a:t>
            </a:r>
            <a:br>
              <a:rPr lang="en-US" sz="3200" dirty="0"/>
            </a:br>
            <a:r>
              <a:rPr lang="en-US" sz="3200" dirty="0"/>
              <a:t>imaging: A new regularization parameter choice</a:t>
            </a:r>
            <a:br>
              <a:rPr lang="en-US" sz="3200" dirty="0"/>
            </a:br>
            <a:r>
              <a:rPr lang="en-US" sz="3200" dirty="0"/>
              <a:t>technique for the Tikhonov method 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D41F25-6B94-6E55-3070-AF89A46B6E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Kutay Uğurlu</a:t>
            </a:r>
          </a:p>
        </p:txBody>
      </p:sp>
    </p:spTree>
    <p:extLst>
      <p:ext uri="{BB962C8B-B14F-4D97-AF65-F5344CB8AC3E}">
        <p14:creationId xmlns:p14="http://schemas.microsoft.com/office/powerpoint/2010/main" val="38183670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84ADC-025A-76BE-CBF5-C2EDC1ED4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Automated Discrete Picard </a:t>
            </a:r>
            <a:br>
              <a:rPr lang="en-US" dirty="0"/>
            </a:br>
            <a:r>
              <a:rPr lang="en-US" dirty="0"/>
              <a:t>Condition (ADPC)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3A749D-B96B-F901-C147-41226AA41E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Calculate Singular Value Decomposition of the system matrix.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For each time instant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, compute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r>
                  <a:rPr lang="en-US" dirty="0"/>
                  <a:t>, fit a polynomial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⁡(|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|))</m:t>
                    </m:r>
                  </m:oMath>
                </a14:m>
                <a:r>
                  <a:rPr lang="en-US" dirty="0"/>
                  <a:t> of degree 5 to 7.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, find the maximum singular value index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and equate it to the regularization parameter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</m:oMath>
                </a14:m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𝑚𝑒𝑑𝑖𝑎𝑛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3A749D-B96B-F901-C147-41226AA41E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0406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7C740-AC60-09D2-EFDB-41B7947A0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Implementation</a:t>
            </a:r>
            <a:r>
              <a:rPr lang="tr-TR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A598C-A29A-FE43-E8E3-CC7B63331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917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BDFEB-046F-3E62-CC01-08CA0B2AA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Modifications</a:t>
            </a:r>
            <a:endParaRPr lang="en-US" dirty="0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D1444E6A-517C-D8A1-98E5-9FC2D15E0D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9163" y="1857375"/>
            <a:ext cx="5334000" cy="4000500"/>
          </a:xfrm>
        </p:spPr>
      </p:pic>
    </p:spTree>
    <p:extLst>
      <p:ext uri="{BB962C8B-B14F-4D97-AF65-F5344CB8AC3E}">
        <p14:creationId xmlns:p14="http://schemas.microsoft.com/office/powerpoint/2010/main" val="2722848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6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" name="Rectangle 15">
            <a:extLst>
              <a:ext uri="{FF2B5EF4-FFF2-40B4-BE49-F238E27FC236}">
                <a16:creationId xmlns:a16="http://schemas.microsoft.com/office/drawing/2014/main" id="{C4AAA502-5435-489E-9538-3A40E6C71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BE61C6-4E1E-347D-D66A-E34971C03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ECGI Inverse Problem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4A2E12F2-5291-8CD2-0E2A-CD5C6DDC24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57" y="640080"/>
            <a:ext cx="7205472" cy="3602736"/>
          </a:xfrm>
          <a:prstGeom prst="rect">
            <a:avLst/>
          </a:prstGeom>
        </p:spPr>
      </p:pic>
      <p:cxnSp>
        <p:nvCxnSpPr>
          <p:cNvPr id="28" name="Straight Connector 17">
            <a:extLst>
              <a:ext uri="{FF2B5EF4-FFF2-40B4-BE49-F238E27FC236}">
                <a16:creationId xmlns:a16="http://schemas.microsoft.com/office/drawing/2014/main" id="{C9AC0290-4702-4519-B0F4-C2A468809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19">
            <a:extLst>
              <a:ext uri="{FF2B5EF4-FFF2-40B4-BE49-F238E27FC236}">
                <a16:creationId xmlns:a16="http://schemas.microsoft.com/office/drawing/2014/main" id="{DE42378B-2E28-4810-8421-7A473A40E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21">
            <a:extLst>
              <a:ext uri="{FF2B5EF4-FFF2-40B4-BE49-F238E27FC236}">
                <a16:creationId xmlns:a16="http://schemas.microsoft.com/office/drawing/2014/main" id="{0D91DD17-237F-4811-BC0E-128EB1BD7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10867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A8304-1EEE-DC17-7025-3917290E9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Ill-</a:t>
            </a:r>
            <a:r>
              <a:rPr lang="en-US" dirty="0" err="1"/>
              <a:t>posedness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2D2673-B829-077D-4C92-67E9A08736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432" y="2800700"/>
            <a:ext cx="3094997" cy="170224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22C9C-DC48-B6E6-EDC1-5756321D6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9733" y="1845734"/>
            <a:ext cx="6515947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Noise on the measured torso potentials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Uncertainty in the location of measurement sites with respect to the source locations</a:t>
            </a:r>
            <a:endParaRPr lang="tr-TR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Errors</a:t>
            </a:r>
            <a:r>
              <a:rPr lang="tr-TR" dirty="0"/>
              <a:t> of </a:t>
            </a:r>
            <a:r>
              <a:rPr lang="tr-TR" dirty="0" err="1"/>
              <a:t>segmentation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geometry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Influence of the cardiac motion</a:t>
            </a:r>
          </a:p>
        </p:txBody>
      </p:sp>
    </p:spTree>
    <p:extLst>
      <p:ext uri="{BB962C8B-B14F-4D97-AF65-F5344CB8AC3E}">
        <p14:creationId xmlns:p14="http://schemas.microsoft.com/office/powerpoint/2010/main" val="3508455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96BEE7-6BCF-7DED-FC28-B33E83D97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n-US" dirty="0"/>
              <a:t>Formulation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AA8BBAAE-CD99-1540-3FE4-F1A4631A1B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586" y="640081"/>
            <a:ext cx="5638627" cy="5314406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22C3FA-D123-C9FC-77E3-F156758765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59485" y="2198914"/>
                <a:ext cx="3690257" cy="367018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</m:oMath>
                </a14:m>
                <a:endParaRPr lang="en-US" b="0"/>
              </a:p>
              <a:p>
                <a:pPr marL="0" indent="0">
                  <a:buNone/>
                </a:pPr>
                <a:endParaRPr lang="en-US"/>
              </a:p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acc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22C3FA-D123-C9FC-77E3-F156758765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59485" y="2198914"/>
                <a:ext cx="3690257" cy="3670180"/>
              </a:xfrm>
              <a:blipFill>
                <a:blip r:embed="rId3"/>
                <a:stretch>
                  <a:fillRect l="-4125" t="-2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84597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8D03E-866E-5CAA-3E50-17E309BEE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Methods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6DD49E1-65C7-9E37-F8DA-25739F4821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4184612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69070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E1413-D563-8726-30B1-63309F0B0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 of Fundamental Solutions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41D0986-F745-362D-02F8-DC8C1CC41B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56268" y="1975022"/>
            <a:ext cx="1619476" cy="581106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85E3095-AED6-2AFE-6E34-EABA6FE3ED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4461" y="1846417"/>
            <a:ext cx="4391638" cy="8383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BB38E8-7DDD-6E0D-540D-AA85166B7A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5504" y="2922396"/>
            <a:ext cx="5763429" cy="2553056"/>
          </a:xfrm>
          <a:prstGeom prst="rect">
            <a:avLst/>
          </a:prstGeom>
        </p:spPr>
      </p:pic>
      <p:sp>
        <p:nvSpPr>
          <p:cNvPr id="8" name="Right Brace 7">
            <a:extLst>
              <a:ext uri="{FF2B5EF4-FFF2-40B4-BE49-F238E27FC236}">
                <a16:creationId xmlns:a16="http://schemas.microsoft.com/office/drawing/2014/main" id="{C2562B33-B0C8-108B-6B5A-E276F824EF75}"/>
              </a:ext>
            </a:extLst>
          </p:cNvPr>
          <p:cNvSpPr/>
          <p:nvPr/>
        </p:nvSpPr>
        <p:spPr>
          <a:xfrm>
            <a:off x="8934275" y="4198924"/>
            <a:ext cx="302004" cy="111270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57F55DB-1C49-487F-96BA-DF29B1B22E8C}"/>
                  </a:ext>
                </a:extLst>
              </p:cNvPr>
              <p:cNvSpPr txBox="1"/>
              <p:nvPr/>
            </p:nvSpPr>
            <p:spPr>
              <a:xfrm>
                <a:off x="9296496" y="4293613"/>
                <a:ext cx="2766205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𝐻𝑜𝑚𝑜𝑔𝑒𝑛𝑜𝑢𝑠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𝑁𝑒𝑢𝑚𝑎𝑛𝑛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𝐶𝑜𝑛𝑑𝑖𝑡𝑖𝑜𝑛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57F55DB-1C49-487F-96BA-DF29B1B22E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6496" y="4293613"/>
                <a:ext cx="2766205" cy="9233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1713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E32D0-10D6-92E9-2140-181BE019D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Tikhonov Regularization Formulation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D3E4E40-4805-8BC7-4FFB-3819E0D485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38320" y="2315004"/>
            <a:ext cx="1276528" cy="714475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37E047B-88C1-511E-D9D7-0A3D145400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069"/>
          <a:stretch/>
        </p:blipFill>
        <p:spPr>
          <a:xfrm>
            <a:off x="3092620" y="2472613"/>
            <a:ext cx="3620005" cy="5568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98C5072-3C10-E51C-19AD-696DCAFDCE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8740" y="3156787"/>
            <a:ext cx="4515480" cy="87642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5DDF40D-1E1D-6724-7B6F-5C4174FB142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1749"/>
          <a:stretch/>
        </p:blipFill>
        <p:spPr>
          <a:xfrm>
            <a:off x="4325473" y="4205288"/>
            <a:ext cx="3410426" cy="336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561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32">
            <a:extLst>
              <a:ext uri="{FF2B5EF4-FFF2-40B4-BE49-F238E27FC236}">
                <a16:creationId xmlns:a16="http://schemas.microsoft.com/office/drawing/2014/main" id="{699373FF-C78A-430B-A246-6048999CE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C0AD1F-7750-A7DE-2F7C-B61FBE7C4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3577" y="634946"/>
            <a:ext cx="6846166" cy="1450757"/>
          </a:xfrm>
        </p:spPr>
        <p:txBody>
          <a:bodyPr>
            <a:normAutofit/>
          </a:bodyPr>
          <a:lstStyle/>
          <a:p>
            <a:r>
              <a:rPr lang="en-US"/>
              <a:t>Choice of Regularization Parameter α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8DA063-D08B-4F7B-73D2-8AA72D351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000" y="1800967"/>
            <a:ext cx="3435576" cy="403679"/>
          </a:xfrm>
          <a:prstGeom prst="rect">
            <a:avLst/>
          </a:prstGeom>
        </p:spPr>
      </p:pic>
      <p:cxnSp>
        <p:nvCxnSpPr>
          <p:cNvPr id="44" name="Straight Connector 34">
            <a:extLst>
              <a:ext uri="{FF2B5EF4-FFF2-40B4-BE49-F238E27FC236}">
                <a16:creationId xmlns:a16="http://schemas.microsoft.com/office/drawing/2014/main" id="{03EBB925-FEC3-4CD5-9271-3D75EBB53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09772" y="2086188"/>
            <a:ext cx="5852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E71F3D2B-C28B-66C1-7A5E-D093524FCA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064" y="2830661"/>
            <a:ext cx="3446682" cy="6376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E1696EB-DDB4-DDD0-6F59-E9BC9BA3AD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064" y="4110309"/>
            <a:ext cx="3446682" cy="370518"/>
          </a:xfrm>
          <a:prstGeom prst="rect">
            <a:avLst/>
          </a:prstGeom>
        </p:spPr>
      </p:pic>
      <p:sp>
        <p:nvSpPr>
          <p:cNvPr id="45" name="Rectangle 36">
            <a:extLst>
              <a:ext uri="{FF2B5EF4-FFF2-40B4-BE49-F238E27FC236}">
                <a16:creationId xmlns:a16="http://schemas.microsoft.com/office/drawing/2014/main" id="{109B2863-A1A5-4050-8DE8-9BC0AD47F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" name="Rectangle 38">
            <a:extLst>
              <a:ext uri="{FF2B5EF4-FFF2-40B4-BE49-F238E27FC236}">
                <a16:creationId xmlns:a16="http://schemas.microsoft.com/office/drawing/2014/main" id="{F1F76955-21E0-4116-A6AA-19DB89B503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BFDB29CA-0A0F-2509-A78C-5D9F473E1A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9368903"/>
              </p:ext>
            </p:extLst>
          </p:nvPr>
        </p:nvGraphicFramePr>
        <p:xfrm>
          <a:off x="4701747" y="2198914"/>
          <a:ext cx="6847996" cy="36701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67694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DBD4F-34B2-FA4C-8104-771715E2A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Discrete Picard Condition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381DE7-3716-F334-06A1-E70F19C781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971947"/>
            <a:ext cx="8459381" cy="110505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69A9F6C-3F66-AD2D-2041-08591F4BA1E3}"/>
                  </a:ext>
                </a:extLst>
              </p:cNvPr>
              <p:cNvSpPr txBox="1"/>
              <p:nvPr/>
            </p:nvSpPr>
            <p:spPr>
              <a:xfrm>
                <a:off x="1497330" y="3836152"/>
                <a:ext cx="5122545" cy="8551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DPC starts to fail when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Sup>
                          <m:sSub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b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starts to increase and </a:t>
                </a:r>
                <a:br>
                  <a:rPr lang="en-US" dirty="0"/>
                </a:br>
                <a:r>
                  <a:rPr lang="en-US" dirty="0"/>
                  <a:t>the solution is completely dominated by smaller SVs. 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69A9F6C-3F66-AD2D-2041-08591F4BA1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7330" y="3836152"/>
                <a:ext cx="5122545" cy="855171"/>
              </a:xfrm>
              <a:prstGeom prst="rect">
                <a:avLst/>
              </a:prstGeom>
              <a:blipFill>
                <a:blip r:embed="rId4"/>
                <a:stretch>
                  <a:fillRect l="-1071" r="-952" b="-9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93DCBF9D-6309-6264-4682-E4D625CEAB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750" y="3077001"/>
            <a:ext cx="4309475" cy="3232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65185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415</TotalTime>
  <Words>257</Words>
  <Application>Microsoft Office PowerPoint</Application>
  <PresentationFormat>Widescreen</PresentationFormat>
  <Paragraphs>35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CambriaMath</vt:lpstr>
      <vt:lpstr>TimesNewRomanPSMT</vt:lpstr>
      <vt:lpstr>Wingdings</vt:lpstr>
      <vt:lpstr>Retrospect</vt:lpstr>
      <vt:lpstr>Analysis of   Improving the spatial solution of electrocardiographic imaging: A new regularization parameter choice technique for the Tikhonov method  </vt:lpstr>
      <vt:lpstr>ECGI Inverse Problem</vt:lpstr>
      <vt:lpstr>Ill-posedness</vt:lpstr>
      <vt:lpstr>Formulation</vt:lpstr>
      <vt:lpstr>Methods</vt:lpstr>
      <vt:lpstr>Method of Fundamental Solutions</vt:lpstr>
      <vt:lpstr>Tikhonov Regularization Formulation</vt:lpstr>
      <vt:lpstr>Choice of Regularization Parameter α</vt:lpstr>
      <vt:lpstr>Discrete Picard Condition </vt:lpstr>
      <vt:lpstr>Automated Discrete Picard  Condition (ADPC)</vt:lpstr>
      <vt:lpstr>Implementation </vt:lpstr>
      <vt:lpstr>Modifications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  Improving the spatial solution of electrocardiographic imaging: A new regularization parameter choice technique for the Tikhonov method  </dc:title>
  <dc:creator>KutayUgurlu</dc:creator>
  <cp:lastModifiedBy>KutayUgurlu</cp:lastModifiedBy>
  <cp:revision>13</cp:revision>
  <dcterms:created xsi:type="dcterms:W3CDTF">2022-06-22T09:43:33Z</dcterms:created>
  <dcterms:modified xsi:type="dcterms:W3CDTF">2022-06-26T09:23:28Z</dcterms:modified>
</cp:coreProperties>
</file>