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70" r:id="rId4"/>
    <p:sldId id="257" r:id="rId5"/>
    <p:sldId id="263" r:id="rId6"/>
    <p:sldId id="271" r:id="rId7"/>
    <p:sldId id="268" r:id="rId8"/>
    <p:sldId id="265"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62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Date Placeholder 2"/>
          <p:cNvSpPr>
            <a:spLocks noGrp="1"/>
          </p:cNvSpPr>
          <p:nvPr>
            <p:ph type="dt" sz="half" idx="10"/>
          </p:nvPr>
        </p:nvSpPr>
        <p:spPr/>
        <p:txBody>
          <a:bodyPr/>
          <a:lstStyle/>
          <a:p>
            <a:fld id="{5C0E4133-7D04-4A43-AC00-7B803AAAAC6E}" type="datetimeFigureOut">
              <a:rPr lang="tr-TR" smtClean="0"/>
              <a:t>18.05.2022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58385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26421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371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220426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5575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39289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595979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01493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7218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C0E4133-7D04-4A43-AC00-7B803AAAAC6E}"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53236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0E4133-7D04-4A43-AC00-7B803AAAAC6E}" type="datetimeFigureOut">
              <a:rPr lang="tr-TR" smtClean="0"/>
              <a:t>18.05.2022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313787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0E4133-7D04-4A43-AC00-7B803AAAAC6E}" type="datetimeFigureOut">
              <a:rPr lang="tr-TR" smtClean="0"/>
              <a:t>18.05.2022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68567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0E4133-7D04-4A43-AC00-7B803AAAAC6E}" type="datetimeFigureOut">
              <a:rPr lang="tr-TR" smtClean="0"/>
              <a:t>18.05.2022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39760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E4133-7D04-4A43-AC00-7B803AAAAC6E}" type="datetimeFigureOut">
              <a:rPr lang="tr-TR" smtClean="0"/>
              <a:t>18.05.2022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22641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C0E4133-7D04-4A43-AC00-7B803AAAAC6E}" type="datetimeFigureOut">
              <a:rPr lang="tr-TR" smtClean="0"/>
              <a:t>18.05.2022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39873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C0E4133-7D04-4A43-AC00-7B803AAAAC6E}" type="datetimeFigureOut">
              <a:rPr lang="tr-TR" smtClean="0"/>
              <a:t>18.05.2022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B2DE0A-17C7-4F4A-875A-7790BB98F55F}" type="slidenum">
              <a:rPr lang="tr-TR" smtClean="0"/>
              <a:t>‹#›</a:t>
            </a:fld>
            <a:endParaRPr lang="tr-TR"/>
          </a:p>
        </p:txBody>
      </p:sp>
    </p:spTree>
    <p:extLst>
      <p:ext uri="{BB962C8B-B14F-4D97-AF65-F5344CB8AC3E}">
        <p14:creationId xmlns:p14="http://schemas.microsoft.com/office/powerpoint/2010/main" val="13779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0E4133-7D04-4A43-AC00-7B803AAAAC6E}" type="datetimeFigureOut">
              <a:rPr lang="tr-TR" smtClean="0"/>
              <a:t>18.05.2022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1B2DE0A-17C7-4F4A-875A-7790BB98F55F}" type="slidenum">
              <a:rPr lang="tr-TR" smtClean="0"/>
              <a:t>‹#›</a:t>
            </a:fld>
            <a:endParaRPr lang="tr-TR"/>
          </a:p>
        </p:txBody>
      </p:sp>
    </p:spTree>
    <p:extLst>
      <p:ext uri="{BB962C8B-B14F-4D97-AF65-F5344CB8AC3E}">
        <p14:creationId xmlns:p14="http://schemas.microsoft.com/office/powerpoint/2010/main" val="1100495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5B482C0-81B4-434F-9AD3-DB4DEF016624}"/>
              </a:ext>
            </a:extLst>
          </p:cNvPr>
          <p:cNvSpPr txBox="1"/>
          <p:nvPr/>
        </p:nvSpPr>
        <p:spPr>
          <a:xfrm>
            <a:off x="2370338" y="852256"/>
            <a:ext cx="7666563" cy="2862322"/>
          </a:xfrm>
          <a:prstGeom prst="rect">
            <a:avLst/>
          </a:prstGeom>
          <a:noFill/>
        </p:spPr>
        <p:txBody>
          <a:bodyPr wrap="square" rtlCol="0">
            <a:spAutoFit/>
          </a:bodyPr>
          <a:lstStyle/>
          <a:p>
            <a:r>
              <a:rPr lang="en-US" sz="4800" dirty="0"/>
              <a:t>Project Delivery #</a:t>
            </a:r>
            <a:r>
              <a:rPr lang="tr-TR" sz="4800" dirty="0"/>
              <a:t>3</a:t>
            </a:r>
            <a:r>
              <a:rPr lang="en-US" sz="4800" dirty="0"/>
              <a:t>  Deep Learning based Text Classification</a:t>
            </a:r>
          </a:p>
          <a:p>
            <a:endParaRPr lang="tr-TR" sz="3600" dirty="0"/>
          </a:p>
        </p:txBody>
      </p:sp>
      <p:sp>
        <p:nvSpPr>
          <p:cNvPr id="5" name="Metin kutusu 4">
            <a:extLst>
              <a:ext uri="{FF2B5EF4-FFF2-40B4-BE49-F238E27FC236}">
                <a16:creationId xmlns:a16="http://schemas.microsoft.com/office/drawing/2014/main" id="{42D6611C-9485-471A-92E9-BFB019088A49}"/>
              </a:ext>
            </a:extLst>
          </p:cNvPr>
          <p:cNvSpPr txBox="1"/>
          <p:nvPr/>
        </p:nvSpPr>
        <p:spPr>
          <a:xfrm>
            <a:off x="2450236" y="3429000"/>
            <a:ext cx="9499108" cy="2862322"/>
          </a:xfrm>
          <a:prstGeom prst="rect">
            <a:avLst/>
          </a:prstGeom>
          <a:noFill/>
        </p:spPr>
        <p:txBody>
          <a:bodyPr wrap="square" rtlCol="0">
            <a:spAutoFit/>
          </a:bodyPr>
          <a:lstStyle/>
          <a:p>
            <a:r>
              <a:rPr lang="tr-TR" dirty="0" err="1"/>
              <a:t>Group</a:t>
            </a:r>
            <a:r>
              <a:rPr lang="tr-TR" dirty="0"/>
              <a:t> </a:t>
            </a:r>
            <a:r>
              <a:rPr lang="tr-TR" dirty="0" err="1"/>
              <a:t>Members</a:t>
            </a:r>
            <a:r>
              <a:rPr lang="tr-TR" dirty="0"/>
              <a:t>:</a:t>
            </a:r>
          </a:p>
          <a:p>
            <a:r>
              <a:rPr lang="tr-TR" dirty="0"/>
              <a:t>1- 150118065 Şeref Kutay Akgün</a:t>
            </a:r>
          </a:p>
          <a:p>
            <a:r>
              <a:rPr lang="tr-TR" dirty="0"/>
              <a:t>2- 150119572 Burak Furkan Ayvalık</a:t>
            </a:r>
          </a:p>
          <a:p>
            <a:r>
              <a:rPr lang="tr-TR" dirty="0"/>
              <a:t>3- 150118501 Engin Bektaş</a:t>
            </a:r>
          </a:p>
          <a:p>
            <a:r>
              <a:rPr lang="tr-TR" dirty="0"/>
              <a:t>4- 150114058 Oğuzhan Erkol</a:t>
            </a:r>
          </a:p>
          <a:p>
            <a:r>
              <a:rPr lang="tr-TR" dirty="0"/>
              <a:t>5- 150119869 </a:t>
            </a:r>
            <a:r>
              <a:rPr lang="tr-TR" dirty="0" err="1"/>
              <a:t>Umer</a:t>
            </a:r>
            <a:r>
              <a:rPr lang="tr-TR" dirty="0"/>
              <a:t> </a:t>
            </a:r>
            <a:r>
              <a:rPr lang="tr-TR" dirty="0" err="1"/>
              <a:t>Selmani</a:t>
            </a:r>
            <a:endParaRPr lang="tr-TR" dirty="0"/>
          </a:p>
          <a:p>
            <a:endParaRPr lang="tr-TR" dirty="0"/>
          </a:p>
          <a:p>
            <a:endParaRPr lang="tr-TR" dirty="0"/>
          </a:p>
          <a:p>
            <a:endParaRPr lang="tr-TR" dirty="0"/>
          </a:p>
          <a:p>
            <a:r>
              <a:rPr lang="tr-TR" dirty="0"/>
              <a:t>										LECTURER : </a:t>
            </a:r>
            <a:r>
              <a:rPr lang="tr-TR" dirty="0" err="1"/>
              <a:t>Assoc</a:t>
            </a:r>
            <a:r>
              <a:rPr lang="tr-TR" dirty="0"/>
              <a:t>. </a:t>
            </a:r>
            <a:r>
              <a:rPr lang="tr-TR" dirty="0" err="1"/>
              <a:t>Prof</a:t>
            </a:r>
            <a:r>
              <a:rPr lang="tr-TR" dirty="0"/>
              <a:t> MURAT CAN GANİZ</a:t>
            </a:r>
          </a:p>
        </p:txBody>
      </p:sp>
    </p:spTree>
    <p:extLst>
      <p:ext uri="{BB962C8B-B14F-4D97-AF65-F5344CB8AC3E}">
        <p14:creationId xmlns:p14="http://schemas.microsoft.com/office/powerpoint/2010/main" val="227670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12EC67-F5A7-4462-A5A1-60D869E63B4A}"/>
              </a:ext>
            </a:extLst>
          </p:cNvPr>
          <p:cNvSpPr>
            <a:spLocks noGrp="1"/>
          </p:cNvSpPr>
          <p:nvPr>
            <p:ph type="title"/>
          </p:nvPr>
        </p:nvSpPr>
        <p:spPr>
          <a:xfrm>
            <a:off x="1485528" y="563401"/>
            <a:ext cx="8534400" cy="1507067"/>
          </a:xfrm>
        </p:spPr>
        <p:txBody>
          <a:bodyPr/>
          <a:lstStyle/>
          <a:p>
            <a:r>
              <a:rPr lang="tr-TR" dirty="0" err="1"/>
              <a:t>Lıbraries</a:t>
            </a:r>
            <a:r>
              <a:rPr lang="tr-TR" dirty="0"/>
              <a:t> </a:t>
            </a:r>
            <a:r>
              <a:rPr lang="tr-TR" dirty="0" err="1"/>
              <a:t>that</a:t>
            </a:r>
            <a:r>
              <a:rPr lang="tr-TR" dirty="0"/>
              <a:t> </a:t>
            </a:r>
            <a:r>
              <a:rPr lang="tr-TR" dirty="0" err="1"/>
              <a:t>We</a:t>
            </a:r>
            <a:r>
              <a:rPr lang="tr-TR" dirty="0"/>
              <a:t> </a:t>
            </a:r>
            <a:r>
              <a:rPr lang="tr-TR" dirty="0" err="1"/>
              <a:t>use</a:t>
            </a:r>
            <a:r>
              <a:rPr lang="tr-TR" dirty="0"/>
              <a:t> </a:t>
            </a:r>
          </a:p>
        </p:txBody>
      </p:sp>
      <p:sp>
        <p:nvSpPr>
          <p:cNvPr id="6" name="Metin kutusu 5">
            <a:extLst>
              <a:ext uri="{FF2B5EF4-FFF2-40B4-BE49-F238E27FC236}">
                <a16:creationId xmlns:a16="http://schemas.microsoft.com/office/drawing/2014/main" id="{4696C9A6-D53C-482A-830C-E0565E7F37D8}"/>
              </a:ext>
            </a:extLst>
          </p:cNvPr>
          <p:cNvSpPr txBox="1"/>
          <p:nvPr/>
        </p:nvSpPr>
        <p:spPr>
          <a:xfrm flipH="1">
            <a:off x="1485528" y="2070468"/>
            <a:ext cx="8629097" cy="3847207"/>
          </a:xfrm>
          <a:prstGeom prst="rect">
            <a:avLst/>
          </a:prstGeom>
          <a:noFill/>
        </p:spPr>
        <p:txBody>
          <a:bodyPr wrap="square" rtlCol="0">
            <a:spAutoFit/>
          </a:bodyPr>
          <a:lstStyle/>
          <a:p>
            <a:r>
              <a:rPr lang="tr-TR" dirty="0"/>
              <a:t>NLTK:</a:t>
            </a:r>
          </a:p>
          <a:p>
            <a:r>
              <a:rPr lang="en-US" dirty="0"/>
              <a:t>This library was developed for parsing text in NLP</a:t>
            </a:r>
            <a:r>
              <a:rPr lang="tr-TR" dirty="0"/>
              <a:t>.</a:t>
            </a:r>
          </a:p>
          <a:p>
            <a:r>
              <a:rPr lang="en-US" dirty="0"/>
              <a:t> It allows us to perform operations such as tokenize into sentences and words, removing</a:t>
            </a:r>
            <a:r>
              <a:rPr lang="tr-TR" dirty="0"/>
              <a:t> </a:t>
            </a:r>
            <a:r>
              <a:rPr lang="en-US" dirty="0" err="1"/>
              <a:t>Stopwords</a:t>
            </a:r>
            <a:r>
              <a:rPr lang="en-US" dirty="0"/>
              <a:t>, Collocations, Parts of speech identification, Stemming and lemmatization, Corpus</a:t>
            </a:r>
            <a:endParaRPr lang="tr-TR" dirty="0"/>
          </a:p>
          <a:p>
            <a:endParaRPr lang="tr-TR" dirty="0"/>
          </a:p>
          <a:p>
            <a:r>
              <a:rPr lang="tr-TR" dirty="0"/>
              <a:t>KERAS:</a:t>
            </a:r>
          </a:p>
          <a:p>
            <a:r>
              <a:rPr lang="en-US" dirty="0" err="1"/>
              <a:t>Keras</a:t>
            </a:r>
            <a:r>
              <a:rPr lang="en-US" dirty="0"/>
              <a:t> is an API designed for human beings, not machines. </a:t>
            </a:r>
            <a:r>
              <a:rPr lang="en-US" dirty="0" err="1"/>
              <a:t>Keras</a:t>
            </a:r>
            <a:r>
              <a:rPr lang="en-US" dirty="0"/>
              <a:t> follows best practices for reducing cognitive load: it offers consistent &amp; simple APIs, it minimizes the number of user actions required for common use cases, and it provides clear &amp; actionable error messages. It also has extensive documentation and developer guides.</a:t>
            </a:r>
            <a:endParaRPr lang="tr-TR" dirty="0"/>
          </a:p>
          <a:p>
            <a:endParaRPr lang="tr-TR" sz="1400" dirty="0"/>
          </a:p>
          <a:p>
            <a:endParaRPr lang="tr-TR" sz="1400" dirty="0"/>
          </a:p>
        </p:txBody>
      </p:sp>
    </p:spTree>
    <p:extLst>
      <p:ext uri="{BB962C8B-B14F-4D97-AF65-F5344CB8AC3E}">
        <p14:creationId xmlns:p14="http://schemas.microsoft.com/office/powerpoint/2010/main" val="328418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2BBA396-AE47-4549-BCBC-5C00B43E43AB}"/>
              </a:ext>
            </a:extLst>
          </p:cNvPr>
          <p:cNvSpPr/>
          <p:nvPr/>
        </p:nvSpPr>
        <p:spPr>
          <a:xfrm>
            <a:off x="825623" y="2283638"/>
            <a:ext cx="10289220" cy="3693319"/>
          </a:xfrm>
          <a:prstGeom prst="rect">
            <a:avLst/>
          </a:prstGeom>
        </p:spPr>
        <p:txBody>
          <a:bodyPr wrap="square">
            <a:spAutoFit/>
          </a:bodyPr>
          <a:lstStyle/>
          <a:p>
            <a:r>
              <a:rPr lang="tr-TR" dirty="0" err="1"/>
              <a:t>TenserFlow</a:t>
            </a:r>
            <a:r>
              <a:rPr lang="tr-TR" dirty="0"/>
              <a:t>: </a:t>
            </a:r>
          </a:p>
          <a:p>
            <a:r>
              <a:rPr lang="en-US" dirty="0"/>
              <a:t>TensorFlow is an end-to-end open source platform for machine learning. It has a comprehensive, flexible ecosystem of tools, libraries and community resources that lets researchers push the state-of-the-art in ML and developers easily build and deploy ML powered applications.</a:t>
            </a:r>
          </a:p>
          <a:p>
            <a:br>
              <a:rPr lang="tr-TR" dirty="0"/>
            </a:br>
            <a:r>
              <a:rPr lang="tr-TR" dirty="0" err="1"/>
              <a:t>Pandas</a:t>
            </a:r>
            <a:r>
              <a:rPr lang="tr-TR" dirty="0"/>
              <a:t>:</a:t>
            </a:r>
          </a:p>
          <a:p>
            <a:r>
              <a:rPr lang="tr-TR" dirty="0"/>
              <a:t>P</a:t>
            </a:r>
            <a:r>
              <a:rPr lang="en-US" dirty="0" err="1"/>
              <a:t>andas</a:t>
            </a:r>
            <a:r>
              <a:rPr lang="en-US" dirty="0"/>
              <a:t> is a fast, powerful, flexible and easy to use open source data analysis and manipulation tool,</a:t>
            </a:r>
            <a:r>
              <a:rPr lang="tr-TR" dirty="0"/>
              <a:t> </a:t>
            </a:r>
            <a:r>
              <a:rPr lang="en-US" dirty="0"/>
              <a:t>built on top of</a:t>
            </a:r>
            <a:r>
              <a:rPr lang="tr-TR" dirty="0"/>
              <a:t> </a:t>
            </a:r>
            <a:r>
              <a:rPr lang="en-US" dirty="0"/>
              <a:t>the </a:t>
            </a:r>
            <a:r>
              <a:rPr lang="en-US" dirty="0">
                <a:hlinkClick r:id="rId2">
                  <a:extLst>
                    <a:ext uri="{A12FA001-AC4F-418D-AE19-62706E023703}">
                      <ahyp:hlinkClr xmlns:ahyp="http://schemas.microsoft.com/office/drawing/2018/hyperlinkcolor" val="tx"/>
                    </a:ext>
                  </a:extLst>
                </a:hlinkClick>
              </a:rPr>
              <a:t>Python</a:t>
            </a:r>
            <a:r>
              <a:rPr lang="en-US" dirty="0"/>
              <a:t> programming language.</a:t>
            </a:r>
            <a:endParaRPr lang="tr-TR" dirty="0"/>
          </a:p>
          <a:p>
            <a:endParaRPr lang="tr-TR" dirty="0"/>
          </a:p>
          <a:p>
            <a:r>
              <a:rPr lang="tr-TR" dirty="0" err="1"/>
              <a:t>Seaborn</a:t>
            </a:r>
            <a:r>
              <a:rPr lang="tr-TR" dirty="0"/>
              <a:t>:</a:t>
            </a:r>
          </a:p>
          <a:p>
            <a:r>
              <a:rPr lang="en-US" dirty="0"/>
              <a:t>Seaborn is a Python data visualization library based on matplotlib. It provides a high-level interface for drawing attractive and informative statistical graphics</a:t>
            </a:r>
            <a:r>
              <a:rPr lang="tr-TR" dirty="0"/>
              <a:t>.</a:t>
            </a:r>
          </a:p>
        </p:txBody>
      </p:sp>
      <p:sp>
        <p:nvSpPr>
          <p:cNvPr id="5" name="Unvan 1">
            <a:extLst>
              <a:ext uri="{FF2B5EF4-FFF2-40B4-BE49-F238E27FC236}">
                <a16:creationId xmlns:a16="http://schemas.microsoft.com/office/drawing/2014/main" id="{6574B108-5C84-4D6A-B5A8-97CA3A2DE314}"/>
              </a:ext>
            </a:extLst>
          </p:cNvPr>
          <p:cNvSpPr>
            <a:spLocks noGrp="1"/>
          </p:cNvSpPr>
          <p:nvPr>
            <p:ph type="title"/>
          </p:nvPr>
        </p:nvSpPr>
        <p:spPr>
          <a:xfrm>
            <a:off x="825623" y="652178"/>
            <a:ext cx="8534400" cy="1507067"/>
          </a:xfrm>
        </p:spPr>
        <p:txBody>
          <a:bodyPr/>
          <a:lstStyle/>
          <a:p>
            <a:r>
              <a:rPr lang="tr-TR" dirty="0" err="1"/>
              <a:t>Lıbraries</a:t>
            </a:r>
            <a:r>
              <a:rPr lang="tr-TR" dirty="0"/>
              <a:t> </a:t>
            </a:r>
            <a:r>
              <a:rPr lang="tr-TR" dirty="0" err="1"/>
              <a:t>that</a:t>
            </a:r>
            <a:r>
              <a:rPr lang="tr-TR" dirty="0"/>
              <a:t> </a:t>
            </a:r>
            <a:r>
              <a:rPr lang="tr-TR" dirty="0" err="1"/>
              <a:t>We</a:t>
            </a:r>
            <a:r>
              <a:rPr lang="tr-TR" dirty="0"/>
              <a:t> </a:t>
            </a:r>
            <a:r>
              <a:rPr lang="tr-TR" dirty="0" err="1"/>
              <a:t>use</a:t>
            </a:r>
            <a:r>
              <a:rPr lang="tr-TR" dirty="0"/>
              <a:t> </a:t>
            </a:r>
          </a:p>
        </p:txBody>
      </p:sp>
    </p:spTree>
    <p:extLst>
      <p:ext uri="{BB962C8B-B14F-4D97-AF65-F5344CB8AC3E}">
        <p14:creationId xmlns:p14="http://schemas.microsoft.com/office/powerpoint/2010/main" val="92013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5CE963B-D582-40B6-949D-1F644519D82F}"/>
              </a:ext>
            </a:extLst>
          </p:cNvPr>
          <p:cNvSpPr txBox="1"/>
          <p:nvPr/>
        </p:nvSpPr>
        <p:spPr>
          <a:xfrm>
            <a:off x="914401" y="1223690"/>
            <a:ext cx="9286042" cy="5047536"/>
          </a:xfrm>
          <a:prstGeom prst="rect">
            <a:avLst/>
          </a:prstGeom>
          <a:noFill/>
        </p:spPr>
        <p:txBody>
          <a:bodyPr wrap="square" rtlCol="0">
            <a:spAutoFit/>
          </a:bodyPr>
          <a:lstStyle/>
          <a:p>
            <a:endParaRPr lang="tr-TR" sz="1600" dirty="0"/>
          </a:p>
          <a:p>
            <a:r>
              <a:rPr lang="tr-TR" sz="1600" i="1" dirty="0" err="1"/>
              <a:t>FastText</a:t>
            </a:r>
            <a:r>
              <a:rPr lang="tr-TR" sz="1600" i="1" dirty="0"/>
              <a:t>:</a:t>
            </a:r>
          </a:p>
          <a:p>
            <a:pPr fontAlgn="base"/>
            <a:r>
              <a:rPr lang="en-US" sz="1600" dirty="0" err="1"/>
              <a:t>FastText</a:t>
            </a:r>
            <a:r>
              <a:rPr lang="en-US" sz="1600" dirty="0"/>
              <a:t> is an open-source, free, lightweight library that allows users to learn text representations and text classifiers. It works on standard, generic hardware. Models can later be reduced in size to even fit on mobile devices.</a:t>
            </a:r>
          </a:p>
          <a:p>
            <a:endParaRPr lang="tr-TR" sz="1600" dirty="0"/>
          </a:p>
          <a:p>
            <a:r>
              <a:rPr lang="tr-TR" sz="1600" i="1" dirty="0"/>
              <a:t>LSTM</a:t>
            </a:r>
            <a:r>
              <a:rPr lang="en-US" sz="1600" i="1" dirty="0"/>
              <a:t>: </a:t>
            </a:r>
            <a:endParaRPr lang="tr-TR" sz="1600" i="1" dirty="0"/>
          </a:p>
          <a:p>
            <a:r>
              <a:rPr lang="en-US" sz="1600" dirty="0"/>
              <a:t>Long Short-Term Memory (LSTM) networks are a type of recurrent neural network capable of learning order dependence in sequence prediction problems. This is a behavior required in complex problem domains like machine translation, speech recognition, and more. LSTMs are a complex area of deep learning. It can be hard to get your hands around what LSTMs are, and how terms like bidirectional and sequence-to-sequence relate to the field.</a:t>
            </a:r>
          </a:p>
          <a:p>
            <a:endParaRPr lang="tr-TR" sz="1600" dirty="0"/>
          </a:p>
          <a:p>
            <a:r>
              <a:rPr lang="tr-TR" sz="1600" i="1" dirty="0"/>
              <a:t>CNN: </a:t>
            </a:r>
            <a:r>
              <a:rPr lang="en-US" sz="1600" dirty="0"/>
              <a:t>A Convolutional Neural Network (</a:t>
            </a:r>
            <a:r>
              <a:rPr lang="en-US" sz="1600" dirty="0" err="1"/>
              <a:t>ConvNet</a:t>
            </a:r>
            <a:r>
              <a:rPr lang="en-US" sz="1600" dirty="0"/>
              <a:t>/CNN) is a Deep Learning algorithm which can take in an input image, assign importance (learnable weights and biases) to various aspects/objects in the image and be able to differentiate one from the other. The pre-processing required in a </a:t>
            </a:r>
            <a:r>
              <a:rPr lang="en-US" sz="1600" dirty="0" err="1"/>
              <a:t>ConvNet</a:t>
            </a:r>
            <a:r>
              <a:rPr lang="en-US" sz="1600" dirty="0"/>
              <a:t> is much lower as compared to other classification algorithms. While in primitive methods filters are hand-engineered, with enough training, </a:t>
            </a:r>
            <a:r>
              <a:rPr lang="en-US" sz="1600" dirty="0" err="1"/>
              <a:t>ConvNets</a:t>
            </a:r>
            <a:r>
              <a:rPr lang="en-US" sz="1600" dirty="0"/>
              <a:t> have the ability to learn these filters/characteristics.</a:t>
            </a:r>
          </a:p>
          <a:p>
            <a:endParaRPr lang="tr-TR" i="1" dirty="0"/>
          </a:p>
        </p:txBody>
      </p:sp>
      <p:sp>
        <p:nvSpPr>
          <p:cNvPr id="5" name="Unvan 1">
            <a:extLst>
              <a:ext uri="{FF2B5EF4-FFF2-40B4-BE49-F238E27FC236}">
                <a16:creationId xmlns:a16="http://schemas.microsoft.com/office/drawing/2014/main" id="{D46134D6-C386-454C-A8A6-917D9D2DEC89}"/>
              </a:ext>
            </a:extLst>
          </p:cNvPr>
          <p:cNvSpPr>
            <a:spLocks noGrp="1"/>
          </p:cNvSpPr>
          <p:nvPr>
            <p:ph type="title"/>
          </p:nvPr>
        </p:nvSpPr>
        <p:spPr>
          <a:xfrm>
            <a:off x="1828800" y="403604"/>
            <a:ext cx="8534400" cy="1507067"/>
          </a:xfrm>
        </p:spPr>
        <p:txBody>
          <a:bodyPr>
            <a:normAutofit/>
          </a:bodyPr>
          <a:lstStyle/>
          <a:p>
            <a:r>
              <a:rPr lang="tr-TR" sz="2800" dirty="0" err="1"/>
              <a:t>Models</a:t>
            </a:r>
            <a:r>
              <a:rPr lang="tr-TR" sz="2800" dirty="0"/>
              <a:t> </a:t>
            </a:r>
            <a:r>
              <a:rPr lang="tr-TR" sz="2800" dirty="0" err="1"/>
              <a:t>That</a:t>
            </a:r>
            <a:r>
              <a:rPr lang="tr-TR" sz="2800" dirty="0"/>
              <a:t> </a:t>
            </a:r>
            <a:r>
              <a:rPr lang="tr-TR" sz="2800" dirty="0" err="1"/>
              <a:t>We</a:t>
            </a:r>
            <a:r>
              <a:rPr lang="tr-TR" sz="2800" dirty="0"/>
              <a:t> </a:t>
            </a:r>
            <a:r>
              <a:rPr lang="tr-TR" sz="2800" dirty="0" err="1"/>
              <a:t>Use</a:t>
            </a:r>
            <a:r>
              <a:rPr lang="tr-TR" sz="2800" dirty="0"/>
              <a:t>:</a:t>
            </a:r>
          </a:p>
        </p:txBody>
      </p:sp>
    </p:spTree>
    <p:extLst>
      <p:ext uri="{BB962C8B-B14F-4D97-AF65-F5344CB8AC3E}">
        <p14:creationId xmlns:p14="http://schemas.microsoft.com/office/powerpoint/2010/main" val="27310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D5EA1BC-2EA8-415F-8242-386FB58821C2}"/>
              </a:ext>
            </a:extLst>
          </p:cNvPr>
          <p:cNvSpPr>
            <a:spLocks noGrp="1"/>
          </p:cNvSpPr>
          <p:nvPr>
            <p:ph type="title"/>
          </p:nvPr>
        </p:nvSpPr>
        <p:spPr>
          <a:xfrm>
            <a:off x="1828799" y="277345"/>
            <a:ext cx="6347535" cy="1507067"/>
          </a:xfrm>
        </p:spPr>
        <p:txBody>
          <a:bodyPr/>
          <a:lstStyle/>
          <a:p>
            <a:r>
              <a:rPr lang="tr-TR" dirty="0"/>
              <a:t>How </a:t>
            </a:r>
            <a:r>
              <a:rPr lang="tr-TR" dirty="0" err="1"/>
              <a:t>the</a:t>
            </a:r>
            <a:r>
              <a:rPr lang="tr-TR" dirty="0"/>
              <a:t> </a:t>
            </a:r>
            <a:r>
              <a:rPr lang="tr-TR" dirty="0" err="1"/>
              <a:t>project</a:t>
            </a:r>
            <a:r>
              <a:rPr lang="tr-TR" dirty="0"/>
              <a:t> </a:t>
            </a:r>
            <a:r>
              <a:rPr lang="tr-TR" dirty="0" err="1"/>
              <a:t>works</a:t>
            </a:r>
            <a:r>
              <a:rPr lang="tr-TR" dirty="0"/>
              <a:t>:</a:t>
            </a:r>
          </a:p>
        </p:txBody>
      </p:sp>
      <p:sp>
        <p:nvSpPr>
          <p:cNvPr id="3" name="Metin kutusu 2">
            <a:extLst>
              <a:ext uri="{FF2B5EF4-FFF2-40B4-BE49-F238E27FC236}">
                <a16:creationId xmlns:a16="http://schemas.microsoft.com/office/drawing/2014/main" id="{90788BBA-F194-48D5-8722-EBBA91E8DE59}"/>
              </a:ext>
            </a:extLst>
          </p:cNvPr>
          <p:cNvSpPr txBox="1"/>
          <p:nvPr/>
        </p:nvSpPr>
        <p:spPr>
          <a:xfrm>
            <a:off x="1350885" y="1784412"/>
            <a:ext cx="9490229" cy="2948179"/>
          </a:xfrm>
          <a:prstGeom prst="rect">
            <a:avLst/>
          </a:prstGeom>
          <a:noFill/>
        </p:spPr>
        <p:txBody>
          <a:bodyPr wrap="square" rtlCol="0">
            <a:spAutoFit/>
          </a:bodyPr>
          <a:lstStyle/>
          <a:p>
            <a:pPr>
              <a:lnSpc>
                <a:spcPct val="150000"/>
              </a:lnSpc>
            </a:pPr>
            <a:r>
              <a:rPr lang="en-US" dirty="0"/>
              <a:t>We load test and train datasets with the Pandas library. Next, we perform the tokenization and lemmatization of the dataset with the preprocessing function. Then we make tokenizer and weight adjustments. Then we enumerate our labels with the </a:t>
            </a:r>
            <a:r>
              <a:rPr lang="en-US" dirty="0" err="1"/>
              <a:t>LabelEncoder</a:t>
            </a:r>
            <a:r>
              <a:rPr lang="en-US" dirty="0"/>
              <a:t> function so that they can be processed. Then we start the classification process with the </a:t>
            </a:r>
            <a:r>
              <a:rPr lang="en-US" dirty="0" err="1"/>
              <a:t>fast_text</a:t>
            </a:r>
            <a:r>
              <a:rPr lang="en-US" dirty="0"/>
              <a:t> function we wrote. After printing the results we obtained to the console, we also create a heatmap. We apply the same operations for the CNN and LSTM models and show the results.</a:t>
            </a:r>
          </a:p>
        </p:txBody>
      </p:sp>
    </p:spTree>
    <p:extLst>
      <p:ext uri="{BB962C8B-B14F-4D97-AF65-F5344CB8AC3E}">
        <p14:creationId xmlns:p14="http://schemas.microsoft.com/office/powerpoint/2010/main" val="118658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1ABBD233-45D5-48E6-8B7B-BB53C90DB003}"/>
              </a:ext>
            </a:extLst>
          </p:cNvPr>
          <p:cNvSpPr txBox="1"/>
          <p:nvPr/>
        </p:nvSpPr>
        <p:spPr>
          <a:xfrm>
            <a:off x="288000" y="719091"/>
            <a:ext cx="5795176" cy="646331"/>
          </a:xfrm>
          <a:prstGeom prst="rect">
            <a:avLst/>
          </a:prstGeom>
          <a:noFill/>
        </p:spPr>
        <p:txBody>
          <a:bodyPr wrap="none" rtlCol="0">
            <a:spAutoFit/>
          </a:bodyPr>
          <a:lstStyle/>
          <a:p>
            <a:r>
              <a:rPr lang="tr-TR" sz="3600" dirty="0"/>
              <a:t>Model of </a:t>
            </a:r>
            <a:r>
              <a:rPr lang="tr-TR" sz="3600" dirty="0" err="1"/>
              <a:t>Fast-Text</a:t>
            </a:r>
            <a:r>
              <a:rPr lang="tr-TR" sz="3600" dirty="0"/>
              <a:t> Model</a:t>
            </a:r>
            <a:endParaRPr lang="en-US" sz="3600" dirty="0"/>
          </a:p>
        </p:txBody>
      </p:sp>
      <p:sp>
        <p:nvSpPr>
          <p:cNvPr id="5" name="Metin kutusu 4">
            <a:extLst>
              <a:ext uri="{FF2B5EF4-FFF2-40B4-BE49-F238E27FC236}">
                <a16:creationId xmlns:a16="http://schemas.microsoft.com/office/drawing/2014/main" id="{763554D6-74AF-43ED-888A-16739B83FE0F}"/>
              </a:ext>
            </a:extLst>
          </p:cNvPr>
          <p:cNvSpPr txBox="1"/>
          <p:nvPr/>
        </p:nvSpPr>
        <p:spPr>
          <a:xfrm>
            <a:off x="6850602" y="719091"/>
            <a:ext cx="4947188" cy="646331"/>
          </a:xfrm>
          <a:prstGeom prst="rect">
            <a:avLst/>
          </a:prstGeom>
          <a:noFill/>
        </p:spPr>
        <p:txBody>
          <a:bodyPr wrap="none" rtlCol="0">
            <a:spAutoFit/>
          </a:bodyPr>
          <a:lstStyle/>
          <a:p>
            <a:r>
              <a:rPr lang="tr-TR" sz="3600" dirty="0">
                <a:solidFill>
                  <a:schemeClr val="bg2">
                    <a:lumMod val="75000"/>
                  </a:schemeClr>
                </a:solidFill>
              </a:rPr>
              <a:t>Model of CNN Model</a:t>
            </a:r>
            <a:endParaRPr lang="en-US" sz="3600" dirty="0">
              <a:solidFill>
                <a:schemeClr val="bg2">
                  <a:lumMod val="75000"/>
                </a:schemeClr>
              </a:solidFill>
            </a:endParaRPr>
          </a:p>
        </p:txBody>
      </p:sp>
      <p:pic>
        <p:nvPicPr>
          <p:cNvPr id="1026" name="Picture 2" descr="https://cdn.discordapp.com/attachments/961619156829077604/976431777444945951/Ekran_goruntusu_2022-05-18_132904.jpg">
            <a:extLst>
              <a:ext uri="{FF2B5EF4-FFF2-40B4-BE49-F238E27FC236}">
                <a16:creationId xmlns:a16="http://schemas.microsoft.com/office/drawing/2014/main" id="{0E485F0B-8084-410E-888D-8E9A1C569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674" y="1401431"/>
            <a:ext cx="3598416" cy="5031682"/>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F7CE41C6-28ED-4643-8CF6-973B25F5E14F}"/>
              </a:ext>
            </a:extLst>
          </p:cNvPr>
          <p:cNvPicPr>
            <a:picLocks noChangeAspect="1"/>
          </p:cNvPicPr>
          <p:nvPr/>
        </p:nvPicPr>
        <p:blipFill>
          <a:blip r:embed="rId3"/>
          <a:stretch>
            <a:fillRect/>
          </a:stretch>
        </p:blipFill>
        <p:spPr>
          <a:xfrm>
            <a:off x="680963" y="1596943"/>
            <a:ext cx="4944273" cy="4155787"/>
          </a:xfrm>
          <a:prstGeom prst="rect">
            <a:avLst/>
          </a:prstGeom>
        </p:spPr>
      </p:pic>
    </p:spTree>
    <p:extLst>
      <p:ext uri="{BB962C8B-B14F-4D97-AF65-F5344CB8AC3E}">
        <p14:creationId xmlns:p14="http://schemas.microsoft.com/office/powerpoint/2010/main" val="316493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4673EF5E-7444-4F28-BA09-9EDF37EB8CF8}"/>
              </a:ext>
            </a:extLst>
          </p:cNvPr>
          <p:cNvSpPr txBox="1"/>
          <p:nvPr/>
        </p:nvSpPr>
        <p:spPr>
          <a:xfrm>
            <a:off x="288000" y="719091"/>
            <a:ext cx="5808000" cy="646331"/>
          </a:xfrm>
          <a:prstGeom prst="rect">
            <a:avLst/>
          </a:prstGeom>
          <a:noFill/>
        </p:spPr>
        <p:txBody>
          <a:bodyPr wrap="none" rtlCol="0">
            <a:spAutoFit/>
          </a:bodyPr>
          <a:lstStyle/>
          <a:p>
            <a:r>
              <a:rPr lang="tr-TR" sz="3600" dirty="0" err="1"/>
              <a:t>Scores</a:t>
            </a:r>
            <a:r>
              <a:rPr lang="tr-TR" sz="3600" dirty="0"/>
              <a:t> of </a:t>
            </a:r>
            <a:r>
              <a:rPr lang="tr-TR" sz="3600" dirty="0" err="1"/>
              <a:t>Fast-Text</a:t>
            </a:r>
            <a:r>
              <a:rPr lang="tr-TR" sz="3600" dirty="0"/>
              <a:t> Model</a:t>
            </a:r>
            <a:endParaRPr lang="en-US" sz="3600" dirty="0"/>
          </a:p>
        </p:txBody>
      </p:sp>
      <p:pic>
        <p:nvPicPr>
          <p:cNvPr id="2" name="Resim 1">
            <a:extLst>
              <a:ext uri="{FF2B5EF4-FFF2-40B4-BE49-F238E27FC236}">
                <a16:creationId xmlns:a16="http://schemas.microsoft.com/office/drawing/2014/main" id="{6ED29CCB-020C-4233-920D-6D2F5E9E9AC8}"/>
              </a:ext>
            </a:extLst>
          </p:cNvPr>
          <p:cNvPicPr>
            <a:picLocks noChangeAspect="1"/>
          </p:cNvPicPr>
          <p:nvPr/>
        </p:nvPicPr>
        <p:blipFill>
          <a:blip r:embed="rId2"/>
          <a:stretch>
            <a:fillRect/>
          </a:stretch>
        </p:blipFill>
        <p:spPr>
          <a:xfrm>
            <a:off x="288000" y="1439558"/>
            <a:ext cx="2497584" cy="5103466"/>
          </a:xfrm>
          <a:prstGeom prst="rect">
            <a:avLst/>
          </a:prstGeom>
        </p:spPr>
      </p:pic>
      <p:pic>
        <p:nvPicPr>
          <p:cNvPr id="3" name="Resim 2">
            <a:extLst>
              <a:ext uri="{FF2B5EF4-FFF2-40B4-BE49-F238E27FC236}">
                <a16:creationId xmlns:a16="http://schemas.microsoft.com/office/drawing/2014/main" id="{37CF2192-CDC0-4D04-BC23-6103AEC0F5B6}"/>
              </a:ext>
            </a:extLst>
          </p:cNvPr>
          <p:cNvPicPr>
            <a:picLocks noChangeAspect="1"/>
          </p:cNvPicPr>
          <p:nvPr/>
        </p:nvPicPr>
        <p:blipFill>
          <a:blip r:embed="rId3"/>
          <a:stretch>
            <a:fillRect/>
          </a:stretch>
        </p:blipFill>
        <p:spPr>
          <a:xfrm>
            <a:off x="2900038" y="3617357"/>
            <a:ext cx="3195962" cy="497148"/>
          </a:xfrm>
          <a:prstGeom prst="rect">
            <a:avLst/>
          </a:prstGeom>
        </p:spPr>
      </p:pic>
      <p:sp>
        <p:nvSpPr>
          <p:cNvPr id="5" name="Metin kutusu 4">
            <a:extLst>
              <a:ext uri="{FF2B5EF4-FFF2-40B4-BE49-F238E27FC236}">
                <a16:creationId xmlns:a16="http://schemas.microsoft.com/office/drawing/2014/main" id="{93BA7806-D5A3-40EE-984B-12CD9E6136C4}"/>
              </a:ext>
            </a:extLst>
          </p:cNvPr>
          <p:cNvSpPr txBox="1"/>
          <p:nvPr/>
        </p:nvSpPr>
        <p:spPr>
          <a:xfrm>
            <a:off x="6850602" y="719091"/>
            <a:ext cx="4960012" cy="646331"/>
          </a:xfrm>
          <a:prstGeom prst="rect">
            <a:avLst/>
          </a:prstGeom>
          <a:noFill/>
        </p:spPr>
        <p:txBody>
          <a:bodyPr wrap="none" rtlCol="0">
            <a:spAutoFit/>
          </a:bodyPr>
          <a:lstStyle/>
          <a:p>
            <a:r>
              <a:rPr lang="tr-TR" sz="3600" dirty="0" err="1">
                <a:solidFill>
                  <a:schemeClr val="bg2">
                    <a:lumMod val="75000"/>
                  </a:schemeClr>
                </a:solidFill>
              </a:rPr>
              <a:t>Scores</a:t>
            </a:r>
            <a:r>
              <a:rPr lang="tr-TR" sz="3600" dirty="0">
                <a:solidFill>
                  <a:schemeClr val="bg2">
                    <a:lumMod val="75000"/>
                  </a:schemeClr>
                </a:solidFill>
              </a:rPr>
              <a:t> of CNN Model</a:t>
            </a:r>
            <a:endParaRPr lang="en-US" sz="3600" dirty="0">
              <a:solidFill>
                <a:schemeClr val="bg2">
                  <a:lumMod val="75000"/>
                </a:schemeClr>
              </a:solidFill>
            </a:endParaRPr>
          </a:p>
        </p:txBody>
      </p:sp>
      <p:pic>
        <p:nvPicPr>
          <p:cNvPr id="7" name="Resim 6">
            <a:extLst>
              <a:ext uri="{FF2B5EF4-FFF2-40B4-BE49-F238E27FC236}">
                <a16:creationId xmlns:a16="http://schemas.microsoft.com/office/drawing/2014/main" id="{D6563400-E7BA-4AC0-ACB6-360EACDBD902}"/>
              </a:ext>
            </a:extLst>
          </p:cNvPr>
          <p:cNvPicPr>
            <a:picLocks noChangeAspect="1"/>
          </p:cNvPicPr>
          <p:nvPr/>
        </p:nvPicPr>
        <p:blipFill rotWithShape="1">
          <a:blip r:embed="rId4"/>
          <a:srcRect l="16291" b="9867"/>
          <a:stretch/>
        </p:blipFill>
        <p:spPr>
          <a:xfrm>
            <a:off x="6455756" y="1439558"/>
            <a:ext cx="2889564" cy="5070630"/>
          </a:xfrm>
          <a:prstGeom prst="rect">
            <a:avLst/>
          </a:prstGeom>
        </p:spPr>
      </p:pic>
      <p:pic>
        <p:nvPicPr>
          <p:cNvPr id="8" name="Resim 7">
            <a:extLst>
              <a:ext uri="{FF2B5EF4-FFF2-40B4-BE49-F238E27FC236}">
                <a16:creationId xmlns:a16="http://schemas.microsoft.com/office/drawing/2014/main" id="{600448D7-64B2-40A4-AFCC-E5DEA9F0CD38}"/>
              </a:ext>
            </a:extLst>
          </p:cNvPr>
          <p:cNvPicPr>
            <a:picLocks noChangeAspect="1"/>
          </p:cNvPicPr>
          <p:nvPr/>
        </p:nvPicPr>
        <p:blipFill rotWithShape="1">
          <a:blip r:embed="rId5"/>
          <a:srcRect t="92427"/>
          <a:stretch/>
        </p:blipFill>
        <p:spPr>
          <a:xfrm>
            <a:off x="9428262" y="3677572"/>
            <a:ext cx="2668424" cy="376717"/>
          </a:xfrm>
          <a:prstGeom prst="rect">
            <a:avLst/>
          </a:prstGeom>
        </p:spPr>
      </p:pic>
    </p:spTree>
    <p:extLst>
      <p:ext uri="{BB962C8B-B14F-4D97-AF65-F5344CB8AC3E}">
        <p14:creationId xmlns:p14="http://schemas.microsoft.com/office/powerpoint/2010/main" val="356896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B4842CBC-336C-4182-8548-D21D1530C468}"/>
              </a:ext>
            </a:extLst>
          </p:cNvPr>
          <p:cNvSpPr txBox="1"/>
          <p:nvPr/>
        </p:nvSpPr>
        <p:spPr>
          <a:xfrm>
            <a:off x="1172218" y="482386"/>
            <a:ext cx="2685351" cy="369332"/>
          </a:xfrm>
          <a:prstGeom prst="rect">
            <a:avLst/>
          </a:prstGeom>
          <a:noFill/>
        </p:spPr>
        <p:txBody>
          <a:bodyPr wrap="none" rtlCol="0">
            <a:spAutoFit/>
          </a:bodyPr>
          <a:lstStyle/>
          <a:p>
            <a:r>
              <a:rPr lang="tr-TR" dirty="0" err="1"/>
              <a:t>Heat</a:t>
            </a:r>
            <a:r>
              <a:rPr lang="tr-TR" dirty="0"/>
              <a:t>  </a:t>
            </a:r>
            <a:r>
              <a:rPr lang="tr-TR" dirty="0" err="1"/>
              <a:t>Map</a:t>
            </a:r>
            <a:r>
              <a:rPr lang="tr-TR" dirty="0"/>
              <a:t> of </a:t>
            </a:r>
            <a:r>
              <a:rPr lang="tr-TR" dirty="0" err="1"/>
              <a:t>Fast-Text</a:t>
            </a:r>
            <a:endParaRPr lang="en-US" dirty="0"/>
          </a:p>
        </p:txBody>
      </p:sp>
      <p:pic>
        <p:nvPicPr>
          <p:cNvPr id="2" name="Resim 1">
            <a:extLst>
              <a:ext uri="{FF2B5EF4-FFF2-40B4-BE49-F238E27FC236}">
                <a16:creationId xmlns:a16="http://schemas.microsoft.com/office/drawing/2014/main" id="{D7A554DC-ABE5-43E7-9642-0B8FF991B6D8}"/>
              </a:ext>
            </a:extLst>
          </p:cNvPr>
          <p:cNvPicPr>
            <a:picLocks noChangeAspect="1"/>
          </p:cNvPicPr>
          <p:nvPr/>
        </p:nvPicPr>
        <p:blipFill>
          <a:blip r:embed="rId2"/>
          <a:stretch>
            <a:fillRect/>
          </a:stretch>
        </p:blipFill>
        <p:spPr>
          <a:xfrm>
            <a:off x="272566" y="851718"/>
            <a:ext cx="4484656" cy="3340296"/>
          </a:xfrm>
          <a:prstGeom prst="rect">
            <a:avLst/>
          </a:prstGeom>
        </p:spPr>
      </p:pic>
      <p:pic>
        <p:nvPicPr>
          <p:cNvPr id="5" name="Resim 4">
            <a:extLst>
              <a:ext uri="{FF2B5EF4-FFF2-40B4-BE49-F238E27FC236}">
                <a16:creationId xmlns:a16="http://schemas.microsoft.com/office/drawing/2014/main" id="{CA4DB91F-1ABA-4713-BCF2-3376AADD92D4}"/>
              </a:ext>
            </a:extLst>
          </p:cNvPr>
          <p:cNvPicPr>
            <a:picLocks noChangeAspect="1"/>
          </p:cNvPicPr>
          <p:nvPr/>
        </p:nvPicPr>
        <p:blipFill>
          <a:blip r:embed="rId3"/>
          <a:stretch>
            <a:fillRect/>
          </a:stretch>
        </p:blipFill>
        <p:spPr>
          <a:xfrm>
            <a:off x="6433406" y="858450"/>
            <a:ext cx="4850696" cy="3333564"/>
          </a:xfrm>
          <a:prstGeom prst="rect">
            <a:avLst/>
          </a:prstGeom>
        </p:spPr>
      </p:pic>
      <p:sp>
        <p:nvSpPr>
          <p:cNvPr id="7" name="Metin kutusu 6">
            <a:extLst>
              <a:ext uri="{FF2B5EF4-FFF2-40B4-BE49-F238E27FC236}">
                <a16:creationId xmlns:a16="http://schemas.microsoft.com/office/drawing/2014/main" id="{12A9BC7A-883B-40CA-AF87-83EB912EE47D}"/>
              </a:ext>
            </a:extLst>
          </p:cNvPr>
          <p:cNvSpPr txBox="1"/>
          <p:nvPr/>
        </p:nvSpPr>
        <p:spPr>
          <a:xfrm>
            <a:off x="7516078" y="482386"/>
            <a:ext cx="2263761" cy="646331"/>
          </a:xfrm>
          <a:prstGeom prst="rect">
            <a:avLst/>
          </a:prstGeom>
          <a:noFill/>
        </p:spPr>
        <p:txBody>
          <a:bodyPr wrap="none" rtlCol="0">
            <a:spAutoFit/>
          </a:bodyPr>
          <a:lstStyle/>
          <a:p>
            <a:r>
              <a:rPr lang="tr-TR" dirty="0" err="1"/>
              <a:t>Heat</a:t>
            </a:r>
            <a:r>
              <a:rPr lang="tr-TR" dirty="0"/>
              <a:t>  </a:t>
            </a:r>
            <a:r>
              <a:rPr lang="tr-TR" dirty="0" err="1"/>
              <a:t>Map</a:t>
            </a:r>
            <a:r>
              <a:rPr lang="tr-TR" dirty="0"/>
              <a:t> of CNN</a:t>
            </a:r>
          </a:p>
          <a:p>
            <a:endParaRPr lang="en-US" dirty="0"/>
          </a:p>
        </p:txBody>
      </p:sp>
    </p:spTree>
    <p:extLst>
      <p:ext uri="{BB962C8B-B14F-4D97-AF65-F5344CB8AC3E}">
        <p14:creationId xmlns:p14="http://schemas.microsoft.com/office/powerpoint/2010/main" val="332019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E591D0D-950E-4EBE-8A7C-685E2A4F89C8}"/>
              </a:ext>
            </a:extLst>
          </p:cNvPr>
          <p:cNvSpPr/>
          <p:nvPr/>
        </p:nvSpPr>
        <p:spPr>
          <a:xfrm>
            <a:off x="1991982" y="1928647"/>
            <a:ext cx="7923964" cy="923330"/>
          </a:xfrm>
          <a:prstGeom prst="rect">
            <a:avLst/>
          </a:prstGeom>
          <a:noFill/>
        </p:spPr>
        <p:txBody>
          <a:bodyPr wrap="none" lIns="91440" tIns="45720" rIns="91440" bIns="45720">
            <a:spAutoFit/>
          </a:bodyPr>
          <a:lstStyle/>
          <a:p>
            <a:pPr algn="ctr"/>
            <a:r>
              <a:rPr lang="tr-TR" sz="5400" b="1" cap="none" spc="50" dirty="0" err="1">
                <a:ln w="0"/>
                <a:solidFill>
                  <a:schemeClr val="bg2"/>
                </a:solidFill>
                <a:effectLst>
                  <a:innerShdw blurRad="63500" dist="50800" dir="13500000">
                    <a:srgbClr val="000000">
                      <a:alpha val="50000"/>
                    </a:srgbClr>
                  </a:innerShdw>
                </a:effectLst>
              </a:rPr>
              <a:t>Thank</a:t>
            </a:r>
            <a:r>
              <a:rPr lang="tr-TR" sz="5400" b="1" cap="none" spc="50" dirty="0">
                <a:ln w="0"/>
                <a:solidFill>
                  <a:schemeClr val="bg2"/>
                </a:solidFill>
                <a:effectLst>
                  <a:innerShdw blurRad="63500" dist="50800" dir="13500000">
                    <a:srgbClr val="000000">
                      <a:alpha val="50000"/>
                    </a:srgbClr>
                  </a:innerShdw>
                </a:effectLst>
              </a:rPr>
              <a:t> </a:t>
            </a:r>
            <a:r>
              <a:rPr lang="tr-TR" sz="5400" b="1" cap="none" spc="50" dirty="0" err="1">
                <a:ln w="0"/>
                <a:solidFill>
                  <a:schemeClr val="bg2"/>
                </a:solidFill>
                <a:effectLst>
                  <a:innerShdw blurRad="63500" dist="50800" dir="13500000">
                    <a:srgbClr val="000000">
                      <a:alpha val="50000"/>
                    </a:srgbClr>
                  </a:innerShdw>
                </a:effectLst>
              </a:rPr>
              <a:t>You</a:t>
            </a:r>
            <a:r>
              <a:rPr lang="tr-TR" sz="5400" b="1" cap="none" spc="50" dirty="0">
                <a:ln w="0"/>
                <a:solidFill>
                  <a:schemeClr val="bg2"/>
                </a:solidFill>
                <a:effectLst>
                  <a:innerShdw blurRad="63500" dist="50800" dir="13500000">
                    <a:srgbClr val="000000">
                      <a:alpha val="50000"/>
                    </a:srgbClr>
                  </a:innerShdw>
                </a:effectLst>
              </a:rPr>
              <a:t> </a:t>
            </a:r>
            <a:r>
              <a:rPr lang="tr-TR" sz="5400" b="1" cap="none" spc="50" dirty="0" err="1">
                <a:ln w="0"/>
                <a:solidFill>
                  <a:schemeClr val="bg2"/>
                </a:solidFill>
                <a:effectLst>
                  <a:innerShdw blurRad="63500" dist="50800" dir="13500000">
                    <a:srgbClr val="000000">
                      <a:alpha val="50000"/>
                    </a:srgbClr>
                  </a:innerShdw>
                </a:effectLst>
              </a:rPr>
              <a:t>for</a:t>
            </a:r>
            <a:r>
              <a:rPr lang="tr-TR" sz="5400" b="1" cap="none" spc="50" dirty="0">
                <a:ln w="0"/>
                <a:solidFill>
                  <a:schemeClr val="bg2"/>
                </a:solidFill>
                <a:effectLst>
                  <a:innerShdw blurRad="63500" dist="50800" dir="13500000">
                    <a:srgbClr val="000000">
                      <a:alpha val="50000"/>
                    </a:srgbClr>
                  </a:innerShdw>
                </a:effectLst>
              </a:rPr>
              <a:t> </a:t>
            </a:r>
            <a:r>
              <a:rPr lang="tr-TR" sz="5400" b="1" cap="none" spc="50" dirty="0" err="1">
                <a:ln w="0"/>
                <a:solidFill>
                  <a:schemeClr val="bg2"/>
                </a:solidFill>
                <a:effectLst>
                  <a:innerShdw blurRad="63500" dist="50800" dir="13500000">
                    <a:srgbClr val="000000">
                      <a:alpha val="50000"/>
                    </a:srgbClr>
                  </a:innerShdw>
                </a:effectLst>
              </a:rPr>
              <a:t>Listening</a:t>
            </a:r>
            <a:endParaRPr lang="tr-TR"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887436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166</TotalTime>
  <Words>618</Words>
  <Application>Microsoft Office PowerPoint</Application>
  <PresentationFormat>Geniş ekran</PresentationFormat>
  <Paragraphs>44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Dilim</vt:lpstr>
      <vt:lpstr>PowerPoint Sunusu</vt:lpstr>
      <vt:lpstr>Lıbraries that We use </vt:lpstr>
      <vt:lpstr>Lıbraries that We use </vt:lpstr>
      <vt:lpstr>Models That We Use:</vt:lpstr>
      <vt:lpstr>How the project works:</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Kutay AKGUN</dc:creator>
  <cp:lastModifiedBy>Kutay AKGUN</cp:lastModifiedBy>
  <cp:revision>19</cp:revision>
  <dcterms:created xsi:type="dcterms:W3CDTF">2022-04-07T13:44:26Z</dcterms:created>
  <dcterms:modified xsi:type="dcterms:W3CDTF">2022-05-18T13:10:55Z</dcterms:modified>
</cp:coreProperties>
</file>