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2" r:id="rId5"/>
    <p:sldId id="260" r:id="rId6"/>
    <p:sldId id="261" r:id="rId7"/>
    <p:sldId id="257" r:id="rId8"/>
    <p:sldId id="264" r:id="rId9"/>
    <p:sldId id="269" r:id="rId10"/>
    <p:sldId id="265" r:id="rId11"/>
    <p:sldId id="266" r:id="rId12"/>
    <p:sldId id="267" r:id="rId13"/>
    <p:sldId id="268" r:id="rId14"/>
    <p:sldId id="25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2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1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3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16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32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68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28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1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9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34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9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E539-1C02-4163-B16D-4442EFC65821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EB8E-232B-4E20-86B3-79913C81D05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MSIPCM87144f4ca18d971095b0ce8f" descr="{&quot;HashCode&quot;:-1143146951,&quot;Placement&quot;:&quot;Footer&quot;,&quot;Top&quot;:516.65155,&quot;Left&quot;:0.0}"/>
          <p:cNvSpPr txBox="1"/>
          <p:nvPr userDrawn="1"/>
        </p:nvSpPr>
        <p:spPr>
          <a:xfrm>
            <a:off x="0" y="6561475"/>
            <a:ext cx="1573148" cy="296525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tr-TR" sz="1200" smtClean="0">
                <a:solidFill>
                  <a:srgbClr val="BAD80A"/>
                </a:solidFill>
                <a:latin typeface="Calibri" panose="020F0502020204030204" pitchFamily="34" charset="0"/>
              </a:rPr>
              <a:t>Sensitivity: Personal</a:t>
            </a:r>
            <a:endParaRPr lang="tr-TR" sz="1200">
              <a:solidFill>
                <a:srgbClr val="BAD80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8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38" y="4078679"/>
            <a:ext cx="6751325" cy="278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Diamond Price Estimation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Kutay Erkan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25.12.2018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530" y="6400801"/>
            <a:ext cx="1287263" cy="4172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8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Exploratory Analysis - Cut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634337"/>
            <a:ext cx="95821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Exploratory Analysis - Color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629575"/>
            <a:ext cx="98202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Exploratory Analysis - Clarity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627633"/>
            <a:ext cx="97726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Exploratory Analysis - Table &amp; Depth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1170124"/>
            <a:ext cx="5760000" cy="46207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73" y="1170124"/>
            <a:ext cx="5760000" cy="41981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4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7938"/>
            <a:ext cx="10515600" cy="4863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2000" dirty="0" smtClean="0"/>
              <a:t>Source: https://www.torresjewelco.com.au/diamonds/education/depth-table-percentage.html</a:t>
            </a:r>
            <a:endParaRPr lang="tr-TR" sz="2000" dirty="0"/>
          </a:p>
        </p:txBody>
      </p:sp>
      <p:pic>
        <p:nvPicPr>
          <p:cNvPr id="1026" name="Picture 2" descr="Image result for diamond depth table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59" y="1346378"/>
            <a:ext cx="9366282" cy="41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Exploratory Analysis - Table &amp; Depth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30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Label Encoding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tr-TR" dirty="0"/>
              <a:t>df['cut</a:t>
            </a:r>
            <a:r>
              <a:rPr lang="tr-TR" dirty="0" smtClean="0"/>
              <a:t>']</a:t>
            </a:r>
          </a:p>
          <a:p>
            <a:pPr marL="0" indent="0">
              <a:buNone/>
            </a:pPr>
            <a:r>
              <a:rPr lang="tr-TR" dirty="0" smtClean="0"/>
              <a:t>{</a:t>
            </a:r>
            <a:r>
              <a:rPr lang="tr-TR" dirty="0"/>
              <a:t>'Fair': 1, 'Good': 2, 'Very Good': 3, 'Premium': 4, 'Ideal':5</a:t>
            </a:r>
            <a:r>
              <a:rPr lang="tr-TR" dirty="0" smtClean="0"/>
              <a:t>}</a:t>
            </a:r>
            <a:endParaRPr lang="tr-TR" dirty="0"/>
          </a:p>
          <a:p>
            <a:r>
              <a:rPr lang="tr-TR" dirty="0" smtClean="0"/>
              <a:t>df</a:t>
            </a:r>
            <a:r>
              <a:rPr lang="tr-TR" dirty="0"/>
              <a:t>['color</a:t>
            </a:r>
            <a:r>
              <a:rPr lang="tr-TR" dirty="0" smtClean="0"/>
              <a:t>']</a:t>
            </a:r>
          </a:p>
          <a:p>
            <a:pPr marL="0" indent="0">
              <a:buNone/>
            </a:pPr>
            <a:r>
              <a:rPr lang="tr-TR" dirty="0" smtClean="0"/>
              <a:t>{</a:t>
            </a:r>
            <a:r>
              <a:rPr lang="tr-TR" dirty="0"/>
              <a:t>'J': 1, 'I': 2, 'H': 3, 'G': 4, 'F':5, 'E':6, 'D':7</a:t>
            </a:r>
            <a:r>
              <a:rPr lang="tr-TR" dirty="0" smtClean="0"/>
              <a:t>}</a:t>
            </a:r>
            <a:endParaRPr lang="tr-TR" dirty="0"/>
          </a:p>
          <a:p>
            <a:r>
              <a:rPr lang="tr-TR" dirty="0" smtClean="0"/>
              <a:t>df</a:t>
            </a:r>
            <a:r>
              <a:rPr lang="tr-TR" dirty="0"/>
              <a:t>['clarity</a:t>
            </a:r>
            <a:r>
              <a:rPr lang="tr-TR" dirty="0" smtClean="0"/>
              <a:t>']</a:t>
            </a:r>
          </a:p>
          <a:p>
            <a:pPr marL="0" indent="0">
              <a:buNone/>
            </a:pPr>
            <a:r>
              <a:rPr lang="tr-TR" dirty="0" smtClean="0"/>
              <a:t>{</a:t>
            </a:r>
            <a:r>
              <a:rPr lang="tr-TR" dirty="0"/>
              <a:t>'I3': 1, 'I2': 2, 'I1': 3, 'SI2': 4, 'SI1':5</a:t>
            </a:r>
            <a:r>
              <a:rPr lang="tr-TR" dirty="0" smtClean="0"/>
              <a:t>,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'VS2':6, 'VS1':7, 'VVS2': 8, 'VVS1':9, 'IF':10, 'FL':11</a:t>
            </a: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71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Train/Validation/Test Split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tr-TR" dirty="0" smtClean="0"/>
              <a:t>Separation</a:t>
            </a:r>
          </a:p>
          <a:p>
            <a:pPr lvl="1"/>
            <a:r>
              <a:rPr lang="tr-TR" dirty="0" smtClean="0"/>
              <a:t>Train: %50</a:t>
            </a:r>
          </a:p>
          <a:p>
            <a:pPr lvl="1"/>
            <a:r>
              <a:rPr lang="tr-TR" dirty="0" smtClean="0"/>
              <a:t>Validation: %25</a:t>
            </a:r>
          </a:p>
          <a:p>
            <a:pPr lvl="1"/>
            <a:r>
              <a:rPr lang="tr-TR" dirty="0" smtClean="0"/>
              <a:t>Test: %25</a:t>
            </a:r>
          </a:p>
          <a:p>
            <a:r>
              <a:rPr lang="tr-TR" dirty="0" smtClean="0"/>
              <a:t>Strafitication</a:t>
            </a:r>
          </a:p>
          <a:p>
            <a:pPr lvl="1"/>
            <a:r>
              <a:rPr lang="tr-TR" dirty="0" smtClean="0"/>
              <a:t>100 bins on the target using np. digitize, as root_price is continuous</a:t>
            </a:r>
          </a:p>
          <a:p>
            <a:r>
              <a:rPr lang="tr-TR" dirty="0" smtClean="0"/>
              <a:t>Shuffling</a:t>
            </a:r>
          </a:p>
          <a:p>
            <a:pPr lvl="1"/>
            <a:r>
              <a:rPr lang="tr-TR" dirty="0" smtClean="0"/>
              <a:t>Dataset is ordered on price when imported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36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 Selection – Decision Tree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tr-TR" dirty="0" smtClean="0"/>
              <a:t>Default Decision Tree regressor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90" y="1975281"/>
            <a:ext cx="9578958" cy="14692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89" y="4001123"/>
            <a:ext cx="6061685" cy="13077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12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Decision Tree Hyperparameter Tuning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tr-TR" dirty="0" smtClean="0"/>
              <a:t>GridSearchCV is used</a:t>
            </a:r>
          </a:p>
          <a:p>
            <a:r>
              <a:rPr lang="tr-TR" dirty="0"/>
              <a:t>grid={"max_depth":[1,2,3,4,5,6,7,8,9,10,11,12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   </a:t>
            </a:r>
            <a:r>
              <a:rPr lang="tr-TR" dirty="0"/>
              <a:t>"min_samples_split":[10,20,50,100],</a:t>
            </a:r>
          </a:p>
          <a:p>
            <a:pPr marL="0" indent="0">
              <a:buNone/>
            </a:pPr>
            <a:r>
              <a:rPr lang="tr-TR" dirty="0" smtClean="0"/>
              <a:t>             </a:t>
            </a:r>
            <a:r>
              <a:rPr lang="tr-TR" dirty="0"/>
              <a:t>"min_samples_leaf":[1,5,10,20,50,100</a:t>
            </a:r>
            <a:r>
              <a:rPr lang="tr-TR" dirty="0" smtClean="0"/>
              <a:t>]}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50" y="3543161"/>
            <a:ext cx="10132897" cy="762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84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 Selection – Decision Tree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tr-TR" dirty="0" smtClean="0"/>
              <a:t>Decision Tree regressor on validation data, w/ or w/o tuning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2289837"/>
            <a:ext cx="10243462" cy="289354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r>
              <a:rPr lang="tr-TR" dirty="0" smtClean="0"/>
              <a:t>The Dataset</a:t>
            </a:r>
          </a:p>
          <a:p>
            <a:r>
              <a:rPr lang="tr-TR" dirty="0" smtClean="0"/>
              <a:t>Feature Engineering</a:t>
            </a:r>
          </a:p>
          <a:p>
            <a:r>
              <a:rPr lang="tr-TR" dirty="0" smtClean="0"/>
              <a:t>Exploratory Analysis</a:t>
            </a:r>
          </a:p>
          <a:p>
            <a:r>
              <a:rPr lang="tr-TR" dirty="0" smtClean="0"/>
              <a:t>Label Encoding</a:t>
            </a:r>
          </a:p>
          <a:p>
            <a:r>
              <a:rPr lang="tr-TR" dirty="0" smtClean="0"/>
              <a:t>Model Selection – Decision Tree</a:t>
            </a:r>
          </a:p>
          <a:p>
            <a:r>
              <a:rPr lang="tr-TR" dirty="0" smtClean="0"/>
              <a:t>Decision Tree Hyperparameter Tuning</a:t>
            </a:r>
          </a:p>
          <a:p>
            <a:r>
              <a:rPr lang="tr-TR" dirty="0" smtClean="0"/>
              <a:t>Model Selection – Linear Regression</a:t>
            </a:r>
          </a:p>
          <a:p>
            <a:r>
              <a:rPr lang="tr-TR" dirty="0" smtClean="0"/>
              <a:t>Final Performance &amp; Comparison</a:t>
            </a:r>
          </a:p>
          <a:p>
            <a:r>
              <a:rPr lang="tr-TR" dirty="0" smtClean="0"/>
              <a:t>Comments &amp; Discussion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0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 Selection – Linear Regression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tr-TR" dirty="0" smtClean="0"/>
              <a:t>Linear Regression with the following (rounded) formula:</a:t>
            </a:r>
          </a:p>
          <a:p>
            <a:pPr marL="0" indent="0">
              <a:buNone/>
            </a:pPr>
            <a:r>
              <a:rPr lang="tr-TR" sz="1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Price = </a:t>
            </a:r>
            <a:r>
              <a:rPr lang="tr-TR" sz="1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(-</a:t>
            </a:r>
            <a:r>
              <a:rPr lang="tr-TR" sz="1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4.46 + (Volume*0.07) +(Clarity*0.5)+(Color*0.4)+(Cut*0.09)+(Table*0.03)+(Depth*0.05</a:t>
            </a:r>
            <a:r>
              <a:rPr lang="tr-TR" sz="1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))</a:t>
            </a:r>
            <a:r>
              <a:rPr lang="tr-TR" sz="2400" b="1" baseline="30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^3</a:t>
            </a:r>
            <a:endParaRPr lang="tr-TR" sz="2000" b="1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24" y="2656967"/>
            <a:ext cx="8493904" cy="35199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Final </a:t>
            </a:r>
            <a:r>
              <a:rPr lang="tr-TR" dirty="0" smtClean="0"/>
              <a:t>Performance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6" y="1358283"/>
            <a:ext cx="8897254" cy="41414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Up Ribbon 8"/>
          <p:cNvSpPr/>
          <p:nvPr/>
        </p:nvSpPr>
        <p:spPr>
          <a:xfrm>
            <a:off x="9507985" y="1580225"/>
            <a:ext cx="2494626" cy="1331651"/>
          </a:xfrm>
          <a:prstGeom prst="ribbon2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200" dirty="0" smtClean="0">
                <a:solidFill>
                  <a:schemeClr val="tx1"/>
                </a:solidFill>
              </a:rPr>
              <a:t>1</a:t>
            </a:r>
            <a:endParaRPr lang="tr-T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Comments &amp; Discussion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tr-TR" dirty="0" smtClean="0"/>
              <a:t>Cube root assumption for price ~ volume might be researched further</a:t>
            </a:r>
          </a:p>
          <a:p>
            <a:r>
              <a:rPr lang="tr-TR" dirty="0" smtClean="0"/>
              <a:t>Cut, table, and depth might be combined</a:t>
            </a:r>
          </a:p>
          <a:p>
            <a:r>
              <a:rPr lang="tr-TR" dirty="0" smtClean="0"/>
              <a:t>Decision tree might be smaller for interpretability</a:t>
            </a:r>
          </a:p>
          <a:p>
            <a:r>
              <a:rPr lang="tr-TR" dirty="0" smtClean="0"/>
              <a:t>Depth, table must be transformed for better usability in Linear Regression!</a:t>
            </a:r>
          </a:p>
          <a:p>
            <a:pPr lvl="1"/>
            <a:r>
              <a:rPr lang="tr-TR" dirty="0" smtClean="0"/>
              <a:t>New values with possibly higher-than-average depth or table will predict bad results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43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The Dataset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r>
              <a:rPr lang="tr-TR" dirty="0" smtClean="0"/>
              <a:t>1 </a:t>
            </a:r>
            <a:r>
              <a:rPr lang="tr-TR" dirty="0" smtClean="0"/>
              <a:t>target, 10 features</a:t>
            </a:r>
            <a:endParaRPr lang="tr-TR" dirty="0" smtClean="0"/>
          </a:p>
          <a:p>
            <a:pPr lvl="1"/>
            <a:r>
              <a:rPr lang="tr-TR" dirty="0" smtClean="0"/>
              <a:t>Color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D: best, J: Worst</a:t>
            </a:r>
          </a:p>
          <a:p>
            <a:pPr lvl="1"/>
            <a:r>
              <a:rPr lang="tr-TR" dirty="0" smtClean="0"/>
              <a:t>Clarity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</a:rPr>
              <a:t>FL (Flawless), IF, VVS1</a:t>
            </a:r>
            <a:r>
              <a:rPr lang="tr-TR" dirty="0">
                <a:sym typeface="Wingdings" panose="05000000000000000000" pitchFamily="2" charset="2"/>
              </a:rPr>
              <a:t>, VVS2, VS1, VS2, SI1, SI2, I1, I2, </a:t>
            </a:r>
            <a:r>
              <a:rPr lang="tr-TR" dirty="0" smtClean="0">
                <a:sym typeface="Wingdings" panose="05000000000000000000" pitchFamily="2" charset="2"/>
              </a:rPr>
              <a:t>I3</a:t>
            </a:r>
          </a:p>
          <a:p>
            <a:pPr lvl="1"/>
            <a:r>
              <a:rPr lang="tr-TR" dirty="0" smtClean="0"/>
              <a:t>Depth, Table </a:t>
            </a:r>
            <a:r>
              <a:rPr lang="tr-TR" dirty="0" smtClean="0">
                <a:sym typeface="Wingdings" panose="05000000000000000000" pitchFamily="2" charset="2"/>
              </a:rPr>
              <a:t> To be explained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No missing data, +53k samples</a:t>
            </a:r>
            <a:endParaRPr lang="tr-TR" dirty="0"/>
          </a:p>
        </p:txBody>
      </p:sp>
      <p:grpSp>
        <p:nvGrpSpPr>
          <p:cNvPr id="7" name="Group 6"/>
          <p:cNvGrpSpPr/>
          <p:nvPr/>
        </p:nvGrpSpPr>
        <p:grpSpPr>
          <a:xfrm>
            <a:off x="1500326" y="3350959"/>
            <a:ext cx="9191348" cy="3295012"/>
            <a:chOff x="1211297" y="2483528"/>
            <a:chExt cx="9769406" cy="3502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297" y="2483528"/>
              <a:ext cx="9769406" cy="350224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7510509" y="2483528"/>
              <a:ext cx="958788" cy="3502239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0572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r>
              <a:rPr lang="tr-TR" dirty="0" smtClean="0"/>
              <a:t>df['volume'] = df['x'] * df['y'] * df['z']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Feature Engineering</a:t>
            </a:r>
            <a:endParaRPr lang="tr-TR" dirty="0"/>
          </a:p>
        </p:txBody>
      </p:sp>
      <p:sp>
        <p:nvSpPr>
          <p:cNvPr id="5" name="Right Arrow 4"/>
          <p:cNvSpPr/>
          <p:nvPr/>
        </p:nvSpPr>
        <p:spPr>
          <a:xfrm>
            <a:off x="5253731" y="3080551"/>
            <a:ext cx="727779" cy="57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38037" y="1825195"/>
            <a:ext cx="5230558" cy="2862216"/>
            <a:chOff x="125120" y="2041865"/>
            <a:chExt cx="4438650" cy="24288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20" y="2041865"/>
              <a:ext cx="4438650" cy="2428875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4012705" y="3959441"/>
              <a:ext cx="383517" cy="355107"/>
            </a:xfrm>
            <a:prstGeom prst="mathMultiply">
              <a:avLst>
                <a:gd name="adj1" fmla="val 11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023"/>
          <a:stretch/>
        </p:blipFill>
        <p:spPr>
          <a:xfrm>
            <a:off x="5981102" y="1700905"/>
            <a:ext cx="4955606" cy="33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r>
              <a:rPr lang="tr-TR" dirty="0" smtClean="0"/>
              <a:t>df['volume'] = df['x'] * df['y'] * df['z']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Feature Engineering</a:t>
            </a:r>
            <a:endParaRPr lang="tr-TR" dirty="0"/>
          </a:p>
        </p:txBody>
      </p:sp>
      <p:sp>
        <p:nvSpPr>
          <p:cNvPr id="5" name="Right Arrow 4"/>
          <p:cNvSpPr/>
          <p:nvPr/>
        </p:nvSpPr>
        <p:spPr>
          <a:xfrm>
            <a:off x="5253731" y="3080551"/>
            <a:ext cx="727779" cy="57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38037" y="1825195"/>
            <a:ext cx="5230558" cy="2862216"/>
            <a:chOff x="125120" y="2041865"/>
            <a:chExt cx="4438650" cy="24288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20" y="2041865"/>
              <a:ext cx="4438650" cy="2428875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4012705" y="3959441"/>
              <a:ext cx="383517" cy="355107"/>
            </a:xfrm>
            <a:prstGeom prst="mathMultiply">
              <a:avLst>
                <a:gd name="adj1" fmla="val 11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10989910" y="3092538"/>
            <a:ext cx="727779" cy="57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6" name="Group 15"/>
          <p:cNvGrpSpPr/>
          <p:nvPr/>
        </p:nvGrpSpPr>
        <p:grpSpPr>
          <a:xfrm>
            <a:off x="5981102" y="1700905"/>
            <a:ext cx="4955606" cy="3359368"/>
            <a:chOff x="5981102" y="1700905"/>
            <a:chExt cx="4955606" cy="33593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1023"/>
            <a:stretch/>
          </p:blipFill>
          <p:spPr>
            <a:xfrm>
              <a:off x="5981102" y="1700905"/>
              <a:ext cx="4955606" cy="3359368"/>
            </a:xfrm>
            <a:prstGeom prst="rect">
              <a:avLst/>
            </a:prstGeom>
          </p:spPr>
        </p:pic>
        <p:sp>
          <p:nvSpPr>
            <p:cNvPr id="12" name="Multiply 11"/>
            <p:cNvSpPr/>
            <p:nvPr/>
          </p:nvSpPr>
          <p:spPr>
            <a:xfrm>
              <a:off x="6455702" y="2676356"/>
              <a:ext cx="451941" cy="418462"/>
            </a:xfrm>
            <a:prstGeom prst="mathMultiply">
              <a:avLst>
                <a:gd name="adj1" fmla="val 11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6455702" y="3429665"/>
              <a:ext cx="451941" cy="418462"/>
            </a:xfrm>
            <a:prstGeom prst="mathMultiply">
              <a:avLst>
                <a:gd name="adj1" fmla="val 11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6455702" y="4110575"/>
              <a:ext cx="451941" cy="418462"/>
            </a:xfrm>
            <a:prstGeom prst="mathMultiply">
              <a:avLst>
                <a:gd name="adj1" fmla="val 11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10202079" y="4110575"/>
              <a:ext cx="451941" cy="418462"/>
            </a:xfrm>
            <a:prstGeom prst="mathMultiply">
              <a:avLst>
                <a:gd name="adj1" fmla="val 11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093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r>
              <a:rPr lang="tr-TR" dirty="0" smtClean="0"/>
              <a:t>df['volume'] = df['x'] * df['y'] * df['z']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Feature Engineering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19" y="2066483"/>
            <a:ext cx="6084162" cy="41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r>
              <a:rPr lang="tr-TR" dirty="0" smtClean="0"/>
              <a:t>df['root_price'] = np.cbrt(df['price'])</a:t>
            </a:r>
            <a:endParaRPr lang="tr-T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Feature Engineering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76" y="2346961"/>
            <a:ext cx="4185888" cy="399287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98624" y="4055349"/>
            <a:ext cx="1562920" cy="57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36" y="2346961"/>
            <a:ext cx="3967464" cy="4002266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1544320" y="2529840"/>
            <a:ext cx="1137920" cy="3230880"/>
          </a:xfrm>
          <a:custGeom>
            <a:avLst/>
            <a:gdLst>
              <a:gd name="connsiteX0" fmla="*/ 0 w 1137920"/>
              <a:gd name="connsiteY0" fmla="*/ 3230880 h 3230880"/>
              <a:gd name="connsiteX1" fmla="*/ 518160 w 1137920"/>
              <a:gd name="connsiteY1" fmla="*/ 2651760 h 3230880"/>
              <a:gd name="connsiteX2" fmla="*/ 772160 w 1137920"/>
              <a:gd name="connsiteY2" fmla="*/ 1879600 h 3230880"/>
              <a:gd name="connsiteX3" fmla="*/ 1046480 w 1137920"/>
              <a:gd name="connsiteY3" fmla="*/ 822960 h 3230880"/>
              <a:gd name="connsiteX4" fmla="*/ 1137920 w 1137920"/>
              <a:gd name="connsiteY4" fmla="*/ 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3230880">
                <a:moveTo>
                  <a:pt x="0" y="3230880"/>
                </a:moveTo>
                <a:cubicBezTo>
                  <a:pt x="194733" y="3053926"/>
                  <a:pt x="389467" y="2876973"/>
                  <a:pt x="518160" y="2651760"/>
                </a:cubicBezTo>
                <a:cubicBezTo>
                  <a:pt x="646853" y="2426547"/>
                  <a:pt x="684107" y="2184400"/>
                  <a:pt x="772160" y="1879600"/>
                </a:cubicBezTo>
                <a:cubicBezTo>
                  <a:pt x="860213" y="1574800"/>
                  <a:pt x="985520" y="1136227"/>
                  <a:pt x="1046480" y="822960"/>
                </a:cubicBezTo>
                <a:cubicBezTo>
                  <a:pt x="1107440" y="509693"/>
                  <a:pt x="1061720" y="220133"/>
                  <a:pt x="1137920" y="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199120" y="2621280"/>
            <a:ext cx="1005840" cy="31496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Exploratory Analysis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07" y="679350"/>
            <a:ext cx="10262586" cy="61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328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Exploratory Analysis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07" y="679350"/>
            <a:ext cx="10262586" cy="6178650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12229" y="4521108"/>
            <a:ext cx="451941" cy="418462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ultiply 9"/>
          <p:cNvSpPr/>
          <p:nvPr/>
        </p:nvSpPr>
        <p:spPr>
          <a:xfrm>
            <a:off x="612229" y="5009380"/>
            <a:ext cx="451941" cy="418462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ultiply 10"/>
          <p:cNvSpPr/>
          <p:nvPr/>
        </p:nvSpPr>
        <p:spPr>
          <a:xfrm>
            <a:off x="612229" y="4067134"/>
            <a:ext cx="451941" cy="418462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ultiply 11"/>
          <p:cNvSpPr/>
          <p:nvPr/>
        </p:nvSpPr>
        <p:spPr>
          <a:xfrm>
            <a:off x="612229" y="3613767"/>
            <a:ext cx="451941" cy="418462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ultiply 12"/>
          <p:cNvSpPr/>
          <p:nvPr/>
        </p:nvSpPr>
        <p:spPr>
          <a:xfrm>
            <a:off x="612229" y="824414"/>
            <a:ext cx="451941" cy="418462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 flipH="1">
            <a:off x="675811" y="1177295"/>
            <a:ext cx="32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</a:rPr>
              <a:t>?</a:t>
            </a:r>
            <a:endParaRPr lang="tr-TR" sz="3200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75811" y="1665567"/>
            <a:ext cx="32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</a:rPr>
              <a:t>?</a:t>
            </a:r>
            <a:endParaRPr lang="tr-TR" sz="32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75811" y="2120146"/>
            <a:ext cx="32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</a:rPr>
              <a:t>?</a:t>
            </a:r>
            <a:endParaRPr lang="tr-TR" sz="3200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75811" y="2574413"/>
            <a:ext cx="32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</a:rPr>
              <a:t>?</a:t>
            </a:r>
            <a:endParaRPr lang="tr-TR" sz="3200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75811" y="3045270"/>
            <a:ext cx="32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</a:rPr>
              <a:t>?</a:t>
            </a:r>
            <a:endParaRPr lang="tr-TR" sz="3200" b="1" dirty="0">
              <a:solidFill>
                <a:srgbClr val="FFC000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612229" y="5449569"/>
            <a:ext cx="420149" cy="41016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5-Point Star 18"/>
          <p:cNvSpPr/>
          <p:nvPr/>
        </p:nvSpPr>
        <p:spPr>
          <a:xfrm>
            <a:off x="612229" y="5881456"/>
            <a:ext cx="420149" cy="41016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499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Diamond Price Estimation</vt:lpstr>
      <vt:lpstr>Agenda</vt:lpstr>
      <vt:lpstr>The Dataset</vt:lpstr>
      <vt:lpstr>Feature Engineering</vt:lpstr>
      <vt:lpstr>Feature Engineering</vt:lpstr>
      <vt:lpstr>Feature Engineering</vt:lpstr>
      <vt:lpstr>Feature Engineering</vt:lpstr>
      <vt:lpstr>Exploratory Analysis</vt:lpstr>
      <vt:lpstr>Exploratory Analysis</vt:lpstr>
      <vt:lpstr>Exploratory Analysis - Cut</vt:lpstr>
      <vt:lpstr>Exploratory Analysis - Color</vt:lpstr>
      <vt:lpstr>Exploratory Analysis - Clarity</vt:lpstr>
      <vt:lpstr>Exploratory Analysis - Table &amp; Depth</vt:lpstr>
      <vt:lpstr>Exploratory Analysis - Table &amp; Depth</vt:lpstr>
      <vt:lpstr>Label Encoding</vt:lpstr>
      <vt:lpstr>Train/Validation/Test Split</vt:lpstr>
      <vt:lpstr>Model Selection – Decision Tree</vt:lpstr>
      <vt:lpstr>Decision Tree Hyperparameter Tuning</vt:lpstr>
      <vt:lpstr>Model Selection – Decision Tree</vt:lpstr>
      <vt:lpstr>Model Selection – Linear Regression</vt:lpstr>
      <vt:lpstr>Final Performance</vt:lpstr>
      <vt:lpstr>Comments &amp; Discussion</vt:lpstr>
    </vt:vector>
  </TitlesOfParts>
  <Company>ARCELIK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Estimation</dc:title>
  <dc:creator>Kutay Erkan</dc:creator>
  <cp:lastModifiedBy>Kutay Erkan</cp:lastModifiedBy>
  <cp:revision>60</cp:revision>
  <dcterms:created xsi:type="dcterms:W3CDTF">2018-12-25T11:31:18Z</dcterms:created>
  <dcterms:modified xsi:type="dcterms:W3CDTF">2018-12-25T17:47:59Z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54303-c8ab-441e-80b0-d580c94ef82e_Enabled">
    <vt:lpwstr>True</vt:lpwstr>
  </property>
  <property fmtid="{D5CDD505-2E9C-101B-9397-08002B2CF9AE}" pid="3" name="MSIP_Label_3a254303-c8ab-441e-80b0-d580c94ef82e_SiteId">
    <vt:lpwstr>ef5926db-9bdf-4f9f-9066-d8e7f03943f7</vt:lpwstr>
  </property>
  <property fmtid="{D5CDD505-2E9C-101B-9397-08002B2CF9AE}" pid="4" name="MSIP_Label_3a254303-c8ab-441e-80b0-d580c94ef82e_Ref">
    <vt:lpwstr>https://api.informationprotection.azure.com/api/ef5926db-9bdf-4f9f-9066-d8e7f03943f7</vt:lpwstr>
  </property>
  <property fmtid="{D5CDD505-2E9C-101B-9397-08002B2CF9AE}" pid="5" name="MSIP_Label_3a254303-c8ab-441e-80b0-d580c94ef82e_SetBy">
    <vt:lpwstr>26022308@arcelik.com</vt:lpwstr>
  </property>
  <property fmtid="{D5CDD505-2E9C-101B-9397-08002B2CF9AE}" pid="6" name="MSIP_Label_3a254303-c8ab-441e-80b0-d580c94ef82e_SetDate">
    <vt:lpwstr>2018-12-25T16:57:45.7260001+03:00</vt:lpwstr>
  </property>
  <property fmtid="{D5CDD505-2E9C-101B-9397-08002B2CF9AE}" pid="7" name="MSIP_Label_3a254303-c8ab-441e-80b0-d580c94ef82e_Name">
    <vt:lpwstr>Personal</vt:lpwstr>
  </property>
  <property fmtid="{D5CDD505-2E9C-101B-9397-08002B2CF9AE}" pid="8" name="MSIP_Label_3a254303-c8ab-441e-80b0-d580c94ef82e_Application">
    <vt:lpwstr>Microsoft Azure Information Protection</vt:lpwstr>
  </property>
  <property fmtid="{D5CDD505-2E9C-101B-9397-08002B2CF9AE}" pid="9" name="MSIP_Label_3a254303-c8ab-441e-80b0-d580c94ef82e_Extended_MSFT_Method">
    <vt:lpwstr>Manual</vt:lpwstr>
  </property>
  <property fmtid="{D5CDD505-2E9C-101B-9397-08002B2CF9AE}" pid="10" name="Sensitivity">
    <vt:lpwstr>Personal</vt:lpwstr>
  </property>
</Properties>
</file>