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72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25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89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845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3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08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7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04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8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4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0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DF6E-4787-41F5-83DC-3C0825605561}" type="datetimeFigureOut">
              <a:rPr lang="tr-TR" smtClean="0"/>
              <a:t>20.12.2018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BC65-5EEA-41AD-BC2B-BB5A04BBFCE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MSIPCMe8024f2ea632065d0e6e80b4" descr="{&quot;HashCode&quot;:-1143146951,&quot;Placement&quot;:&quot;Footer&quot;,&quot;Top&quot;:516.65155,&quot;Left&quot;:0.0}"/>
          <p:cNvSpPr txBox="1"/>
          <p:nvPr userDrawn="1"/>
        </p:nvSpPr>
        <p:spPr>
          <a:xfrm>
            <a:off x="0" y="6561475"/>
            <a:ext cx="1573148" cy="296525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tr-TR" sz="1200" smtClean="0">
                <a:solidFill>
                  <a:srgbClr val="BAD80A"/>
                </a:solidFill>
                <a:latin typeface="Calibri" panose="020F0502020204030204" pitchFamily="34" charset="0"/>
              </a:rPr>
              <a:t>Sensitivity: Personal</a:t>
            </a:r>
            <a:endParaRPr lang="tr-TR" sz="1200">
              <a:solidFill>
                <a:srgbClr val="BAD80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1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Mushroom Classification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for </a:t>
            </a:r>
            <a:r>
              <a:rPr lang="tr-TR" dirty="0" smtClean="0"/>
              <a:t>Edibility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73829"/>
          </a:xfrm>
        </p:spPr>
        <p:txBody>
          <a:bodyPr/>
          <a:lstStyle/>
          <a:p>
            <a:pPr algn="r"/>
            <a:endParaRPr lang="tr-TR" dirty="0" smtClean="0"/>
          </a:p>
          <a:p>
            <a:pPr algn="r"/>
            <a:endParaRPr lang="tr-TR" dirty="0"/>
          </a:p>
          <a:p>
            <a:pPr algn="r"/>
            <a:endParaRPr lang="tr-TR" dirty="0" smtClean="0"/>
          </a:p>
          <a:p>
            <a:pPr algn="r"/>
            <a:r>
              <a:rPr lang="tr-TR" dirty="0" smtClean="0"/>
              <a:t>Kutay Erkan</a:t>
            </a:r>
          </a:p>
          <a:p>
            <a:pPr algn="r"/>
            <a:r>
              <a:rPr lang="tr-TR" dirty="0" smtClean="0"/>
              <a:t>20.12.2018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14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Analysis</a:t>
            </a:r>
            <a:br>
              <a:rPr lang="tr-TR" dirty="0" smtClean="0"/>
            </a:br>
            <a:r>
              <a:rPr lang="tr-TR" sz="3200" i="1" dirty="0" smtClean="0"/>
              <a:t>Logistic Regression – Training Data</a:t>
            </a:r>
            <a:endParaRPr lang="tr-TR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/>
          <a:lstStyle/>
          <a:p>
            <a:r>
              <a:rPr lang="tr-TR" dirty="0" smtClean="0"/>
              <a:t>Performance on Training Data:</a:t>
            </a:r>
          </a:p>
          <a:p>
            <a:pPr lvl="1"/>
            <a:r>
              <a:rPr lang="tr-TR" dirty="0" smtClean="0"/>
              <a:t>Accuracy: 0.936</a:t>
            </a:r>
          </a:p>
          <a:p>
            <a:pPr lvl="1"/>
            <a:r>
              <a:rPr lang="tr-TR" dirty="0" smtClean="0"/>
              <a:t>Recall: 0.918</a:t>
            </a:r>
          </a:p>
          <a:p>
            <a:pPr lvl="1"/>
            <a:r>
              <a:rPr lang="tr-TR" dirty="0" smtClean="0"/>
              <a:t>Precision: 0.948</a:t>
            </a:r>
          </a:p>
          <a:p>
            <a:pPr lvl="1"/>
            <a:r>
              <a:rPr lang="tr-TR" dirty="0" smtClean="0"/>
              <a:t>f1: 0.933</a:t>
            </a:r>
          </a:p>
          <a:p>
            <a:pPr lvl="1"/>
            <a:r>
              <a:rPr lang="tr-TR" dirty="0" smtClean="0"/>
              <a:t>Confusion Matrix:</a:t>
            </a:r>
          </a:p>
          <a:p>
            <a:pPr marL="457200" lvl="1" indent="0">
              <a:buNone/>
            </a:pPr>
            <a:r>
              <a:rPr lang="tr-TR" dirty="0" smtClean="0"/>
              <a:t>[[2005 99]</a:t>
            </a:r>
          </a:p>
          <a:p>
            <a:pPr marL="457200" lvl="1" indent="0">
              <a:buNone/>
            </a:pPr>
            <a:r>
              <a:rPr lang="tr-TR" dirty="0" smtClean="0"/>
              <a:t>[ 160 1798]]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48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Analysis</a:t>
            </a:r>
            <a:br>
              <a:rPr lang="tr-TR" dirty="0" smtClean="0"/>
            </a:br>
            <a:r>
              <a:rPr lang="tr-TR" sz="3200" i="1" dirty="0" smtClean="0"/>
              <a:t>Logistic Regression – Hyperparameter Tuning</a:t>
            </a:r>
            <a:endParaRPr lang="tr-TR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/>
          <a:lstStyle/>
          <a:p>
            <a:r>
              <a:rPr lang="tr-TR" dirty="0" smtClean="0"/>
              <a:t>GridSearchCV is used</a:t>
            </a:r>
          </a:p>
          <a:p>
            <a:r>
              <a:rPr lang="tr-TR" dirty="0" smtClean="0"/>
              <a:t>C: Regularization hyperparameter</a:t>
            </a:r>
          </a:p>
          <a:p>
            <a:r>
              <a:rPr lang="tr-TR" dirty="0" smtClean="0"/>
              <a:t>Penalty: Regularization penalty</a:t>
            </a:r>
          </a:p>
          <a:p>
            <a:pPr lvl="1"/>
            <a:r>
              <a:rPr lang="tr-TR" dirty="0"/>
              <a:t>l</a:t>
            </a:r>
            <a:r>
              <a:rPr lang="tr-TR" dirty="0" smtClean="0"/>
              <a:t>1: Lasso, l2: Ridge</a:t>
            </a:r>
          </a:p>
          <a:p>
            <a:r>
              <a:rPr lang="en-US" dirty="0" smtClean="0"/>
              <a:t>grid </a:t>
            </a:r>
            <a:r>
              <a:rPr lang="tr-TR" dirty="0" smtClean="0"/>
              <a:t>=</a:t>
            </a:r>
            <a:r>
              <a:rPr lang="en-US" dirty="0" smtClean="0"/>
              <a:t> {"C":[0.01,</a:t>
            </a:r>
            <a:r>
              <a:rPr lang="tr-TR" dirty="0" smtClean="0"/>
              <a:t> </a:t>
            </a:r>
            <a:r>
              <a:rPr lang="en-US" dirty="0" smtClean="0"/>
              <a:t>0.1,</a:t>
            </a:r>
            <a:r>
              <a:rPr lang="tr-TR" dirty="0" smtClean="0"/>
              <a:t> </a:t>
            </a:r>
            <a:r>
              <a:rPr lang="en-US" dirty="0" smtClean="0"/>
              <a:t>1.0,</a:t>
            </a:r>
            <a:r>
              <a:rPr lang="tr-TR" dirty="0" smtClean="0"/>
              <a:t> </a:t>
            </a:r>
            <a:r>
              <a:rPr lang="en-US" dirty="0" smtClean="0"/>
              <a:t>10.0,</a:t>
            </a:r>
            <a:r>
              <a:rPr lang="tr-TR" dirty="0" smtClean="0"/>
              <a:t> </a:t>
            </a:r>
            <a:r>
              <a:rPr lang="en-US" dirty="0" smtClean="0"/>
              <a:t>100.0,</a:t>
            </a:r>
            <a:r>
              <a:rPr lang="tr-TR" dirty="0" smtClean="0"/>
              <a:t> </a:t>
            </a:r>
            <a:r>
              <a:rPr lang="en-US" dirty="0" smtClean="0"/>
              <a:t>1000.0], "penalty":["l1",</a:t>
            </a:r>
            <a:r>
              <a:rPr lang="tr-TR" dirty="0" smtClean="0"/>
              <a:t> </a:t>
            </a:r>
            <a:r>
              <a:rPr lang="en-US" dirty="0" smtClean="0"/>
              <a:t>"l2"]}</a:t>
            </a:r>
            <a:endParaRPr lang="tr-TR" dirty="0" smtClean="0"/>
          </a:p>
          <a:p>
            <a:r>
              <a:rPr lang="tr-TR" dirty="0" smtClean="0"/>
              <a:t>Selected hyperparameters: {'C': 1000.0, 'penalty': 'l2'}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74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Analysis</a:t>
            </a:r>
            <a:br>
              <a:rPr lang="tr-TR" dirty="0" smtClean="0"/>
            </a:br>
            <a:r>
              <a:rPr lang="tr-TR" sz="3200" i="1" dirty="0" smtClean="0"/>
              <a:t>Logistic Regression – Training and Validation Data</a:t>
            </a:r>
            <a:endParaRPr lang="tr-TR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 numCol="2">
            <a:normAutofit/>
          </a:bodyPr>
          <a:lstStyle/>
          <a:p>
            <a:r>
              <a:rPr lang="tr-TR" dirty="0" smtClean="0"/>
              <a:t>After tuning, test validation set</a:t>
            </a:r>
          </a:p>
          <a:p>
            <a:r>
              <a:rPr lang="tr-TR" dirty="0" smtClean="0"/>
              <a:t>Drop in performance is expected</a:t>
            </a:r>
          </a:p>
          <a:p>
            <a:r>
              <a:rPr lang="tr-TR" dirty="0" smtClean="0"/>
              <a:t>Performance on Training Data:</a:t>
            </a:r>
          </a:p>
          <a:p>
            <a:pPr lvl="1"/>
            <a:r>
              <a:rPr lang="tr-TR" dirty="0" smtClean="0"/>
              <a:t>Accuracy: 0.936</a:t>
            </a:r>
          </a:p>
          <a:p>
            <a:pPr lvl="1"/>
            <a:r>
              <a:rPr lang="tr-TR" dirty="0" smtClean="0"/>
              <a:t>Recall: 0.918</a:t>
            </a:r>
          </a:p>
          <a:p>
            <a:pPr lvl="1"/>
            <a:r>
              <a:rPr lang="tr-TR" dirty="0" smtClean="0"/>
              <a:t>Precision: 0.948</a:t>
            </a:r>
          </a:p>
          <a:p>
            <a:pPr lvl="1"/>
            <a:r>
              <a:rPr lang="tr-TR" dirty="0" smtClean="0"/>
              <a:t>f1: 0.933</a:t>
            </a:r>
          </a:p>
          <a:p>
            <a:pPr lvl="1"/>
            <a:r>
              <a:rPr lang="tr-TR" dirty="0" smtClean="0"/>
              <a:t>Confusion Matrix:</a:t>
            </a:r>
          </a:p>
          <a:p>
            <a:pPr marL="457200" lvl="1" indent="0">
              <a:buNone/>
            </a:pPr>
            <a:r>
              <a:rPr lang="tr-TR" dirty="0" smtClean="0"/>
              <a:t>[[2005 99]</a:t>
            </a:r>
          </a:p>
          <a:p>
            <a:pPr marL="457200" lvl="1" indent="0">
              <a:buNone/>
            </a:pPr>
            <a:r>
              <a:rPr lang="tr-TR" dirty="0" smtClean="0"/>
              <a:t>[ 160 1798]]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Performance on Validation Data:</a:t>
            </a:r>
          </a:p>
          <a:p>
            <a:pPr lvl="1"/>
            <a:r>
              <a:rPr lang="tr-TR" dirty="0" smtClean="0"/>
              <a:t>Accuracy: 0.923</a:t>
            </a:r>
          </a:p>
          <a:p>
            <a:pPr lvl="1"/>
            <a:r>
              <a:rPr lang="tr-TR" dirty="0" smtClean="0"/>
              <a:t>Recall: 0.893</a:t>
            </a:r>
          </a:p>
          <a:p>
            <a:pPr lvl="1"/>
            <a:r>
              <a:rPr lang="tr-TR" dirty="0" smtClean="0"/>
              <a:t>Precision: 0.945</a:t>
            </a:r>
          </a:p>
          <a:p>
            <a:pPr lvl="1"/>
            <a:r>
              <a:rPr lang="tr-TR" dirty="0" smtClean="0"/>
              <a:t>f1: 0.918</a:t>
            </a:r>
          </a:p>
          <a:p>
            <a:pPr lvl="1"/>
            <a:r>
              <a:rPr lang="tr-TR" dirty="0" smtClean="0"/>
              <a:t>Confusion Matrix:</a:t>
            </a:r>
          </a:p>
          <a:p>
            <a:pPr marL="457200" lvl="1" indent="0">
              <a:buNone/>
            </a:pPr>
            <a:r>
              <a:rPr lang="tr-TR" dirty="0" smtClean="0"/>
              <a:t>[[1001 51]</a:t>
            </a:r>
          </a:p>
          <a:p>
            <a:pPr marL="457200" lvl="1" indent="0">
              <a:buNone/>
            </a:pPr>
            <a:r>
              <a:rPr lang="tr-TR" dirty="0" smtClean="0"/>
              <a:t>[ 105 874]]</a:t>
            </a:r>
          </a:p>
        </p:txBody>
      </p:sp>
    </p:spTree>
    <p:extLst>
      <p:ext uri="{BB962C8B-B14F-4D97-AF65-F5344CB8AC3E}">
        <p14:creationId xmlns:p14="http://schemas.microsoft.com/office/powerpoint/2010/main" val="19061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Analysis</a:t>
            </a:r>
            <a:br>
              <a:rPr lang="tr-TR" dirty="0" smtClean="0"/>
            </a:br>
            <a:r>
              <a:rPr lang="tr-TR" sz="3200" i="1" dirty="0" smtClean="0"/>
              <a:t>Decision Tree</a:t>
            </a:r>
            <a:endParaRPr lang="tr-TR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5490102"/>
          </a:xfrm>
        </p:spPr>
        <p:txBody>
          <a:bodyPr numCol="2">
            <a:normAutofit/>
          </a:bodyPr>
          <a:lstStyle/>
          <a:p>
            <a:r>
              <a:rPr lang="tr-TR" dirty="0" smtClean="0"/>
              <a:t>Interesting results… Why?</a:t>
            </a:r>
          </a:p>
          <a:p>
            <a:r>
              <a:rPr lang="tr-TR" dirty="0" smtClean="0"/>
              <a:t>No hyperparameter tuning</a:t>
            </a:r>
          </a:p>
          <a:p>
            <a:r>
              <a:rPr lang="en-US" dirty="0" smtClean="0"/>
              <a:t>Performance on Training Data:</a:t>
            </a:r>
          </a:p>
          <a:p>
            <a:pPr lvl="1"/>
            <a:r>
              <a:rPr lang="en-US" dirty="0" smtClean="0"/>
              <a:t>Accuracy: 1.0</a:t>
            </a:r>
          </a:p>
          <a:p>
            <a:pPr lvl="1"/>
            <a:r>
              <a:rPr lang="en-US" dirty="0" smtClean="0"/>
              <a:t>Recall: 1.0</a:t>
            </a:r>
          </a:p>
          <a:p>
            <a:pPr lvl="1"/>
            <a:r>
              <a:rPr lang="en-US" dirty="0" smtClean="0"/>
              <a:t>Precision: 1.0</a:t>
            </a:r>
            <a:endParaRPr lang="tr-TR" dirty="0" smtClean="0"/>
          </a:p>
          <a:p>
            <a:pPr lvl="1"/>
            <a:r>
              <a:rPr lang="tr-TR" dirty="0"/>
              <a:t>f</a:t>
            </a:r>
            <a:r>
              <a:rPr lang="tr-TR" dirty="0" smtClean="0"/>
              <a:t>1: 1.0</a:t>
            </a:r>
            <a:endParaRPr lang="en-US" dirty="0" smtClean="0"/>
          </a:p>
          <a:p>
            <a:pPr lvl="1"/>
            <a:r>
              <a:rPr lang="en-US" dirty="0" smtClean="0"/>
              <a:t>Confusion Matrix:</a:t>
            </a:r>
          </a:p>
          <a:p>
            <a:pPr marL="457200" lvl="1" indent="0">
              <a:buNone/>
            </a:pPr>
            <a:r>
              <a:rPr lang="en-US" dirty="0" smtClean="0"/>
              <a:t>[[2104 0]</a:t>
            </a:r>
          </a:p>
          <a:p>
            <a:pPr marL="457200" lvl="1" indent="0">
              <a:buNone/>
            </a:pPr>
            <a:r>
              <a:rPr lang="en-US" dirty="0" smtClean="0"/>
              <a:t>[ 0 1958]]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on Validation Data: </a:t>
            </a:r>
          </a:p>
          <a:p>
            <a:pPr lvl="1"/>
            <a:r>
              <a:rPr lang="tr-TR" dirty="0" smtClean="0"/>
              <a:t>Accuracy</a:t>
            </a:r>
            <a:r>
              <a:rPr lang="tr-TR" dirty="0"/>
              <a:t>: 1.0 </a:t>
            </a:r>
          </a:p>
          <a:p>
            <a:pPr lvl="1"/>
            <a:r>
              <a:rPr lang="tr-TR" dirty="0" smtClean="0"/>
              <a:t>Recall</a:t>
            </a:r>
            <a:r>
              <a:rPr lang="tr-TR" dirty="0"/>
              <a:t>: 1.0 </a:t>
            </a:r>
          </a:p>
          <a:p>
            <a:pPr lvl="1"/>
            <a:r>
              <a:rPr lang="tr-TR" dirty="0" smtClean="0"/>
              <a:t>Precision</a:t>
            </a:r>
            <a:r>
              <a:rPr lang="tr-TR" dirty="0"/>
              <a:t>: 1.0 </a:t>
            </a:r>
            <a:endParaRPr lang="tr-TR" dirty="0" smtClean="0"/>
          </a:p>
          <a:p>
            <a:pPr lvl="1"/>
            <a:r>
              <a:rPr lang="tr-TR" dirty="0" smtClean="0"/>
              <a:t>f1: 1.0</a:t>
            </a:r>
            <a:endParaRPr lang="tr-TR" dirty="0"/>
          </a:p>
          <a:p>
            <a:pPr lvl="1"/>
            <a:r>
              <a:rPr lang="tr-TR" dirty="0" smtClean="0"/>
              <a:t>Confusion </a:t>
            </a:r>
            <a:r>
              <a:rPr lang="tr-TR" dirty="0"/>
              <a:t>Matrix: </a:t>
            </a:r>
          </a:p>
          <a:p>
            <a:pPr marL="457200" lvl="1" indent="0">
              <a:buNone/>
            </a:pPr>
            <a:r>
              <a:rPr lang="tr-TR" dirty="0" smtClean="0"/>
              <a:t>[[</a:t>
            </a:r>
            <a:r>
              <a:rPr lang="tr-TR" dirty="0"/>
              <a:t>1052 0] </a:t>
            </a:r>
          </a:p>
          <a:p>
            <a:pPr marL="457200" lvl="1" indent="0">
              <a:buNone/>
            </a:pPr>
            <a:r>
              <a:rPr lang="tr-TR" dirty="0"/>
              <a:t>[ 0 979]] </a:t>
            </a:r>
          </a:p>
        </p:txBody>
      </p:sp>
    </p:spTree>
    <p:extLst>
      <p:ext uri="{BB962C8B-B14F-4D97-AF65-F5344CB8AC3E}">
        <p14:creationId xmlns:p14="http://schemas.microsoft.com/office/powerpoint/2010/main" val="42212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Analysis</a:t>
            </a:r>
            <a:br>
              <a:rPr lang="tr-TR" dirty="0" smtClean="0"/>
            </a:br>
            <a:r>
              <a:rPr lang="tr-TR" sz="3200" i="1" dirty="0" smtClean="0"/>
              <a:t>Decision Tree - Comments</a:t>
            </a:r>
            <a:endParaRPr lang="tr-TR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401531"/>
          </a:xfrm>
        </p:spPr>
        <p:txBody>
          <a:bodyPr numCol="1">
            <a:normAutofit/>
          </a:bodyPr>
          <a:lstStyle/>
          <a:p>
            <a:r>
              <a:rPr lang="tr-TR" dirty="0" smtClean="0"/>
              <a:t>Overfit?</a:t>
            </a:r>
          </a:p>
          <a:p>
            <a:pPr lvl="1"/>
            <a:r>
              <a:rPr lang="tr-TR" dirty="0" smtClean="0"/>
              <a:t>Trained on training set, tested on validation and test sets</a:t>
            </a:r>
          </a:p>
          <a:p>
            <a:r>
              <a:rPr lang="tr-TR" dirty="0" smtClean="0"/>
              <a:t>Training set and other set are extremely similar?</a:t>
            </a:r>
          </a:p>
          <a:p>
            <a:pPr lvl="1"/>
            <a:r>
              <a:rPr lang="tr-TR" dirty="0" smtClean="0"/>
              <a:t>Curated dataset, shuffled random split</a:t>
            </a:r>
          </a:p>
          <a:p>
            <a:r>
              <a:rPr lang="tr-TR" dirty="0" smtClean="0"/>
              <a:t>Information on the dataset is enough to understand perfect rules for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6225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Analysis</a:t>
            </a:r>
            <a:br>
              <a:rPr lang="tr-TR" dirty="0" smtClean="0"/>
            </a:br>
            <a:r>
              <a:rPr lang="tr-TR" sz="3200" i="1" dirty="0" smtClean="0"/>
              <a:t>Final Results</a:t>
            </a:r>
            <a:endParaRPr lang="tr-TR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575" y="1367898"/>
            <a:ext cx="11930742" cy="4401531"/>
          </a:xfrm>
        </p:spPr>
        <p:txBody>
          <a:bodyPr numCol="3" spcCol="36000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Gaussian NB </a:t>
            </a:r>
            <a:r>
              <a:rPr lang="en-US" dirty="0" smtClean="0"/>
              <a:t>Performance </a:t>
            </a:r>
            <a:r>
              <a:rPr lang="en-US" dirty="0"/>
              <a:t>on Test Data: </a:t>
            </a:r>
          </a:p>
          <a:p>
            <a:r>
              <a:rPr lang="tr-TR" dirty="0" smtClean="0"/>
              <a:t>Accuracy</a:t>
            </a:r>
            <a:r>
              <a:rPr lang="tr-TR" dirty="0"/>
              <a:t>: 0.905 </a:t>
            </a:r>
          </a:p>
          <a:p>
            <a:r>
              <a:rPr lang="tr-TR" dirty="0" smtClean="0"/>
              <a:t>Recall</a:t>
            </a:r>
            <a:r>
              <a:rPr lang="tr-TR" dirty="0"/>
              <a:t>: 0.856 </a:t>
            </a:r>
          </a:p>
          <a:p>
            <a:r>
              <a:rPr lang="tr-TR" dirty="0" smtClean="0"/>
              <a:t>Precision</a:t>
            </a:r>
            <a:r>
              <a:rPr lang="tr-TR" dirty="0"/>
              <a:t>: 0.943 </a:t>
            </a:r>
          </a:p>
          <a:p>
            <a:r>
              <a:rPr lang="tr-TR" dirty="0" smtClean="0"/>
              <a:t>f1</a:t>
            </a:r>
            <a:r>
              <a:rPr lang="tr-TR" dirty="0"/>
              <a:t>: 0.897 </a:t>
            </a:r>
          </a:p>
          <a:p>
            <a:r>
              <a:rPr lang="tr-TR" dirty="0" smtClean="0"/>
              <a:t>Confusion </a:t>
            </a:r>
            <a:r>
              <a:rPr lang="tr-TR" dirty="0"/>
              <a:t>Matrix: </a:t>
            </a:r>
          </a:p>
          <a:p>
            <a:pPr marL="0" indent="0">
              <a:buNone/>
            </a:pPr>
            <a:r>
              <a:rPr lang="tr-TR" dirty="0" smtClean="0"/>
              <a:t>[[</a:t>
            </a:r>
            <a:r>
              <a:rPr lang="tr-TR" dirty="0"/>
              <a:t>1001 51] </a:t>
            </a:r>
          </a:p>
          <a:p>
            <a:pPr marL="0" indent="0">
              <a:buNone/>
            </a:pPr>
            <a:r>
              <a:rPr lang="tr-TR" dirty="0"/>
              <a:t>[ 141 838]] </a:t>
            </a:r>
          </a:p>
          <a:p>
            <a:endParaRPr lang="tr-TR" dirty="0" smtClean="0"/>
          </a:p>
          <a:p>
            <a:r>
              <a:rPr lang="en-US" dirty="0" smtClean="0"/>
              <a:t>Logistic </a:t>
            </a:r>
            <a:r>
              <a:rPr lang="en-US" dirty="0"/>
              <a:t>Regression </a:t>
            </a:r>
            <a:r>
              <a:rPr lang="en-US" dirty="0" smtClean="0"/>
              <a:t>Perf</a:t>
            </a:r>
            <a:r>
              <a:rPr lang="tr-TR" dirty="0" smtClean="0"/>
              <a:t>. </a:t>
            </a:r>
            <a:r>
              <a:rPr lang="en-US" dirty="0" smtClean="0"/>
              <a:t>on </a:t>
            </a:r>
            <a:r>
              <a:rPr lang="en-US" dirty="0"/>
              <a:t>Test Data: </a:t>
            </a:r>
          </a:p>
          <a:p>
            <a:r>
              <a:rPr lang="tr-TR" dirty="0" smtClean="0"/>
              <a:t>Accuracy</a:t>
            </a:r>
            <a:r>
              <a:rPr lang="tr-TR" dirty="0"/>
              <a:t>: 0.939 </a:t>
            </a:r>
          </a:p>
          <a:p>
            <a:r>
              <a:rPr lang="tr-TR" dirty="0" smtClean="0"/>
              <a:t>Recall</a:t>
            </a:r>
            <a:r>
              <a:rPr lang="tr-TR" dirty="0"/>
              <a:t>: 0.930 </a:t>
            </a:r>
          </a:p>
          <a:p>
            <a:r>
              <a:rPr lang="tr-TR" dirty="0" smtClean="0"/>
              <a:t>Precision</a:t>
            </a:r>
            <a:r>
              <a:rPr lang="tr-TR" dirty="0"/>
              <a:t>: 0.944 </a:t>
            </a:r>
          </a:p>
          <a:p>
            <a:r>
              <a:rPr lang="tr-TR" dirty="0" smtClean="0"/>
              <a:t>f1</a:t>
            </a:r>
            <a:r>
              <a:rPr lang="tr-TR" dirty="0"/>
              <a:t>: 0.937 </a:t>
            </a:r>
          </a:p>
          <a:p>
            <a:r>
              <a:rPr lang="tr-TR" dirty="0" smtClean="0"/>
              <a:t>Confusion </a:t>
            </a:r>
            <a:r>
              <a:rPr lang="tr-TR" dirty="0"/>
              <a:t>Matrix: </a:t>
            </a:r>
          </a:p>
          <a:p>
            <a:pPr marL="0" indent="0">
              <a:buNone/>
            </a:pPr>
            <a:r>
              <a:rPr lang="tr-TR" dirty="0" smtClean="0"/>
              <a:t>[[</a:t>
            </a:r>
            <a:r>
              <a:rPr lang="tr-TR" dirty="0"/>
              <a:t>998 54] </a:t>
            </a:r>
          </a:p>
          <a:p>
            <a:pPr marL="0" indent="0">
              <a:buNone/>
            </a:pPr>
            <a:r>
              <a:rPr lang="tr-TR" dirty="0"/>
              <a:t>[ 69 910]] </a:t>
            </a:r>
          </a:p>
          <a:p>
            <a:endParaRPr lang="tr-TR" dirty="0" smtClean="0"/>
          </a:p>
          <a:p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smtClean="0"/>
              <a:t>Per</a:t>
            </a:r>
            <a:r>
              <a:rPr lang="tr-TR" dirty="0" smtClean="0"/>
              <a:t>f.</a:t>
            </a:r>
            <a:r>
              <a:rPr lang="en-US" dirty="0" smtClean="0"/>
              <a:t> </a:t>
            </a:r>
            <a:r>
              <a:rPr lang="en-US" dirty="0"/>
              <a:t>on Test Data: </a:t>
            </a:r>
          </a:p>
          <a:p>
            <a:r>
              <a:rPr lang="tr-TR" dirty="0" smtClean="0"/>
              <a:t>Accuracy</a:t>
            </a:r>
            <a:r>
              <a:rPr lang="tr-TR" dirty="0"/>
              <a:t>: 1.000 </a:t>
            </a:r>
          </a:p>
          <a:p>
            <a:r>
              <a:rPr lang="tr-TR" dirty="0" smtClean="0"/>
              <a:t>Recall</a:t>
            </a:r>
            <a:r>
              <a:rPr lang="tr-TR" dirty="0"/>
              <a:t>: 1.000 </a:t>
            </a:r>
          </a:p>
          <a:p>
            <a:r>
              <a:rPr lang="tr-TR" dirty="0" smtClean="0"/>
              <a:t>Precision</a:t>
            </a:r>
            <a:r>
              <a:rPr lang="tr-TR" dirty="0"/>
              <a:t>: 1.000 </a:t>
            </a:r>
          </a:p>
          <a:p>
            <a:r>
              <a:rPr lang="tr-TR" dirty="0" smtClean="0"/>
              <a:t>f1</a:t>
            </a:r>
            <a:r>
              <a:rPr lang="tr-TR" dirty="0"/>
              <a:t>: 1.000 </a:t>
            </a:r>
          </a:p>
          <a:p>
            <a:r>
              <a:rPr lang="tr-TR" dirty="0" smtClean="0"/>
              <a:t>Confusion </a:t>
            </a:r>
            <a:r>
              <a:rPr lang="tr-TR" dirty="0"/>
              <a:t>Matrix: </a:t>
            </a:r>
          </a:p>
          <a:p>
            <a:pPr marL="0" indent="0">
              <a:buNone/>
            </a:pPr>
            <a:r>
              <a:rPr lang="tr-TR" dirty="0" smtClean="0"/>
              <a:t>[[</a:t>
            </a:r>
            <a:r>
              <a:rPr lang="tr-TR" dirty="0"/>
              <a:t>1052 0] </a:t>
            </a:r>
          </a:p>
          <a:p>
            <a:pPr marL="0" indent="0">
              <a:buNone/>
            </a:pPr>
            <a:r>
              <a:rPr lang="tr-TR" dirty="0"/>
              <a:t>[ 0 979]] </a:t>
            </a:r>
            <a:endParaRPr lang="tr-TR" dirty="0" smtClean="0"/>
          </a:p>
        </p:txBody>
      </p:sp>
      <p:sp>
        <p:nvSpPr>
          <p:cNvPr id="2" name="Up Ribbon 1"/>
          <p:cNvSpPr/>
          <p:nvPr/>
        </p:nvSpPr>
        <p:spPr>
          <a:xfrm>
            <a:off x="8741228" y="5388428"/>
            <a:ext cx="2721429" cy="925286"/>
          </a:xfrm>
          <a:prstGeom prst="ribbon2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1st Place</a:t>
            </a:r>
            <a:endParaRPr lang="tr-TR" sz="2800" dirty="0"/>
          </a:p>
        </p:txBody>
      </p:sp>
      <p:sp>
        <p:nvSpPr>
          <p:cNvPr id="7" name="Up Ribbon 6"/>
          <p:cNvSpPr/>
          <p:nvPr/>
        </p:nvSpPr>
        <p:spPr>
          <a:xfrm>
            <a:off x="4735285" y="5388428"/>
            <a:ext cx="2721429" cy="925286"/>
          </a:xfrm>
          <a:prstGeom prst="ribbon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2nd Place</a:t>
            </a:r>
            <a:endParaRPr lang="tr-TR" sz="2800" dirty="0"/>
          </a:p>
        </p:txBody>
      </p:sp>
      <p:sp>
        <p:nvSpPr>
          <p:cNvPr id="8" name="Up Ribbon 7"/>
          <p:cNvSpPr/>
          <p:nvPr/>
        </p:nvSpPr>
        <p:spPr>
          <a:xfrm>
            <a:off x="729342" y="5388428"/>
            <a:ext cx="2721429" cy="925286"/>
          </a:xfrm>
          <a:prstGeom prst="ribbon2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3rd Place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715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Analysis</a:t>
            </a:r>
            <a:br>
              <a:rPr lang="tr-TR" dirty="0" smtClean="0"/>
            </a:br>
            <a:r>
              <a:rPr lang="tr-TR" sz="3200" i="1" dirty="0" smtClean="0"/>
              <a:t>ROC Curve</a:t>
            </a:r>
            <a:endParaRPr lang="tr-T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1367898"/>
            <a:ext cx="9688286" cy="54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The Dataset</a:t>
            </a:r>
            <a:endParaRPr lang="tr-T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 numCol="1">
            <a:normAutofit/>
          </a:bodyPr>
          <a:lstStyle/>
          <a:p>
            <a:r>
              <a:rPr lang="tr-TR" dirty="0" smtClean="0"/>
              <a:t>UC Irvine ML Repository</a:t>
            </a:r>
          </a:p>
          <a:p>
            <a:r>
              <a:rPr lang="tr-TR" dirty="0" smtClean="0"/>
              <a:t>8123 </a:t>
            </a:r>
            <a:r>
              <a:rPr lang="tr-TR" dirty="0" smtClean="0"/>
              <a:t>mushroom samples</a:t>
            </a:r>
          </a:p>
          <a:p>
            <a:r>
              <a:rPr lang="tr-TR" dirty="0" smtClean="0"/>
              <a:t>22 features, 1 class (edible or poisonous</a:t>
            </a:r>
            <a:r>
              <a:rPr lang="tr-TR" dirty="0" smtClean="0"/>
              <a:t>)</a:t>
            </a:r>
          </a:p>
          <a:p>
            <a:r>
              <a:rPr lang="tr-TR" dirty="0" smtClean="0"/>
              <a:t>Purely categorical</a:t>
            </a:r>
            <a:endParaRPr lang="tr-T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857"/>
          <a:stretch/>
        </p:blipFill>
        <p:spPr>
          <a:xfrm>
            <a:off x="4900789" y="3373515"/>
            <a:ext cx="3382736" cy="2893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7552"/>
          <a:stretch/>
        </p:blipFill>
        <p:spPr>
          <a:xfrm>
            <a:off x="1200150" y="3345876"/>
            <a:ext cx="3382736" cy="3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/>
          <a:lstStyle/>
          <a:p>
            <a:r>
              <a:rPr lang="tr-TR" dirty="0" smtClean="0"/>
              <a:t>No missing data</a:t>
            </a:r>
          </a:p>
          <a:p>
            <a:r>
              <a:rPr lang="tr-TR" dirty="0" smtClean="0"/>
              <a:t>«veil-type» has a single unique value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Dropped as it isn’t usable for classification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All of the data is categorical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Label encoding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Dataset is balanced (48% vs 52%), </a:t>
            </a:r>
            <a:r>
              <a:rPr lang="tr-TR" dirty="0" smtClean="0">
                <a:sym typeface="Wingdings" panose="05000000000000000000" pitchFamily="2" charset="2"/>
              </a:rPr>
              <a:t>still separated </a:t>
            </a:r>
            <a:r>
              <a:rPr lang="tr-TR" dirty="0" smtClean="0">
                <a:sym typeface="Wingdings" panose="05000000000000000000" pitchFamily="2" charset="2"/>
              </a:rPr>
              <a:t>with </a:t>
            </a:r>
            <a:r>
              <a:rPr lang="tr-TR" dirty="0" smtClean="0">
                <a:sym typeface="Wingdings" panose="05000000000000000000" pitchFamily="2" charset="2"/>
              </a:rPr>
              <a:t>stratification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Shuffled split </a:t>
            </a:r>
            <a:r>
              <a:rPr lang="tr-TR" dirty="0" smtClean="0">
                <a:sym typeface="Wingdings" panose="05000000000000000000" pitchFamily="2" charset="2"/>
              </a:rPr>
              <a:t>(no folds)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Train/Validation/Test separation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%50/%25/%25</a:t>
            </a:r>
            <a:endParaRPr lang="tr-T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Data Preprocessing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72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46" y="1367898"/>
            <a:ext cx="10212508" cy="54374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Exploratory Analysis</a:t>
            </a:r>
            <a:br>
              <a:rPr lang="tr-TR" dirty="0" smtClean="0"/>
            </a:br>
            <a:r>
              <a:rPr lang="tr-TR" sz="3200" i="1" dirty="0" smtClean="0"/>
              <a:t>Histogram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9505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Exploratory Analysis</a:t>
            </a:r>
            <a:br>
              <a:rPr lang="tr-TR" dirty="0" smtClean="0"/>
            </a:br>
            <a:r>
              <a:rPr lang="tr-TR" sz="3200" i="1" dirty="0" smtClean="0"/>
              <a:t>Histogram - Conclusions</a:t>
            </a:r>
            <a:endParaRPr lang="tr-TR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31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Exploratory Analysis</a:t>
            </a:r>
            <a:br>
              <a:rPr lang="tr-TR" dirty="0" smtClean="0"/>
            </a:br>
            <a:r>
              <a:rPr lang="tr-TR" sz="3200" i="1" dirty="0" smtClean="0"/>
              <a:t>Correlation Matrix</a:t>
            </a:r>
            <a:endParaRPr lang="tr-TR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367899"/>
            <a:ext cx="8640000" cy="53143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Exploratory Analysis</a:t>
            </a:r>
            <a:br>
              <a:rPr lang="tr-TR" dirty="0" smtClean="0"/>
            </a:br>
            <a:r>
              <a:rPr lang="tr-TR" sz="3200" i="1" dirty="0" smtClean="0"/>
              <a:t>Correlation Matrix - Conclusions</a:t>
            </a:r>
            <a:endParaRPr lang="tr-TR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/>
          <a:lstStyle/>
          <a:p>
            <a:r>
              <a:rPr lang="tr-TR" dirty="0" smtClean="0"/>
              <a:t>«veil-color» and «gill-attachment» have 0.9 </a:t>
            </a:r>
            <a:r>
              <a:rPr lang="tr-TR" dirty="0" smtClean="0"/>
              <a:t>correlation with each other</a:t>
            </a:r>
          </a:p>
          <a:p>
            <a:pPr lvl="1"/>
            <a:r>
              <a:rPr lang="tr-TR" i="1" dirty="0" smtClean="0"/>
              <a:t>Almost </a:t>
            </a:r>
            <a:r>
              <a:rPr lang="tr-TR" dirty="0" smtClean="0"/>
              <a:t>single unique value</a:t>
            </a:r>
            <a:endParaRPr lang="tr-TR" i="1" dirty="0" smtClean="0"/>
          </a:p>
          <a:p>
            <a:r>
              <a:rPr lang="tr-TR" dirty="0" smtClean="0"/>
              <a:t>Top correlations with «class»</a:t>
            </a:r>
          </a:p>
          <a:p>
            <a:pPr lvl="1"/>
            <a:r>
              <a:rPr lang="tr-TR" dirty="0" smtClean="0"/>
              <a:t>«gill-size»: 0.54</a:t>
            </a:r>
          </a:p>
          <a:p>
            <a:pPr lvl="1"/>
            <a:r>
              <a:rPr lang="tr-TR" dirty="0" smtClean="0"/>
              <a:t>«gill-color»: -0.53</a:t>
            </a:r>
          </a:p>
          <a:p>
            <a:pPr lvl="1"/>
            <a:r>
              <a:rPr lang="tr-TR" dirty="0" smtClean="0"/>
              <a:t>«bruises»: -0.50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550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Feature Reduction</a:t>
            </a:r>
            <a:endParaRPr lang="tr-TR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/>
          <a:lstStyle/>
          <a:p>
            <a:r>
              <a:rPr lang="tr-TR" dirty="0" smtClean="0"/>
              <a:t>Random Forest Classifier is used on training set</a:t>
            </a:r>
          </a:p>
          <a:p>
            <a:pPr lvl="1"/>
            <a:r>
              <a:rPr lang="tr-TR" dirty="0" smtClean="0"/>
              <a:t>n_estimators=100, max_depth=2</a:t>
            </a:r>
          </a:p>
          <a:p>
            <a:r>
              <a:rPr lang="tr-TR" dirty="0" smtClean="0"/>
              <a:t>Feature importances are sorted</a:t>
            </a:r>
          </a:p>
          <a:p>
            <a:r>
              <a:rPr lang="tr-TR" dirty="0" smtClean="0"/>
              <a:t>«veil-color» and «gill-attachment» are removed due to:</a:t>
            </a:r>
          </a:p>
          <a:p>
            <a:pPr lvl="1"/>
            <a:r>
              <a:rPr lang="tr-TR" dirty="0" smtClean="0"/>
              <a:t>Very little intra-class </a:t>
            </a:r>
            <a:r>
              <a:rPr lang="tr-TR" dirty="0" smtClean="0"/>
              <a:t>variance, almost single unique value</a:t>
            </a:r>
            <a:endParaRPr lang="tr-TR" dirty="0" smtClean="0"/>
          </a:p>
          <a:p>
            <a:pPr lvl="1"/>
            <a:r>
              <a:rPr lang="tr-TR" dirty="0" smtClean="0"/>
              <a:t>Nearly zero feature importance (seldom/never used in Random Forests)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17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2335"/>
            <a:ext cx="10515600" cy="1325563"/>
          </a:xfrm>
        </p:spPr>
        <p:txBody>
          <a:bodyPr/>
          <a:lstStyle/>
          <a:p>
            <a:r>
              <a:rPr lang="tr-TR" dirty="0" smtClean="0"/>
              <a:t>Analysis</a:t>
            </a:r>
            <a:br>
              <a:rPr lang="tr-TR" dirty="0" smtClean="0"/>
            </a:br>
            <a:r>
              <a:rPr lang="tr-TR" sz="3200" i="1" dirty="0" smtClean="0"/>
              <a:t>Gaussian Naïve Bayes</a:t>
            </a:r>
            <a:endParaRPr lang="tr-TR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67898"/>
            <a:ext cx="10515600" cy="4351338"/>
          </a:xfrm>
        </p:spPr>
        <p:txBody>
          <a:bodyPr numCol="2">
            <a:normAutofit/>
          </a:bodyPr>
          <a:lstStyle/>
          <a:p>
            <a:r>
              <a:rPr lang="tr-TR" dirty="0" smtClean="0"/>
              <a:t>No hyperparameters</a:t>
            </a:r>
          </a:p>
          <a:p>
            <a:r>
              <a:rPr lang="tr-TR" dirty="0" smtClean="0"/>
              <a:t>Performance on Training Data:</a:t>
            </a:r>
          </a:p>
          <a:p>
            <a:pPr lvl="1"/>
            <a:r>
              <a:rPr lang="tr-TR" dirty="0" smtClean="0"/>
              <a:t>Accuracy: 0.900</a:t>
            </a:r>
          </a:p>
          <a:p>
            <a:pPr lvl="1"/>
            <a:r>
              <a:rPr lang="tr-TR" dirty="0" smtClean="0"/>
              <a:t>Recall: 0.848</a:t>
            </a:r>
          </a:p>
          <a:p>
            <a:pPr lvl="1"/>
            <a:r>
              <a:rPr lang="tr-TR" dirty="0" smtClean="0"/>
              <a:t>Precision: 0.938</a:t>
            </a:r>
          </a:p>
          <a:p>
            <a:pPr lvl="1"/>
            <a:r>
              <a:rPr lang="tr-TR" dirty="0" smtClean="0"/>
              <a:t>f1: 0.891</a:t>
            </a:r>
          </a:p>
          <a:p>
            <a:pPr lvl="1"/>
            <a:r>
              <a:rPr lang="tr-TR" dirty="0" smtClean="0"/>
              <a:t>Confusion Matrix:</a:t>
            </a:r>
          </a:p>
          <a:p>
            <a:pPr marL="457200" lvl="1" indent="0">
              <a:buNone/>
            </a:pPr>
            <a:r>
              <a:rPr lang="tr-TR" dirty="0" smtClean="0"/>
              <a:t>[[1995 109]</a:t>
            </a:r>
          </a:p>
          <a:p>
            <a:pPr marL="457200" lvl="1" indent="0">
              <a:buNone/>
            </a:pPr>
            <a:r>
              <a:rPr lang="tr-TR" dirty="0" smtClean="0"/>
              <a:t>[ 298 1660]]</a:t>
            </a:r>
          </a:p>
          <a:p>
            <a:pPr lvl="1"/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Performance on Validation Data:</a:t>
            </a:r>
          </a:p>
          <a:p>
            <a:pPr lvl="1"/>
            <a:r>
              <a:rPr lang="tr-TR" dirty="0" smtClean="0"/>
              <a:t>Accuracy: 0.895</a:t>
            </a:r>
          </a:p>
          <a:p>
            <a:pPr lvl="1"/>
            <a:r>
              <a:rPr lang="tr-TR" dirty="0" smtClean="0"/>
              <a:t>Recall: 0.829</a:t>
            </a:r>
          </a:p>
          <a:p>
            <a:pPr lvl="1"/>
            <a:r>
              <a:rPr lang="tr-TR" dirty="0" smtClean="0"/>
              <a:t>Precision: 0.946</a:t>
            </a:r>
          </a:p>
          <a:p>
            <a:pPr lvl="1"/>
            <a:r>
              <a:rPr lang="tr-TR" dirty="0" smtClean="0"/>
              <a:t>f1: 0.884</a:t>
            </a:r>
          </a:p>
          <a:p>
            <a:pPr lvl="1"/>
            <a:r>
              <a:rPr lang="tr-TR" dirty="0" smtClean="0"/>
              <a:t>Confusion Matrix:</a:t>
            </a:r>
          </a:p>
          <a:p>
            <a:pPr marL="457200" lvl="1" indent="0">
              <a:buNone/>
            </a:pPr>
            <a:r>
              <a:rPr lang="tr-TR" dirty="0" smtClean="0"/>
              <a:t>[[1006 46]</a:t>
            </a:r>
          </a:p>
          <a:p>
            <a:pPr marL="457200" lvl="1" indent="0">
              <a:buNone/>
            </a:pPr>
            <a:r>
              <a:rPr lang="tr-TR" dirty="0" smtClean="0"/>
              <a:t>[ 167 812]]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59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595</Words>
  <Application>Microsoft Office PowerPoint</Application>
  <PresentationFormat>Widescreen</PresentationFormat>
  <Paragraphs>155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Mushroom Classification  for Edibility</vt:lpstr>
      <vt:lpstr>The Dataset</vt:lpstr>
      <vt:lpstr>Data Preprocessing</vt:lpstr>
      <vt:lpstr>Exploratory Analysis Histogram</vt:lpstr>
      <vt:lpstr>Exploratory Analysis Histogram - Conclusions</vt:lpstr>
      <vt:lpstr>Exploratory Analysis Correlation Matrix</vt:lpstr>
      <vt:lpstr>Exploratory Analysis Correlation Matrix - Conclusions</vt:lpstr>
      <vt:lpstr>Feature Reduction</vt:lpstr>
      <vt:lpstr>Analysis Gaussian Naïve Bayes</vt:lpstr>
      <vt:lpstr>Analysis Logistic Regression – Training Data</vt:lpstr>
      <vt:lpstr>Analysis Logistic Regression – Hyperparameter Tuning</vt:lpstr>
      <vt:lpstr>Analysis Logistic Regression – Training and Validation Data</vt:lpstr>
      <vt:lpstr>Analysis Decision Tree</vt:lpstr>
      <vt:lpstr>Analysis Decision Tree - Comments</vt:lpstr>
      <vt:lpstr>Analysis Final Results</vt:lpstr>
      <vt:lpstr>Analysis ROC Curve</vt:lpstr>
    </vt:vector>
  </TitlesOfParts>
  <Company>ARCELIK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 for Edibility</dc:title>
  <dc:creator>Kutay Erkan</dc:creator>
  <cp:lastModifiedBy>Kutay Erkan</cp:lastModifiedBy>
  <cp:revision>22</cp:revision>
  <dcterms:created xsi:type="dcterms:W3CDTF">2018-12-20T13:20:59Z</dcterms:created>
  <dcterms:modified xsi:type="dcterms:W3CDTF">2018-12-20T16:45:07Z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54303-c8ab-441e-80b0-d580c94ef82e_Enabled">
    <vt:lpwstr>True</vt:lpwstr>
  </property>
  <property fmtid="{D5CDD505-2E9C-101B-9397-08002B2CF9AE}" pid="3" name="MSIP_Label_3a254303-c8ab-441e-80b0-d580c94ef82e_SiteId">
    <vt:lpwstr>ef5926db-9bdf-4f9f-9066-d8e7f03943f7</vt:lpwstr>
  </property>
  <property fmtid="{D5CDD505-2E9C-101B-9397-08002B2CF9AE}" pid="4" name="MSIP_Label_3a254303-c8ab-441e-80b0-d580c94ef82e_Ref">
    <vt:lpwstr>https://api.informationprotection.azure.com/api/ef5926db-9bdf-4f9f-9066-d8e7f03943f7</vt:lpwstr>
  </property>
  <property fmtid="{D5CDD505-2E9C-101B-9397-08002B2CF9AE}" pid="5" name="MSIP_Label_3a254303-c8ab-441e-80b0-d580c94ef82e_SetBy">
    <vt:lpwstr>26022308@arcelik.com</vt:lpwstr>
  </property>
  <property fmtid="{D5CDD505-2E9C-101B-9397-08002B2CF9AE}" pid="6" name="MSIP_Label_3a254303-c8ab-441e-80b0-d580c94ef82e_SetDate">
    <vt:lpwstr>2018-12-20T19:45:06.2796001+03:00</vt:lpwstr>
  </property>
  <property fmtid="{D5CDD505-2E9C-101B-9397-08002B2CF9AE}" pid="7" name="MSIP_Label_3a254303-c8ab-441e-80b0-d580c94ef82e_Name">
    <vt:lpwstr>Personal</vt:lpwstr>
  </property>
  <property fmtid="{D5CDD505-2E9C-101B-9397-08002B2CF9AE}" pid="8" name="MSIP_Label_3a254303-c8ab-441e-80b0-d580c94ef82e_Application">
    <vt:lpwstr>Microsoft Azure Information Protection</vt:lpwstr>
  </property>
  <property fmtid="{D5CDD505-2E9C-101B-9397-08002B2CF9AE}" pid="9" name="MSIP_Label_3a254303-c8ab-441e-80b0-d580c94ef82e_Extended_MSFT_Method">
    <vt:lpwstr>Manual</vt:lpwstr>
  </property>
  <property fmtid="{D5CDD505-2E9C-101B-9397-08002B2CF9AE}" pid="10" name="Sensitivity">
    <vt:lpwstr>Personal</vt:lpwstr>
  </property>
</Properties>
</file>