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3"/>
  </p:notesMasterIdLst>
  <p:sldIdLst>
    <p:sldId id="256" r:id="rId2"/>
    <p:sldId id="257" r:id="rId3"/>
    <p:sldId id="289" r:id="rId4"/>
    <p:sldId id="258" r:id="rId5"/>
    <p:sldId id="259" r:id="rId6"/>
    <p:sldId id="260" r:id="rId7"/>
    <p:sldId id="261" r:id="rId8"/>
    <p:sldId id="290" r:id="rId9"/>
    <p:sldId id="274" r:id="rId10"/>
    <p:sldId id="277" r:id="rId11"/>
    <p:sldId id="278" r:id="rId12"/>
    <p:sldId id="281" r:id="rId13"/>
    <p:sldId id="282" r:id="rId14"/>
    <p:sldId id="264" r:id="rId15"/>
    <p:sldId id="280" r:id="rId16"/>
    <p:sldId id="279" r:id="rId17"/>
    <p:sldId id="265" r:id="rId18"/>
    <p:sldId id="291" r:id="rId19"/>
    <p:sldId id="292" r:id="rId20"/>
    <p:sldId id="275" r:id="rId21"/>
    <p:sldId id="270" r:id="rId22"/>
    <p:sldId id="276" r:id="rId23"/>
    <p:sldId id="293" r:id="rId24"/>
    <p:sldId id="284" r:id="rId25"/>
    <p:sldId id="262" r:id="rId26"/>
    <p:sldId id="283" r:id="rId27"/>
    <p:sldId id="286" r:id="rId28"/>
    <p:sldId id="285" r:id="rId29"/>
    <p:sldId id="287" r:id="rId30"/>
    <p:sldId id="288" r:id="rId31"/>
    <p:sldId id="26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2"/>
    <p:restoredTop sz="94678"/>
  </p:normalViewPr>
  <p:slideViewPr>
    <p:cSldViewPr snapToGrid="0" snapToObjects="1">
      <p:cViewPr>
        <p:scale>
          <a:sx n="97" d="100"/>
          <a:sy n="97" d="100"/>
        </p:scale>
        <p:origin x="11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image" Target="../media/image13.pn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image" Target="../media/image13.png"/><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241AC-2350-43D5-A7E0-3AA27CA0886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43098D7-CF13-49C5-B859-42511981F508}">
      <dgm:prSet/>
      <dgm:spPr/>
      <dgm:t>
        <a:bodyPr/>
        <a:lstStyle/>
        <a:p>
          <a:pPr>
            <a:lnSpc>
              <a:spcPct val="100000"/>
            </a:lnSpc>
          </a:pPr>
          <a:r>
            <a:rPr lang="en-US"/>
            <a:t>Data-set </a:t>
          </a:r>
        </a:p>
      </dgm:t>
    </dgm:pt>
    <dgm:pt modelId="{1D6F8F9F-9B6E-432F-B22D-F83AAEE7C944}" type="parTrans" cxnId="{7A39D283-5D80-482F-BE47-6BAFD9CBFF88}">
      <dgm:prSet/>
      <dgm:spPr/>
      <dgm:t>
        <a:bodyPr/>
        <a:lstStyle/>
        <a:p>
          <a:endParaRPr lang="en-US"/>
        </a:p>
      </dgm:t>
    </dgm:pt>
    <dgm:pt modelId="{EA42E172-AAA7-44E2-BF8C-DA1EF498695F}" type="sibTrans" cxnId="{7A39D283-5D80-482F-BE47-6BAFD9CBFF88}">
      <dgm:prSet/>
      <dgm:spPr/>
      <dgm:t>
        <a:bodyPr/>
        <a:lstStyle/>
        <a:p>
          <a:endParaRPr lang="en-US"/>
        </a:p>
      </dgm:t>
    </dgm:pt>
    <dgm:pt modelId="{7AAD2A85-3A83-42DE-A6A9-FC9FDA178C85}">
      <dgm:prSet/>
      <dgm:spPr/>
      <dgm:t>
        <a:bodyPr/>
        <a:lstStyle/>
        <a:p>
          <a:pPr>
            <a:lnSpc>
              <a:spcPct val="100000"/>
            </a:lnSpc>
          </a:pPr>
          <a:r>
            <a:rPr lang="en-US" dirty="0"/>
            <a:t>Problem Statement </a:t>
          </a:r>
        </a:p>
      </dgm:t>
    </dgm:pt>
    <dgm:pt modelId="{43FA03B7-1179-45A8-BFB9-9D2E59F5C323}" type="parTrans" cxnId="{A056E50F-8BAB-4CD1-ABDF-43A2E1ABA095}">
      <dgm:prSet/>
      <dgm:spPr/>
      <dgm:t>
        <a:bodyPr/>
        <a:lstStyle/>
        <a:p>
          <a:endParaRPr lang="en-US"/>
        </a:p>
      </dgm:t>
    </dgm:pt>
    <dgm:pt modelId="{9F41B0FD-9684-487E-9D3F-18DD95F8CBEE}" type="sibTrans" cxnId="{A056E50F-8BAB-4CD1-ABDF-43A2E1ABA095}">
      <dgm:prSet/>
      <dgm:spPr/>
      <dgm:t>
        <a:bodyPr/>
        <a:lstStyle/>
        <a:p>
          <a:endParaRPr lang="en-US"/>
        </a:p>
      </dgm:t>
    </dgm:pt>
    <dgm:pt modelId="{98DC5137-5AE8-49A1-8EBA-873FFE81BE48}">
      <dgm:prSet/>
      <dgm:spPr/>
      <dgm:t>
        <a:bodyPr/>
        <a:lstStyle/>
        <a:p>
          <a:pPr>
            <a:lnSpc>
              <a:spcPct val="100000"/>
            </a:lnSpc>
          </a:pPr>
          <a:r>
            <a:rPr lang="en-US" dirty="0"/>
            <a:t>Data Exploration </a:t>
          </a:r>
        </a:p>
      </dgm:t>
    </dgm:pt>
    <dgm:pt modelId="{44F81F7F-3FF9-4C9E-8801-C2F01F54D1ED}" type="parTrans" cxnId="{B171476A-1EAC-4DC4-AB50-DDF9FBFCA3FF}">
      <dgm:prSet/>
      <dgm:spPr/>
      <dgm:t>
        <a:bodyPr/>
        <a:lstStyle/>
        <a:p>
          <a:endParaRPr lang="en-US"/>
        </a:p>
      </dgm:t>
    </dgm:pt>
    <dgm:pt modelId="{5BA06486-55B2-46D6-BF1A-71E63D199284}" type="sibTrans" cxnId="{B171476A-1EAC-4DC4-AB50-DDF9FBFCA3FF}">
      <dgm:prSet/>
      <dgm:spPr/>
      <dgm:t>
        <a:bodyPr/>
        <a:lstStyle/>
        <a:p>
          <a:endParaRPr lang="en-US"/>
        </a:p>
      </dgm:t>
    </dgm:pt>
    <dgm:pt modelId="{1F35B9C0-F2AB-4830-86F2-33776DD37FCE}">
      <dgm:prSet/>
      <dgm:spPr/>
      <dgm:t>
        <a:bodyPr/>
        <a:lstStyle/>
        <a:p>
          <a:pPr>
            <a:lnSpc>
              <a:spcPct val="100000"/>
            </a:lnSpc>
          </a:pPr>
          <a:r>
            <a:rPr lang="en-US" dirty="0"/>
            <a:t>Methods Used </a:t>
          </a:r>
        </a:p>
      </dgm:t>
    </dgm:pt>
    <dgm:pt modelId="{2B75026D-C0E4-4C1D-A4B5-3B357DCD199F}" type="parTrans" cxnId="{821E9CBD-70C6-4007-AE1E-C33841DD8DC5}">
      <dgm:prSet/>
      <dgm:spPr/>
      <dgm:t>
        <a:bodyPr/>
        <a:lstStyle/>
        <a:p>
          <a:endParaRPr lang="en-US"/>
        </a:p>
      </dgm:t>
    </dgm:pt>
    <dgm:pt modelId="{F0B67F08-2B45-4E0F-9A11-5CD9E42F41DE}" type="sibTrans" cxnId="{821E9CBD-70C6-4007-AE1E-C33841DD8DC5}">
      <dgm:prSet/>
      <dgm:spPr/>
      <dgm:t>
        <a:bodyPr/>
        <a:lstStyle/>
        <a:p>
          <a:endParaRPr lang="en-US"/>
        </a:p>
      </dgm:t>
    </dgm:pt>
    <dgm:pt modelId="{AAFAF3E5-33E6-4959-9369-1F91C4552AF7}">
      <dgm:prSet/>
      <dgm:spPr/>
      <dgm:t>
        <a:bodyPr/>
        <a:lstStyle/>
        <a:p>
          <a:pPr>
            <a:lnSpc>
              <a:spcPct val="100000"/>
            </a:lnSpc>
          </a:pPr>
          <a:r>
            <a:rPr lang="en-US" dirty="0"/>
            <a:t>Our Model </a:t>
          </a:r>
        </a:p>
      </dgm:t>
    </dgm:pt>
    <dgm:pt modelId="{2457851F-4BA2-43BA-9C29-B3B69B4A98BF}" type="parTrans" cxnId="{2B87F022-0DD1-48D5-B37E-BDC9A2A24642}">
      <dgm:prSet/>
      <dgm:spPr/>
      <dgm:t>
        <a:bodyPr/>
        <a:lstStyle/>
        <a:p>
          <a:endParaRPr lang="en-US"/>
        </a:p>
      </dgm:t>
    </dgm:pt>
    <dgm:pt modelId="{24B146A0-53FD-4C42-88F9-E6E82CB8EE72}" type="sibTrans" cxnId="{2B87F022-0DD1-48D5-B37E-BDC9A2A24642}">
      <dgm:prSet/>
      <dgm:spPr/>
      <dgm:t>
        <a:bodyPr/>
        <a:lstStyle/>
        <a:p>
          <a:endParaRPr lang="en-US"/>
        </a:p>
      </dgm:t>
    </dgm:pt>
    <dgm:pt modelId="{8275F098-C47A-4A84-BD4D-1347BFCE3CE7}">
      <dgm:prSet/>
      <dgm:spPr/>
      <dgm:t>
        <a:bodyPr/>
        <a:lstStyle/>
        <a:p>
          <a:pPr>
            <a:lnSpc>
              <a:spcPct val="100000"/>
            </a:lnSpc>
          </a:pPr>
          <a:r>
            <a:rPr lang="en-US"/>
            <a:t>Potential Improvements</a:t>
          </a:r>
        </a:p>
      </dgm:t>
    </dgm:pt>
    <dgm:pt modelId="{A7F30549-E8E0-406C-A208-0B41B583BB7B}" type="parTrans" cxnId="{59B0898A-35F3-4385-B507-348953120028}">
      <dgm:prSet/>
      <dgm:spPr/>
      <dgm:t>
        <a:bodyPr/>
        <a:lstStyle/>
        <a:p>
          <a:endParaRPr lang="en-US"/>
        </a:p>
      </dgm:t>
    </dgm:pt>
    <dgm:pt modelId="{EC3EF834-9ED2-49AD-B314-CC8D81263097}" type="sibTrans" cxnId="{59B0898A-35F3-4385-B507-348953120028}">
      <dgm:prSet/>
      <dgm:spPr/>
      <dgm:t>
        <a:bodyPr/>
        <a:lstStyle/>
        <a:p>
          <a:endParaRPr lang="en-US"/>
        </a:p>
      </dgm:t>
    </dgm:pt>
    <dgm:pt modelId="{8D3A27BF-A2F3-4B9C-AF8B-8E70E0B78C0C}" type="pres">
      <dgm:prSet presAssocID="{000241AC-2350-43D5-A7E0-3AA27CA0886B}" presName="root" presStyleCnt="0">
        <dgm:presLayoutVars>
          <dgm:dir/>
          <dgm:resizeHandles val="exact"/>
        </dgm:presLayoutVars>
      </dgm:prSet>
      <dgm:spPr/>
    </dgm:pt>
    <dgm:pt modelId="{FD15771B-E77B-4E5E-9659-A697BF7425E3}" type="pres">
      <dgm:prSet presAssocID="{D43098D7-CF13-49C5-B859-42511981F508}" presName="compNode" presStyleCnt="0"/>
      <dgm:spPr/>
    </dgm:pt>
    <dgm:pt modelId="{31D5E763-0AC8-4AD7-BF72-6C46BEB03544}" type="pres">
      <dgm:prSet presAssocID="{D43098D7-CF13-49C5-B859-42511981F508}" presName="bgRect" presStyleLbl="bgShp" presStyleIdx="0" presStyleCnt="6"/>
      <dgm:spPr/>
    </dgm:pt>
    <dgm:pt modelId="{269ACF41-ECF9-495B-A1E1-FF182F5BF851}" type="pres">
      <dgm:prSet presAssocID="{D43098D7-CF13-49C5-B859-42511981F5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D688790-363B-4F01-A0D7-EE612C3B893D}" type="pres">
      <dgm:prSet presAssocID="{D43098D7-CF13-49C5-B859-42511981F508}" presName="spaceRect" presStyleCnt="0"/>
      <dgm:spPr/>
    </dgm:pt>
    <dgm:pt modelId="{5C99860D-0D7D-4959-91EA-D9E29696FD3A}" type="pres">
      <dgm:prSet presAssocID="{D43098D7-CF13-49C5-B859-42511981F508}" presName="parTx" presStyleLbl="revTx" presStyleIdx="0" presStyleCnt="6">
        <dgm:presLayoutVars>
          <dgm:chMax val="0"/>
          <dgm:chPref val="0"/>
        </dgm:presLayoutVars>
      </dgm:prSet>
      <dgm:spPr/>
    </dgm:pt>
    <dgm:pt modelId="{F7660CF8-017E-4F80-B150-EC4B13A18A18}" type="pres">
      <dgm:prSet presAssocID="{EA42E172-AAA7-44E2-BF8C-DA1EF498695F}" presName="sibTrans" presStyleCnt="0"/>
      <dgm:spPr/>
    </dgm:pt>
    <dgm:pt modelId="{EF0BAF8F-4477-4D92-ABFB-65674523DFBB}" type="pres">
      <dgm:prSet presAssocID="{7AAD2A85-3A83-42DE-A6A9-FC9FDA178C85}" presName="compNode" presStyleCnt="0"/>
      <dgm:spPr/>
    </dgm:pt>
    <dgm:pt modelId="{9E3CC36B-8060-4B4B-88AD-9699BEBBEA4F}" type="pres">
      <dgm:prSet presAssocID="{7AAD2A85-3A83-42DE-A6A9-FC9FDA178C85}" presName="bgRect" presStyleLbl="bgShp" presStyleIdx="1" presStyleCnt="6" custLinFactNeighborX="-1931" custLinFactNeighborY="2532"/>
      <dgm:spPr/>
    </dgm:pt>
    <dgm:pt modelId="{36BD2D29-3717-4EF7-BC2B-91D082D1CDD5}" type="pres">
      <dgm:prSet presAssocID="{7AAD2A85-3A83-42DE-A6A9-FC9FDA178C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49C8453D-F0D3-4010-862D-F063B04E0684}" type="pres">
      <dgm:prSet presAssocID="{7AAD2A85-3A83-42DE-A6A9-FC9FDA178C85}" presName="spaceRect" presStyleCnt="0"/>
      <dgm:spPr/>
    </dgm:pt>
    <dgm:pt modelId="{8AA5C4D6-0749-4C98-8BA7-3FA9BFEEF045}" type="pres">
      <dgm:prSet presAssocID="{7AAD2A85-3A83-42DE-A6A9-FC9FDA178C85}" presName="parTx" presStyleLbl="revTx" presStyleIdx="1" presStyleCnt="6">
        <dgm:presLayoutVars>
          <dgm:chMax val="0"/>
          <dgm:chPref val="0"/>
        </dgm:presLayoutVars>
      </dgm:prSet>
      <dgm:spPr/>
    </dgm:pt>
    <dgm:pt modelId="{910AB268-3EE5-476D-A2BB-6D6F3DB6C0A0}" type="pres">
      <dgm:prSet presAssocID="{9F41B0FD-9684-487E-9D3F-18DD95F8CBEE}" presName="sibTrans" presStyleCnt="0"/>
      <dgm:spPr/>
    </dgm:pt>
    <dgm:pt modelId="{12F2FB7E-2DC3-4492-95EF-C6072F5217E4}" type="pres">
      <dgm:prSet presAssocID="{98DC5137-5AE8-49A1-8EBA-873FFE81BE48}" presName="compNode" presStyleCnt="0"/>
      <dgm:spPr/>
    </dgm:pt>
    <dgm:pt modelId="{A7C5B0B7-A97A-4271-A411-1FC86FC10B7C}" type="pres">
      <dgm:prSet presAssocID="{98DC5137-5AE8-49A1-8EBA-873FFE81BE48}" presName="bgRect" presStyleLbl="bgShp" presStyleIdx="2" presStyleCnt="6"/>
      <dgm:spPr/>
    </dgm:pt>
    <dgm:pt modelId="{CFF1C2FD-7580-4CF1-9F42-EC60E7555640}" type="pres">
      <dgm:prSet presAssocID="{98DC5137-5AE8-49A1-8EBA-873FFE81BE4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Inventory"/>
        </a:ext>
      </dgm:extLst>
    </dgm:pt>
    <dgm:pt modelId="{533473C5-500C-499E-8997-A1275A5D43D4}" type="pres">
      <dgm:prSet presAssocID="{98DC5137-5AE8-49A1-8EBA-873FFE81BE48}" presName="spaceRect" presStyleCnt="0"/>
      <dgm:spPr/>
    </dgm:pt>
    <dgm:pt modelId="{EA4FFE84-E0CD-410C-9FB0-4BBF3776CFC8}" type="pres">
      <dgm:prSet presAssocID="{98DC5137-5AE8-49A1-8EBA-873FFE81BE48}" presName="parTx" presStyleLbl="revTx" presStyleIdx="2" presStyleCnt="6">
        <dgm:presLayoutVars>
          <dgm:chMax val="0"/>
          <dgm:chPref val="0"/>
        </dgm:presLayoutVars>
      </dgm:prSet>
      <dgm:spPr/>
    </dgm:pt>
    <dgm:pt modelId="{7D4AE762-AF35-4F5B-9EF9-01184ED263BB}" type="pres">
      <dgm:prSet presAssocID="{5BA06486-55B2-46D6-BF1A-71E63D199284}" presName="sibTrans" presStyleCnt="0"/>
      <dgm:spPr/>
    </dgm:pt>
    <dgm:pt modelId="{52C0368E-6687-4EF4-9DB5-10F14C87FD5C}" type="pres">
      <dgm:prSet presAssocID="{1F35B9C0-F2AB-4830-86F2-33776DD37FCE}" presName="compNode" presStyleCnt="0"/>
      <dgm:spPr/>
    </dgm:pt>
    <dgm:pt modelId="{24ACF44D-1D25-4E05-8504-7FAEA9AEDF57}" type="pres">
      <dgm:prSet presAssocID="{1F35B9C0-F2AB-4830-86F2-33776DD37FCE}" presName="bgRect" presStyleLbl="bgShp" presStyleIdx="3" presStyleCnt="6"/>
      <dgm:spPr/>
    </dgm:pt>
    <dgm:pt modelId="{75AF99C2-2A97-4567-ABBE-94A2278D0E44}" type="pres">
      <dgm:prSet presAssocID="{1F35B9C0-F2AB-4830-86F2-33776DD37FC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nger Print"/>
        </a:ext>
      </dgm:extLst>
    </dgm:pt>
    <dgm:pt modelId="{1F61E2A9-0965-487E-9BB4-4B3CA6DFA6EC}" type="pres">
      <dgm:prSet presAssocID="{1F35B9C0-F2AB-4830-86F2-33776DD37FCE}" presName="spaceRect" presStyleCnt="0"/>
      <dgm:spPr/>
    </dgm:pt>
    <dgm:pt modelId="{EC90F5C3-56D6-463C-80EB-6A71C0E28692}" type="pres">
      <dgm:prSet presAssocID="{1F35B9C0-F2AB-4830-86F2-33776DD37FCE}" presName="parTx" presStyleLbl="revTx" presStyleIdx="3" presStyleCnt="6">
        <dgm:presLayoutVars>
          <dgm:chMax val="0"/>
          <dgm:chPref val="0"/>
        </dgm:presLayoutVars>
      </dgm:prSet>
      <dgm:spPr/>
    </dgm:pt>
    <dgm:pt modelId="{8CC508FB-772C-49C0-BC25-D9AF79AADD6D}" type="pres">
      <dgm:prSet presAssocID="{F0B67F08-2B45-4E0F-9A11-5CD9E42F41DE}" presName="sibTrans" presStyleCnt="0"/>
      <dgm:spPr/>
    </dgm:pt>
    <dgm:pt modelId="{9901E9BC-16B3-4F4B-AB03-EF1F2D2BB44B}" type="pres">
      <dgm:prSet presAssocID="{AAFAF3E5-33E6-4959-9369-1F91C4552AF7}" presName="compNode" presStyleCnt="0"/>
      <dgm:spPr/>
    </dgm:pt>
    <dgm:pt modelId="{00B13D5F-653A-4E88-B79E-64CA2B1C2D72}" type="pres">
      <dgm:prSet presAssocID="{AAFAF3E5-33E6-4959-9369-1F91C4552AF7}" presName="bgRect" presStyleLbl="bgShp" presStyleIdx="4" presStyleCnt="6"/>
      <dgm:spPr/>
    </dgm:pt>
    <dgm:pt modelId="{FC8E59EB-9B3B-4FC9-AF08-1A21D1F3E3CF}" type="pres">
      <dgm:prSet presAssocID="{AAFAF3E5-33E6-4959-9369-1F91C4552AF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Figure"/>
        </a:ext>
      </dgm:extLst>
    </dgm:pt>
    <dgm:pt modelId="{8C593E1C-3B6C-48A5-B331-579D19588F66}" type="pres">
      <dgm:prSet presAssocID="{AAFAF3E5-33E6-4959-9369-1F91C4552AF7}" presName="spaceRect" presStyleCnt="0"/>
      <dgm:spPr/>
    </dgm:pt>
    <dgm:pt modelId="{75AE7162-DBAC-417E-AC14-6EBFB269EEC1}" type="pres">
      <dgm:prSet presAssocID="{AAFAF3E5-33E6-4959-9369-1F91C4552AF7}" presName="parTx" presStyleLbl="revTx" presStyleIdx="4" presStyleCnt="6">
        <dgm:presLayoutVars>
          <dgm:chMax val="0"/>
          <dgm:chPref val="0"/>
        </dgm:presLayoutVars>
      </dgm:prSet>
      <dgm:spPr/>
    </dgm:pt>
    <dgm:pt modelId="{5C8546A3-FAB9-497C-82EE-9EF9AFC3335F}" type="pres">
      <dgm:prSet presAssocID="{24B146A0-53FD-4C42-88F9-E6E82CB8EE72}" presName="sibTrans" presStyleCnt="0"/>
      <dgm:spPr/>
    </dgm:pt>
    <dgm:pt modelId="{C63E2573-9EFB-4882-B45C-BD36BF61822A}" type="pres">
      <dgm:prSet presAssocID="{8275F098-C47A-4A84-BD4D-1347BFCE3CE7}" presName="compNode" presStyleCnt="0"/>
      <dgm:spPr/>
    </dgm:pt>
    <dgm:pt modelId="{E599C387-47BF-4497-9C8E-07A69E99D6E8}" type="pres">
      <dgm:prSet presAssocID="{8275F098-C47A-4A84-BD4D-1347BFCE3CE7}" presName="bgRect" presStyleLbl="bgShp" presStyleIdx="5" presStyleCnt="6"/>
      <dgm:spPr/>
    </dgm:pt>
    <dgm:pt modelId="{7F99348D-EE67-40F7-9DA7-98ADEF1BD60D}" type="pres">
      <dgm:prSet presAssocID="{8275F098-C47A-4A84-BD4D-1347BFCE3CE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F41A881B-9AA2-4EF5-BFF0-42177BEC9D34}" type="pres">
      <dgm:prSet presAssocID="{8275F098-C47A-4A84-BD4D-1347BFCE3CE7}" presName="spaceRect" presStyleCnt="0"/>
      <dgm:spPr/>
    </dgm:pt>
    <dgm:pt modelId="{4BFFC145-9D6A-4AB5-AABB-A8C69688F267}" type="pres">
      <dgm:prSet presAssocID="{8275F098-C47A-4A84-BD4D-1347BFCE3CE7}" presName="parTx" presStyleLbl="revTx" presStyleIdx="5" presStyleCnt="6">
        <dgm:presLayoutVars>
          <dgm:chMax val="0"/>
          <dgm:chPref val="0"/>
        </dgm:presLayoutVars>
      </dgm:prSet>
      <dgm:spPr/>
    </dgm:pt>
  </dgm:ptLst>
  <dgm:cxnLst>
    <dgm:cxn modelId="{A056E50F-8BAB-4CD1-ABDF-43A2E1ABA095}" srcId="{000241AC-2350-43D5-A7E0-3AA27CA0886B}" destId="{7AAD2A85-3A83-42DE-A6A9-FC9FDA178C85}" srcOrd="1" destOrd="0" parTransId="{43FA03B7-1179-45A8-BFB9-9D2E59F5C323}" sibTransId="{9F41B0FD-9684-487E-9D3F-18DD95F8CBEE}"/>
    <dgm:cxn modelId="{2B87F022-0DD1-48D5-B37E-BDC9A2A24642}" srcId="{000241AC-2350-43D5-A7E0-3AA27CA0886B}" destId="{AAFAF3E5-33E6-4959-9369-1F91C4552AF7}" srcOrd="4" destOrd="0" parTransId="{2457851F-4BA2-43BA-9C29-B3B69B4A98BF}" sibTransId="{24B146A0-53FD-4C42-88F9-E6E82CB8EE72}"/>
    <dgm:cxn modelId="{C7611F2C-1111-4BC6-8B9F-C1C9F8F52C59}" type="presOf" srcId="{98DC5137-5AE8-49A1-8EBA-873FFE81BE48}" destId="{EA4FFE84-E0CD-410C-9FB0-4BBF3776CFC8}" srcOrd="0" destOrd="0" presId="urn:microsoft.com/office/officeart/2018/2/layout/IconVerticalSolidList"/>
    <dgm:cxn modelId="{68E19541-2344-4264-8E8F-BCE2804BBFDC}" type="presOf" srcId="{8275F098-C47A-4A84-BD4D-1347BFCE3CE7}" destId="{4BFFC145-9D6A-4AB5-AABB-A8C69688F267}" srcOrd="0" destOrd="0" presId="urn:microsoft.com/office/officeart/2018/2/layout/IconVerticalSolidList"/>
    <dgm:cxn modelId="{0D4D2645-3110-4B5A-A811-3AB95629F17C}" type="presOf" srcId="{1F35B9C0-F2AB-4830-86F2-33776DD37FCE}" destId="{EC90F5C3-56D6-463C-80EB-6A71C0E28692}" srcOrd="0" destOrd="0" presId="urn:microsoft.com/office/officeart/2018/2/layout/IconVerticalSolidList"/>
    <dgm:cxn modelId="{66FFE353-2F06-4ACA-8511-196C198A5719}" type="presOf" srcId="{AAFAF3E5-33E6-4959-9369-1F91C4552AF7}" destId="{75AE7162-DBAC-417E-AC14-6EBFB269EEC1}" srcOrd="0" destOrd="0" presId="urn:microsoft.com/office/officeart/2018/2/layout/IconVerticalSolidList"/>
    <dgm:cxn modelId="{0D89FB64-E534-441B-8707-333F720BF5E7}" type="presOf" srcId="{D43098D7-CF13-49C5-B859-42511981F508}" destId="{5C99860D-0D7D-4959-91EA-D9E29696FD3A}" srcOrd="0" destOrd="0" presId="urn:microsoft.com/office/officeart/2018/2/layout/IconVerticalSolidList"/>
    <dgm:cxn modelId="{B171476A-1EAC-4DC4-AB50-DDF9FBFCA3FF}" srcId="{000241AC-2350-43D5-A7E0-3AA27CA0886B}" destId="{98DC5137-5AE8-49A1-8EBA-873FFE81BE48}" srcOrd="2" destOrd="0" parTransId="{44F81F7F-3FF9-4C9E-8801-C2F01F54D1ED}" sibTransId="{5BA06486-55B2-46D6-BF1A-71E63D199284}"/>
    <dgm:cxn modelId="{7A39D283-5D80-482F-BE47-6BAFD9CBFF88}" srcId="{000241AC-2350-43D5-A7E0-3AA27CA0886B}" destId="{D43098D7-CF13-49C5-B859-42511981F508}" srcOrd="0" destOrd="0" parTransId="{1D6F8F9F-9B6E-432F-B22D-F83AAEE7C944}" sibTransId="{EA42E172-AAA7-44E2-BF8C-DA1EF498695F}"/>
    <dgm:cxn modelId="{59B0898A-35F3-4385-B507-348953120028}" srcId="{000241AC-2350-43D5-A7E0-3AA27CA0886B}" destId="{8275F098-C47A-4A84-BD4D-1347BFCE3CE7}" srcOrd="5" destOrd="0" parTransId="{A7F30549-E8E0-406C-A208-0B41B583BB7B}" sibTransId="{EC3EF834-9ED2-49AD-B314-CC8D81263097}"/>
    <dgm:cxn modelId="{96A60696-4C01-406B-8D4D-FB71C59D1D63}" type="presOf" srcId="{7AAD2A85-3A83-42DE-A6A9-FC9FDA178C85}" destId="{8AA5C4D6-0749-4C98-8BA7-3FA9BFEEF045}" srcOrd="0" destOrd="0" presId="urn:microsoft.com/office/officeart/2018/2/layout/IconVerticalSolidList"/>
    <dgm:cxn modelId="{FF6BE1AE-96A1-4DCB-A9FC-AB26258D199D}" type="presOf" srcId="{000241AC-2350-43D5-A7E0-3AA27CA0886B}" destId="{8D3A27BF-A2F3-4B9C-AF8B-8E70E0B78C0C}" srcOrd="0" destOrd="0" presId="urn:microsoft.com/office/officeart/2018/2/layout/IconVerticalSolidList"/>
    <dgm:cxn modelId="{821E9CBD-70C6-4007-AE1E-C33841DD8DC5}" srcId="{000241AC-2350-43D5-A7E0-3AA27CA0886B}" destId="{1F35B9C0-F2AB-4830-86F2-33776DD37FCE}" srcOrd="3" destOrd="0" parTransId="{2B75026D-C0E4-4C1D-A4B5-3B357DCD199F}" sibTransId="{F0B67F08-2B45-4E0F-9A11-5CD9E42F41DE}"/>
    <dgm:cxn modelId="{B72224CF-6989-464C-B5DA-EAB55462EED6}" type="presParOf" srcId="{8D3A27BF-A2F3-4B9C-AF8B-8E70E0B78C0C}" destId="{FD15771B-E77B-4E5E-9659-A697BF7425E3}" srcOrd="0" destOrd="0" presId="urn:microsoft.com/office/officeart/2018/2/layout/IconVerticalSolidList"/>
    <dgm:cxn modelId="{9D862979-A34D-4352-9900-CF2BD925BB37}" type="presParOf" srcId="{FD15771B-E77B-4E5E-9659-A697BF7425E3}" destId="{31D5E763-0AC8-4AD7-BF72-6C46BEB03544}" srcOrd="0" destOrd="0" presId="urn:microsoft.com/office/officeart/2018/2/layout/IconVerticalSolidList"/>
    <dgm:cxn modelId="{CF92BD8E-28E6-4C45-8085-B651A2CA8B40}" type="presParOf" srcId="{FD15771B-E77B-4E5E-9659-A697BF7425E3}" destId="{269ACF41-ECF9-495B-A1E1-FF182F5BF851}" srcOrd="1" destOrd="0" presId="urn:microsoft.com/office/officeart/2018/2/layout/IconVerticalSolidList"/>
    <dgm:cxn modelId="{028F47D9-EF50-4D12-B7E2-DCFDC208C3A1}" type="presParOf" srcId="{FD15771B-E77B-4E5E-9659-A697BF7425E3}" destId="{4D688790-363B-4F01-A0D7-EE612C3B893D}" srcOrd="2" destOrd="0" presId="urn:microsoft.com/office/officeart/2018/2/layout/IconVerticalSolidList"/>
    <dgm:cxn modelId="{42ABD2BE-9402-4A8A-BEA8-09FF8D01D577}" type="presParOf" srcId="{FD15771B-E77B-4E5E-9659-A697BF7425E3}" destId="{5C99860D-0D7D-4959-91EA-D9E29696FD3A}" srcOrd="3" destOrd="0" presId="urn:microsoft.com/office/officeart/2018/2/layout/IconVerticalSolidList"/>
    <dgm:cxn modelId="{B9EAED48-A2CA-4C1A-8EB4-665C404F9EAC}" type="presParOf" srcId="{8D3A27BF-A2F3-4B9C-AF8B-8E70E0B78C0C}" destId="{F7660CF8-017E-4F80-B150-EC4B13A18A18}" srcOrd="1" destOrd="0" presId="urn:microsoft.com/office/officeart/2018/2/layout/IconVerticalSolidList"/>
    <dgm:cxn modelId="{BC814E25-89DD-4318-8F34-2888C91ED916}" type="presParOf" srcId="{8D3A27BF-A2F3-4B9C-AF8B-8E70E0B78C0C}" destId="{EF0BAF8F-4477-4D92-ABFB-65674523DFBB}" srcOrd="2" destOrd="0" presId="urn:microsoft.com/office/officeart/2018/2/layout/IconVerticalSolidList"/>
    <dgm:cxn modelId="{36C28B55-FE64-4DC6-BF51-651C656EC45C}" type="presParOf" srcId="{EF0BAF8F-4477-4D92-ABFB-65674523DFBB}" destId="{9E3CC36B-8060-4B4B-88AD-9699BEBBEA4F}" srcOrd="0" destOrd="0" presId="urn:microsoft.com/office/officeart/2018/2/layout/IconVerticalSolidList"/>
    <dgm:cxn modelId="{95FF0111-1EFB-4515-9632-5A759F5E5F8B}" type="presParOf" srcId="{EF0BAF8F-4477-4D92-ABFB-65674523DFBB}" destId="{36BD2D29-3717-4EF7-BC2B-91D082D1CDD5}" srcOrd="1" destOrd="0" presId="urn:microsoft.com/office/officeart/2018/2/layout/IconVerticalSolidList"/>
    <dgm:cxn modelId="{41375107-54DA-427C-B2DA-8FBE2AEA0BDE}" type="presParOf" srcId="{EF0BAF8F-4477-4D92-ABFB-65674523DFBB}" destId="{49C8453D-F0D3-4010-862D-F063B04E0684}" srcOrd="2" destOrd="0" presId="urn:microsoft.com/office/officeart/2018/2/layout/IconVerticalSolidList"/>
    <dgm:cxn modelId="{2CB7A7D9-6DC7-4627-954B-1B5C72E07DF1}" type="presParOf" srcId="{EF0BAF8F-4477-4D92-ABFB-65674523DFBB}" destId="{8AA5C4D6-0749-4C98-8BA7-3FA9BFEEF045}" srcOrd="3" destOrd="0" presId="urn:microsoft.com/office/officeart/2018/2/layout/IconVerticalSolidList"/>
    <dgm:cxn modelId="{7E0205DC-7C92-4E65-962D-8585B2D48200}" type="presParOf" srcId="{8D3A27BF-A2F3-4B9C-AF8B-8E70E0B78C0C}" destId="{910AB268-3EE5-476D-A2BB-6D6F3DB6C0A0}" srcOrd="3" destOrd="0" presId="urn:microsoft.com/office/officeart/2018/2/layout/IconVerticalSolidList"/>
    <dgm:cxn modelId="{9D9562D0-082B-4004-A1B3-739528F1B141}" type="presParOf" srcId="{8D3A27BF-A2F3-4B9C-AF8B-8E70E0B78C0C}" destId="{12F2FB7E-2DC3-4492-95EF-C6072F5217E4}" srcOrd="4" destOrd="0" presId="urn:microsoft.com/office/officeart/2018/2/layout/IconVerticalSolidList"/>
    <dgm:cxn modelId="{7D8ECC2A-A49E-4810-AA25-09B950616413}" type="presParOf" srcId="{12F2FB7E-2DC3-4492-95EF-C6072F5217E4}" destId="{A7C5B0B7-A97A-4271-A411-1FC86FC10B7C}" srcOrd="0" destOrd="0" presId="urn:microsoft.com/office/officeart/2018/2/layout/IconVerticalSolidList"/>
    <dgm:cxn modelId="{F80C469A-D95D-4EFA-9062-AF9ADABD2E85}" type="presParOf" srcId="{12F2FB7E-2DC3-4492-95EF-C6072F5217E4}" destId="{CFF1C2FD-7580-4CF1-9F42-EC60E7555640}" srcOrd="1" destOrd="0" presId="urn:microsoft.com/office/officeart/2018/2/layout/IconVerticalSolidList"/>
    <dgm:cxn modelId="{26EFCE8E-BD4B-4CC5-B267-3BD7DA7C4B37}" type="presParOf" srcId="{12F2FB7E-2DC3-4492-95EF-C6072F5217E4}" destId="{533473C5-500C-499E-8997-A1275A5D43D4}" srcOrd="2" destOrd="0" presId="urn:microsoft.com/office/officeart/2018/2/layout/IconVerticalSolidList"/>
    <dgm:cxn modelId="{F65542F2-D0C2-4C34-B808-0C4F03E98920}" type="presParOf" srcId="{12F2FB7E-2DC3-4492-95EF-C6072F5217E4}" destId="{EA4FFE84-E0CD-410C-9FB0-4BBF3776CFC8}" srcOrd="3" destOrd="0" presId="urn:microsoft.com/office/officeart/2018/2/layout/IconVerticalSolidList"/>
    <dgm:cxn modelId="{384EA4E5-2C5D-48E8-82C5-70B58B6B5AA8}" type="presParOf" srcId="{8D3A27BF-A2F3-4B9C-AF8B-8E70E0B78C0C}" destId="{7D4AE762-AF35-4F5B-9EF9-01184ED263BB}" srcOrd="5" destOrd="0" presId="urn:microsoft.com/office/officeart/2018/2/layout/IconVerticalSolidList"/>
    <dgm:cxn modelId="{230A01E0-36FA-4C2F-A0DE-43521CF85530}" type="presParOf" srcId="{8D3A27BF-A2F3-4B9C-AF8B-8E70E0B78C0C}" destId="{52C0368E-6687-4EF4-9DB5-10F14C87FD5C}" srcOrd="6" destOrd="0" presId="urn:microsoft.com/office/officeart/2018/2/layout/IconVerticalSolidList"/>
    <dgm:cxn modelId="{BE51EB50-1DA7-4D6D-ACC7-666C8BF07059}" type="presParOf" srcId="{52C0368E-6687-4EF4-9DB5-10F14C87FD5C}" destId="{24ACF44D-1D25-4E05-8504-7FAEA9AEDF57}" srcOrd="0" destOrd="0" presId="urn:microsoft.com/office/officeart/2018/2/layout/IconVerticalSolidList"/>
    <dgm:cxn modelId="{6FE79E00-4759-4125-AB09-2DE20836DA83}" type="presParOf" srcId="{52C0368E-6687-4EF4-9DB5-10F14C87FD5C}" destId="{75AF99C2-2A97-4567-ABBE-94A2278D0E44}" srcOrd="1" destOrd="0" presId="urn:microsoft.com/office/officeart/2018/2/layout/IconVerticalSolidList"/>
    <dgm:cxn modelId="{24019178-641F-403A-A981-974997EAA032}" type="presParOf" srcId="{52C0368E-6687-4EF4-9DB5-10F14C87FD5C}" destId="{1F61E2A9-0965-487E-9BB4-4B3CA6DFA6EC}" srcOrd="2" destOrd="0" presId="urn:microsoft.com/office/officeart/2018/2/layout/IconVerticalSolidList"/>
    <dgm:cxn modelId="{76ED99B7-A296-4456-89CB-211A83B3851D}" type="presParOf" srcId="{52C0368E-6687-4EF4-9DB5-10F14C87FD5C}" destId="{EC90F5C3-56D6-463C-80EB-6A71C0E28692}" srcOrd="3" destOrd="0" presId="urn:microsoft.com/office/officeart/2018/2/layout/IconVerticalSolidList"/>
    <dgm:cxn modelId="{520AC930-9883-451C-88E0-DE4CA56A7020}" type="presParOf" srcId="{8D3A27BF-A2F3-4B9C-AF8B-8E70E0B78C0C}" destId="{8CC508FB-772C-49C0-BC25-D9AF79AADD6D}" srcOrd="7" destOrd="0" presId="urn:microsoft.com/office/officeart/2018/2/layout/IconVerticalSolidList"/>
    <dgm:cxn modelId="{F12075DE-E01B-4802-893D-12FE5BA84020}" type="presParOf" srcId="{8D3A27BF-A2F3-4B9C-AF8B-8E70E0B78C0C}" destId="{9901E9BC-16B3-4F4B-AB03-EF1F2D2BB44B}" srcOrd="8" destOrd="0" presId="urn:microsoft.com/office/officeart/2018/2/layout/IconVerticalSolidList"/>
    <dgm:cxn modelId="{679A38F6-AE7E-4FFB-BCFE-B258366C9EF7}" type="presParOf" srcId="{9901E9BC-16B3-4F4B-AB03-EF1F2D2BB44B}" destId="{00B13D5F-653A-4E88-B79E-64CA2B1C2D72}" srcOrd="0" destOrd="0" presId="urn:microsoft.com/office/officeart/2018/2/layout/IconVerticalSolidList"/>
    <dgm:cxn modelId="{290D063D-E767-4629-83DD-724014C3623A}" type="presParOf" srcId="{9901E9BC-16B3-4F4B-AB03-EF1F2D2BB44B}" destId="{FC8E59EB-9B3B-4FC9-AF08-1A21D1F3E3CF}" srcOrd="1" destOrd="0" presId="urn:microsoft.com/office/officeart/2018/2/layout/IconVerticalSolidList"/>
    <dgm:cxn modelId="{9355445F-91D5-4109-9966-4B55E851A96C}" type="presParOf" srcId="{9901E9BC-16B3-4F4B-AB03-EF1F2D2BB44B}" destId="{8C593E1C-3B6C-48A5-B331-579D19588F66}" srcOrd="2" destOrd="0" presId="urn:microsoft.com/office/officeart/2018/2/layout/IconVerticalSolidList"/>
    <dgm:cxn modelId="{CE3A534C-FCA1-49F2-B1D9-D30C377B640C}" type="presParOf" srcId="{9901E9BC-16B3-4F4B-AB03-EF1F2D2BB44B}" destId="{75AE7162-DBAC-417E-AC14-6EBFB269EEC1}" srcOrd="3" destOrd="0" presId="urn:microsoft.com/office/officeart/2018/2/layout/IconVerticalSolidList"/>
    <dgm:cxn modelId="{54117B02-3AAE-4D4A-9F87-ECE48BEDB258}" type="presParOf" srcId="{8D3A27BF-A2F3-4B9C-AF8B-8E70E0B78C0C}" destId="{5C8546A3-FAB9-497C-82EE-9EF9AFC3335F}" srcOrd="9" destOrd="0" presId="urn:microsoft.com/office/officeart/2018/2/layout/IconVerticalSolidList"/>
    <dgm:cxn modelId="{112E5DA4-530B-418C-8DCE-394CEFFF4439}" type="presParOf" srcId="{8D3A27BF-A2F3-4B9C-AF8B-8E70E0B78C0C}" destId="{C63E2573-9EFB-4882-B45C-BD36BF61822A}" srcOrd="10" destOrd="0" presId="urn:microsoft.com/office/officeart/2018/2/layout/IconVerticalSolidList"/>
    <dgm:cxn modelId="{EE7CEBFA-CD80-4584-A376-26A3F2478CEF}" type="presParOf" srcId="{C63E2573-9EFB-4882-B45C-BD36BF61822A}" destId="{E599C387-47BF-4497-9C8E-07A69E99D6E8}" srcOrd="0" destOrd="0" presId="urn:microsoft.com/office/officeart/2018/2/layout/IconVerticalSolidList"/>
    <dgm:cxn modelId="{B6A12FD0-8AB4-4D42-A3A6-14BF592DC1DF}" type="presParOf" srcId="{C63E2573-9EFB-4882-B45C-BD36BF61822A}" destId="{7F99348D-EE67-40F7-9DA7-98ADEF1BD60D}" srcOrd="1" destOrd="0" presId="urn:microsoft.com/office/officeart/2018/2/layout/IconVerticalSolidList"/>
    <dgm:cxn modelId="{5E07677A-AF82-4A7B-90F8-C8FE8C352B2B}" type="presParOf" srcId="{C63E2573-9EFB-4882-B45C-BD36BF61822A}" destId="{F41A881B-9AA2-4EF5-BFF0-42177BEC9D34}" srcOrd="2" destOrd="0" presId="urn:microsoft.com/office/officeart/2018/2/layout/IconVerticalSolidList"/>
    <dgm:cxn modelId="{F5FB0069-E22A-4EAD-B7DD-6BFF2D69BA6A}" type="presParOf" srcId="{C63E2573-9EFB-4882-B45C-BD36BF61822A}" destId="{4BFFC145-9D6A-4AB5-AABB-A8C69688F2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C942F-1A15-4EC0-BE59-06DC6CE623D8}"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0A8638D7-6469-4335-B614-B7969ADD503E}">
      <dgm:prSet/>
      <dgm:spPr/>
      <dgm:t>
        <a:bodyPr/>
        <a:lstStyle/>
        <a:p>
          <a:pPr>
            <a:lnSpc>
              <a:spcPct val="100000"/>
            </a:lnSpc>
          </a:pPr>
          <a:r>
            <a:rPr lang="en-US" dirty="0"/>
            <a:t>119390 rows</a:t>
          </a:r>
        </a:p>
      </dgm:t>
    </dgm:pt>
    <dgm:pt modelId="{0CB399BB-0487-4066-9186-F5D4D7D32DA4}" type="parTrans" cxnId="{40F5AF18-E929-4979-BDDD-2A348298F0F4}">
      <dgm:prSet/>
      <dgm:spPr/>
      <dgm:t>
        <a:bodyPr/>
        <a:lstStyle/>
        <a:p>
          <a:endParaRPr lang="en-US"/>
        </a:p>
      </dgm:t>
    </dgm:pt>
    <dgm:pt modelId="{B0E700DC-F001-4C90-BC1E-655E9127F797}" type="sibTrans" cxnId="{40F5AF18-E929-4979-BDDD-2A348298F0F4}">
      <dgm:prSet/>
      <dgm:spPr/>
      <dgm:t>
        <a:bodyPr/>
        <a:lstStyle/>
        <a:p>
          <a:endParaRPr lang="en-US"/>
        </a:p>
      </dgm:t>
    </dgm:pt>
    <dgm:pt modelId="{F2CF92B5-A695-468B-8707-623B3535514E}">
      <dgm:prSet/>
      <dgm:spPr/>
      <dgm:t>
        <a:bodyPr/>
        <a:lstStyle/>
        <a:p>
          <a:pPr>
            <a:lnSpc>
              <a:spcPct val="100000"/>
            </a:lnSpc>
          </a:pPr>
          <a:r>
            <a:rPr lang="en-US"/>
            <a:t>32 columns</a:t>
          </a:r>
        </a:p>
      </dgm:t>
    </dgm:pt>
    <dgm:pt modelId="{5FB85314-59C5-4A88-B00F-E8E327A6738B}" type="parTrans" cxnId="{2F24D8E9-8614-4DFC-BC09-FE12BD4AA45F}">
      <dgm:prSet/>
      <dgm:spPr/>
      <dgm:t>
        <a:bodyPr/>
        <a:lstStyle/>
        <a:p>
          <a:endParaRPr lang="en-US"/>
        </a:p>
      </dgm:t>
    </dgm:pt>
    <dgm:pt modelId="{0B00203B-A2FD-482F-8E0E-A95C7A0C6A7E}" type="sibTrans" cxnId="{2F24D8E9-8614-4DFC-BC09-FE12BD4AA45F}">
      <dgm:prSet/>
      <dgm:spPr/>
      <dgm:t>
        <a:bodyPr/>
        <a:lstStyle/>
        <a:p>
          <a:endParaRPr lang="en-US"/>
        </a:p>
      </dgm:t>
    </dgm:pt>
    <dgm:pt modelId="{1273F1E3-AD83-4864-9F9B-B6468B1A9E70}">
      <dgm:prSet/>
      <dgm:spPr/>
      <dgm:t>
        <a:bodyPr/>
        <a:lstStyle/>
        <a:p>
          <a:pPr>
            <a:lnSpc>
              <a:spcPct val="100000"/>
            </a:lnSpc>
          </a:pPr>
          <a:r>
            <a:rPr lang="en-US"/>
            <a:t>Cleaning and processing </a:t>
          </a:r>
        </a:p>
      </dgm:t>
    </dgm:pt>
    <dgm:pt modelId="{AC7F1E4D-8CC1-4149-93D1-426B93BD4634}" type="parTrans" cxnId="{93E5570B-3A09-48DE-98E8-386C2E5875B3}">
      <dgm:prSet/>
      <dgm:spPr/>
      <dgm:t>
        <a:bodyPr/>
        <a:lstStyle/>
        <a:p>
          <a:endParaRPr lang="en-US"/>
        </a:p>
      </dgm:t>
    </dgm:pt>
    <dgm:pt modelId="{E7F76906-934B-4E7A-BAE0-7124948DC21B}" type="sibTrans" cxnId="{93E5570B-3A09-48DE-98E8-386C2E5875B3}">
      <dgm:prSet/>
      <dgm:spPr/>
      <dgm:t>
        <a:bodyPr/>
        <a:lstStyle/>
        <a:p>
          <a:endParaRPr lang="en-US"/>
        </a:p>
      </dgm:t>
    </dgm:pt>
    <dgm:pt modelId="{E897D2F7-3A90-3E4D-99AD-0E99D9DAE325}">
      <dgm:prSet/>
      <dgm:spPr/>
      <dgm:t>
        <a:bodyPr/>
        <a:lstStyle/>
        <a:p>
          <a:pPr>
            <a:lnSpc>
              <a:spcPct val="100000"/>
            </a:lnSpc>
          </a:pPr>
          <a:r>
            <a:rPr lang="en-US"/>
            <a:t>Hotel Booking Demand Datasets</a:t>
          </a:r>
          <a:endParaRPr lang="en-US" dirty="0"/>
        </a:p>
      </dgm:t>
    </dgm:pt>
    <dgm:pt modelId="{772AA88D-D9EB-9642-80E2-ACABAD496CBC}" type="parTrans" cxnId="{83D64E5C-8AB7-9E4B-B45A-45E484547E83}">
      <dgm:prSet/>
      <dgm:spPr/>
    </dgm:pt>
    <dgm:pt modelId="{5DDDB0CE-D5B1-5641-B297-0B2D603995C7}" type="sibTrans" cxnId="{83D64E5C-8AB7-9E4B-B45A-45E484547E83}">
      <dgm:prSet/>
      <dgm:spPr/>
    </dgm:pt>
    <dgm:pt modelId="{AE923915-42EA-45D9-BA40-61A6498616E5}" type="pres">
      <dgm:prSet presAssocID="{1EBC942F-1A15-4EC0-BE59-06DC6CE623D8}" presName="root" presStyleCnt="0">
        <dgm:presLayoutVars>
          <dgm:dir/>
          <dgm:resizeHandles val="exact"/>
        </dgm:presLayoutVars>
      </dgm:prSet>
      <dgm:spPr/>
    </dgm:pt>
    <dgm:pt modelId="{7BCDB43D-2D07-E644-BF0C-9725DC8AE217}" type="pres">
      <dgm:prSet presAssocID="{E897D2F7-3A90-3E4D-99AD-0E99D9DAE325}" presName="compNode" presStyleCnt="0"/>
      <dgm:spPr/>
    </dgm:pt>
    <dgm:pt modelId="{381F498C-4DF9-1745-B2C2-91AEAE5182F2}" type="pres">
      <dgm:prSet presAssocID="{E897D2F7-3A90-3E4D-99AD-0E99D9DAE325}" presName="bgRect" presStyleLbl="bgShp" presStyleIdx="0" presStyleCnt="4"/>
      <dgm:spPr/>
    </dgm:pt>
    <dgm:pt modelId="{0DC7FB5B-FD20-1D4C-9062-88EE393065B9}" type="pres">
      <dgm:prSet presAssocID="{E897D2F7-3A90-3E4D-99AD-0E99D9DAE325}" presName="iconRect" presStyleLbl="node1" presStyleIdx="0" presStyleCnt="4"/>
      <dgm:spPr>
        <a:blipFill>
          <a:blip xmlns:r="http://schemas.openxmlformats.org/officeDocument/2006/relationships" r:embed="rId1"/>
          <a:srcRect/>
          <a:stretch>
            <a:fillRect/>
          </a:stretch>
        </a:blipFill>
        <a:ln>
          <a:solidFill>
            <a:schemeClr val="accent6">
              <a:alpha val="0"/>
            </a:schemeClr>
          </a:solidFill>
        </a:ln>
      </dgm:spPr>
    </dgm:pt>
    <dgm:pt modelId="{64F2D7CD-963C-0045-B433-8E91A0B6E04D}" type="pres">
      <dgm:prSet presAssocID="{E897D2F7-3A90-3E4D-99AD-0E99D9DAE325}" presName="spaceRect" presStyleCnt="0"/>
      <dgm:spPr/>
    </dgm:pt>
    <dgm:pt modelId="{C8E5F76A-2A6D-0B40-B951-70454F37E670}" type="pres">
      <dgm:prSet presAssocID="{E897D2F7-3A90-3E4D-99AD-0E99D9DAE325}" presName="parTx" presStyleLbl="revTx" presStyleIdx="0" presStyleCnt="4">
        <dgm:presLayoutVars>
          <dgm:chMax val="0"/>
          <dgm:chPref val="0"/>
        </dgm:presLayoutVars>
      </dgm:prSet>
      <dgm:spPr/>
    </dgm:pt>
    <dgm:pt modelId="{64BEF399-1A18-4846-99EC-B1A2815B8973}" type="pres">
      <dgm:prSet presAssocID="{5DDDB0CE-D5B1-5641-B297-0B2D603995C7}" presName="sibTrans" presStyleCnt="0"/>
      <dgm:spPr/>
    </dgm:pt>
    <dgm:pt modelId="{2F28E2FC-7B6F-4A83-B1AD-4FF405BB360A}" type="pres">
      <dgm:prSet presAssocID="{0A8638D7-6469-4335-B614-B7969ADD503E}" presName="compNode" presStyleCnt="0"/>
      <dgm:spPr/>
    </dgm:pt>
    <dgm:pt modelId="{D78AF46D-6B8C-4423-9F4A-F9E67A01604F}" type="pres">
      <dgm:prSet presAssocID="{0A8638D7-6469-4335-B614-B7969ADD503E}" presName="bgRect" presStyleLbl="bgShp" presStyleIdx="1" presStyleCnt="4"/>
      <dgm:spPr/>
    </dgm:pt>
    <dgm:pt modelId="{530F7A0F-5FDC-4116-BDD5-727EC12B2773}" type="pres">
      <dgm:prSet presAssocID="{0A8638D7-6469-4335-B614-B7969ADD503E}"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keleton"/>
        </a:ext>
      </dgm:extLst>
    </dgm:pt>
    <dgm:pt modelId="{DC5E0D58-F13E-411E-B03F-74EE24B77467}" type="pres">
      <dgm:prSet presAssocID="{0A8638D7-6469-4335-B614-B7969ADD503E}" presName="spaceRect" presStyleCnt="0"/>
      <dgm:spPr/>
    </dgm:pt>
    <dgm:pt modelId="{EAE2AE7A-CA90-490B-84FE-6305D38855D5}" type="pres">
      <dgm:prSet presAssocID="{0A8638D7-6469-4335-B614-B7969ADD503E}" presName="parTx" presStyleLbl="revTx" presStyleIdx="1" presStyleCnt="4">
        <dgm:presLayoutVars>
          <dgm:chMax val="0"/>
          <dgm:chPref val="0"/>
        </dgm:presLayoutVars>
      </dgm:prSet>
      <dgm:spPr/>
    </dgm:pt>
    <dgm:pt modelId="{02DB709B-4B2B-426C-B14A-2F9ECF872824}" type="pres">
      <dgm:prSet presAssocID="{B0E700DC-F001-4C90-BC1E-655E9127F797}" presName="sibTrans" presStyleCnt="0"/>
      <dgm:spPr/>
    </dgm:pt>
    <dgm:pt modelId="{06A1E0DC-40D8-4C1C-969C-17E0C0609573}" type="pres">
      <dgm:prSet presAssocID="{F2CF92B5-A695-468B-8707-623B3535514E}" presName="compNode" presStyleCnt="0"/>
      <dgm:spPr/>
    </dgm:pt>
    <dgm:pt modelId="{72EC0A18-9180-4E58-8A56-E0F7649BAF87}" type="pres">
      <dgm:prSet presAssocID="{F2CF92B5-A695-468B-8707-623B3535514E}" presName="bgRect" presStyleLbl="bgShp" presStyleIdx="2" presStyleCnt="4"/>
      <dgm:spPr/>
    </dgm:pt>
    <dgm:pt modelId="{292636DF-16F7-48B4-BE0F-1CF8E8A136C3}" type="pres">
      <dgm:prSet presAssocID="{F2CF92B5-A695-468B-8707-623B3535514E}"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Add"/>
        </a:ext>
      </dgm:extLst>
    </dgm:pt>
    <dgm:pt modelId="{FEB49B95-E70A-4BBB-BBEC-3424238D707D}" type="pres">
      <dgm:prSet presAssocID="{F2CF92B5-A695-468B-8707-623B3535514E}" presName="spaceRect" presStyleCnt="0"/>
      <dgm:spPr/>
    </dgm:pt>
    <dgm:pt modelId="{ECF4413D-FF1D-42A2-8CA4-7EB9183A6450}" type="pres">
      <dgm:prSet presAssocID="{F2CF92B5-A695-468B-8707-623B3535514E}" presName="parTx" presStyleLbl="revTx" presStyleIdx="2" presStyleCnt="4">
        <dgm:presLayoutVars>
          <dgm:chMax val="0"/>
          <dgm:chPref val="0"/>
        </dgm:presLayoutVars>
      </dgm:prSet>
      <dgm:spPr/>
    </dgm:pt>
    <dgm:pt modelId="{A6AFB85C-1D4A-4573-A43C-5A0AF3A0419B}" type="pres">
      <dgm:prSet presAssocID="{0B00203B-A2FD-482F-8E0E-A95C7A0C6A7E}" presName="sibTrans" presStyleCnt="0"/>
      <dgm:spPr/>
    </dgm:pt>
    <dgm:pt modelId="{421A6CE1-7DB0-4977-B2A9-658C4C1BF010}" type="pres">
      <dgm:prSet presAssocID="{1273F1E3-AD83-4864-9F9B-B6468B1A9E70}" presName="compNode" presStyleCnt="0"/>
      <dgm:spPr/>
    </dgm:pt>
    <dgm:pt modelId="{984312E5-FC90-4260-AC09-28DC09A62D2B}" type="pres">
      <dgm:prSet presAssocID="{1273F1E3-AD83-4864-9F9B-B6468B1A9E70}" presName="bgRect" presStyleLbl="bgShp" presStyleIdx="3" presStyleCnt="4"/>
      <dgm:spPr/>
    </dgm:pt>
    <dgm:pt modelId="{DA51732F-35A6-4F16-B93A-27DD70FDA260}" type="pres">
      <dgm:prSet presAssocID="{1273F1E3-AD83-4864-9F9B-B6468B1A9E70}"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op and bucket"/>
        </a:ext>
      </dgm:extLst>
    </dgm:pt>
    <dgm:pt modelId="{F13E0585-17F5-4DB8-9398-7CFF5EBE9E63}" type="pres">
      <dgm:prSet presAssocID="{1273F1E3-AD83-4864-9F9B-B6468B1A9E70}" presName="spaceRect" presStyleCnt="0"/>
      <dgm:spPr/>
    </dgm:pt>
    <dgm:pt modelId="{B7CBE358-A837-4792-A2B2-E4E3C08FA3B0}" type="pres">
      <dgm:prSet presAssocID="{1273F1E3-AD83-4864-9F9B-B6468B1A9E70}" presName="parTx" presStyleLbl="revTx" presStyleIdx="3" presStyleCnt="4">
        <dgm:presLayoutVars>
          <dgm:chMax val="0"/>
          <dgm:chPref val="0"/>
        </dgm:presLayoutVars>
      </dgm:prSet>
      <dgm:spPr/>
    </dgm:pt>
  </dgm:ptLst>
  <dgm:cxnLst>
    <dgm:cxn modelId="{93E5570B-3A09-48DE-98E8-386C2E5875B3}" srcId="{1EBC942F-1A15-4EC0-BE59-06DC6CE623D8}" destId="{1273F1E3-AD83-4864-9F9B-B6468B1A9E70}" srcOrd="3" destOrd="0" parTransId="{AC7F1E4D-8CC1-4149-93D1-426B93BD4634}" sibTransId="{E7F76906-934B-4E7A-BAE0-7124948DC21B}"/>
    <dgm:cxn modelId="{76CAAC0B-19E9-4E87-AF17-6BD4B4E414F9}" type="presOf" srcId="{1EBC942F-1A15-4EC0-BE59-06DC6CE623D8}" destId="{AE923915-42EA-45D9-BA40-61A6498616E5}" srcOrd="0" destOrd="0" presId="urn:microsoft.com/office/officeart/2018/2/layout/IconVerticalSolidList"/>
    <dgm:cxn modelId="{40F5AF18-E929-4979-BDDD-2A348298F0F4}" srcId="{1EBC942F-1A15-4EC0-BE59-06DC6CE623D8}" destId="{0A8638D7-6469-4335-B614-B7969ADD503E}" srcOrd="1" destOrd="0" parTransId="{0CB399BB-0487-4066-9186-F5D4D7D32DA4}" sibTransId="{B0E700DC-F001-4C90-BC1E-655E9127F797}"/>
    <dgm:cxn modelId="{E8288443-9CED-9D4A-BFE9-9E3D6157ACE6}" type="presOf" srcId="{1273F1E3-AD83-4864-9F9B-B6468B1A9E70}" destId="{B7CBE358-A837-4792-A2B2-E4E3C08FA3B0}" srcOrd="0" destOrd="0" presId="urn:microsoft.com/office/officeart/2018/2/layout/IconVerticalSolidList"/>
    <dgm:cxn modelId="{83D64E5C-8AB7-9E4B-B45A-45E484547E83}" srcId="{1EBC942F-1A15-4EC0-BE59-06DC6CE623D8}" destId="{E897D2F7-3A90-3E4D-99AD-0E99D9DAE325}" srcOrd="0" destOrd="0" parTransId="{772AA88D-D9EB-9642-80E2-ACABAD496CBC}" sibTransId="{5DDDB0CE-D5B1-5641-B297-0B2D603995C7}"/>
    <dgm:cxn modelId="{64C6B2A1-8407-1540-8EF3-8D5942863EBC}" type="presOf" srcId="{0A8638D7-6469-4335-B614-B7969ADD503E}" destId="{EAE2AE7A-CA90-490B-84FE-6305D38855D5}" srcOrd="0" destOrd="0" presId="urn:microsoft.com/office/officeart/2018/2/layout/IconVerticalSolidList"/>
    <dgm:cxn modelId="{02C1F0C5-2AAA-F643-B89A-C708BE950FFB}" type="presOf" srcId="{F2CF92B5-A695-468B-8707-623B3535514E}" destId="{ECF4413D-FF1D-42A2-8CA4-7EB9183A6450}" srcOrd="0" destOrd="0" presId="urn:microsoft.com/office/officeart/2018/2/layout/IconVerticalSolidList"/>
    <dgm:cxn modelId="{99632BD1-C652-2D45-9D8F-105710B51D6D}" type="presOf" srcId="{E897D2F7-3A90-3E4D-99AD-0E99D9DAE325}" destId="{C8E5F76A-2A6D-0B40-B951-70454F37E670}" srcOrd="0" destOrd="0" presId="urn:microsoft.com/office/officeart/2018/2/layout/IconVerticalSolidList"/>
    <dgm:cxn modelId="{2F24D8E9-8614-4DFC-BC09-FE12BD4AA45F}" srcId="{1EBC942F-1A15-4EC0-BE59-06DC6CE623D8}" destId="{F2CF92B5-A695-468B-8707-623B3535514E}" srcOrd="2" destOrd="0" parTransId="{5FB85314-59C5-4A88-B00F-E8E327A6738B}" sibTransId="{0B00203B-A2FD-482F-8E0E-A95C7A0C6A7E}"/>
    <dgm:cxn modelId="{E1419137-EA0D-5F4E-96F0-A4F257C9A431}" type="presParOf" srcId="{AE923915-42EA-45D9-BA40-61A6498616E5}" destId="{7BCDB43D-2D07-E644-BF0C-9725DC8AE217}" srcOrd="0" destOrd="0" presId="urn:microsoft.com/office/officeart/2018/2/layout/IconVerticalSolidList"/>
    <dgm:cxn modelId="{260D7207-E6AD-0443-918D-9CA306DCF254}" type="presParOf" srcId="{7BCDB43D-2D07-E644-BF0C-9725DC8AE217}" destId="{381F498C-4DF9-1745-B2C2-91AEAE5182F2}" srcOrd="0" destOrd="0" presId="urn:microsoft.com/office/officeart/2018/2/layout/IconVerticalSolidList"/>
    <dgm:cxn modelId="{4B0F0C7D-A6CC-FB49-8BAF-D2E721FDE2A5}" type="presParOf" srcId="{7BCDB43D-2D07-E644-BF0C-9725DC8AE217}" destId="{0DC7FB5B-FD20-1D4C-9062-88EE393065B9}" srcOrd="1" destOrd="0" presId="urn:microsoft.com/office/officeart/2018/2/layout/IconVerticalSolidList"/>
    <dgm:cxn modelId="{BEA209EF-9EC1-734C-9783-0367A3B4620C}" type="presParOf" srcId="{7BCDB43D-2D07-E644-BF0C-9725DC8AE217}" destId="{64F2D7CD-963C-0045-B433-8E91A0B6E04D}" srcOrd="2" destOrd="0" presId="urn:microsoft.com/office/officeart/2018/2/layout/IconVerticalSolidList"/>
    <dgm:cxn modelId="{96F1FEC1-9F2D-9F49-BA75-C00B3F3EF4BF}" type="presParOf" srcId="{7BCDB43D-2D07-E644-BF0C-9725DC8AE217}" destId="{C8E5F76A-2A6D-0B40-B951-70454F37E670}" srcOrd="3" destOrd="0" presId="urn:microsoft.com/office/officeart/2018/2/layout/IconVerticalSolidList"/>
    <dgm:cxn modelId="{B4544D9A-CA9A-1F4B-A028-B47E2DB53BB9}" type="presParOf" srcId="{AE923915-42EA-45D9-BA40-61A6498616E5}" destId="{64BEF399-1A18-4846-99EC-B1A2815B8973}" srcOrd="1" destOrd="0" presId="urn:microsoft.com/office/officeart/2018/2/layout/IconVerticalSolidList"/>
    <dgm:cxn modelId="{B038D1DE-620B-D841-9464-510FB3538571}" type="presParOf" srcId="{AE923915-42EA-45D9-BA40-61A6498616E5}" destId="{2F28E2FC-7B6F-4A83-B1AD-4FF405BB360A}" srcOrd="2" destOrd="0" presId="urn:microsoft.com/office/officeart/2018/2/layout/IconVerticalSolidList"/>
    <dgm:cxn modelId="{1102FB9A-D72E-9044-BB28-D206CBF85EB5}" type="presParOf" srcId="{2F28E2FC-7B6F-4A83-B1AD-4FF405BB360A}" destId="{D78AF46D-6B8C-4423-9F4A-F9E67A01604F}" srcOrd="0" destOrd="0" presId="urn:microsoft.com/office/officeart/2018/2/layout/IconVerticalSolidList"/>
    <dgm:cxn modelId="{3315B7F2-0E5A-1248-9757-5D06C30E37CB}" type="presParOf" srcId="{2F28E2FC-7B6F-4A83-B1AD-4FF405BB360A}" destId="{530F7A0F-5FDC-4116-BDD5-727EC12B2773}" srcOrd="1" destOrd="0" presId="urn:microsoft.com/office/officeart/2018/2/layout/IconVerticalSolidList"/>
    <dgm:cxn modelId="{2168CEC2-D3BB-3444-9AB8-3F14594C416E}" type="presParOf" srcId="{2F28E2FC-7B6F-4A83-B1AD-4FF405BB360A}" destId="{DC5E0D58-F13E-411E-B03F-74EE24B77467}" srcOrd="2" destOrd="0" presId="urn:microsoft.com/office/officeart/2018/2/layout/IconVerticalSolidList"/>
    <dgm:cxn modelId="{03A2B009-F72A-0B42-818D-12133689F0FA}" type="presParOf" srcId="{2F28E2FC-7B6F-4A83-B1AD-4FF405BB360A}" destId="{EAE2AE7A-CA90-490B-84FE-6305D38855D5}" srcOrd="3" destOrd="0" presId="urn:microsoft.com/office/officeart/2018/2/layout/IconVerticalSolidList"/>
    <dgm:cxn modelId="{3DD51573-C53A-0F4C-B823-47928E315CD2}" type="presParOf" srcId="{AE923915-42EA-45D9-BA40-61A6498616E5}" destId="{02DB709B-4B2B-426C-B14A-2F9ECF872824}" srcOrd="3" destOrd="0" presId="urn:microsoft.com/office/officeart/2018/2/layout/IconVerticalSolidList"/>
    <dgm:cxn modelId="{9AF2090F-3DB7-C543-833A-E66F74E52303}" type="presParOf" srcId="{AE923915-42EA-45D9-BA40-61A6498616E5}" destId="{06A1E0DC-40D8-4C1C-969C-17E0C0609573}" srcOrd="4" destOrd="0" presId="urn:microsoft.com/office/officeart/2018/2/layout/IconVerticalSolidList"/>
    <dgm:cxn modelId="{04AAA2CF-F6C2-DF42-9FBD-1D8786B4A345}" type="presParOf" srcId="{06A1E0DC-40D8-4C1C-969C-17E0C0609573}" destId="{72EC0A18-9180-4E58-8A56-E0F7649BAF87}" srcOrd="0" destOrd="0" presId="urn:microsoft.com/office/officeart/2018/2/layout/IconVerticalSolidList"/>
    <dgm:cxn modelId="{0710A94E-12B7-AB4E-B637-A1FFBC4BDCCA}" type="presParOf" srcId="{06A1E0DC-40D8-4C1C-969C-17E0C0609573}" destId="{292636DF-16F7-48B4-BE0F-1CF8E8A136C3}" srcOrd="1" destOrd="0" presId="urn:microsoft.com/office/officeart/2018/2/layout/IconVerticalSolidList"/>
    <dgm:cxn modelId="{13E80854-C81C-D840-B4EC-5B590376CA8B}" type="presParOf" srcId="{06A1E0DC-40D8-4C1C-969C-17E0C0609573}" destId="{FEB49B95-E70A-4BBB-BBEC-3424238D707D}" srcOrd="2" destOrd="0" presId="urn:microsoft.com/office/officeart/2018/2/layout/IconVerticalSolidList"/>
    <dgm:cxn modelId="{7D237B41-AE84-C447-932C-5F5620E0E35E}" type="presParOf" srcId="{06A1E0DC-40D8-4C1C-969C-17E0C0609573}" destId="{ECF4413D-FF1D-42A2-8CA4-7EB9183A6450}" srcOrd="3" destOrd="0" presId="urn:microsoft.com/office/officeart/2018/2/layout/IconVerticalSolidList"/>
    <dgm:cxn modelId="{2C762EC5-CA69-3445-88BA-12490A398BCB}" type="presParOf" srcId="{AE923915-42EA-45D9-BA40-61A6498616E5}" destId="{A6AFB85C-1D4A-4573-A43C-5A0AF3A0419B}" srcOrd="5" destOrd="0" presId="urn:microsoft.com/office/officeart/2018/2/layout/IconVerticalSolidList"/>
    <dgm:cxn modelId="{57BD915A-EE5A-9C4D-A66F-BEB95F15CD08}" type="presParOf" srcId="{AE923915-42EA-45D9-BA40-61A6498616E5}" destId="{421A6CE1-7DB0-4977-B2A9-658C4C1BF010}" srcOrd="6" destOrd="0" presId="urn:microsoft.com/office/officeart/2018/2/layout/IconVerticalSolidList"/>
    <dgm:cxn modelId="{FE0B3BDC-CEBB-0F41-B967-DACB2668CB55}" type="presParOf" srcId="{421A6CE1-7DB0-4977-B2A9-658C4C1BF010}" destId="{984312E5-FC90-4260-AC09-28DC09A62D2B}" srcOrd="0" destOrd="0" presId="urn:microsoft.com/office/officeart/2018/2/layout/IconVerticalSolidList"/>
    <dgm:cxn modelId="{459383F4-D3C6-EB4C-A5E5-A501C36F2CAE}" type="presParOf" srcId="{421A6CE1-7DB0-4977-B2A9-658C4C1BF010}" destId="{DA51732F-35A6-4F16-B93A-27DD70FDA260}" srcOrd="1" destOrd="0" presId="urn:microsoft.com/office/officeart/2018/2/layout/IconVerticalSolidList"/>
    <dgm:cxn modelId="{3965DA39-A396-FA4A-9168-CCAB13138240}" type="presParOf" srcId="{421A6CE1-7DB0-4977-B2A9-658C4C1BF010}" destId="{F13E0585-17F5-4DB8-9398-7CFF5EBE9E63}" srcOrd="2" destOrd="0" presId="urn:microsoft.com/office/officeart/2018/2/layout/IconVerticalSolidList"/>
    <dgm:cxn modelId="{3F47E827-6970-D94A-99F6-B5A37694A013}" type="presParOf" srcId="{421A6CE1-7DB0-4977-B2A9-658C4C1BF010}" destId="{B7CBE358-A837-4792-A2B2-E4E3C08FA3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C3078-E39F-470D-94AA-6C391FBA9DE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8F0719F-5EB7-4B9E-8A32-6FF252D220C5}">
      <dgm:prSet/>
      <dgm:spPr/>
      <dgm:t>
        <a:bodyPr/>
        <a:lstStyle/>
        <a:p>
          <a:pPr>
            <a:lnSpc>
              <a:spcPct val="100000"/>
            </a:lnSpc>
            <a:defRPr cap="all"/>
          </a:pPr>
          <a:r>
            <a:rPr lang="en-US"/>
            <a:t>Data cleaning </a:t>
          </a:r>
        </a:p>
      </dgm:t>
    </dgm:pt>
    <dgm:pt modelId="{0AF4538B-FB6F-4C9B-88E9-BF90AB4524A1}" type="parTrans" cxnId="{70DC11DD-2094-4566-B0CF-D6EBA15E4681}">
      <dgm:prSet/>
      <dgm:spPr/>
      <dgm:t>
        <a:bodyPr/>
        <a:lstStyle/>
        <a:p>
          <a:endParaRPr lang="en-US"/>
        </a:p>
      </dgm:t>
    </dgm:pt>
    <dgm:pt modelId="{07243941-90AC-4EC1-B3F2-DE0FADE5AA9B}" type="sibTrans" cxnId="{70DC11DD-2094-4566-B0CF-D6EBA15E4681}">
      <dgm:prSet/>
      <dgm:spPr/>
      <dgm:t>
        <a:bodyPr/>
        <a:lstStyle/>
        <a:p>
          <a:endParaRPr lang="en-US"/>
        </a:p>
      </dgm:t>
    </dgm:pt>
    <dgm:pt modelId="{5DE5AB3E-DD46-42A7-8EDA-24EF17C39FC5}">
      <dgm:prSet/>
      <dgm:spPr/>
      <dgm:t>
        <a:bodyPr/>
        <a:lstStyle/>
        <a:p>
          <a:pPr>
            <a:lnSpc>
              <a:spcPct val="100000"/>
            </a:lnSpc>
            <a:defRPr cap="all"/>
          </a:pPr>
          <a:r>
            <a:rPr lang="en-US"/>
            <a:t>Data transformation </a:t>
          </a:r>
        </a:p>
      </dgm:t>
    </dgm:pt>
    <dgm:pt modelId="{7C8026B4-E0A4-4A3E-BEDF-F64E2C264518}" type="parTrans" cxnId="{93E0D92F-2DD6-4154-8B38-F911D82A07F1}">
      <dgm:prSet/>
      <dgm:spPr/>
      <dgm:t>
        <a:bodyPr/>
        <a:lstStyle/>
        <a:p>
          <a:endParaRPr lang="en-US"/>
        </a:p>
      </dgm:t>
    </dgm:pt>
    <dgm:pt modelId="{AA172B2E-1E7E-49F8-8FFA-AF35A99BB6DD}" type="sibTrans" cxnId="{93E0D92F-2DD6-4154-8B38-F911D82A07F1}">
      <dgm:prSet/>
      <dgm:spPr/>
      <dgm:t>
        <a:bodyPr/>
        <a:lstStyle/>
        <a:p>
          <a:endParaRPr lang="en-US"/>
        </a:p>
      </dgm:t>
    </dgm:pt>
    <dgm:pt modelId="{7563FCE2-C6F6-1844-A6F3-5E81C5E9F648}">
      <dgm:prSet/>
      <dgm:spPr/>
      <dgm:t>
        <a:bodyPr/>
        <a:lstStyle/>
        <a:p>
          <a:pPr>
            <a:lnSpc>
              <a:spcPct val="100000"/>
            </a:lnSpc>
            <a:defRPr cap="all"/>
          </a:pPr>
          <a:r>
            <a:rPr lang="en-US"/>
            <a:t>Data Visualization </a:t>
          </a:r>
        </a:p>
      </dgm:t>
    </dgm:pt>
    <dgm:pt modelId="{CE2522C0-BA0C-8647-83F7-260A71E21263}" type="parTrans" cxnId="{9F5797F4-616D-D44F-B67D-07B9B2908080}">
      <dgm:prSet/>
      <dgm:spPr/>
      <dgm:t>
        <a:bodyPr/>
        <a:lstStyle/>
        <a:p>
          <a:endParaRPr lang="en-US"/>
        </a:p>
      </dgm:t>
    </dgm:pt>
    <dgm:pt modelId="{6900DE75-8159-5348-8227-254835AEEC1B}" type="sibTrans" cxnId="{9F5797F4-616D-D44F-B67D-07B9B2908080}">
      <dgm:prSet/>
      <dgm:spPr/>
      <dgm:t>
        <a:bodyPr/>
        <a:lstStyle/>
        <a:p>
          <a:endParaRPr lang="en-US"/>
        </a:p>
      </dgm:t>
    </dgm:pt>
    <dgm:pt modelId="{EB032C08-B653-1841-96F9-C9B4C066CDA6}">
      <dgm:prSet/>
      <dgm:spPr/>
      <dgm:t>
        <a:bodyPr/>
        <a:lstStyle/>
        <a:p>
          <a:pPr>
            <a:lnSpc>
              <a:spcPct val="100000"/>
            </a:lnSpc>
            <a:defRPr cap="all"/>
          </a:pPr>
          <a:r>
            <a:rPr lang="en-US"/>
            <a:t>Machine Learning </a:t>
          </a:r>
        </a:p>
      </dgm:t>
    </dgm:pt>
    <dgm:pt modelId="{92CF177D-39F9-5444-B9A7-8D1F75801947}" type="parTrans" cxnId="{AA3720D6-84B9-D747-9B67-B0801E41CE16}">
      <dgm:prSet/>
      <dgm:spPr/>
      <dgm:t>
        <a:bodyPr/>
        <a:lstStyle/>
        <a:p>
          <a:endParaRPr lang="en-US"/>
        </a:p>
      </dgm:t>
    </dgm:pt>
    <dgm:pt modelId="{51380516-CFF7-D049-9A31-BC5B5F22B172}" type="sibTrans" cxnId="{AA3720D6-84B9-D747-9B67-B0801E41CE16}">
      <dgm:prSet/>
      <dgm:spPr/>
      <dgm:t>
        <a:bodyPr/>
        <a:lstStyle/>
        <a:p>
          <a:endParaRPr lang="en-US"/>
        </a:p>
      </dgm:t>
    </dgm:pt>
    <dgm:pt modelId="{C66C7A42-228C-42FF-8B7F-0FD1696CD8A7}" type="pres">
      <dgm:prSet presAssocID="{0D9C3078-E39F-470D-94AA-6C391FBA9DE9}" presName="root" presStyleCnt="0">
        <dgm:presLayoutVars>
          <dgm:dir/>
          <dgm:resizeHandles val="exact"/>
        </dgm:presLayoutVars>
      </dgm:prSet>
      <dgm:spPr/>
    </dgm:pt>
    <dgm:pt modelId="{97C790C1-E766-4250-A6DE-30819C82DD9B}" type="pres">
      <dgm:prSet presAssocID="{48F0719F-5EB7-4B9E-8A32-6FF252D220C5}" presName="compNode" presStyleCnt="0"/>
      <dgm:spPr/>
    </dgm:pt>
    <dgm:pt modelId="{43BA709C-8BB8-471B-AEBC-7B9F40A53031}" type="pres">
      <dgm:prSet presAssocID="{48F0719F-5EB7-4B9E-8A32-6FF252D220C5}" presName="iconBgRect" presStyleLbl="bgShp" presStyleIdx="0" presStyleCnt="4"/>
      <dgm:spPr/>
    </dgm:pt>
    <dgm:pt modelId="{F600A0E0-0DA6-4995-BE44-52B20A67AC49}" type="pres">
      <dgm:prSet presAssocID="{48F0719F-5EB7-4B9E-8A32-6FF252D220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E726FF77-77C2-4A66-8B14-CF6DF94D57AA}" type="pres">
      <dgm:prSet presAssocID="{48F0719F-5EB7-4B9E-8A32-6FF252D220C5}" presName="spaceRect" presStyleCnt="0"/>
      <dgm:spPr/>
    </dgm:pt>
    <dgm:pt modelId="{ADFE89A8-F58B-41A3-BD1F-9344CCD925AD}" type="pres">
      <dgm:prSet presAssocID="{48F0719F-5EB7-4B9E-8A32-6FF252D220C5}" presName="textRect" presStyleLbl="revTx" presStyleIdx="0" presStyleCnt="4">
        <dgm:presLayoutVars>
          <dgm:chMax val="1"/>
          <dgm:chPref val="1"/>
        </dgm:presLayoutVars>
      </dgm:prSet>
      <dgm:spPr/>
    </dgm:pt>
    <dgm:pt modelId="{6E0FA93C-ACD8-49BB-98AB-63B7DE7822CE}" type="pres">
      <dgm:prSet presAssocID="{07243941-90AC-4EC1-B3F2-DE0FADE5AA9B}" presName="sibTrans" presStyleCnt="0"/>
      <dgm:spPr/>
    </dgm:pt>
    <dgm:pt modelId="{9CBD02FD-F658-458F-B2B0-639BE7D6C7A5}" type="pres">
      <dgm:prSet presAssocID="{5DE5AB3E-DD46-42A7-8EDA-24EF17C39FC5}" presName="compNode" presStyleCnt="0"/>
      <dgm:spPr/>
    </dgm:pt>
    <dgm:pt modelId="{2B9492A5-FF89-4243-B785-99B3F59A9FC0}" type="pres">
      <dgm:prSet presAssocID="{5DE5AB3E-DD46-42A7-8EDA-24EF17C39FC5}" presName="iconBgRect" presStyleLbl="bgShp" presStyleIdx="1" presStyleCnt="4"/>
      <dgm:spPr/>
    </dgm:pt>
    <dgm:pt modelId="{88D1C2EE-8B48-46BD-8CA4-1EBE456A22F2}" type="pres">
      <dgm:prSet presAssocID="{5DE5AB3E-DD46-42A7-8EDA-24EF17C39F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029EC28-6561-4AC7-B10F-184FAB6F12E7}" type="pres">
      <dgm:prSet presAssocID="{5DE5AB3E-DD46-42A7-8EDA-24EF17C39FC5}" presName="spaceRect" presStyleCnt="0"/>
      <dgm:spPr/>
    </dgm:pt>
    <dgm:pt modelId="{60DA07C6-52C9-44BD-9DEB-45580F34DEDB}" type="pres">
      <dgm:prSet presAssocID="{5DE5AB3E-DD46-42A7-8EDA-24EF17C39FC5}" presName="textRect" presStyleLbl="revTx" presStyleIdx="1" presStyleCnt="4">
        <dgm:presLayoutVars>
          <dgm:chMax val="1"/>
          <dgm:chPref val="1"/>
        </dgm:presLayoutVars>
      </dgm:prSet>
      <dgm:spPr/>
    </dgm:pt>
    <dgm:pt modelId="{F8E49CA5-F45B-4233-AA3C-F37188170BF8}" type="pres">
      <dgm:prSet presAssocID="{AA172B2E-1E7E-49F8-8FFA-AF35A99BB6DD}" presName="sibTrans" presStyleCnt="0"/>
      <dgm:spPr/>
    </dgm:pt>
    <dgm:pt modelId="{08CE496D-93F2-49D5-8A03-D43F37E2239D}" type="pres">
      <dgm:prSet presAssocID="{7563FCE2-C6F6-1844-A6F3-5E81C5E9F648}" presName="compNode" presStyleCnt="0"/>
      <dgm:spPr/>
    </dgm:pt>
    <dgm:pt modelId="{C019E0EA-7127-416B-B4D8-13E84B870CFB}" type="pres">
      <dgm:prSet presAssocID="{7563FCE2-C6F6-1844-A6F3-5E81C5E9F648}" presName="iconBgRect" presStyleLbl="bgShp" presStyleIdx="2" presStyleCnt="4"/>
      <dgm:spPr/>
    </dgm:pt>
    <dgm:pt modelId="{0EB14A76-3012-4E1C-9AE2-FA1909869B59}" type="pres">
      <dgm:prSet presAssocID="{7563FCE2-C6F6-1844-A6F3-5E81C5E9F6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2158B07-8F8C-47D7-8281-7FC2F1E8BFAE}" type="pres">
      <dgm:prSet presAssocID="{7563FCE2-C6F6-1844-A6F3-5E81C5E9F648}" presName="spaceRect" presStyleCnt="0"/>
      <dgm:spPr/>
    </dgm:pt>
    <dgm:pt modelId="{AB8FCCB5-28CE-46A3-9933-751B30809C3A}" type="pres">
      <dgm:prSet presAssocID="{7563FCE2-C6F6-1844-A6F3-5E81C5E9F648}" presName="textRect" presStyleLbl="revTx" presStyleIdx="2" presStyleCnt="4">
        <dgm:presLayoutVars>
          <dgm:chMax val="1"/>
          <dgm:chPref val="1"/>
        </dgm:presLayoutVars>
      </dgm:prSet>
      <dgm:spPr/>
    </dgm:pt>
    <dgm:pt modelId="{17658E25-FE63-4706-883A-CC9851E9AC7F}" type="pres">
      <dgm:prSet presAssocID="{6900DE75-8159-5348-8227-254835AEEC1B}" presName="sibTrans" presStyleCnt="0"/>
      <dgm:spPr/>
    </dgm:pt>
    <dgm:pt modelId="{15AFE22E-C68B-43F3-8997-C8CF20B155A3}" type="pres">
      <dgm:prSet presAssocID="{EB032C08-B653-1841-96F9-C9B4C066CDA6}" presName="compNode" presStyleCnt="0"/>
      <dgm:spPr/>
    </dgm:pt>
    <dgm:pt modelId="{58C9A367-D971-48EA-B67E-68FF2F103170}" type="pres">
      <dgm:prSet presAssocID="{EB032C08-B653-1841-96F9-C9B4C066CDA6}" presName="iconBgRect" presStyleLbl="bgShp" presStyleIdx="3" presStyleCnt="4"/>
      <dgm:spPr/>
    </dgm:pt>
    <dgm:pt modelId="{08EE38C9-19A7-483F-842C-BB8195F8E932}" type="pres">
      <dgm:prSet presAssocID="{EB032C08-B653-1841-96F9-C9B4C066CD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36B0385-3C75-439E-A1DF-DE6A3DC2FC43}" type="pres">
      <dgm:prSet presAssocID="{EB032C08-B653-1841-96F9-C9B4C066CDA6}" presName="spaceRect" presStyleCnt="0"/>
      <dgm:spPr/>
    </dgm:pt>
    <dgm:pt modelId="{6CCF7A0B-13D2-4E31-8915-9E6C605CBF90}" type="pres">
      <dgm:prSet presAssocID="{EB032C08-B653-1841-96F9-C9B4C066CDA6}" presName="textRect" presStyleLbl="revTx" presStyleIdx="3" presStyleCnt="4">
        <dgm:presLayoutVars>
          <dgm:chMax val="1"/>
          <dgm:chPref val="1"/>
        </dgm:presLayoutVars>
      </dgm:prSet>
      <dgm:spPr/>
    </dgm:pt>
  </dgm:ptLst>
  <dgm:cxnLst>
    <dgm:cxn modelId="{A3E17C14-D3F2-B949-8570-6AF32A311742}" type="presOf" srcId="{7563FCE2-C6F6-1844-A6F3-5E81C5E9F648}" destId="{AB8FCCB5-28CE-46A3-9933-751B30809C3A}" srcOrd="0" destOrd="0" presId="urn:microsoft.com/office/officeart/2018/5/layout/IconCircleLabelList"/>
    <dgm:cxn modelId="{93E0D92F-2DD6-4154-8B38-F911D82A07F1}" srcId="{0D9C3078-E39F-470D-94AA-6C391FBA9DE9}" destId="{5DE5AB3E-DD46-42A7-8EDA-24EF17C39FC5}" srcOrd="1" destOrd="0" parTransId="{7C8026B4-E0A4-4A3E-BEDF-F64E2C264518}" sibTransId="{AA172B2E-1E7E-49F8-8FFA-AF35A99BB6DD}"/>
    <dgm:cxn modelId="{D11BF76D-BC96-2548-83B0-5039DFBD2284}" type="presOf" srcId="{48F0719F-5EB7-4B9E-8A32-6FF252D220C5}" destId="{ADFE89A8-F58B-41A3-BD1F-9344CCD925AD}" srcOrd="0" destOrd="0" presId="urn:microsoft.com/office/officeart/2018/5/layout/IconCircleLabelList"/>
    <dgm:cxn modelId="{B654F87A-7989-B545-8FEB-63A239C319ED}" type="presOf" srcId="{EB032C08-B653-1841-96F9-C9B4C066CDA6}" destId="{6CCF7A0B-13D2-4E31-8915-9E6C605CBF90}" srcOrd="0" destOrd="0" presId="urn:microsoft.com/office/officeart/2018/5/layout/IconCircleLabelList"/>
    <dgm:cxn modelId="{C818E37C-F550-3848-A754-26F87AA587D1}" type="presOf" srcId="{5DE5AB3E-DD46-42A7-8EDA-24EF17C39FC5}" destId="{60DA07C6-52C9-44BD-9DEB-45580F34DEDB}" srcOrd="0" destOrd="0" presId="urn:microsoft.com/office/officeart/2018/5/layout/IconCircleLabelList"/>
    <dgm:cxn modelId="{AA3720D6-84B9-D747-9B67-B0801E41CE16}" srcId="{0D9C3078-E39F-470D-94AA-6C391FBA9DE9}" destId="{EB032C08-B653-1841-96F9-C9B4C066CDA6}" srcOrd="3" destOrd="0" parTransId="{92CF177D-39F9-5444-B9A7-8D1F75801947}" sibTransId="{51380516-CFF7-D049-9A31-BC5B5F22B172}"/>
    <dgm:cxn modelId="{70DC11DD-2094-4566-B0CF-D6EBA15E4681}" srcId="{0D9C3078-E39F-470D-94AA-6C391FBA9DE9}" destId="{48F0719F-5EB7-4B9E-8A32-6FF252D220C5}" srcOrd="0" destOrd="0" parTransId="{0AF4538B-FB6F-4C9B-88E9-BF90AB4524A1}" sibTransId="{07243941-90AC-4EC1-B3F2-DE0FADE5AA9B}"/>
    <dgm:cxn modelId="{9F5797F4-616D-D44F-B67D-07B9B2908080}" srcId="{0D9C3078-E39F-470D-94AA-6C391FBA9DE9}" destId="{7563FCE2-C6F6-1844-A6F3-5E81C5E9F648}" srcOrd="2" destOrd="0" parTransId="{CE2522C0-BA0C-8647-83F7-260A71E21263}" sibTransId="{6900DE75-8159-5348-8227-254835AEEC1B}"/>
    <dgm:cxn modelId="{F9B7F3FA-BF29-7F44-826F-21EFD79CA57B}" type="presOf" srcId="{0D9C3078-E39F-470D-94AA-6C391FBA9DE9}" destId="{C66C7A42-228C-42FF-8B7F-0FD1696CD8A7}" srcOrd="0" destOrd="0" presId="urn:microsoft.com/office/officeart/2018/5/layout/IconCircleLabelList"/>
    <dgm:cxn modelId="{C8E7F698-6F62-BB46-9A2D-1066D6BB01DC}" type="presParOf" srcId="{C66C7A42-228C-42FF-8B7F-0FD1696CD8A7}" destId="{97C790C1-E766-4250-A6DE-30819C82DD9B}" srcOrd="0" destOrd="0" presId="urn:microsoft.com/office/officeart/2018/5/layout/IconCircleLabelList"/>
    <dgm:cxn modelId="{87D85A1D-7CF4-DB45-8C47-2EA409659812}" type="presParOf" srcId="{97C790C1-E766-4250-A6DE-30819C82DD9B}" destId="{43BA709C-8BB8-471B-AEBC-7B9F40A53031}" srcOrd="0" destOrd="0" presId="urn:microsoft.com/office/officeart/2018/5/layout/IconCircleLabelList"/>
    <dgm:cxn modelId="{54031A26-93C1-9144-B67A-F967C5487C1C}" type="presParOf" srcId="{97C790C1-E766-4250-A6DE-30819C82DD9B}" destId="{F600A0E0-0DA6-4995-BE44-52B20A67AC49}" srcOrd="1" destOrd="0" presId="urn:microsoft.com/office/officeart/2018/5/layout/IconCircleLabelList"/>
    <dgm:cxn modelId="{49F7F853-CAD1-0C49-A4A5-8B9D96C0A496}" type="presParOf" srcId="{97C790C1-E766-4250-A6DE-30819C82DD9B}" destId="{E726FF77-77C2-4A66-8B14-CF6DF94D57AA}" srcOrd="2" destOrd="0" presId="urn:microsoft.com/office/officeart/2018/5/layout/IconCircleLabelList"/>
    <dgm:cxn modelId="{DB83F79E-5868-8544-AD53-1EF8589E6448}" type="presParOf" srcId="{97C790C1-E766-4250-A6DE-30819C82DD9B}" destId="{ADFE89A8-F58B-41A3-BD1F-9344CCD925AD}" srcOrd="3" destOrd="0" presId="urn:microsoft.com/office/officeart/2018/5/layout/IconCircleLabelList"/>
    <dgm:cxn modelId="{08321238-632E-CE49-9F3C-C2DFD8C8574A}" type="presParOf" srcId="{C66C7A42-228C-42FF-8B7F-0FD1696CD8A7}" destId="{6E0FA93C-ACD8-49BB-98AB-63B7DE7822CE}" srcOrd="1" destOrd="0" presId="urn:microsoft.com/office/officeart/2018/5/layout/IconCircleLabelList"/>
    <dgm:cxn modelId="{0F787487-AB6F-A842-97D0-46EF8A6F81DF}" type="presParOf" srcId="{C66C7A42-228C-42FF-8B7F-0FD1696CD8A7}" destId="{9CBD02FD-F658-458F-B2B0-639BE7D6C7A5}" srcOrd="2" destOrd="0" presId="urn:microsoft.com/office/officeart/2018/5/layout/IconCircleLabelList"/>
    <dgm:cxn modelId="{8E64A794-3027-1649-B826-5DE3AB1BF749}" type="presParOf" srcId="{9CBD02FD-F658-458F-B2B0-639BE7D6C7A5}" destId="{2B9492A5-FF89-4243-B785-99B3F59A9FC0}" srcOrd="0" destOrd="0" presId="urn:microsoft.com/office/officeart/2018/5/layout/IconCircleLabelList"/>
    <dgm:cxn modelId="{5B89AA60-388C-F446-B80B-EE3E70595901}" type="presParOf" srcId="{9CBD02FD-F658-458F-B2B0-639BE7D6C7A5}" destId="{88D1C2EE-8B48-46BD-8CA4-1EBE456A22F2}" srcOrd="1" destOrd="0" presId="urn:microsoft.com/office/officeart/2018/5/layout/IconCircleLabelList"/>
    <dgm:cxn modelId="{5DC0E8F3-8384-394C-A639-6ABD99D8A437}" type="presParOf" srcId="{9CBD02FD-F658-458F-B2B0-639BE7D6C7A5}" destId="{3029EC28-6561-4AC7-B10F-184FAB6F12E7}" srcOrd="2" destOrd="0" presId="urn:microsoft.com/office/officeart/2018/5/layout/IconCircleLabelList"/>
    <dgm:cxn modelId="{8E38133E-399D-F042-A5B3-3CBAA99C0767}" type="presParOf" srcId="{9CBD02FD-F658-458F-B2B0-639BE7D6C7A5}" destId="{60DA07C6-52C9-44BD-9DEB-45580F34DEDB}" srcOrd="3" destOrd="0" presId="urn:microsoft.com/office/officeart/2018/5/layout/IconCircleLabelList"/>
    <dgm:cxn modelId="{27F8C0AF-90DB-A141-95B5-AB4AEFD9559A}" type="presParOf" srcId="{C66C7A42-228C-42FF-8B7F-0FD1696CD8A7}" destId="{F8E49CA5-F45B-4233-AA3C-F37188170BF8}" srcOrd="3" destOrd="0" presId="urn:microsoft.com/office/officeart/2018/5/layout/IconCircleLabelList"/>
    <dgm:cxn modelId="{CC17D834-9A01-E74B-86FB-E97F3508B8B4}" type="presParOf" srcId="{C66C7A42-228C-42FF-8B7F-0FD1696CD8A7}" destId="{08CE496D-93F2-49D5-8A03-D43F37E2239D}" srcOrd="4" destOrd="0" presId="urn:microsoft.com/office/officeart/2018/5/layout/IconCircleLabelList"/>
    <dgm:cxn modelId="{DE8C6325-E479-784B-B42F-95E139D5F5F7}" type="presParOf" srcId="{08CE496D-93F2-49D5-8A03-D43F37E2239D}" destId="{C019E0EA-7127-416B-B4D8-13E84B870CFB}" srcOrd="0" destOrd="0" presId="urn:microsoft.com/office/officeart/2018/5/layout/IconCircleLabelList"/>
    <dgm:cxn modelId="{F220FF41-A594-3C42-9EA2-1DD407E1E981}" type="presParOf" srcId="{08CE496D-93F2-49D5-8A03-D43F37E2239D}" destId="{0EB14A76-3012-4E1C-9AE2-FA1909869B59}" srcOrd="1" destOrd="0" presId="urn:microsoft.com/office/officeart/2018/5/layout/IconCircleLabelList"/>
    <dgm:cxn modelId="{7D2D6804-6935-5741-94F5-C75559B0F280}" type="presParOf" srcId="{08CE496D-93F2-49D5-8A03-D43F37E2239D}" destId="{92158B07-8F8C-47D7-8281-7FC2F1E8BFAE}" srcOrd="2" destOrd="0" presId="urn:microsoft.com/office/officeart/2018/5/layout/IconCircleLabelList"/>
    <dgm:cxn modelId="{2F3F105D-399A-B841-AFE9-DBA02F7EC4DC}" type="presParOf" srcId="{08CE496D-93F2-49D5-8A03-D43F37E2239D}" destId="{AB8FCCB5-28CE-46A3-9933-751B30809C3A}" srcOrd="3" destOrd="0" presId="urn:microsoft.com/office/officeart/2018/5/layout/IconCircleLabelList"/>
    <dgm:cxn modelId="{342046B6-673B-9047-96C0-1959CBB41079}" type="presParOf" srcId="{C66C7A42-228C-42FF-8B7F-0FD1696CD8A7}" destId="{17658E25-FE63-4706-883A-CC9851E9AC7F}" srcOrd="5" destOrd="0" presId="urn:microsoft.com/office/officeart/2018/5/layout/IconCircleLabelList"/>
    <dgm:cxn modelId="{4B7CA171-3AD5-AA49-A741-A2272D7AA3AC}" type="presParOf" srcId="{C66C7A42-228C-42FF-8B7F-0FD1696CD8A7}" destId="{15AFE22E-C68B-43F3-8997-C8CF20B155A3}" srcOrd="6" destOrd="0" presId="urn:microsoft.com/office/officeart/2018/5/layout/IconCircleLabelList"/>
    <dgm:cxn modelId="{B3E1F09B-5C56-1E46-822B-E613289C134E}" type="presParOf" srcId="{15AFE22E-C68B-43F3-8997-C8CF20B155A3}" destId="{58C9A367-D971-48EA-B67E-68FF2F103170}" srcOrd="0" destOrd="0" presId="urn:microsoft.com/office/officeart/2018/5/layout/IconCircleLabelList"/>
    <dgm:cxn modelId="{56FDC057-726C-A440-A681-373E6AE0EAEC}" type="presParOf" srcId="{15AFE22E-C68B-43F3-8997-C8CF20B155A3}" destId="{08EE38C9-19A7-483F-842C-BB8195F8E932}" srcOrd="1" destOrd="0" presId="urn:microsoft.com/office/officeart/2018/5/layout/IconCircleLabelList"/>
    <dgm:cxn modelId="{C9138CB2-9271-6548-B0F6-14B93AA36172}" type="presParOf" srcId="{15AFE22E-C68B-43F3-8997-C8CF20B155A3}" destId="{B36B0385-3C75-439E-A1DF-DE6A3DC2FC43}" srcOrd="2" destOrd="0" presId="urn:microsoft.com/office/officeart/2018/5/layout/IconCircleLabelList"/>
    <dgm:cxn modelId="{E8C0767D-DCAE-EB40-A7C2-3DFA9F8C9B3D}" type="presParOf" srcId="{15AFE22E-C68B-43F3-8997-C8CF20B155A3}" destId="{6CCF7A0B-13D2-4E31-8915-9E6C605CBF9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E763-0AC8-4AD7-BF72-6C46BEB03544}">
      <dsp:nvSpPr>
        <dsp:cNvPr id="0" name=""/>
        <dsp:cNvSpPr/>
      </dsp:nvSpPr>
      <dsp:spPr>
        <a:xfrm>
          <a:off x="0" y="1324"/>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ACF41-ECF9-495B-A1E1-FF182F5BF851}">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99860D-0D7D-4959-91EA-D9E29696FD3A}">
      <dsp:nvSpPr>
        <dsp:cNvPr id="0" name=""/>
        <dsp:cNvSpPr/>
      </dsp:nvSpPr>
      <dsp:spPr>
        <a:xfrm>
          <a:off x="651712" y="132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a:t>Data-set </a:t>
          </a:r>
        </a:p>
      </dsp:txBody>
      <dsp:txXfrm>
        <a:off x="651712" y="1324"/>
        <a:ext cx="8966420" cy="564252"/>
      </dsp:txXfrm>
    </dsp:sp>
    <dsp:sp modelId="{9E3CC36B-8060-4B4B-88AD-9699BEBBEA4F}">
      <dsp:nvSpPr>
        <dsp:cNvPr id="0" name=""/>
        <dsp:cNvSpPr/>
      </dsp:nvSpPr>
      <dsp:spPr>
        <a:xfrm>
          <a:off x="0" y="720927"/>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D2D29-3717-4EF7-BC2B-91D082D1CDD5}">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A5C4D6-0749-4C98-8BA7-3FA9BFEEF045}">
      <dsp:nvSpPr>
        <dsp:cNvPr id="0" name=""/>
        <dsp:cNvSpPr/>
      </dsp:nvSpPr>
      <dsp:spPr>
        <a:xfrm>
          <a:off x="651712" y="706640"/>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dirty="0"/>
            <a:t>Problem Statement </a:t>
          </a:r>
        </a:p>
      </dsp:txBody>
      <dsp:txXfrm>
        <a:off x="651712" y="706640"/>
        <a:ext cx="8966420" cy="564252"/>
      </dsp:txXfrm>
    </dsp:sp>
    <dsp:sp modelId="{A7C5B0B7-A97A-4271-A411-1FC86FC10B7C}">
      <dsp:nvSpPr>
        <dsp:cNvPr id="0" name=""/>
        <dsp:cNvSpPr/>
      </dsp:nvSpPr>
      <dsp:spPr>
        <a:xfrm>
          <a:off x="0" y="1411956"/>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1C2FD-7580-4CF1-9F42-EC60E7555640}">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FFE84-E0CD-410C-9FB0-4BBF3776CFC8}">
      <dsp:nvSpPr>
        <dsp:cNvPr id="0" name=""/>
        <dsp:cNvSpPr/>
      </dsp:nvSpPr>
      <dsp:spPr>
        <a:xfrm>
          <a:off x="651712" y="1411956"/>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dirty="0"/>
            <a:t>Data Exploration </a:t>
          </a:r>
        </a:p>
      </dsp:txBody>
      <dsp:txXfrm>
        <a:off x="651712" y="1411956"/>
        <a:ext cx="8966420" cy="564252"/>
      </dsp:txXfrm>
    </dsp:sp>
    <dsp:sp modelId="{24ACF44D-1D25-4E05-8504-7FAEA9AEDF57}">
      <dsp:nvSpPr>
        <dsp:cNvPr id="0" name=""/>
        <dsp:cNvSpPr/>
      </dsp:nvSpPr>
      <dsp:spPr>
        <a:xfrm>
          <a:off x="0" y="2117272"/>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F99C2-2A97-4567-ABBE-94A2278D0E44}">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90F5C3-56D6-463C-80EB-6A71C0E28692}">
      <dsp:nvSpPr>
        <dsp:cNvPr id="0" name=""/>
        <dsp:cNvSpPr/>
      </dsp:nvSpPr>
      <dsp:spPr>
        <a:xfrm>
          <a:off x="651712" y="2117272"/>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dirty="0"/>
            <a:t>Methods Used </a:t>
          </a:r>
        </a:p>
      </dsp:txBody>
      <dsp:txXfrm>
        <a:off x="651712" y="2117272"/>
        <a:ext cx="8966420" cy="564252"/>
      </dsp:txXfrm>
    </dsp:sp>
    <dsp:sp modelId="{00B13D5F-653A-4E88-B79E-64CA2B1C2D72}">
      <dsp:nvSpPr>
        <dsp:cNvPr id="0" name=""/>
        <dsp:cNvSpPr/>
      </dsp:nvSpPr>
      <dsp:spPr>
        <a:xfrm>
          <a:off x="0" y="2822588"/>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E59EB-9B3B-4FC9-AF08-1A21D1F3E3CF}">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AE7162-DBAC-417E-AC14-6EBFB269EEC1}">
      <dsp:nvSpPr>
        <dsp:cNvPr id="0" name=""/>
        <dsp:cNvSpPr/>
      </dsp:nvSpPr>
      <dsp:spPr>
        <a:xfrm>
          <a:off x="651712" y="2822588"/>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dirty="0"/>
            <a:t>Our Model </a:t>
          </a:r>
        </a:p>
      </dsp:txBody>
      <dsp:txXfrm>
        <a:off x="651712" y="2822588"/>
        <a:ext cx="8966420" cy="564252"/>
      </dsp:txXfrm>
    </dsp:sp>
    <dsp:sp modelId="{E599C387-47BF-4497-9C8E-07A69E99D6E8}">
      <dsp:nvSpPr>
        <dsp:cNvPr id="0" name=""/>
        <dsp:cNvSpPr/>
      </dsp:nvSpPr>
      <dsp:spPr>
        <a:xfrm>
          <a:off x="0" y="3527904"/>
          <a:ext cx="9618133" cy="5642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9348D-EE67-40F7-9DA7-98ADEF1BD60D}">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FFC145-9D6A-4AB5-AABB-A8C69688F267}">
      <dsp:nvSpPr>
        <dsp:cNvPr id="0" name=""/>
        <dsp:cNvSpPr/>
      </dsp:nvSpPr>
      <dsp:spPr>
        <a:xfrm>
          <a:off x="651712" y="352790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844550">
            <a:lnSpc>
              <a:spcPct val="100000"/>
            </a:lnSpc>
            <a:spcBef>
              <a:spcPct val="0"/>
            </a:spcBef>
            <a:spcAft>
              <a:spcPct val="35000"/>
            </a:spcAft>
            <a:buNone/>
          </a:pPr>
          <a:r>
            <a:rPr lang="en-US" sz="1900" kern="1200"/>
            <a:t>Potential Improvements</a:t>
          </a:r>
        </a:p>
      </dsp:txBody>
      <dsp:txXfrm>
        <a:off x="651712" y="3527904"/>
        <a:ext cx="8966420" cy="56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F498C-4DF9-1745-B2C2-91AEAE5182F2}">
      <dsp:nvSpPr>
        <dsp:cNvPr id="0" name=""/>
        <dsp:cNvSpPr/>
      </dsp:nvSpPr>
      <dsp:spPr>
        <a:xfrm>
          <a:off x="0" y="1698"/>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7FB5B-FD20-1D4C-9062-88EE393065B9}">
      <dsp:nvSpPr>
        <dsp:cNvPr id="0" name=""/>
        <dsp:cNvSpPr/>
      </dsp:nvSpPr>
      <dsp:spPr>
        <a:xfrm>
          <a:off x="260473" y="195439"/>
          <a:ext cx="473588" cy="473588"/>
        </a:xfrm>
        <a:prstGeom prst="rect">
          <a:avLst/>
        </a:prstGeom>
        <a:blipFill>
          <a:blip xmlns:r="http://schemas.openxmlformats.org/officeDocument/2006/relationships" r:embed="rId1"/>
          <a:srcRect/>
          <a:stretch>
            <a:fillRect/>
          </a:stretch>
        </a:blipFill>
        <a:ln w="19050" cap="rnd" cmpd="sng" algn="ctr">
          <a:solidFill>
            <a:schemeClr val="accent6">
              <a:alpha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5F76A-2A6D-0B40-B951-70454F37E670}">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100000"/>
            </a:lnSpc>
            <a:spcBef>
              <a:spcPct val="0"/>
            </a:spcBef>
            <a:spcAft>
              <a:spcPct val="35000"/>
            </a:spcAft>
            <a:buNone/>
          </a:pPr>
          <a:r>
            <a:rPr lang="en-US" sz="2200" kern="1200"/>
            <a:t>Hotel Booking Demand Datasets</a:t>
          </a:r>
          <a:endParaRPr lang="en-US" sz="2200" kern="1200" dirty="0"/>
        </a:p>
      </dsp:txBody>
      <dsp:txXfrm>
        <a:off x="994536" y="1698"/>
        <a:ext cx="8623596" cy="861070"/>
      </dsp:txXfrm>
    </dsp:sp>
    <dsp:sp modelId="{D78AF46D-6B8C-4423-9F4A-F9E67A01604F}">
      <dsp:nvSpPr>
        <dsp:cNvPr id="0" name=""/>
        <dsp:cNvSpPr/>
      </dsp:nvSpPr>
      <dsp:spPr>
        <a:xfrm>
          <a:off x="0" y="1078036"/>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F7A0F-5FDC-4116-BDD5-727EC12B2773}">
      <dsp:nvSpPr>
        <dsp:cNvPr id="0" name=""/>
        <dsp:cNvSpPr/>
      </dsp:nvSpPr>
      <dsp:spPr>
        <a:xfrm>
          <a:off x="260473" y="1271777"/>
          <a:ext cx="473588" cy="473588"/>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E2AE7A-CA90-490B-84FE-6305D38855D5}">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100000"/>
            </a:lnSpc>
            <a:spcBef>
              <a:spcPct val="0"/>
            </a:spcBef>
            <a:spcAft>
              <a:spcPct val="35000"/>
            </a:spcAft>
            <a:buNone/>
          </a:pPr>
          <a:r>
            <a:rPr lang="en-US" sz="2200" kern="1200" dirty="0"/>
            <a:t>119390 rows</a:t>
          </a:r>
        </a:p>
      </dsp:txBody>
      <dsp:txXfrm>
        <a:off x="994536" y="1078036"/>
        <a:ext cx="8623596" cy="861070"/>
      </dsp:txXfrm>
    </dsp:sp>
    <dsp:sp modelId="{72EC0A18-9180-4E58-8A56-E0F7649BAF87}">
      <dsp:nvSpPr>
        <dsp:cNvPr id="0" name=""/>
        <dsp:cNvSpPr/>
      </dsp:nvSpPr>
      <dsp:spPr>
        <a:xfrm>
          <a:off x="0" y="2154374"/>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636DF-16F7-48B4-BE0F-1CF8E8A136C3}">
      <dsp:nvSpPr>
        <dsp:cNvPr id="0" name=""/>
        <dsp:cNvSpPr/>
      </dsp:nvSpPr>
      <dsp:spPr>
        <a:xfrm>
          <a:off x="260473" y="2348115"/>
          <a:ext cx="473588" cy="47358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F4413D-FF1D-42A2-8CA4-7EB9183A6450}">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100000"/>
            </a:lnSpc>
            <a:spcBef>
              <a:spcPct val="0"/>
            </a:spcBef>
            <a:spcAft>
              <a:spcPct val="35000"/>
            </a:spcAft>
            <a:buNone/>
          </a:pPr>
          <a:r>
            <a:rPr lang="en-US" sz="2200" kern="1200"/>
            <a:t>32 columns</a:t>
          </a:r>
        </a:p>
      </dsp:txBody>
      <dsp:txXfrm>
        <a:off x="994536" y="2154374"/>
        <a:ext cx="8623596" cy="861070"/>
      </dsp:txXfrm>
    </dsp:sp>
    <dsp:sp modelId="{984312E5-FC90-4260-AC09-28DC09A62D2B}">
      <dsp:nvSpPr>
        <dsp:cNvPr id="0" name=""/>
        <dsp:cNvSpPr/>
      </dsp:nvSpPr>
      <dsp:spPr>
        <a:xfrm>
          <a:off x="0" y="3230712"/>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1732F-35A6-4F16-B93A-27DD70FDA260}">
      <dsp:nvSpPr>
        <dsp:cNvPr id="0" name=""/>
        <dsp:cNvSpPr/>
      </dsp:nvSpPr>
      <dsp:spPr>
        <a:xfrm>
          <a:off x="260473" y="3424453"/>
          <a:ext cx="473588" cy="47358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CBE358-A837-4792-A2B2-E4E3C08FA3B0}">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100000"/>
            </a:lnSpc>
            <a:spcBef>
              <a:spcPct val="0"/>
            </a:spcBef>
            <a:spcAft>
              <a:spcPct val="35000"/>
            </a:spcAft>
            <a:buNone/>
          </a:pPr>
          <a:r>
            <a:rPr lang="en-US" sz="2200" kern="1200"/>
            <a:t>Cleaning and processing </a:t>
          </a:r>
        </a:p>
      </dsp:txBody>
      <dsp:txXfrm>
        <a:off x="994536" y="3230712"/>
        <a:ext cx="8623596" cy="861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709C-8BB8-471B-AEBC-7B9F40A53031}">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0A0E0-0DA6-4995-BE44-52B20A67AC49}">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FE89A8-F58B-41A3-BD1F-9344CCD925AD}">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Data cleaning </a:t>
          </a:r>
        </a:p>
      </dsp:txBody>
      <dsp:txXfrm>
        <a:off x="183800" y="2504467"/>
        <a:ext cx="2044316" cy="720000"/>
      </dsp:txXfrm>
    </dsp:sp>
    <dsp:sp modelId="{2B9492A5-FF89-4243-B785-99B3F59A9FC0}">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1C2EE-8B48-46BD-8CA4-1EBE456A22F2}">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DA07C6-52C9-44BD-9DEB-45580F34DEDB}">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Data transformation </a:t>
          </a:r>
        </a:p>
      </dsp:txBody>
      <dsp:txXfrm>
        <a:off x="2585872" y="2504467"/>
        <a:ext cx="2044316" cy="720000"/>
      </dsp:txXfrm>
    </dsp:sp>
    <dsp:sp modelId="{C019E0EA-7127-416B-B4D8-13E84B870CFB}">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14A76-3012-4E1C-9AE2-FA1909869B59}">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8FCCB5-28CE-46A3-9933-751B30809C3A}">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Data Visualization </a:t>
          </a:r>
        </a:p>
      </dsp:txBody>
      <dsp:txXfrm>
        <a:off x="4987944" y="2504467"/>
        <a:ext cx="2044316" cy="720000"/>
      </dsp:txXfrm>
    </dsp:sp>
    <dsp:sp modelId="{58C9A367-D971-48EA-B67E-68FF2F103170}">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E38C9-19A7-483F-842C-BB8195F8E932}">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CF7A0B-13D2-4E31-8915-9E6C605CBF90}">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Machine Learning </a:t>
          </a:r>
        </a:p>
      </dsp:txBody>
      <dsp:txXfrm>
        <a:off x="7390016" y="2504467"/>
        <a:ext cx="204431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FD3C2-4125-0744-9374-D8DC6510B082}" type="datetimeFigureOut">
              <a:rPr lang="en-TR" smtClean="0"/>
              <a:t>21.05.2020</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9F2C8-367F-F546-9BEF-69EA2B0021B4}" type="slidenum">
              <a:rPr lang="en-TR" smtClean="0"/>
              <a:t>‹#›</a:t>
            </a:fld>
            <a:endParaRPr lang="en-TR"/>
          </a:p>
        </p:txBody>
      </p:sp>
    </p:spTree>
    <p:extLst>
      <p:ext uri="{BB962C8B-B14F-4D97-AF65-F5344CB8AC3E}">
        <p14:creationId xmlns:p14="http://schemas.microsoft.com/office/powerpoint/2010/main" val="255088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a:t>
            </a:r>
          </a:p>
        </p:txBody>
      </p:sp>
      <p:sp>
        <p:nvSpPr>
          <p:cNvPr id="4" name="Slide Number Placeholder 3"/>
          <p:cNvSpPr>
            <a:spLocks noGrp="1"/>
          </p:cNvSpPr>
          <p:nvPr>
            <p:ph type="sldNum" sz="quarter" idx="5"/>
          </p:nvPr>
        </p:nvSpPr>
        <p:spPr/>
        <p:txBody>
          <a:bodyPr/>
          <a:lstStyle/>
          <a:p>
            <a:fld id="{9679F2C8-367F-F546-9BEF-69EA2B0021B4}" type="slidenum">
              <a:rPr lang="en-TR" smtClean="0"/>
              <a:t>9</a:t>
            </a:fld>
            <a:endParaRPr lang="en-TR"/>
          </a:p>
        </p:txBody>
      </p:sp>
    </p:spTree>
    <p:extLst>
      <p:ext uri="{BB962C8B-B14F-4D97-AF65-F5344CB8AC3E}">
        <p14:creationId xmlns:p14="http://schemas.microsoft.com/office/powerpoint/2010/main" val="319380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33399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18895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15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341604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0213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1423675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3454881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249726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252004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A5E6D-7F59-A34C-9344-F445DCED7BCF}" type="datetimeFigureOut">
              <a:rPr lang="en-TR" smtClean="0"/>
              <a:t>21.05.2020</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20121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A5E6D-7F59-A34C-9344-F445DCED7BCF}" type="datetimeFigureOut">
              <a:rPr lang="en-TR" smtClean="0"/>
              <a:t>21.05.2020</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135237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A5E6D-7F59-A34C-9344-F445DCED7BCF}" type="datetimeFigureOut">
              <a:rPr lang="en-TR" smtClean="0"/>
              <a:t>21.05.2020</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322598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A5E6D-7F59-A34C-9344-F445DCED7BCF}" type="datetimeFigureOut">
              <a:rPr lang="en-TR" smtClean="0"/>
              <a:t>21.05.2020</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279319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A5E6D-7F59-A34C-9344-F445DCED7BCF}" type="datetimeFigureOut">
              <a:rPr lang="en-TR" smtClean="0"/>
              <a:t>21.05.2020</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111038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1A5E6D-7F59-A34C-9344-F445DCED7BCF}" type="datetimeFigureOut">
              <a:rPr lang="en-TR" smtClean="0"/>
              <a:t>21.05.2020</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C553B40F-6DF5-1642-A96E-30A6013E4E76}" type="slidenum">
              <a:rPr lang="en-TR" smtClean="0"/>
              <a:t>‹#›</a:t>
            </a:fld>
            <a:endParaRPr lang="en-TR"/>
          </a:p>
        </p:txBody>
      </p:sp>
    </p:spTree>
    <p:extLst>
      <p:ext uri="{BB962C8B-B14F-4D97-AF65-F5344CB8AC3E}">
        <p14:creationId xmlns:p14="http://schemas.microsoft.com/office/powerpoint/2010/main" val="14689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C553B40F-6DF5-1642-A96E-30A6013E4E76}" type="slidenum">
              <a:rPr lang="en-TR" smtClean="0"/>
              <a:t>‹#›</a:t>
            </a:fld>
            <a:endParaRPr lang="en-TR"/>
          </a:p>
        </p:txBody>
      </p:sp>
      <p:sp>
        <p:nvSpPr>
          <p:cNvPr id="5" name="Date Placeholder 4"/>
          <p:cNvSpPr>
            <a:spLocks noGrp="1"/>
          </p:cNvSpPr>
          <p:nvPr>
            <p:ph type="dt" sz="half" idx="10"/>
          </p:nvPr>
        </p:nvSpPr>
        <p:spPr/>
        <p:txBody>
          <a:bodyPr/>
          <a:lstStyle/>
          <a:p>
            <a:fld id="{C91A5E6D-7F59-A34C-9344-F445DCED7BCF}" type="datetimeFigureOut">
              <a:rPr lang="en-TR" smtClean="0"/>
              <a:t>21.05.2020</a:t>
            </a:fld>
            <a:endParaRPr lang="en-TR"/>
          </a:p>
        </p:txBody>
      </p:sp>
    </p:spTree>
    <p:extLst>
      <p:ext uri="{BB962C8B-B14F-4D97-AF65-F5344CB8AC3E}">
        <p14:creationId xmlns:p14="http://schemas.microsoft.com/office/powerpoint/2010/main" val="38762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1A5E6D-7F59-A34C-9344-F445DCED7BCF}" type="datetimeFigureOut">
              <a:rPr lang="en-TR" smtClean="0"/>
              <a:t>21.05.2020</a:t>
            </a:fld>
            <a:endParaRPr lang="en-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53B40F-6DF5-1642-A96E-30A6013E4E76}" type="slidenum">
              <a:rPr lang="en-TR" smtClean="0"/>
              <a:t>‹#›</a:t>
            </a:fld>
            <a:endParaRPr lang="en-TR"/>
          </a:p>
        </p:txBody>
      </p:sp>
    </p:spTree>
    <p:extLst>
      <p:ext uri="{BB962C8B-B14F-4D97-AF65-F5344CB8AC3E}">
        <p14:creationId xmlns:p14="http://schemas.microsoft.com/office/powerpoint/2010/main" val="26640880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jessemostipak/hotel-booking-demand" TargetMode="External"/><Relationship Id="rId2" Type="http://schemas.openxmlformats.org/officeDocument/2006/relationships/hyperlink" Target="https://www.sciencedirect.com/science/article/pii/S235234091831519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7" name="Straight Connector 3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B88427C9-B7DA-3943-9935-C0E53D4155ED}"/>
              </a:ext>
            </a:extLst>
          </p:cNvPr>
          <p:cNvSpPr>
            <a:spLocks noGrp="1"/>
          </p:cNvSpPr>
          <p:nvPr>
            <p:ph type="subTitle" idx="1"/>
          </p:nvPr>
        </p:nvSpPr>
        <p:spPr>
          <a:xfrm>
            <a:off x="1507067" y="3681413"/>
            <a:ext cx="7766936" cy="1096899"/>
          </a:xfrm>
        </p:spPr>
        <p:txBody>
          <a:bodyPr>
            <a:normAutofit/>
          </a:bodyPr>
          <a:lstStyle/>
          <a:p>
            <a:pPr>
              <a:lnSpc>
                <a:spcPct val="90000"/>
              </a:lnSpc>
            </a:pPr>
            <a:r>
              <a:rPr lang="en-US" sz="1100" dirty="0" err="1"/>
              <a:t>Fırat</a:t>
            </a:r>
            <a:r>
              <a:rPr lang="en-US" sz="1100" dirty="0"/>
              <a:t> </a:t>
            </a:r>
            <a:r>
              <a:rPr lang="en-US" sz="1100" dirty="0" err="1"/>
              <a:t>Tamur</a:t>
            </a:r>
            <a:endParaRPr lang="en-TR" sz="1100" dirty="0"/>
          </a:p>
          <a:p>
            <a:pPr>
              <a:lnSpc>
                <a:spcPct val="90000"/>
              </a:lnSpc>
            </a:pPr>
            <a:r>
              <a:rPr lang="en-US" sz="1100" dirty="0"/>
              <a:t>60534</a:t>
            </a:r>
            <a:endParaRPr lang="en-TR" sz="1100" dirty="0"/>
          </a:p>
          <a:p>
            <a:pPr>
              <a:lnSpc>
                <a:spcPct val="90000"/>
              </a:lnSpc>
            </a:pPr>
            <a:r>
              <a:rPr lang="en-US" sz="1100" dirty="0" err="1"/>
              <a:t>Kutay</a:t>
            </a:r>
            <a:r>
              <a:rPr lang="en-US" sz="1100" dirty="0"/>
              <a:t> </a:t>
            </a:r>
            <a:r>
              <a:rPr lang="en-US" sz="1100" dirty="0" err="1"/>
              <a:t>Eroğlu</a:t>
            </a:r>
            <a:endParaRPr lang="en-TR" sz="1100" dirty="0"/>
          </a:p>
          <a:p>
            <a:pPr>
              <a:lnSpc>
                <a:spcPct val="90000"/>
              </a:lnSpc>
            </a:pPr>
            <a:r>
              <a:rPr lang="en-US" sz="1100" dirty="0"/>
              <a:t>59970</a:t>
            </a:r>
            <a:endParaRPr lang="en-TR" sz="1100" dirty="0"/>
          </a:p>
          <a:p>
            <a:pPr>
              <a:lnSpc>
                <a:spcPct val="90000"/>
              </a:lnSpc>
            </a:pPr>
            <a:endParaRPr lang="en-TR" sz="1100" dirty="0"/>
          </a:p>
        </p:txBody>
      </p:sp>
      <p:sp>
        <p:nvSpPr>
          <p:cNvPr id="2" name="Title 1">
            <a:extLst>
              <a:ext uri="{FF2B5EF4-FFF2-40B4-BE49-F238E27FC236}">
                <a16:creationId xmlns:a16="http://schemas.microsoft.com/office/drawing/2014/main" id="{9A8E59C9-8A36-F345-8C8A-1C59C1CD1AA8}"/>
              </a:ext>
            </a:extLst>
          </p:cNvPr>
          <p:cNvSpPr>
            <a:spLocks noGrp="1"/>
          </p:cNvSpPr>
          <p:nvPr>
            <p:ph type="ctrTitle"/>
          </p:nvPr>
        </p:nvSpPr>
        <p:spPr>
          <a:xfrm>
            <a:off x="1507067" y="1710268"/>
            <a:ext cx="7766936" cy="2653836"/>
          </a:xfrm>
        </p:spPr>
        <p:txBody>
          <a:bodyPr>
            <a:normAutofit/>
          </a:bodyPr>
          <a:lstStyle/>
          <a:p>
            <a:pPr>
              <a:lnSpc>
                <a:spcPct val="90000"/>
              </a:lnSpc>
            </a:pPr>
            <a:r>
              <a:rPr lang="en-US" sz="2600" dirty="0"/>
              <a:t>ENGR 350</a:t>
            </a:r>
            <a:br>
              <a:rPr lang="en-US" sz="2600" dirty="0"/>
            </a:br>
            <a:br>
              <a:rPr lang="en-TR" sz="2600" dirty="0"/>
            </a:br>
            <a:r>
              <a:rPr lang="en-US" sz="2600" dirty="0"/>
              <a:t>Project Name:  Analysis &amp; Inspection on Cancellation Behavior of Hotel Customers</a:t>
            </a:r>
            <a:br>
              <a:rPr lang="en-TR" sz="2600" dirty="0"/>
            </a:br>
            <a:r>
              <a:rPr lang="en-US" sz="2600" dirty="0"/>
              <a:t> </a:t>
            </a:r>
            <a:br>
              <a:rPr lang="en-TR" sz="2600" dirty="0"/>
            </a:br>
            <a:r>
              <a:rPr lang="en-US" sz="2600" dirty="0"/>
              <a:t> </a:t>
            </a:r>
            <a:br>
              <a:rPr lang="en-TR" sz="2600" dirty="0"/>
            </a:br>
            <a:endParaRPr lang="en-TR" sz="2600" dirty="0"/>
          </a:p>
        </p:txBody>
      </p:sp>
      <p:sp>
        <p:nvSpPr>
          <p:cNvPr id="4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447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C021-7298-EB45-8B72-B88B16B66AC3}"/>
              </a:ext>
            </a:extLst>
          </p:cNvPr>
          <p:cNvSpPr>
            <a:spLocks noGrp="1"/>
          </p:cNvSpPr>
          <p:nvPr>
            <p:ph type="title"/>
          </p:nvPr>
        </p:nvSpPr>
        <p:spPr/>
        <p:txBody>
          <a:bodyPr/>
          <a:lstStyle/>
          <a:p>
            <a:r>
              <a:rPr lang="en-TR" dirty="0"/>
              <a:t>Occupancy Rate </a:t>
            </a:r>
          </a:p>
        </p:txBody>
      </p:sp>
      <p:pic>
        <p:nvPicPr>
          <p:cNvPr id="5" name="Content Placeholder 4" descr="A screenshot of a cell phone&#10;&#10;Description automatically generated">
            <a:extLst>
              <a:ext uri="{FF2B5EF4-FFF2-40B4-BE49-F238E27FC236}">
                <a16:creationId xmlns:a16="http://schemas.microsoft.com/office/drawing/2014/main" id="{BDD0EBC4-1F01-954C-9C8D-D3C18E7533EE}"/>
              </a:ext>
            </a:extLst>
          </p:cNvPr>
          <p:cNvPicPr>
            <a:picLocks noGrp="1" noChangeAspect="1"/>
          </p:cNvPicPr>
          <p:nvPr>
            <p:ph idx="1"/>
          </p:nvPr>
        </p:nvPicPr>
        <p:blipFill>
          <a:blip r:embed="rId2"/>
          <a:stretch>
            <a:fillRect/>
          </a:stretch>
        </p:blipFill>
        <p:spPr>
          <a:xfrm>
            <a:off x="677334" y="1884680"/>
            <a:ext cx="8865241" cy="4363720"/>
          </a:xfrm>
          <a:ln>
            <a:solidFill>
              <a:schemeClr val="accent2"/>
            </a:solidFill>
          </a:ln>
        </p:spPr>
      </p:pic>
    </p:spTree>
    <p:extLst>
      <p:ext uri="{BB962C8B-B14F-4D97-AF65-F5344CB8AC3E}">
        <p14:creationId xmlns:p14="http://schemas.microsoft.com/office/powerpoint/2010/main" val="172527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9254-325F-9D45-97A5-90982320F09B}"/>
              </a:ext>
            </a:extLst>
          </p:cNvPr>
          <p:cNvSpPr>
            <a:spLocks noGrp="1"/>
          </p:cNvSpPr>
          <p:nvPr>
            <p:ph type="title"/>
          </p:nvPr>
        </p:nvSpPr>
        <p:spPr/>
        <p:txBody>
          <a:bodyPr/>
          <a:lstStyle/>
          <a:p>
            <a:r>
              <a:rPr lang="en-TR" dirty="0"/>
              <a:t>Monthly ADR </a:t>
            </a:r>
            <a:br>
              <a:rPr lang="en-TR" dirty="0"/>
            </a:br>
            <a:r>
              <a:rPr lang="en-TR" sz="1800" dirty="0">
                <a:solidFill>
                  <a:schemeClr val="tx1"/>
                </a:solidFill>
              </a:rPr>
              <a:t>--average daily rate </a:t>
            </a:r>
            <a:br>
              <a:rPr lang="en-TR" sz="1800" dirty="0">
                <a:solidFill>
                  <a:schemeClr val="tx1"/>
                </a:solidFill>
              </a:rPr>
            </a:br>
            <a:endParaRPr lang="en-TR" sz="1800" dirty="0">
              <a:solidFill>
                <a:schemeClr val="tx1"/>
              </a:solidFill>
            </a:endParaRPr>
          </a:p>
        </p:txBody>
      </p:sp>
      <p:pic>
        <p:nvPicPr>
          <p:cNvPr id="5" name="Content Placeholder 4" descr="A picture containing text, map&#10;&#10;Description automatically generated">
            <a:extLst>
              <a:ext uri="{FF2B5EF4-FFF2-40B4-BE49-F238E27FC236}">
                <a16:creationId xmlns:a16="http://schemas.microsoft.com/office/drawing/2014/main" id="{ED1848CC-911C-2743-BBD9-E931055AC067}"/>
              </a:ext>
            </a:extLst>
          </p:cNvPr>
          <p:cNvPicPr>
            <a:picLocks noGrp="1" noChangeAspect="1"/>
          </p:cNvPicPr>
          <p:nvPr>
            <p:ph idx="1"/>
          </p:nvPr>
        </p:nvPicPr>
        <p:blipFill>
          <a:blip r:embed="rId2"/>
          <a:stretch>
            <a:fillRect/>
          </a:stretch>
        </p:blipFill>
        <p:spPr>
          <a:xfrm>
            <a:off x="677334" y="1850571"/>
            <a:ext cx="7651746" cy="3835438"/>
          </a:xfrm>
          <a:ln>
            <a:solidFill>
              <a:schemeClr val="accent2"/>
            </a:solidFill>
          </a:ln>
        </p:spPr>
      </p:pic>
      <p:sp>
        <p:nvSpPr>
          <p:cNvPr id="8" name="TextBox 7">
            <a:extLst>
              <a:ext uri="{FF2B5EF4-FFF2-40B4-BE49-F238E27FC236}">
                <a16:creationId xmlns:a16="http://schemas.microsoft.com/office/drawing/2014/main" id="{54695C01-B0AF-DF41-A365-C4B7FE6478D0}"/>
              </a:ext>
            </a:extLst>
          </p:cNvPr>
          <p:cNvSpPr txBox="1"/>
          <p:nvPr/>
        </p:nvSpPr>
        <p:spPr>
          <a:xfrm>
            <a:off x="930728" y="5879067"/>
            <a:ext cx="7527472" cy="369332"/>
          </a:xfrm>
          <a:prstGeom prst="rect">
            <a:avLst/>
          </a:prstGeom>
          <a:noFill/>
        </p:spPr>
        <p:txBody>
          <a:bodyPr wrap="square" rtlCol="0">
            <a:spAutoFit/>
          </a:bodyPr>
          <a:lstStyle/>
          <a:p>
            <a:r>
              <a:rPr lang="en-TR" dirty="0"/>
              <a:t>*When occupancy rate increases average daily rate increases</a:t>
            </a:r>
          </a:p>
        </p:txBody>
      </p:sp>
    </p:spTree>
    <p:extLst>
      <p:ext uri="{BB962C8B-B14F-4D97-AF65-F5344CB8AC3E}">
        <p14:creationId xmlns:p14="http://schemas.microsoft.com/office/powerpoint/2010/main" val="19451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912D-9D3E-0544-A7CD-8037F065F6ED}"/>
              </a:ext>
            </a:extLst>
          </p:cNvPr>
          <p:cNvSpPr>
            <a:spLocks noGrp="1"/>
          </p:cNvSpPr>
          <p:nvPr>
            <p:ph type="title"/>
          </p:nvPr>
        </p:nvSpPr>
        <p:spPr/>
        <p:txBody>
          <a:bodyPr/>
          <a:lstStyle/>
          <a:p>
            <a:r>
              <a:rPr lang="en-TR" dirty="0"/>
              <a:t>Yearly Revenue </a:t>
            </a:r>
          </a:p>
        </p:txBody>
      </p:sp>
      <p:pic>
        <p:nvPicPr>
          <p:cNvPr id="5" name="Content Placeholder 4" descr="A close up of text on a white background&#10;&#10;Description automatically generated">
            <a:extLst>
              <a:ext uri="{FF2B5EF4-FFF2-40B4-BE49-F238E27FC236}">
                <a16:creationId xmlns:a16="http://schemas.microsoft.com/office/drawing/2014/main" id="{826513F5-4A74-2744-BAA5-E4EE543C65E4}"/>
              </a:ext>
            </a:extLst>
          </p:cNvPr>
          <p:cNvPicPr>
            <a:picLocks noGrp="1" noChangeAspect="1"/>
          </p:cNvPicPr>
          <p:nvPr>
            <p:ph idx="1"/>
          </p:nvPr>
        </p:nvPicPr>
        <p:blipFill rotWithShape="1">
          <a:blip r:embed="rId2"/>
          <a:srcRect t="5251" r="1741"/>
          <a:stretch/>
        </p:blipFill>
        <p:spPr>
          <a:xfrm>
            <a:off x="2291667" y="1930400"/>
            <a:ext cx="7608665" cy="3677648"/>
          </a:xfrm>
          <a:ln>
            <a:solidFill>
              <a:schemeClr val="accent2"/>
            </a:solidFill>
          </a:ln>
        </p:spPr>
      </p:pic>
      <p:sp>
        <p:nvSpPr>
          <p:cNvPr id="6" name="TextBox 5">
            <a:extLst>
              <a:ext uri="{FF2B5EF4-FFF2-40B4-BE49-F238E27FC236}">
                <a16:creationId xmlns:a16="http://schemas.microsoft.com/office/drawing/2014/main" id="{221AC0C2-03FF-DB44-9C3A-D9CFAF1DC146}"/>
              </a:ext>
            </a:extLst>
          </p:cNvPr>
          <p:cNvSpPr txBox="1"/>
          <p:nvPr/>
        </p:nvSpPr>
        <p:spPr>
          <a:xfrm>
            <a:off x="3021442" y="6063734"/>
            <a:ext cx="5799245" cy="369332"/>
          </a:xfrm>
          <a:prstGeom prst="rect">
            <a:avLst/>
          </a:prstGeom>
          <a:noFill/>
        </p:spPr>
        <p:txBody>
          <a:bodyPr wrap="square" rtlCol="0">
            <a:spAutoFit/>
          </a:bodyPr>
          <a:lstStyle/>
          <a:p>
            <a:r>
              <a:rPr lang="en-TR" dirty="0"/>
              <a:t>*City loses more revenue than what Resort earns </a:t>
            </a:r>
          </a:p>
        </p:txBody>
      </p:sp>
    </p:spTree>
    <p:extLst>
      <p:ext uri="{BB962C8B-B14F-4D97-AF65-F5344CB8AC3E}">
        <p14:creationId xmlns:p14="http://schemas.microsoft.com/office/powerpoint/2010/main" val="83368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BF1E-40B4-EF46-9A74-7764B8FE8987}"/>
              </a:ext>
            </a:extLst>
          </p:cNvPr>
          <p:cNvSpPr>
            <a:spLocks noGrp="1"/>
          </p:cNvSpPr>
          <p:nvPr>
            <p:ph type="title"/>
          </p:nvPr>
        </p:nvSpPr>
        <p:spPr/>
        <p:txBody>
          <a:bodyPr/>
          <a:lstStyle/>
          <a:p>
            <a:r>
              <a:rPr lang="en-TR" dirty="0"/>
              <a:t>Yearly Occupation Rate </a:t>
            </a:r>
          </a:p>
        </p:txBody>
      </p:sp>
      <p:pic>
        <p:nvPicPr>
          <p:cNvPr id="4" name="Picture 3">
            <a:extLst>
              <a:ext uri="{FF2B5EF4-FFF2-40B4-BE49-F238E27FC236}">
                <a16:creationId xmlns:a16="http://schemas.microsoft.com/office/drawing/2014/main" id="{4FBB6E40-53AA-3B4D-A091-1DB396CA8ED4}"/>
              </a:ext>
            </a:extLst>
          </p:cNvPr>
          <p:cNvPicPr>
            <a:picLocks noChangeAspect="1"/>
          </p:cNvPicPr>
          <p:nvPr/>
        </p:nvPicPr>
        <p:blipFill rotWithShape="1">
          <a:blip r:embed="rId2"/>
          <a:srcRect t="5093" r="2483"/>
          <a:stretch/>
        </p:blipFill>
        <p:spPr>
          <a:xfrm>
            <a:off x="677334" y="1759919"/>
            <a:ext cx="8466038" cy="4130020"/>
          </a:xfrm>
          <a:prstGeom prst="rect">
            <a:avLst/>
          </a:prstGeom>
          <a:ln>
            <a:solidFill>
              <a:schemeClr val="accent2"/>
            </a:solidFill>
          </a:ln>
        </p:spPr>
      </p:pic>
      <p:sp>
        <p:nvSpPr>
          <p:cNvPr id="5" name="TextBox 4">
            <a:extLst>
              <a:ext uri="{FF2B5EF4-FFF2-40B4-BE49-F238E27FC236}">
                <a16:creationId xmlns:a16="http://schemas.microsoft.com/office/drawing/2014/main" id="{6C268FC8-FEAB-3348-BBF2-AA40EB37FC5E}"/>
              </a:ext>
            </a:extLst>
          </p:cNvPr>
          <p:cNvSpPr txBox="1"/>
          <p:nvPr/>
        </p:nvSpPr>
        <p:spPr>
          <a:xfrm>
            <a:off x="1872685" y="6094000"/>
            <a:ext cx="6075336" cy="646331"/>
          </a:xfrm>
          <a:prstGeom prst="rect">
            <a:avLst/>
          </a:prstGeom>
          <a:noFill/>
        </p:spPr>
        <p:txBody>
          <a:bodyPr wrap="square" rtlCol="0">
            <a:spAutoFit/>
          </a:bodyPr>
          <a:lstStyle/>
          <a:p>
            <a:r>
              <a:rPr lang="en-TR" dirty="0"/>
              <a:t>*Data currently available doesn’t explain the massive increase in 2016</a:t>
            </a:r>
          </a:p>
        </p:txBody>
      </p:sp>
    </p:spTree>
    <p:extLst>
      <p:ext uri="{BB962C8B-B14F-4D97-AF65-F5344CB8AC3E}">
        <p14:creationId xmlns:p14="http://schemas.microsoft.com/office/powerpoint/2010/main" val="328049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13EE-3B9A-584F-9DF0-CBD8E827C5AA}"/>
              </a:ext>
            </a:extLst>
          </p:cNvPr>
          <p:cNvSpPr>
            <a:spLocks noGrp="1"/>
          </p:cNvSpPr>
          <p:nvPr>
            <p:ph type="title"/>
          </p:nvPr>
        </p:nvSpPr>
        <p:spPr/>
        <p:txBody>
          <a:bodyPr>
            <a:normAutofit/>
          </a:bodyPr>
          <a:lstStyle/>
          <a:p>
            <a:r>
              <a:rPr lang="en-TR" dirty="0"/>
              <a:t>Lead_time</a:t>
            </a:r>
            <a:br>
              <a:rPr lang="en-TR" dirty="0"/>
            </a:br>
            <a:r>
              <a:rPr lang="en-US" sz="1800" dirty="0">
                <a:solidFill>
                  <a:schemeClr val="tx1"/>
                </a:solidFill>
              </a:rPr>
              <a:t>Number of days that elapsed between the entering date of the booking into the PMS and the arrival date</a:t>
            </a:r>
            <a:endParaRPr lang="en-TR" sz="1800" dirty="0">
              <a:solidFill>
                <a:schemeClr val="tx1"/>
              </a:solidFill>
            </a:endParaRPr>
          </a:p>
        </p:txBody>
      </p:sp>
      <p:pic>
        <p:nvPicPr>
          <p:cNvPr id="5" name="Content Placeholder 4" descr="A picture containing text, white, kitchen&#10;&#10;Description automatically generated">
            <a:extLst>
              <a:ext uri="{FF2B5EF4-FFF2-40B4-BE49-F238E27FC236}">
                <a16:creationId xmlns:a16="http://schemas.microsoft.com/office/drawing/2014/main" id="{E7CE5D1B-6BA3-8249-9148-12168E876D56}"/>
              </a:ext>
            </a:extLst>
          </p:cNvPr>
          <p:cNvPicPr>
            <a:picLocks noGrp="1" noChangeAspect="1"/>
          </p:cNvPicPr>
          <p:nvPr>
            <p:ph idx="1"/>
          </p:nvPr>
        </p:nvPicPr>
        <p:blipFill>
          <a:blip r:embed="rId2"/>
          <a:stretch>
            <a:fillRect/>
          </a:stretch>
        </p:blipFill>
        <p:spPr>
          <a:xfrm>
            <a:off x="1163870" y="2096136"/>
            <a:ext cx="7824321" cy="3881437"/>
          </a:xfrm>
        </p:spPr>
      </p:pic>
      <p:sp>
        <p:nvSpPr>
          <p:cNvPr id="6" name="TextBox 5">
            <a:extLst>
              <a:ext uri="{FF2B5EF4-FFF2-40B4-BE49-F238E27FC236}">
                <a16:creationId xmlns:a16="http://schemas.microsoft.com/office/drawing/2014/main" id="{1002A8F2-B88E-A543-81F7-7DFBEC8F8026}"/>
              </a:ext>
            </a:extLst>
          </p:cNvPr>
          <p:cNvSpPr txBox="1"/>
          <p:nvPr/>
        </p:nvSpPr>
        <p:spPr>
          <a:xfrm>
            <a:off x="1474960" y="5977573"/>
            <a:ext cx="5797377" cy="369332"/>
          </a:xfrm>
          <a:prstGeom prst="rect">
            <a:avLst/>
          </a:prstGeom>
          <a:noFill/>
        </p:spPr>
        <p:txBody>
          <a:bodyPr wrap="square" rtlCol="0">
            <a:spAutoFit/>
          </a:bodyPr>
          <a:lstStyle/>
          <a:p>
            <a:r>
              <a:rPr lang="en-US" dirty="0"/>
              <a:t>*H</a:t>
            </a:r>
            <a:r>
              <a:rPr lang="en-TR" dirty="0"/>
              <a:t>igh lead time causes high cancelling probability</a:t>
            </a:r>
          </a:p>
        </p:txBody>
      </p:sp>
      <p:cxnSp>
        <p:nvCxnSpPr>
          <p:cNvPr id="8" name="Straight Arrow Connector 7">
            <a:extLst>
              <a:ext uri="{FF2B5EF4-FFF2-40B4-BE49-F238E27FC236}">
                <a16:creationId xmlns:a16="http://schemas.microsoft.com/office/drawing/2014/main" id="{D1FF4E87-FD3C-A049-9314-67BD044ABFEC}"/>
              </a:ext>
            </a:extLst>
          </p:cNvPr>
          <p:cNvCxnSpPr/>
          <p:nvPr/>
        </p:nvCxnSpPr>
        <p:spPr>
          <a:xfrm flipV="1">
            <a:off x="3006671" y="3429000"/>
            <a:ext cx="697424" cy="95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88AE17-A581-FE41-A7D5-1077E26182BC}"/>
              </a:ext>
            </a:extLst>
          </p:cNvPr>
          <p:cNvSpPr txBox="1"/>
          <p:nvPr/>
        </p:nvSpPr>
        <p:spPr>
          <a:xfrm>
            <a:off x="3704095" y="3244334"/>
            <a:ext cx="805912" cy="369332"/>
          </a:xfrm>
          <a:prstGeom prst="rect">
            <a:avLst/>
          </a:prstGeom>
          <a:noFill/>
        </p:spPr>
        <p:txBody>
          <a:bodyPr wrap="square" rtlCol="0">
            <a:spAutoFit/>
          </a:bodyPr>
          <a:lstStyle/>
          <a:p>
            <a:r>
              <a:rPr lang="en-TR" dirty="0"/>
              <a:t>*50</a:t>
            </a:r>
          </a:p>
        </p:txBody>
      </p:sp>
    </p:spTree>
    <p:extLst>
      <p:ext uri="{BB962C8B-B14F-4D97-AF65-F5344CB8AC3E}">
        <p14:creationId xmlns:p14="http://schemas.microsoft.com/office/powerpoint/2010/main" val="174883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7129-3599-6B40-A6F8-738BE3B3D3B1}"/>
              </a:ext>
            </a:extLst>
          </p:cNvPr>
          <p:cNvSpPr>
            <a:spLocks noGrp="1"/>
          </p:cNvSpPr>
          <p:nvPr>
            <p:ph type="title"/>
          </p:nvPr>
        </p:nvSpPr>
        <p:spPr/>
        <p:txBody>
          <a:bodyPr/>
          <a:lstStyle/>
          <a:p>
            <a:r>
              <a:rPr lang="en-TR" dirty="0"/>
              <a:t>Lead time by country </a:t>
            </a:r>
          </a:p>
        </p:txBody>
      </p:sp>
      <p:pic>
        <p:nvPicPr>
          <p:cNvPr id="9" name="Content Placeholder 8" descr="A close up of a map&#10;&#10;Description automatically generated">
            <a:extLst>
              <a:ext uri="{FF2B5EF4-FFF2-40B4-BE49-F238E27FC236}">
                <a16:creationId xmlns:a16="http://schemas.microsoft.com/office/drawing/2014/main" id="{6F899AED-DA8F-274E-8D73-02B761AC9C19}"/>
              </a:ext>
            </a:extLst>
          </p:cNvPr>
          <p:cNvPicPr>
            <a:picLocks noGrp="1" noChangeAspect="1"/>
          </p:cNvPicPr>
          <p:nvPr>
            <p:ph idx="1"/>
          </p:nvPr>
        </p:nvPicPr>
        <p:blipFill rotWithShape="1">
          <a:blip r:embed="rId2"/>
          <a:srcRect l="8896" t="15122" r="2669" b="4919"/>
          <a:stretch/>
        </p:blipFill>
        <p:spPr>
          <a:xfrm>
            <a:off x="677334" y="1585551"/>
            <a:ext cx="9838161" cy="4458788"/>
          </a:xfrm>
          <a:ln>
            <a:solidFill>
              <a:schemeClr val="accent2"/>
            </a:solidFill>
          </a:ln>
        </p:spPr>
      </p:pic>
      <p:sp>
        <p:nvSpPr>
          <p:cNvPr id="10" name="TextBox 9">
            <a:extLst>
              <a:ext uri="{FF2B5EF4-FFF2-40B4-BE49-F238E27FC236}">
                <a16:creationId xmlns:a16="http://schemas.microsoft.com/office/drawing/2014/main" id="{1227492D-ABD4-8541-8BB7-3E8F553DEAB3}"/>
              </a:ext>
            </a:extLst>
          </p:cNvPr>
          <p:cNvSpPr txBox="1"/>
          <p:nvPr/>
        </p:nvSpPr>
        <p:spPr>
          <a:xfrm>
            <a:off x="1752834" y="6044339"/>
            <a:ext cx="7687159" cy="646331"/>
          </a:xfrm>
          <a:prstGeom prst="rect">
            <a:avLst/>
          </a:prstGeom>
          <a:noFill/>
        </p:spPr>
        <p:txBody>
          <a:bodyPr wrap="square" rtlCol="0">
            <a:spAutoFit/>
          </a:bodyPr>
          <a:lstStyle/>
          <a:p>
            <a:r>
              <a:rPr lang="en-TR" dirty="0"/>
              <a:t>*High percentage of reservations are in Portugal. Therefore, it is normal for lead time to be highest. </a:t>
            </a:r>
          </a:p>
        </p:txBody>
      </p:sp>
    </p:spTree>
    <p:extLst>
      <p:ext uri="{BB962C8B-B14F-4D97-AF65-F5344CB8AC3E}">
        <p14:creationId xmlns:p14="http://schemas.microsoft.com/office/powerpoint/2010/main" val="158561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80D5-37FA-3D46-802D-D8CA88291312}"/>
              </a:ext>
            </a:extLst>
          </p:cNvPr>
          <p:cNvSpPr>
            <a:spLocks noGrp="1"/>
          </p:cNvSpPr>
          <p:nvPr>
            <p:ph type="title"/>
          </p:nvPr>
        </p:nvSpPr>
        <p:spPr/>
        <p:txBody>
          <a:bodyPr/>
          <a:lstStyle/>
          <a:p>
            <a:r>
              <a:rPr lang="en-TR" dirty="0"/>
              <a:t>Lead time vs ADR</a:t>
            </a:r>
            <a:br>
              <a:rPr lang="en-TR" dirty="0"/>
            </a:br>
            <a:r>
              <a:rPr lang="en-TR" sz="1800" dirty="0">
                <a:solidFill>
                  <a:schemeClr val="tx1"/>
                </a:solidFill>
              </a:rPr>
              <a:t>-- monthly  </a:t>
            </a:r>
          </a:p>
        </p:txBody>
      </p:sp>
      <p:pic>
        <p:nvPicPr>
          <p:cNvPr id="9" name="Content Placeholder 8" descr="A close up of a map&#10;&#10;Description automatically generated">
            <a:extLst>
              <a:ext uri="{FF2B5EF4-FFF2-40B4-BE49-F238E27FC236}">
                <a16:creationId xmlns:a16="http://schemas.microsoft.com/office/drawing/2014/main" id="{BEFE3DB4-332D-2F46-919C-E57053B0ABA4}"/>
              </a:ext>
            </a:extLst>
          </p:cNvPr>
          <p:cNvPicPr>
            <a:picLocks noGrp="1" noChangeAspect="1"/>
          </p:cNvPicPr>
          <p:nvPr>
            <p:ph idx="1"/>
          </p:nvPr>
        </p:nvPicPr>
        <p:blipFill>
          <a:blip r:embed="rId2"/>
          <a:stretch>
            <a:fillRect/>
          </a:stretch>
        </p:blipFill>
        <p:spPr>
          <a:xfrm>
            <a:off x="677334" y="1758471"/>
            <a:ext cx="8231535" cy="4489929"/>
          </a:xfrm>
          <a:ln>
            <a:solidFill>
              <a:schemeClr val="accent2"/>
            </a:solidFill>
          </a:ln>
        </p:spPr>
      </p:pic>
      <p:sp>
        <p:nvSpPr>
          <p:cNvPr id="10" name="TextBox 9">
            <a:extLst>
              <a:ext uri="{FF2B5EF4-FFF2-40B4-BE49-F238E27FC236}">
                <a16:creationId xmlns:a16="http://schemas.microsoft.com/office/drawing/2014/main" id="{5C95526F-B323-A44B-8C6C-BEECD8DCBEA4}"/>
              </a:ext>
            </a:extLst>
          </p:cNvPr>
          <p:cNvSpPr txBox="1"/>
          <p:nvPr/>
        </p:nvSpPr>
        <p:spPr>
          <a:xfrm>
            <a:off x="9274002" y="3663077"/>
            <a:ext cx="1477107" cy="2585323"/>
          </a:xfrm>
          <a:prstGeom prst="rect">
            <a:avLst/>
          </a:prstGeom>
          <a:noFill/>
        </p:spPr>
        <p:txBody>
          <a:bodyPr wrap="square" rtlCol="0">
            <a:spAutoFit/>
          </a:bodyPr>
          <a:lstStyle/>
          <a:p>
            <a:r>
              <a:rPr lang="en-TR" dirty="0"/>
              <a:t>*Drop to 0 is explained with promotion rooms. However, no extra information is provided</a:t>
            </a:r>
          </a:p>
        </p:txBody>
      </p:sp>
    </p:spTree>
    <p:extLst>
      <p:ext uri="{BB962C8B-B14F-4D97-AF65-F5344CB8AC3E}">
        <p14:creationId xmlns:p14="http://schemas.microsoft.com/office/powerpoint/2010/main" val="223122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5D9D-612D-F746-AD2B-97D462A18BE8}"/>
              </a:ext>
            </a:extLst>
          </p:cNvPr>
          <p:cNvSpPr>
            <a:spLocks noGrp="1"/>
          </p:cNvSpPr>
          <p:nvPr>
            <p:ph type="title"/>
          </p:nvPr>
        </p:nvSpPr>
        <p:spPr/>
        <p:txBody>
          <a:bodyPr/>
          <a:lstStyle/>
          <a:p>
            <a:r>
              <a:rPr lang="en-US" dirty="0"/>
              <a:t>L</a:t>
            </a:r>
            <a:r>
              <a:rPr lang="en-TR" dirty="0"/>
              <a:t>ead_time_30 </a:t>
            </a:r>
          </a:p>
        </p:txBody>
      </p:sp>
      <p:pic>
        <p:nvPicPr>
          <p:cNvPr id="5" name="Picture 4" descr="A screenshot of a social media post&#10;&#10;Description automatically generated">
            <a:extLst>
              <a:ext uri="{FF2B5EF4-FFF2-40B4-BE49-F238E27FC236}">
                <a16:creationId xmlns:a16="http://schemas.microsoft.com/office/drawing/2014/main" id="{E18E6E2F-3319-934B-9CE4-A24C57D1182B}"/>
              </a:ext>
            </a:extLst>
          </p:cNvPr>
          <p:cNvPicPr>
            <a:picLocks noChangeAspect="1"/>
          </p:cNvPicPr>
          <p:nvPr/>
        </p:nvPicPr>
        <p:blipFill>
          <a:blip r:embed="rId2"/>
          <a:stretch>
            <a:fillRect/>
          </a:stretch>
        </p:blipFill>
        <p:spPr>
          <a:xfrm>
            <a:off x="677334" y="1930400"/>
            <a:ext cx="9994900" cy="3200400"/>
          </a:xfrm>
          <a:prstGeom prst="rect">
            <a:avLst/>
          </a:prstGeom>
          <a:ln>
            <a:solidFill>
              <a:schemeClr val="accent2"/>
            </a:solidFill>
          </a:ln>
        </p:spPr>
      </p:pic>
      <p:sp>
        <p:nvSpPr>
          <p:cNvPr id="6" name="TextBox 5">
            <a:extLst>
              <a:ext uri="{FF2B5EF4-FFF2-40B4-BE49-F238E27FC236}">
                <a16:creationId xmlns:a16="http://schemas.microsoft.com/office/drawing/2014/main" id="{6715BA77-F920-FC44-9153-5A18AE0643DE}"/>
              </a:ext>
            </a:extLst>
          </p:cNvPr>
          <p:cNvSpPr txBox="1"/>
          <p:nvPr/>
        </p:nvSpPr>
        <p:spPr>
          <a:xfrm>
            <a:off x="677334" y="5727700"/>
            <a:ext cx="8503548" cy="369332"/>
          </a:xfrm>
          <a:prstGeom prst="rect">
            <a:avLst/>
          </a:prstGeom>
          <a:noFill/>
        </p:spPr>
        <p:txBody>
          <a:bodyPr wrap="square" rtlCol="0">
            <a:spAutoFit/>
          </a:bodyPr>
          <a:lstStyle/>
          <a:p>
            <a:r>
              <a:rPr lang="en-TR" dirty="0"/>
              <a:t>*8 months and later months increase the possibility of cancellation drastically </a:t>
            </a:r>
          </a:p>
        </p:txBody>
      </p:sp>
    </p:spTree>
    <p:extLst>
      <p:ext uri="{BB962C8B-B14F-4D97-AF65-F5344CB8AC3E}">
        <p14:creationId xmlns:p14="http://schemas.microsoft.com/office/powerpoint/2010/main" val="1743772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3700-2088-9F42-8BD2-963CB141B9EB}"/>
              </a:ext>
            </a:extLst>
          </p:cNvPr>
          <p:cNvSpPr>
            <a:spLocks noGrp="1"/>
          </p:cNvSpPr>
          <p:nvPr>
            <p:ph type="title"/>
          </p:nvPr>
        </p:nvSpPr>
        <p:spPr/>
        <p:txBody>
          <a:bodyPr/>
          <a:lstStyle/>
          <a:p>
            <a:r>
              <a:rPr lang="en-TR" dirty="0"/>
              <a:t>Arrival day of the month </a:t>
            </a:r>
          </a:p>
        </p:txBody>
      </p:sp>
      <p:pic>
        <p:nvPicPr>
          <p:cNvPr id="5" name="Content Placeholder 4">
            <a:extLst>
              <a:ext uri="{FF2B5EF4-FFF2-40B4-BE49-F238E27FC236}">
                <a16:creationId xmlns:a16="http://schemas.microsoft.com/office/drawing/2014/main" id="{F55D02CD-DF3E-7043-97CC-B62AAA7D163A}"/>
              </a:ext>
            </a:extLst>
          </p:cNvPr>
          <p:cNvPicPr>
            <a:picLocks noGrp="1" noChangeAspect="1"/>
          </p:cNvPicPr>
          <p:nvPr>
            <p:ph idx="1"/>
          </p:nvPr>
        </p:nvPicPr>
        <p:blipFill>
          <a:blip r:embed="rId2"/>
          <a:stretch>
            <a:fillRect/>
          </a:stretch>
        </p:blipFill>
        <p:spPr>
          <a:xfrm>
            <a:off x="0" y="2121110"/>
            <a:ext cx="6114210" cy="2942414"/>
          </a:xfrm>
          <a:ln>
            <a:solidFill>
              <a:schemeClr val="accent2"/>
            </a:solidFill>
          </a:ln>
        </p:spPr>
      </p:pic>
      <p:pic>
        <p:nvPicPr>
          <p:cNvPr id="10" name="Picture 9" descr="A screenshot of a cell phone&#10;&#10;Description automatically generated">
            <a:extLst>
              <a:ext uri="{FF2B5EF4-FFF2-40B4-BE49-F238E27FC236}">
                <a16:creationId xmlns:a16="http://schemas.microsoft.com/office/drawing/2014/main" id="{97992DFD-FB42-1348-81CD-6440865D7285}"/>
              </a:ext>
            </a:extLst>
          </p:cNvPr>
          <p:cNvPicPr>
            <a:picLocks noChangeAspect="1"/>
          </p:cNvPicPr>
          <p:nvPr/>
        </p:nvPicPr>
        <p:blipFill>
          <a:blip r:embed="rId3"/>
          <a:stretch>
            <a:fillRect/>
          </a:stretch>
        </p:blipFill>
        <p:spPr>
          <a:xfrm>
            <a:off x="6218417" y="2121109"/>
            <a:ext cx="6111169" cy="2942415"/>
          </a:xfrm>
          <a:prstGeom prst="rect">
            <a:avLst/>
          </a:prstGeom>
          <a:ln>
            <a:solidFill>
              <a:schemeClr val="accent2"/>
            </a:solidFill>
          </a:ln>
        </p:spPr>
      </p:pic>
      <p:sp>
        <p:nvSpPr>
          <p:cNvPr id="11" name="TextBox 10">
            <a:extLst>
              <a:ext uri="{FF2B5EF4-FFF2-40B4-BE49-F238E27FC236}">
                <a16:creationId xmlns:a16="http://schemas.microsoft.com/office/drawing/2014/main" id="{152C2D86-68C7-AC47-AA40-3C9AD6FA93F8}"/>
              </a:ext>
            </a:extLst>
          </p:cNvPr>
          <p:cNvSpPr txBox="1"/>
          <p:nvPr/>
        </p:nvSpPr>
        <p:spPr>
          <a:xfrm>
            <a:off x="677334" y="1270000"/>
            <a:ext cx="5247861" cy="646331"/>
          </a:xfrm>
          <a:prstGeom prst="rect">
            <a:avLst/>
          </a:prstGeom>
          <a:noFill/>
        </p:spPr>
        <p:txBody>
          <a:bodyPr wrap="square" rtlCol="0">
            <a:spAutoFit/>
          </a:bodyPr>
          <a:lstStyle/>
          <a:p>
            <a:r>
              <a:rPr lang="en-TR" dirty="0"/>
              <a:t>--Using datetime we found out the weekday of the booking </a:t>
            </a:r>
          </a:p>
        </p:txBody>
      </p:sp>
      <p:sp>
        <p:nvSpPr>
          <p:cNvPr id="12" name="TextBox 11">
            <a:extLst>
              <a:ext uri="{FF2B5EF4-FFF2-40B4-BE49-F238E27FC236}">
                <a16:creationId xmlns:a16="http://schemas.microsoft.com/office/drawing/2014/main" id="{0BDF2FFF-75D6-B44A-995A-C5302EC00BD5}"/>
              </a:ext>
            </a:extLst>
          </p:cNvPr>
          <p:cNvSpPr txBox="1"/>
          <p:nvPr/>
        </p:nvSpPr>
        <p:spPr>
          <a:xfrm>
            <a:off x="927651" y="5473147"/>
            <a:ext cx="4545495" cy="646331"/>
          </a:xfrm>
          <a:prstGeom prst="rect">
            <a:avLst/>
          </a:prstGeom>
          <a:noFill/>
        </p:spPr>
        <p:txBody>
          <a:bodyPr wrap="square" rtlCol="0">
            <a:spAutoFit/>
          </a:bodyPr>
          <a:lstStyle/>
          <a:p>
            <a:r>
              <a:rPr lang="en-TR" dirty="0"/>
              <a:t>*Friday : since the price is low demand is high </a:t>
            </a:r>
          </a:p>
        </p:txBody>
      </p:sp>
    </p:spTree>
    <p:extLst>
      <p:ext uri="{BB962C8B-B14F-4D97-AF65-F5344CB8AC3E}">
        <p14:creationId xmlns:p14="http://schemas.microsoft.com/office/powerpoint/2010/main" val="228788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569A731-616D-A64C-BF60-0E82E9D4FC8B}"/>
              </a:ext>
            </a:extLst>
          </p:cNvPr>
          <p:cNvPicPr>
            <a:picLocks noChangeAspect="1"/>
          </p:cNvPicPr>
          <p:nvPr/>
        </p:nvPicPr>
        <p:blipFill>
          <a:blip r:embed="rId2"/>
          <a:stretch>
            <a:fillRect/>
          </a:stretch>
        </p:blipFill>
        <p:spPr>
          <a:xfrm>
            <a:off x="112696" y="2147455"/>
            <a:ext cx="6099063" cy="2936586"/>
          </a:xfrm>
          <a:prstGeom prst="rect">
            <a:avLst/>
          </a:prstGeom>
          <a:ln>
            <a:solidFill>
              <a:schemeClr val="accent2"/>
            </a:solidFill>
          </a:ln>
        </p:spPr>
      </p:pic>
      <p:pic>
        <p:nvPicPr>
          <p:cNvPr id="5" name="Picture 4" descr="A screenshot of a cell phone&#10;&#10;Description automatically generated">
            <a:extLst>
              <a:ext uri="{FF2B5EF4-FFF2-40B4-BE49-F238E27FC236}">
                <a16:creationId xmlns:a16="http://schemas.microsoft.com/office/drawing/2014/main" id="{0839B9EF-3545-7E43-95EC-45E316B011E3}"/>
              </a:ext>
            </a:extLst>
          </p:cNvPr>
          <p:cNvPicPr>
            <a:picLocks noChangeAspect="1"/>
          </p:cNvPicPr>
          <p:nvPr/>
        </p:nvPicPr>
        <p:blipFill>
          <a:blip r:embed="rId3"/>
          <a:stretch>
            <a:fillRect/>
          </a:stretch>
        </p:blipFill>
        <p:spPr>
          <a:xfrm>
            <a:off x="6334805" y="2147455"/>
            <a:ext cx="5744499" cy="2936586"/>
          </a:xfrm>
          <a:prstGeom prst="rect">
            <a:avLst/>
          </a:prstGeom>
          <a:ln>
            <a:solidFill>
              <a:schemeClr val="accent2"/>
            </a:solidFill>
          </a:ln>
        </p:spPr>
      </p:pic>
      <p:sp>
        <p:nvSpPr>
          <p:cNvPr id="7" name="Title 1">
            <a:extLst>
              <a:ext uri="{FF2B5EF4-FFF2-40B4-BE49-F238E27FC236}">
                <a16:creationId xmlns:a16="http://schemas.microsoft.com/office/drawing/2014/main" id="{EEC8E776-E761-1640-A8B0-DFEBF45946D1}"/>
              </a:ext>
            </a:extLst>
          </p:cNvPr>
          <p:cNvSpPr>
            <a:spLocks noGrp="1"/>
          </p:cNvSpPr>
          <p:nvPr>
            <p:ph type="title"/>
          </p:nvPr>
        </p:nvSpPr>
        <p:spPr>
          <a:xfrm>
            <a:off x="677334" y="609600"/>
            <a:ext cx="8596668" cy="1320800"/>
          </a:xfrm>
        </p:spPr>
        <p:txBody>
          <a:bodyPr/>
          <a:lstStyle/>
          <a:p>
            <a:r>
              <a:rPr lang="en-TR" dirty="0"/>
              <a:t>Arrival day of the month </a:t>
            </a:r>
          </a:p>
        </p:txBody>
      </p:sp>
      <p:sp>
        <p:nvSpPr>
          <p:cNvPr id="8" name="TextBox 7">
            <a:extLst>
              <a:ext uri="{FF2B5EF4-FFF2-40B4-BE49-F238E27FC236}">
                <a16:creationId xmlns:a16="http://schemas.microsoft.com/office/drawing/2014/main" id="{1181364C-AA40-B740-A623-B51E85326A38}"/>
              </a:ext>
            </a:extLst>
          </p:cNvPr>
          <p:cNvSpPr txBox="1"/>
          <p:nvPr/>
        </p:nvSpPr>
        <p:spPr>
          <a:xfrm>
            <a:off x="1679963" y="5632173"/>
            <a:ext cx="6099063" cy="646331"/>
          </a:xfrm>
          <a:prstGeom prst="rect">
            <a:avLst/>
          </a:prstGeom>
          <a:noFill/>
        </p:spPr>
        <p:txBody>
          <a:bodyPr wrap="square" rtlCol="0">
            <a:spAutoFit/>
          </a:bodyPr>
          <a:lstStyle/>
          <a:p>
            <a:r>
              <a:rPr lang="en-TR" dirty="0"/>
              <a:t>*It can be seen that Saturday is more risky than Monday.</a:t>
            </a:r>
          </a:p>
          <a:p>
            <a:r>
              <a:rPr lang="en-TR" dirty="0"/>
              <a:t>*Also Thursday &gt; Friday </a:t>
            </a:r>
          </a:p>
        </p:txBody>
      </p:sp>
    </p:spTree>
    <p:extLst>
      <p:ext uri="{BB962C8B-B14F-4D97-AF65-F5344CB8AC3E}">
        <p14:creationId xmlns:p14="http://schemas.microsoft.com/office/powerpoint/2010/main" val="237325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5A5FD-DAE0-D249-946F-FC6C77D1085E}"/>
              </a:ext>
            </a:extLst>
          </p:cNvPr>
          <p:cNvSpPr>
            <a:spLocks noGrp="1"/>
          </p:cNvSpPr>
          <p:nvPr>
            <p:ph type="title"/>
          </p:nvPr>
        </p:nvSpPr>
        <p:spPr>
          <a:xfrm>
            <a:off x="1286933" y="609600"/>
            <a:ext cx="10197494" cy="1099457"/>
          </a:xfrm>
        </p:spPr>
        <p:txBody>
          <a:bodyPr>
            <a:normAutofit/>
          </a:bodyPr>
          <a:lstStyle/>
          <a:p>
            <a:r>
              <a:rPr lang="en-TR"/>
              <a:t>Outline </a:t>
            </a:r>
          </a:p>
        </p:txBody>
      </p:sp>
      <p:sp>
        <p:nvSpPr>
          <p:cNvPr id="29" name="Isosceles Triangle 28">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DBA5577-3F99-4296-8703-D01646B0364C}"/>
              </a:ext>
            </a:extLst>
          </p:cNvPr>
          <p:cNvGraphicFramePr>
            <a:graphicFrameLocks noGrp="1"/>
          </p:cNvGraphicFramePr>
          <p:nvPr>
            <p:ph idx="1"/>
            <p:extLst>
              <p:ext uri="{D42A27DB-BD31-4B8C-83A1-F6EECF244321}">
                <p14:modId xmlns:p14="http://schemas.microsoft.com/office/powerpoint/2010/main" val="256563877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810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713C-BCDD-B244-84C6-076A1840C338}"/>
              </a:ext>
            </a:extLst>
          </p:cNvPr>
          <p:cNvSpPr>
            <a:spLocks noGrp="1"/>
          </p:cNvSpPr>
          <p:nvPr>
            <p:ph type="title"/>
          </p:nvPr>
        </p:nvSpPr>
        <p:spPr/>
        <p:txBody>
          <a:bodyPr/>
          <a:lstStyle/>
          <a:p>
            <a:r>
              <a:rPr lang="en-TR" dirty="0"/>
              <a:t>Cancelled booking ratios by Month</a:t>
            </a:r>
          </a:p>
        </p:txBody>
      </p:sp>
      <p:pic>
        <p:nvPicPr>
          <p:cNvPr id="5" name="Content Placeholder 4" descr="A picture containing drawing&#10;&#10;Description automatically generated">
            <a:extLst>
              <a:ext uri="{FF2B5EF4-FFF2-40B4-BE49-F238E27FC236}">
                <a16:creationId xmlns:a16="http://schemas.microsoft.com/office/drawing/2014/main" id="{1B5EE7DA-CCEA-9B45-814B-482CA3CAEFE8}"/>
              </a:ext>
            </a:extLst>
          </p:cNvPr>
          <p:cNvPicPr>
            <a:picLocks noGrp="1" noChangeAspect="1"/>
          </p:cNvPicPr>
          <p:nvPr>
            <p:ph idx="1"/>
          </p:nvPr>
        </p:nvPicPr>
        <p:blipFill>
          <a:blip r:embed="rId2"/>
          <a:stretch>
            <a:fillRect/>
          </a:stretch>
        </p:blipFill>
        <p:spPr>
          <a:xfrm>
            <a:off x="771129" y="2160588"/>
            <a:ext cx="8409780" cy="3881437"/>
          </a:xfrm>
        </p:spPr>
      </p:pic>
    </p:spTree>
    <p:extLst>
      <p:ext uri="{BB962C8B-B14F-4D97-AF65-F5344CB8AC3E}">
        <p14:creationId xmlns:p14="http://schemas.microsoft.com/office/powerpoint/2010/main" val="197277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D78D-8F7E-6E45-B380-597553219B30}"/>
              </a:ext>
            </a:extLst>
          </p:cNvPr>
          <p:cNvSpPr>
            <a:spLocks noGrp="1"/>
          </p:cNvSpPr>
          <p:nvPr>
            <p:ph type="title"/>
          </p:nvPr>
        </p:nvSpPr>
        <p:spPr/>
        <p:txBody>
          <a:bodyPr/>
          <a:lstStyle/>
          <a:p>
            <a:r>
              <a:rPr lang="en-US" noProof="1"/>
              <a:t>previous_cancellations</a:t>
            </a:r>
          </a:p>
        </p:txBody>
      </p:sp>
      <p:pic>
        <p:nvPicPr>
          <p:cNvPr id="5" name="Content Placeholder 4">
            <a:extLst>
              <a:ext uri="{FF2B5EF4-FFF2-40B4-BE49-F238E27FC236}">
                <a16:creationId xmlns:a16="http://schemas.microsoft.com/office/drawing/2014/main" id="{772B5109-E927-2541-AABF-2F79EE37234C}"/>
              </a:ext>
            </a:extLst>
          </p:cNvPr>
          <p:cNvPicPr>
            <a:picLocks noGrp="1" noChangeAspect="1"/>
          </p:cNvPicPr>
          <p:nvPr>
            <p:ph idx="1"/>
          </p:nvPr>
        </p:nvPicPr>
        <p:blipFill>
          <a:blip r:embed="rId2"/>
          <a:stretch>
            <a:fillRect/>
          </a:stretch>
        </p:blipFill>
        <p:spPr>
          <a:xfrm>
            <a:off x="677334" y="2342958"/>
            <a:ext cx="10414627" cy="3200592"/>
          </a:xfrm>
          <a:ln>
            <a:solidFill>
              <a:schemeClr val="accent2"/>
            </a:solidFill>
          </a:ln>
        </p:spPr>
      </p:pic>
      <p:sp>
        <p:nvSpPr>
          <p:cNvPr id="6" name="TextBox 5">
            <a:extLst>
              <a:ext uri="{FF2B5EF4-FFF2-40B4-BE49-F238E27FC236}">
                <a16:creationId xmlns:a16="http://schemas.microsoft.com/office/drawing/2014/main" id="{297649F2-DC9E-A847-9AA5-AA0ABAAD2BE8}"/>
              </a:ext>
            </a:extLst>
          </p:cNvPr>
          <p:cNvSpPr txBox="1"/>
          <p:nvPr/>
        </p:nvSpPr>
        <p:spPr>
          <a:xfrm>
            <a:off x="3591152" y="5786203"/>
            <a:ext cx="4586990" cy="646331"/>
          </a:xfrm>
          <a:prstGeom prst="rect">
            <a:avLst/>
          </a:prstGeom>
          <a:noFill/>
        </p:spPr>
        <p:txBody>
          <a:bodyPr wrap="square" rtlCol="0">
            <a:spAutoFit/>
          </a:bodyPr>
          <a:lstStyle/>
          <a:p>
            <a:r>
              <a:rPr lang="en-TR" dirty="0"/>
              <a:t>*Higher number of cancellations almost gives a certain outcome </a:t>
            </a:r>
          </a:p>
        </p:txBody>
      </p:sp>
    </p:spTree>
    <p:extLst>
      <p:ext uri="{BB962C8B-B14F-4D97-AF65-F5344CB8AC3E}">
        <p14:creationId xmlns:p14="http://schemas.microsoft.com/office/powerpoint/2010/main" val="174094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A36F-E7CA-8942-962B-D9B7744FA268}"/>
              </a:ext>
            </a:extLst>
          </p:cNvPr>
          <p:cNvSpPr>
            <a:spLocks noGrp="1"/>
          </p:cNvSpPr>
          <p:nvPr>
            <p:ph type="title"/>
          </p:nvPr>
        </p:nvSpPr>
        <p:spPr/>
        <p:txBody>
          <a:bodyPr/>
          <a:lstStyle/>
          <a:p>
            <a:r>
              <a:rPr lang="en-TR" dirty="0"/>
              <a:t>Individual Customer’s </a:t>
            </a:r>
            <a:br>
              <a:rPr lang="en-TR" dirty="0"/>
            </a:br>
            <a:r>
              <a:rPr lang="en-TR" dirty="0"/>
              <a:t>Cancellation Ratio </a:t>
            </a:r>
            <a:endParaRPr lang="en-TR" sz="1800" dirty="0">
              <a:solidFill>
                <a:schemeClr val="tx1"/>
              </a:solidFill>
            </a:endParaRPr>
          </a:p>
        </p:txBody>
      </p:sp>
      <p:pic>
        <p:nvPicPr>
          <p:cNvPr id="5" name="Content Placeholder 4">
            <a:extLst>
              <a:ext uri="{FF2B5EF4-FFF2-40B4-BE49-F238E27FC236}">
                <a16:creationId xmlns:a16="http://schemas.microsoft.com/office/drawing/2014/main" id="{0E48EC12-E7B4-784E-B11C-658D621977CF}"/>
              </a:ext>
            </a:extLst>
          </p:cNvPr>
          <p:cNvPicPr>
            <a:picLocks noGrp="1" noChangeAspect="1"/>
          </p:cNvPicPr>
          <p:nvPr>
            <p:ph idx="1"/>
          </p:nvPr>
        </p:nvPicPr>
        <p:blipFill>
          <a:blip r:embed="rId2"/>
          <a:stretch>
            <a:fillRect/>
          </a:stretch>
        </p:blipFill>
        <p:spPr>
          <a:xfrm>
            <a:off x="677334" y="2148143"/>
            <a:ext cx="8492792" cy="4257012"/>
          </a:xfrm>
          <a:ln>
            <a:solidFill>
              <a:schemeClr val="accent2"/>
            </a:solidFill>
          </a:ln>
        </p:spPr>
      </p:pic>
    </p:spTree>
    <p:extLst>
      <p:ext uri="{BB962C8B-B14F-4D97-AF65-F5344CB8AC3E}">
        <p14:creationId xmlns:p14="http://schemas.microsoft.com/office/powerpoint/2010/main" val="217804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A549-0F49-7540-8EA7-D9A1B120A0B7}"/>
              </a:ext>
            </a:extLst>
          </p:cNvPr>
          <p:cNvSpPr>
            <a:spLocks noGrp="1"/>
          </p:cNvSpPr>
          <p:nvPr>
            <p:ph type="title"/>
          </p:nvPr>
        </p:nvSpPr>
        <p:spPr>
          <a:xfrm>
            <a:off x="399039" y="3816626"/>
            <a:ext cx="8596668" cy="1320800"/>
          </a:xfrm>
        </p:spPr>
        <p:txBody>
          <a:bodyPr/>
          <a:lstStyle/>
          <a:p>
            <a:r>
              <a:rPr lang="en-TR" dirty="0"/>
              <a:t>Machine Learning Models </a:t>
            </a:r>
          </a:p>
        </p:txBody>
      </p:sp>
    </p:spTree>
    <p:extLst>
      <p:ext uri="{BB962C8B-B14F-4D97-AF65-F5344CB8AC3E}">
        <p14:creationId xmlns:p14="http://schemas.microsoft.com/office/powerpoint/2010/main" val="235898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9E8DF7-6922-804F-822B-67B1A2D74982}"/>
              </a:ext>
            </a:extLst>
          </p:cNvPr>
          <p:cNvPicPr>
            <a:picLocks noGrp="1" noChangeAspect="1"/>
          </p:cNvPicPr>
          <p:nvPr>
            <p:ph idx="1"/>
          </p:nvPr>
        </p:nvPicPr>
        <p:blipFill>
          <a:blip r:embed="rId2"/>
          <a:stretch>
            <a:fillRect/>
          </a:stretch>
        </p:blipFill>
        <p:spPr>
          <a:xfrm>
            <a:off x="1836541" y="1529097"/>
            <a:ext cx="8287173" cy="5044817"/>
          </a:xfrm>
          <a:ln>
            <a:solidFill>
              <a:schemeClr val="accent2"/>
            </a:solidFill>
          </a:ln>
        </p:spPr>
      </p:pic>
      <p:sp>
        <p:nvSpPr>
          <p:cNvPr id="6" name="Title 1">
            <a:extLst>
              <a:ext uri="{FF2B5EF4-FFF2-40B4-BE49-F238E27FC236}">
                <a16:creationId xmlns:a16="http://schemas.microsoft.com/office/drawing/2014/main" id="{5794C920-62CF-5849-A574-90AC382B851F}"/>
              </a:ext>
            </a:extLst>
          </p:cNvPr>
          <p:cNvSpPr txBox="1">
            <a:spLocks/>
          </p:cNvSpPr>
          <p:nvPr/>
        </p:nvSpPr>
        <p:spPr>
          <a:xfrm>
            <a:off x="477038" y="14745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TR" dirty="0"/>
              <a:t>Training Cross Validation Scores</a:t>
            </a:r>
            <a:br>
              <a:rPr lang="en-TR" dirty="0"/>
            </a:br>
            <a:r>
              <a:rPr lang="en-TR" dirty="0"/>
              <a:t>(</a:t>
            </a:r>
            <a:r>
              <a:rPr lang="en-TR" sz="1800" dirty="0">
                <a:solidFill>
                  <a:schemeClr val="tx1"/>
                </a:solidFill>
              </a:rPr>
              <a:t>for n = 10 000</a:t>
            </a:r>
            <a:r>
              <a:rPr lang="en-TR" dirty="0"/>
              <a:t>)</a:t>
            </a:r>
          </a:p>
        </p:txBody>
      </p:sp>
    </p:spTree>
    <p:extLst>
      <p:ext uri="{BB962C8B-B14F-4D97-AF65-F5344CB8AC3E}">
        <p14:creationId xmlns:p14="http://schemas.microsoft.com/office/powerpoint/2010/main" val="144035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D80B-232A-C54B-8D7C-F492A2E71778}"/>
              </a:ext>
            </a:extLst>
          </p:cNvPr>
          <p:cNvSpPr>
            <a:spLocks noGrp="1"/>
          </p:cNvSpPr>
          <p:nvPr>
            <p:ph type="title"/>
          </p:nvPr>
        </p:nvSpPr>
        <p:spPr/>
        <p:txBody>
          <a:bodyPr>
            <a:normAutofit/>
          </a:bodyPr>
          <a:lstStyle/>
          <a:p>
            <a:r>
              <a:rPr lang="en-TR" dirty="0"/>
              <a:t>Feature Importance</a:t>
            </a:r>
            <a:br>
              <a:rPr lang="en-TR" dirty="0"/>
            </a:br>
            <a:r>
              <a:rPr lang="en-TR" sz="1800" dirty="0"/>
              <a:t>(</a:t>
            </a:r>
            <a:r>
              <a:rPr lang="en-TR" sz="1800" dirty="0">
                <a:solidFill>
                  <a:schemeClr val="tx1"/>
                </a:solidFill>
              </a:rPr>
              <a:t>for n = 10 000</a:t>
            </a:r>
            <a:r>
              <a:rPr lang="en-TR" sz="1800" dirty="0"/>
              <a:t>)</a:t>
            </a:r>
          </a:p>
        </p:txBody>
      </p:sp>
      <p:pic>
        <p:nvPicPr>
          <p:cNvPr id="7" name="Picture 6" descr="A screenshot of a cell phone&#10;&#10;Description automatically generated">
            <a:extLst>
              <a:ext uri="{FF2B5EF4-FFF2-40B4-BE49-F238E27FC236}">
                <a16:creationId xmlns:a16="http://schemas.microsoft.com/office/drawing/2014/main" id="{C386098B-665F-8745-ADAE-9514E8FD6F6E}"/>
              </a:ext>
            </a:extLst>
          </p:cNvPr>
          <p:cNvPicPr>
            <a:picLocks noChangeAspect="1"/>
          </p:cNvPicPr>
          <p:nvPr/>
        </p:nvPicPr>
        <p:blipFill>
          <a:blip r:embed="rId2"/>
          <a:stretch>
            <a:fillRect/>
          </a:stretch>
        </p:blipFill>
        <p:spPr>
          <a:xfrm>
            <a:off x="677334" y="2030730"/>
            <a:ext cx="9144000" cy="4217670"/>
          </a:xfrm>
          <a:prstGeom prst="rect">
            <a:avLst/>
          </a:prstGeom>
          <a:ln>
            <a:solidFill>
              <a:schemeClr val="accent2"/>
            </a:solidFill>
          </a:ln>
        </p:spPr>
      </p:pic>
    </p:spTree>
    <p:extLst>
      <p:ext uri="{BB962C8B-B14F-4D97-AF65-F5344CB8AC3E}">
        <p14:creationId xmlns:p14="http://schemas.microsoft.com/office/powerpoint/2010/main" val="404457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84ED-2AD5-A140-85D9-11FD8F3C66EA}"/>
              </a:ext>
            </a:extLst>
          </p:cNvPr>
          <p:cNvSpPr>
            <a:spLocks noGrp="1"/>
          </p:cNvSpPr>
          <p:nvPr>
            <p:ph type="title"/>
          </p:nvPr>
        </p:nvSpPr>
        <p:spPr>
          <a:xfrm>
            <a:off x="442202" y="387532"/>
            <a:ext cx="8596668" cy="1320800"/>
          </a:xfrm>
        </p:spPr>
        <p:txBody>
          <a:bodyPr/>
          <a:lstStyle/>
          <a:p>
            <a:r>
              <a:rPr lang="en-TR" dirty="0"/>
              <a:t>Feature Importance </a:t>
            </a:r>
            <a:br>
              <a:rPr lang="en-TR" dirty="0"/>
            </a:br>
            <a:r>
              <a:rPr lang="en-TR" sz="1800" dirty="0"/>
              <a:t>(</a:t>
            </a:r>
            <a:r>
              <a:rPr lang="en-TR" sz="1800" dirty="0">
                <a:solidFill>
                  <a:schemeClr val="tx1"/>
                </a:solidFill>
              </a:rPr>
              <a:t>for n = 10 000</a:t>
            </a:r>
            <a:r>
              <a:rPr lang="en-TR" sz="1800" dirty="0"/>
              <a:t>)</a:t>
            </a:r>
          </a:p>
        </p:txBody>
      </p:sp>
      <p:pic>
        <p:nvPicPr>
          <p:cNvPr id="5" name="Picture 4" descr="A screenshot of a cell phone&#10;&#10;Description automatically generated">
            <a:extLst>
              <a:ext uri="{FF2B5EF4-FFF2-40B4-BE49-F238E27FC236}">
                <a16:creationId xmlns:a16="http://schemas.microsoft.com/office/drawing/2014/main" id="{2615C2DF-B06B-E24A-85F8-8A43E8FC0727}"/>
              </a:ext>
            </a:extLst>
          </p:cNvPr>
          <p:cNvPicPr>
            <a:picLocks noChangeAspect="1"/>
          </p:cNvPicPr>
          <p:nvPr/>
        </p:nvPicPr>
        <p:blipFill>
          <a:blip r:embed="rId2"/>
          <a:stretch>
            <a:fillRect/>
          </a:stretch>
        </p:blipFill>
        <p:spPr>
          <a:xfrm>
            <a:off x="442202" y="2007362"/>
            <a:ext cx="9511695" cy="4387269"/>
          </a:xfrm>
          <a:prstGeom prst="rect">
            <a:avLst/>
          </a:prstGeom>
          <a:ln>
            <a:solidFill>
              <a:schemeClr val="accent2"/>
            </a:solidFill>
          </a:ln>
        </p:spPr>
      </p:pic>
    </p:spTree>
    <p:extLst>
      <p:ext uri="{BB962C8B-B14F-4D97-AF65-F5344CB8AC3E}">
        <p14:creationId xmlns:p14="http://schemas.microsoft.com/office/powerpoint/2010/main" val="3432507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8568EF7-E6D6-3D47-820F-CFD81ED90418}"/>
              </a:ext>
            </a:extLst>
          </p:cNvPr>
          <p:cNvPicPr>
            <a:picLocks noGrp="1" noChangeAspect="1"/>
          </p:cNvPicPr>
          <p:nvPr>
            <p:ph idx="1"/>
          </p:nvPr>
        </p:nvPicPr>
        <p:blipFill>
          <a:blip r:embed="rId2"/>
          <a:stretch>
            <a:fillRect/>
          </a:stretch>
        </p:blipFill>
        <p:spPr>
          <a:xfrm>
            <a:off x="677863" y="2230133"/>
            <a:ext cx="9242084" cy="4135832"/>
          </a:xfrm>
          <a:ln>
            <a:solidFill>
              <a:schemeClr val="accent2"/>
            </a:solidFill>
          </a:ln>
        </p:spPr>
      </p:pic>
      <p:sp>
        <p:nvSpPr>
          <p:cNvPr id="6" name="Title 1">
            <a:extLst>
              <a:ext uri="{FF2B5EF4-FFF2-40B4-BE49-F238E27FC236}">
                <a16:creationId xmlns:a16="http://schemas.microsoft.com/office/drawing/2014/main" id="{6805FC40-EDA7-7441-99E0-1CE67830B0CA}"/>
              </a:ext>
            </a:extLst>
          </p:cNvPr>
          <p:cNvSpPr txBox="1">
            <a:spLocks/>
          </p:cNvSpPr>
          <p:nvPr/>
        </p:nvSpPr>
        <p:spPr>
          <a:xfrm>
            <a:off x="677863" y="49203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TR" dirty="0"/>
              <a:t>Feature Importance </a:t>
            </a:r>
            <a:br>
              <a:rPr lang="en-TR" dirty="0"/>
            </a:br>
            <a:r>
              <a:rPr lang="en-TR" sz="1800" dirty="0"/>
              <a:t>(</a:t>
            </a:r>
            <a:r>
              <a:rPr lang="en-TR" sz="1800" dirty="0">
                <a:solidFill>
                  <a:schemeClr val="tx1"/>
                </a:solidFill>
              </a:rPr>
              <a:t>for n = 10 000</a:t>
            </a:r>
            <a:r>
              <a:rPr lang="en-TR" sz="1800" dirty="0"/>
              <a:t>)</a:t>
            </a:r>
          </a:p>
        </p:txBody>
      </p:sp>
    </p:spTree>
    <p:extLst>
      <p:ext uri="{BB962C8B-B14F-4D97-AF65-F5344CB8AC3E}">
        <p14:creationId xmlns:p14="http://schemas.microsoft.com/office/powerpoint/2010/main" val="3400414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1CEC-D66A-5840-93F1-F1F3185744E1}"/>
              </a:ext>
            </a:extLst>
          </p:cNvPr>
          <p:cNvSpPr>
            <a:spLocks noGrp="1"/>
          </p:cNvSpPr>
          <p:nvPr>
            <p:ph type="title"/>
          </p:nvPr>
        </p:nvSpPr>
        <p:spPr>
          <a:xfrm>
            <a:off x="677334" y="609600"/>
            <a:ext cx="8596668" cy="827314"/>
          </a:xfrm>
        </p:spPr>
        <p:txBody>
          <a:bodyPr/>
          <a:lstStyle/>
          <a:p>
            <a:r>
              <a:rPr lang="en-TR" dirty="0"/>
              <a:t>(</a:t>
            </a:r>
            <a:r>
              <a:rPr lang="en-TR" dirty="0">
                <a:solidFill>
                  <a:schemeClr val="tx1"/>
                </a:solidFill>
              </a:rPr>
              <a:t>for n = 10 000</a:t>
            </a:r>
            <a:r>
              <a:rPr lang="en-TR" dirty="0"/>
              <a:t>)</a:t>
            </a:r>
          </a:p>
        </p:txBody>
      </p:sp>
      <p:pic>
        <p:nvPicPr>
          <p:cNvPr id="5" name="Content Placeholder 4" descr="A screenshot of a cell phone&#10;&#10;Description automatically generated">
            <a:extLst>
              <a:ext uri="{FF2B5EF4-FFF2-40B4-BE49-F238E27FC236}">
                <a16:creationId xmlns:a16="http://schemas.microsoft.com/office/drawing/2014/main" id="{3EEF5A88-19B9-5143-A868-71DAE626DCF5}"/>
              </a:ext>
            </a:extLst>
          </p:cNvPr>
          <p:cNvPicPr>
            <a:picLocks noGrp="1" noChangeAspect="1"/>
          </p:cNvPicPr>
          <p:nvPr>
            <p:ph idx="1"/>
          </p:nvPr>
        </p:nvPicPr>
        <p:blipFill>
          <a:blip r:embed="rId2"/>
          <a:stretch>
            <a:fillRect/>
          </a:stretch>
        </p:blipFill>
        <p:spPr>
          <a:xfrm>
            <a:off x="2243062" y="1765224"/>
            <a:ext cx="7705876" cy="4739114"/>
          </a:xfrm>
          <a:ln>
            <a:solidFill>
              <a:schemeClr val="accent2"/>
            </a:solidFill>
          </a:ln>
        </p:spPr>
      </p:pic>
    </p:spTree>
    <p:extLst>
      <p:ext uri="{BB962C8B-B14F-4D97-AF65-F5344CB8AC3E}">
        <p14:creationId xmlns:p14="http://schemas.microsoft.com/office/powerpoint/2010/main" val="2649196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6D5-1C69-9C49-83FC-E363BD3EDC7E}"/>
              </a:ext>
            </a:extLst>
          </p:cNvPr>
          <p:cNvSpPr>
            <a:spLocks noGrp="1"/>
          </p:cNvSpPr>
          <p:nvPr>
            <p:ph type="title"/>
          </p:nvPr>
        </p:nvSpPr>
        <p:spPr/>
        <p:txBody>
          <a:bodyPr/>
          <a:lstStyle/>
          <a:p>
            <a:r>
              <a:rPr lang="en-TR" dirty="0"/>
              <a:t>Cross Validation Scores</a:t>
            </a:r>
            <a:br>
              <a:rPr lang="en-TR" dirty="0"/>
            </a:br>
            <a:r>
              <a:rPr lang="en-TR" sz="2000" dirty="0">
                <a:solidFill>
                  <a:schemeClr val="tx1"/>
                </a:solidFill>
              </a:rPr>
              <a:t>--all data</a:t>
            </a:r>
          </a:p>
        </p:txBody>
      </p:sp>
      <p:pic>
        <p:nvPicPr>
          <p:cNvPr id="5" name="Content Placeholder 4" descr="A screenshot of a social media post&#10;&#10;Description automatically generated">
            <a:extLst>
              <a:ext uri="{FF2B5EF4-FFF2-40B4-BE49-F238E27FC236}">
                <a16:creationId xmlns:a16="http://schemas.microsoft.com/office/drawing/2014/main" id="{08DFB0BC-D4F5-6847-8AB9-7BB0E6B46A7B}"/>
              </a:ext>
            </a:extLst>
          </p:cNvPr>
          <p:cNvPicPr>
            <a:picLocks noGrp="1" noChangeAspect="1"/>
          </p:cNvPicPr>
          <p:nvPr>
            <p:ph idx="1"/>
          </p:nvPr>
        </p:nvPicPr>
        <p:blipFill>
          <a:blip r:embed="rId2"/>
          <a:stretch>
            <a:fillRect/>
          </a:stretch>
        </p:blipFill>
        <p:spPr>
          <a:xfrm>
            <a:off x="2440721" y="2021840"/>
            <a:ext cx="7310558" cy="4495994"/>
          </a:xfrm>
          <a:ln>
            <a:solidFill>
              <a:schemeClr val="accent2"/>
            </a:solidFill>
          </a:ln>
        </p:spPr>
      </p:pic>
    </p:spTree>
    <p:extLst>
      <p:ext uri="{BB962C8B-B14F-4D97-AF65-F5344CB8AC3E}">
        <p14:creationId xmlns:p14="http://schemas.microsoft.com/office/powerpoint/2010/main" val="288249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FA1-EE44-2B4D-AF13-4F93933B4E9C}"/>
              </a:ext>
            </a:extLst>
          </p:cNvPr>
          <p:cNvSpPr>
            <a:spLocks noGrp="1"/>
          </p:cNvSpPr>
          <p:nvPr>
            <p:ph type="title"/>
          </p:nvPr>
        </p:nvSpPr>
        <p:spPr/>
        <p:txBody>
          <a:bodyPr/>
          <a:lstStyle/>
          <a:p>
            <a:r>
              <a:rPr lang="en-TR" dirty="0"/>
              <a:t>Source </a:t>
            </a:r>
          </a:p>
        </p:txBody>
      </p:sp>
      <p:sp>
        <p:nvSpPr>
          <p:cNvPr id="3" name="Content Placeholder 2">
            <a:extLst>
              <a:ext uri="{FF2B5EF4-FFF2-40B4-BE49-F238E27FC236}">
                <a16:creationId xmlns:a16="http://schemas.microsoft.com/office/drawing/2014/main" id="{13D76B6D-0098-094C-AC92-17D8FB926490}"/>
              </a:ext>
            </a:extLst>
          </p:cNvPr>
          <p:cNvSpPr>
            <a:spLocks noGrp="1"/>
          </p:cNvSpPr>
          <p:nvPr>
            <p:ph idx="1"/>
          </p:nvPr>
        </p:nvSpPr>
        <p:spPr/>
        <p:txBody>
          <a:bodyPr/>
          <a:lstStyle/>
          <a:p>
            <a:r>
              <a:rPr lang="en-US" dirty="0">
                <a:hlinkClick r:id="rId2"/>
              </a:rPr>
              <a:t>https://www.sciencedirect.com/science/article/pii/S2352340918315191</a:t>
            </a:r>
            <a:endParaRPr lang="en-US" dirty="0"/>
          </a:p>
          <a:p>
            <a:r>
              <a:rPr lang="en-US" dirty="0">
                <a:hlinkClick r:id="rId3"/>
              </a:rPr>
              <a:t>https://www.kaggle.com/jessemostipak/hotel-booking-demand</a:t>
            </a:r>
            <a:endParaRPr lang="en-US" dirty="0"/>
          </a:p>
          <a:p>
            <a:endParaRPr lang="en-TR" dirty="0"/>
          </a:p>
        </p:txBody>
      </p:sp>
    </p:spTree>
    <p:extLst>
      <p:ext uri="{BB962C8B-B14F-4D97-AF65-F5344CB8AC3E}">
        <p14:creationId xmlns:p14="http://schemas.microsoft.com/office/powerpoint/2010/main" val="1113627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B019-1C17-5F41-AA7F-094CC7BB6B3A}"/>
              </a:ext>
            </a:extLst>
          </p:cNvPr>
          <p:cNvSpPr>
            <a:spLocks noGrp="1"/>
          </p:cNvSpPr>
          <p:nvPr>
            <p:ph type="title"/>
          </p:nvPr>
        </p:nvSpPr>
        <p:spPr/>
        <p:txBody>
          <a:bodyPr/>
          <a:lstStyle/>
          <a:p>
            <a:r>
              <a:rPr lang="en-TR" dirty="0"/>
              <a:t>T</a:t>
            </a:r>
            <a:r>
              <a:rPr lang="en-US" dirty="0"/>
              <a:t>e</a:t>
            </a:r>
            <a:r>
              <a:rPr lang="en-TR" dirty="0"/>
              <a:t>st Scores</a:t>
            </a:r>
            <a:br>
              <a:rPr lang="en-TR" dirty="0"/>
            </a:br>
            <a:r>
              <a:rPr lang="en-TR" sz="2000" dirty="0">
                <a:solidFill>
                  <a:schemeClr val="tx1"/>
                </a:solidFill>
              </a:rPr>
              <a:t>--all data </a:t>
            </a:r>
          </a:p>
        </p:txBody>
      </p:sp>
      <p:pic>
        <p:nvPicPr>
          <p:cNvPr id="5" name="Content Placeholder 4" descr="A picture containing screenshot&#10;&#10;Description automatically generated">
            <a:extLst>
              <a:ext uri="{FF2B5EF4-FFF2-40B4-BE49-F238E27FC236}">
                <a16:creationId xmlns:a16="http://schemas.microsoft.com/office/drawing/2014/main" id="{8203F5F8-3EBD-0841-A84C-24A18B6434C0}"/>
              </a:ext>
            </a:extLst>
          </p:cNvPr>
          <p:cNvPicPr>
            <a:picLocks noGrp="1" noChangeAspect="1"/>
          </p:cNvPicPr>
          <p:nvPr>
            <p:ph idx="1"/>
          </p:nvPr>
        </p:nvPicPr>
        <p:blipFill>
          <a:blip r:embed="rId2"/>
          <a:stretch>
            <a:fillRect/>
          </a:stretch>
        </p:blipFill>
        <p:spPr>
          <a:xfrm>
            <a:off x="2538693" y="2055792"/>
            <a:ext cx="7114614" cy="4375488"/>
          </a:xfrm>
          <a:ln>
            <a:solidFill>
              <a:schemeClr val="accent2"/>
            </a:solidFill>
          </a:ln>
        </p:spPr>
      </p:pic>
    </p:spTree>
    <p:extLst>
      <p:ext uri="{BB962C8B-B14F-4D97-AF65-F5344CB8AC3E}">
        <p14:creationId xmlns:p14="http://schemas.microsoft.com/office/powerpoint/2010/main" val="2903281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2253-DAAF-E440-A190-B021BAF38B8C}"/>
              </a:ext>
            </a:extLst>
          </p:cNvPr>
          <p:cNvSpPr>
            <a:spLocks noGrp="1"/>
          </p:cNvSpPr>
          <p:nvPr>
            <p:ph type="title"/>
          </p:nvPr>
        </p:nvSpPr>
        <p:spPr/>
        <p:txBody>
          <a:bodyPr/>
          <a:lstStyle/>
          <a:p>
            <a:r>
              <a:rPr lang="en-TR" dirty="0"/>
              <a:t>Potential Improvements </a:t>
            </a:r>
          </a:p>
        </p:txBody>
      </p:sp>
      <p:sp>
        <p:nvSpPr>
          <p:cNvPr id="3" name="Content Placeholder 2">
            <a:extLst>
              <a:ext uri="{FF2B5EF4-FFF2-40B4-BE49-F238E27FC236}">
                <a16:creationId xmlns:a16="http://schemas.microsoft.com/office/drawing/2014/main" id="{0D96B9A8-9204-754E-A019-DA4F243F6ED2}"/>
              </a:ext>
            </a:extLst>
          </p:cNvPr>
          <p:cNvSpPr>
            <a:spLocks noGrp="1"/>
          </p:cNvSpPr>
          <p:nvPr>
            <p:ph idx="1"/>
          </p:nvPr>
        </p:nvSpPr>
        <p:spPr/>
        <p:txBody>
          <a:bodyPr/>
          <a:lstStyle/>
          <a:p>
            <a:r>
              <a:rPr lang="en-TR" noProof="1"/>
              <a:t>Optimized model customers for individual hotels, which differs for seasons, months and even days. </a:t>
            </a:r>
          </a:p>
          <a:p>
            <a:r>
              <a:rPr lang="en-TR" noProof="1"/>
              <a:t>Recommendations to hotels based on more successful ones. (Succesful in terms of receiving less cancellations) </a:t>
            </a:r>
          </a:p>
          <a:p>
            <a:r>
              <a:rPr lang="en-TR" noProof="1"/>
              <a:t>F</a:t>
            </a:r>
            <a:r>
              <a:rPr lang="en-US" noProof="1"/>
              <a:t>i</a:t>
            </a:r>
            <a:r>
              <a:rPr lang="en-TR" noProof="1"/>
              <a:t>ne-tuning parameters for models to increase prediction accuracy. </a:t>
            </a:r>
          </a:p>
          <a:p>
            <a:r>
              <a:rPr lang="tr-TR" noProof="1"/>
              <a:t>More data could be collected to acquire better insights </a:t>
            </a:r>
            <a:endParaRPr lang="en-TR" noProof="1"/>
          </a:p>
        </p:txBody>
      </p:sp>
    </p:spTree>
    <p:extLst>
      <p:ext uri="{BB962C8B-B14F-4D97-AF65-F5344CB8AC3E}">
        <p14:creationId xmlns:p14="http://schemas.microsoft.com/office/powerpoint/2010/main" val="24610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83888-D548-5A43-AA67-7D45108A7BF3}"/>
              </a:ext>
            </a:extLst>
          </p:cNvPr>
          <p:cNvSpPr>
            <a:spLocks noGrp="1"/>
          </p:cNvSpPr>
          <p:nvPr>
            <p:ph type="title"/>
          </p:nvPr>
        </p:nvSpPr>
        <p:spPr>
          <a:xfrm>
            <a:off x="1286933" y="609600"/>
            <a:ext cx="10197494" cy="1099457"/>
          </a:xfrm>
        </p:spPr>
        <p:txBody>
          <a:bodyPr>
            <a:normAutofit/>
          </a:bodyPr>
          <a:lstStyle/>
          <a:p>
            <a:r>
              <a:rPr lang="en-TR"/>
              <a:t>Data-set </a:t>
            </a:r>
          </a:p>
        </p:txBody>
      </p:sp>
      <p:sp>
        <p:nvSpPr>
          <p:cNvPr id="29" name="Isosceles Triangle 28">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5D2C992-F182-44DF-984A-CB3F5B71F074}"/>
              </a:ext>
            </a:extLst>
          </p:cNvPr>
          <p:cNvGraphicFramePr>
            <a:graphicFrameLocks noGrp="1"/>
          </p:cNvGraphicFramePr>
          <p:nvPr>
            <p:ph idx="1"/>
            <p:extLst>
              <p:ext uri="{D42A27DB-BD31-4B8C-83A1-F6EECF244321}">
                <p14:modId xmlns:p14="http://schemas.microsoft.com/office/powerpoint/2010/main" val="4548400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34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A01-55A0-0D49-A9CD-D659C31A076C}"/>
              </a:ext>
            </a:extLst>
          </p:cNvPr>
          <p:cNvSpPr>
            <a:spLocks noGrp="1"/>
          </p:cNvSpPr>
          <p:nvPr>
            <p:ph type="title"/>
          </p:nvPr>
        </p:nvSpPr>
        <p:spPr/>
        <p:txBody>
          <a:bodyPr/>
          <a:lstStyle/>
          <a:p>
            <a:r>
              <a:rPr lang="en-TR" dirty="0"/>
              <a:t>Problem Statement </a:t>
            </a:r>
          </a:p>
        </p:txBody>
      </p:sp>
      <p:sp>
        <p:nvSpPr>
          <p:cNvPr id="3" name="Content Placeholder 2">
            <a:extLst>
              <a:ext uri="{FF2B5EF4-FFF2-40B4-BE49-F238E27FC236}">
                <a16:creationId xmlns:a16="http://schemas.microsoft.com/office/drawing/2014/main" id="{41340D5F-75C4-FF41-8392-E353A0BE62DE}"/>
              </a:ext>
            </a:extLst>
          </p:cNvPr>
          <p:cNvSpPr>
            <a:spLocks noGrp="1"/>
          </p:cNvSpPr>
          <p:nvPr>
            <p:ph idx="1"/>
          </p:nvPr>
        </p:nvSpPr>
        <p:spPr/>
        <p:txBody>
          <a:bodyPr/>
          <a:lstStyle/>
          <a:p>
            <a:endParaRPr lang="en-US" dirty="0"/>
          </a:p>
          <a:p>
            <a:r>
              <a:rPr lang="en-US" dirty="0"/>
              <a:t>Most of the hotels in crowded cities have the problem of being full in the most favorable times of the year. Customers who reserve a room but fail to show up and do not pay cause a big problem to the owner and to person who could have booked the room instead.</a:t>
            </a:r>
          </a:p>
        </p:txBody>
      </p:sp>
    </p:spTree>
    <p:extLst>
      <p:ext uri="{BB962C8B-B14F-4D97-AF65-F5344CB8AC3E}">
        <p14:creationId xmlns:p14="http://schemas.microsoft.com/office/powerpoint/2010/main" val="71369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41F-7BEE-7F46-A22D-33994276442A}"/>
              </a:ext>
            </a:extLst>
          </p:cNvPr>
          <p:cNvSpPr>
            <a:spLocks noGrp="1"/>
          </p:cNvSpPr>
          <p:nvPr>
            <p:ph type="title"/>
          </p:nvPr>
        </p:nvSpPr>
        <p:spPr/>
        <p:txBody>
          <a:bodyPr/>
          <a:lstStyle/>
          <a:p>
            <a:r>
              <a:rPr lang="en-TR" dirty="0"/>
              <a:t>The Solution </a:t>
            </a:r>
          </a:p>
        </p:txBody>
      </p:sp>
      <p:sp>
        <p:nvSpPr>
          <p:cNvPr id="3" name="Content Placeholder 2">
            <a:extLst>
              <a:ext uri="{FF2B5EF4-FFF2-40B4-BE49-F238E27FC236}">
                <a16:creationId xmlns:a16="http://schemas.microsoft.com/office/drawing/2014/main" id="{BD177161-4384-A148-A89E-AB688B3E3C6C}"/>
              </a:ext>
            </a:extLst>
          </p:cNvPr>
          <p:cNvSpPr>
            <a:spLocks noGrp="1"/>
          </p:cNvSpPr>
          <p:nvPr>
            <p:ph idx="1"/>
          </p:nvPr>
        </p:nvSpPr>
        <p:spPr/>
        <p:txBody>
          <a:bodyPr/>
          <a:lstStyle/>
          <a:p>
            <a:pPr marL="0" indent="0">
              <a:buNone/>
            </a:pPr>
            <a:endParaRPr lang="en-US" dirty="0"/>
          </a:p>
          <a:p>
            <a:r>
              <a:rPr lang="en-US" dirty="0"/>
              <a:t>We aim to provide an optimized way, which shows what type of customers are more inclined to cancel their bookings. Furthermore, we aim to show which type of customers are more favorable for hotel owners in terms of profit.</a:t>
            </a:r>
            <a:r>
              <a:rPr lang="en-TR" dirty="0">
                <a:effectLst/>
              </a:rPr>
              <a:t> </a:t>
            </a:r>
            <a:endParaRPr lang="en-TR" dirty="0"/>
          </a:p>
          <a:p>
            <a:r>
              <a:rPr lang="en-TR" dirty="0"/>
              <a:t>Also, we want to provide condition specific insights for cancellation behavior.</a:t>
            </a:r>
          </a:p>
        </p:txBody>
      </p:sp>
    </p:spTree>
    <p:extLst>
      <p:ext uri="{BB962C8B-B14F-4D97-AF65-F5344CB8AC3E}">
        <p14:creationId xmlns:p14="http://schemas.microsoft.com/office/powerpoint/2010/main" val="141832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AE5CB-617A-7B45-AAF2-A40D3E5CEE00}"/>
              </a:ext>
            </a:extLst>
          </p:cNvPr>
          <p:cNvSpPr>
            <a:spLocks noGrp="1"/>
          </p:cNvSpPr>
          <p:nvPr>
            <p:ph type="title"/>
          </p:nvPr>
        </p:nvSpPr>
        <p:spPr>
          <a:xfrm>
            <a:off x="1286933" y="609600"/>
            <a:ext cx="10197494" cy="1099457"/>
          </a:xfrm>
        </p:spPr>
        <p:txBody>
          <a:bodyPr>
            <a:normAutofit/>
          </a:bodyPr>
          <a:lstStyle/>
          <a:p>
            <a:r>
              <a:rPr lang="tr-TR" dirty="0" err="1"/>
              <a:t>Methods</a:t>
            </a:r>
            <a:r>
              <a:rPr lang="tr-TR" dirty="0"/>
              <a:t> </a:t>
            </a:r>
            <a:r>
              <a:rPr lang="tr-TR" dirty="0" err="1"/>
              <a:t>Used</a:t>
            </a:r>
            <a:r>
              <a:rPr lang="tr-TR" dirty="0"/>
              <a:t> </a:t>
            </a:r>
            <a:endParaRPr lang="en-TR" dirty="0"/>
          </a:p>
        </p:txBody>
      </p:sp>
      <p:sp>
        <p:nvSpPr>
          <p:cNvPr id="25" name="Isosceles Triangle 19">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9A188A3-34F8-491A-A9F7-78CF39340109}"/>
              </a:ext>
            </a:extLst>
          </p:cNvPr>
          <p:cNvGraphicFramePr>
            <a:graphicFrameLocks noGrp="1"/>
          </p:cNvGraphicFramePr>
          <p:nvPr>
            <p:ph idx="1"/>
            <p:extLst>
              <p:ext uri="{D42A27DB-BD31-4B8C-83A1-F6EECF244321}">
                <p14:modId xmlns:p14="http://schemas.microsoft.com/office/powerpoint/2010/main" val="36807182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30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14FF-8337-204B-8984-310977428213}"/>
              </a:ext>
            </a:extLst>
          </p:cNvPr>
          <p:cNvSpPr>
            <a:spLocks noGrp="1"/>
          </p:cNvSpPr>
          <p:nvPr>
            <p:ph type="title"/>
          </p:nvPr>
        </p:nvSpPr>
        <p:spPr>
          <a:xfrm>
            <a:off x="742648" y="3429000"/>
            <a:ext cx="8596668" cy="1320800"/>
          </a:xfrm>
        </p:spPr>
        <p:txBody>
          <a:bodyPr/>
          <a:lstStyle/>
          <a:p>
            <a:r>
              <a:rPr lang="en-TR" dirty="0"/>
              <a:t>DATA EXPLORATION </a:t>
            </a:r>
          </a:p>
        </p:txBody>
      </p:sp>
    </p:spTree>
    <p:extLst>
      <p:ext uri="{BB962C8B-B14F-4D97-AF65-F5344CB8AC3E}">
        <p14:creationId xmlns:p14="http://schemas.microsoft.com/office/powerpoint/2010/main" val="35947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F80-D8EC-2040-9419-1D5E25092124}"/>
              </a:ext>
            </a:extLst>
          </p:cNvPr>
          <p:cNvSpPr>
            <a:spLocks noGrp="1"/>
          </p:cNvSpPr>
          <p:nvPr>
            <p:ph type="title"/>
          </p:nvPr>
        </p:nvSpPr>
        <p:spPr/>
        <p:txBody>
          <a:bodyPr/>
          <a:lstStyle/>
          <a:p>
            <a:r>
              <a:rPr lang="en-TR" dirty="0"/>
              <a:t>Money loss due to cancellations </a:t>
            </a:r>
            <a:br>
              <a:rPr lang="en-TR" dirty="0"/>
            </a:br>
            <a:r>
              <a:rPr lang="en-TR" dirty="0"/>
              <a:t>--by hotels </a:t>
            </a:r>
          </a:p>
        </p:txBody>
      </p:sp>
      <p:pic>
        <p:nvPicPr>
          <p:cNvPr id="4" name="Picture 3">
            <a:extLst>
              <a:ext uri="{FF2B5EF4-FFF2-40B4-BE49-F238E27FC236}">
                <a16:creationId xmlns:a16="http://schemas.microsoft.com/office/drawing/2014/main" id="{04096426-C4CA-7A41-A529-D1E79D69CD60}"/>
              </a:ext>
            </a:extLst>
          </p:cNvPr>
          <p:cNvPicPr>
            <a:picLocks noChangeAspect="1"/>
          </p:cNvPicPr>
          <p:nvPr/>
        </p:nvPicPr>
        <p:blipFill>
          <a:blip r:embed="rId3"/>
          <a:stretch>
            <a:fillRect/>
          </a:stretch>
        </p:blipFill>
        <p:spPr>
          <a:xfrm>
            <a:off x="677334" y="1930400"/>
            <a:ext cx="8716963" cy="4136497"/>
          </a:xfrm>
          <a:prstGeom prst="rect">
            <a:avLst/>
          </a:prstGeom>
          <a:ln>
            <a:solidFill>
              <a:schemeClr val="accent2"/>
            </a:solidFill>
          </a:ln>
        </p:spPr>
      </p:pic>
      <p:sp>
        <p:nvSpPr>
          <p:cNvPr id="5" name="TextBox 4">
            <a:extLst>
              <a:ext uri="{FF2B5EF4-FFF2-40B4-BE49-F238E27FC236}">
                <a16:creationId xmlns:a16="http://schemas.microsoft.com/office/drawing/2014/main" id="{4EFEB093-DAFB-1A43-8BE7-390E79210665}"/>
              </a:ext>
            </a:extLst>
          </p:cNvPr>
          <p:cNvSpPr txBox="1"/>
          <p:nvPr/>
        </p:nvSpPr>
        <p:spPr>
          <a:xfrm>
            <a:off x="2797703" y="5284922"/>
            <a:ext cx="1363851" cy="369332"/>
          </a:xfrm>
          <a:prstGeom prst="rect">
            <a:avLst/>
          </a:prstGeom>
          <a:noFill/>
        </p:spPr>
        <p:txBody>
          <a:bodyPr wrap="square" rtlCol="0">
            <a:spAutoFit/>
          </a:bodyPr>
          <a:lstStyle/>
          <a:p>
            <a:r>
              <a:rPr lang="en-TR" dirty="0"/>
              <a:t>cancelled</a:t>
            </a:r>
          </a:p>
        </p:txBody>
      </p:sp>
      <p:sp>
        <p:nvSpPr>
          <p:cNvPr id="6" name="TextBox 5">
            <a:extLst>
              <a:ext uri="{FF2B5EF4-FFF2-40B4-BE49-F238E27FC236}">
                <a16:creationId xmlns:a16="http://schemas.microsoft.com/office/drawing/2014/main" id="{12F7487D-01DB-034F-BC7F-2EE3B33ACCC6}"/>
              </a:ext>
            </a:extLst>
          </p:cNvPr>
          <p:cNvSpPr txBox="1"/>
          <p:nvPr/>
        </p:nvSpPr>
        <p:spPr>
          <a:xfrm>
            <a:off x="6437222" y="4991768"/>
            <a:ext cx="1363851" cy="369332"/>
          </a:xfrm>
          <a:prstGeom prst="rect">
            <a:avLst/>
          </a:prstGeom>
          <a:noFill/>
        </p:spPr>
        <p:txBody>
          <a:bodyPr wrap="square" rtlCol="0">
            <a:spAutoFit/>
          </a:bodyPr>
          <a:lstStyle/>
          <a:p>
            <a:r>
              <a:rPr lang="en-TR" dirty="0"/>
              <a:t>cancelled</a:t>
            </a:r>
          </a:p>
        </p:txBody>
      </p:sp>
      <p:sp>
        <p:nvSpPr>
          <p:cNvPr id="7" name="TextBox 6">
            <a:extLst>
              <a:ext uri="{FF2B5EF4-FFF2-40B4-BE49-F238E27FC236}">
                <a16:creationId xmlns:a16="http://schemas.microsoft.com/office/drawing/2014/main" id="{829F6307-0BB9-F045-B8AC-83B4B23B09C1}"/>
              </a:ext>
            </a:extLst>
          </p:cNvPr>
          <p:cNvSpPr txBox="1"/>
          <p:nvPr/>
        </p:nvSpPr>
        <p:spPr>
          <a:xfrm>
            <a:off x="854529" y="6248400"/>
            <a:ext cx="5241471" cy="369332"/>
          </a:xfrm>
          <a:prstGeom prst="rect">
            <a:avLst/>
          </a:prstGeom>
          <a:noFill/>
        </p:spPr>
        <p:txBody>
          <a:bodyPr wrap="square" rtlCol="0">
            <a:spAutoFit/>
          </a:bodyPr>
          <a:lstStyle/>
          <a:p>
            <a:r>
              <a:rPr lang="en-TR" dirty="0"/>
              <a:t>*Cancellation causes massive loss in income </a:t>
            </a:r>
          </a:p>
        </p:txBody>
      </p:sp>
    </p:spTree>
    <p:extLst>
      <p:ext uri="{BB962C8B-B14F-4D97-AF65-F5344CB8AC3E}">
        <p14:creationId xmlns:p14="http://schemas.microsoft.com/office/powerpoint/2010/main" val="27027389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566</Words>
  <Application>Microsoft Macintosh PowerPoint</Application>
  <PresentationFormat>Widescreen</PresentationFormat>
  <Paragraphs>78</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ENGR 350  Project Name:  Analysis &amp; Inspection on Cancellation Behavior of Hotel Customers     </vt:lpstr>
      <vt:lpstr>Outline </vt:lpstr>
      <vt:lpstr>Source </vt:lpstr>
      <vt:lpstr>Data-set </vt:lpstr>
      <vt:lpstr>Problem Statement </vt:lpstr>
      <vt:lpstr>The Solution </vt:lpstr>
      <vt:lpstr>Methods Used </vt:lpstr>
      <vt:lpstr>DATA EXPLORATION </vt:lpstr>
      <vt:lpstr>Money loss due to cancellations  --by hotels </vt:lpstr>
      <vt:lpstr>Occupancy Rate </vt:lpstr>
      <vt:lpstr>Monthly ADR  --average daily rate  </vt:lpstr>
      <vt:lpstr>Yearly Revenue </vt:lpstr>
      <vt:lpstr>Yearly Occupation Rate </vt:lpstr>
      <vt:lpstr>Lead_time Number of days that elapsed between the entering date of the booking into the PMS and the arrival date</vt:lpstr>
      <vt:lpstr>Lead time by country </vt:lpstr>
      <vt:lpstr>Lead time vs ADR -- monthly  </vt:lpstr>
      <vt:lpstr>Lead_time_30 </vt:lpstr>
      <vt:lpstr>Arrival day of the month </vt:lpstr>
      <vt:lpstr>Arrival day of the month </vt:lpstr>
      <vt:lpstr>Cancelled booking ratios by Month</vt:lpstr>
      <vt:lpstr>previous_cancellations</vt:lpstr>
      <vt:lpstr>Individual Customer’s  Cancellation Ratio </vt:lpstr>
      <vt:lpstr>Machine Learning Models </vt:lpstr>
      <vt:lpstr>PowerPoint Presentation</vt:lpstr>
      <vt:lpstr>Feature Importance (for n = 10 000)</vt:lpstr>
      <vt:lpstr>Feature Importance  (for n = 10 000)</vt:lpstr>
      <vt:lpstr>PowerPoint Presentation</vt:lpstr>
      <vt:lpstr>(for n = 10 000)</vt:lpstr>
      <vt:lpstr>Cross Validation Scores --all data</vt:lpstr>
      <vt:lpstr>Test Scores --all data </vt:lpstr>
      <vt:lpstr>Potential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350  Project Name:  Analysis &amp; Inspection on Cancellation Behavior of Hotel Customers     </dc:title>
  <dc:creator>KUTAY EROGLU</dc:creator>
  <cp:lastModifiedBy>KUTAY EROGLU</cp:lastModifiedBy>
  <cp:revision>11</cp:revision>
  <dcterms:created xsi:type="dcterms:W3CDTF">2020-05-21T18:04:54Z</dcterms:created>
  <dcterms:modified xsi:type="dcterms:W3CDTF">2020-05-21T20:11:54Z</dcterms:modified>
</cp:coreProperties>
</file>