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58" r:id="rId7"/>
    <p:sldId id="262" r:id="rId8"/>
    <p:sldId id="259" r:id="rId9"/>
    <p:sldId id="260" r:id="rId10"/>
  </p:sldIdLst>
  <p:sldSz cx="18288000" cy="10287000"/>
  <p:notesSz cx="6858000" cy="9144000"/>
  <p:embeddedFontLst>
    <p:embeddedFont>
      <p:font typeface="Arial Bold" panose="020B0802020202020204" pitchFamily="34" charset="77"/>
      <p:regular r:id="rId12"/>
      <p:bold r:id="rId13"/>
    </p:embeddedFont>
    <p:embeddedFont>
      <p:font typeface="Glacial Indifference Bold" pitchFamily="2" charset="0"/>
      <p:regular r:id="rId14"/>
      <p:bold r:id="rId15"/>
    </p:embeddedFont>
    <p:embeddedFont>
      <p:font typeface="Helvetica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70AD47"/>
    <a:srgbClr val="F8CBAD"/>
    <a:srgbClr val="ED7D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C145C-6D36-5D4C-81D9-8D83F17D458F}" v="1147" dt="2025-01-26T12:53:35.759"/>
    <p1510:client id="{1AEFD3DD-EEF4-3CC5-3023-23ACE88ED6BE}" v="374" dt="2025-01-26T12:25:59.996"/>
    <p1510:client id="{1EEE6DA8-C627-C43E-F976-9BD3D83DB59B}" v="5" dt="2025-01-26T11:46:44.779"/>
    <p1510:client id="{71A8438F-82A9-4257-BA6D-D277EA4BC4A2}" v="934" dt="2025-01-26T12:48:56.555"/>
    <p1510:client id="{91BF4331-792C-48A0-9AA6-4F792C04AF34}" v="256" dt="2025-01-26T12:35:03.958"/>
    <p1510:client id="{CD7E7A0B-78AB-42DA-BDF0-D985C86298DE}" v="227" dt="2025-01-26T10:38:09.610"/>
    <p1510:client id="{ED6A2D2E-7E04-FAA6-3170-EE4F52CDED4E}" v="35" dt="2025-01-26T10:09:39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4"/>
  </p:normalViewPr>
  <p:slideViewPr>
    <p:cSldViewPr snapToGrid="0">
      <p:cViewPr varScale="1">
        <p:scale>
          <a:sx n="68" d="100"/>
          <a:sy n="68" d="100"/>
        </p:scale>
        <p:origin x="26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FFF82-E96F-4094-A2E2-61DE9FEB72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1FBBDA-5B37-4620-95E5-4F1FB1060331}">
      <dgm:prSet/>
      <dgm:spPr/>
      <dgm:t>
        <a:bodyPr/>
        <a:lstStyle/>
        <a:p>
          <a:r>
            <a:rPr lang="en-US" b="1"/>
            <a:t>Technical Feasibility:</a:t>
          </a:r>
          <a:endParaRPr lang="en-US"/>
        </a:p>
      </dgm:t>
    </dgm:pt>
    <dgm:pt modelId="{E6B8C33C-5C08-4969-8999-85CA26F3E1C4}" type="parTrans" cxnId="{947E834B-BB39-40C8-B133-C1921D379839}">
      <dgm:prSet/>
      <dgm:spPr/>
      <dgm:t>
        <a:bodyPr/>
        <a:lstStyle/>
        <a:p>
          <a:endParaRPr lang="en-US"/>
        </a:p>
      </dgm:t>
    </dgm:pt>
    <dgm:pt modelId="{6C8F8D9A-E8EA-4044-906C-F66B7D148B97}" type="sibTrans" cxnId="{947E834B-BB39-40C8-B133-C1921D379839}">
      <dgm:prSet/>
      <dgm:spPr/>
      <dgm:t>
        <a:bodyPr/>
        <a:lstStyle/>
        <a:p>
          <a:endParaRPr lang="en-US"/>
        </a:p>
      </dgm:t>
    </dgm:pt>
    <dgm:pt modelId="{759ACC07-FDA2-4E86-ABFF-B82E342AE8CD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Technology Availability:</a:t>
          </a:r>
          <a:r>
            <a:rPr lang="en-US"/>
            <a:t> APIs like Google Speech-to-Text, WebAuthn, and BiometricPrompt are accessible for biometrics.</a:t>
          </a:r>
        </a:p>
      </dgm:t>
    </dgm:pt>
    <dgm:pt modelId="{7951913D-C51E-488D-84C3-A13233291B84}" type="parTrans" cxnId="{F2E70E83-D3F2-42EE-A3E2-069F3CCD6FB5}">
      <dgm:prSet/>
      <dgm:spPr/>
      <dgm:t>
        <a:bodyPr/>
        <a:lstStyle/>
        <a:p>
          <a:endParaRPr lang="en-US"/>
        </a:p>
      </dgm:t>
    </dgm:pt>
    <dgm:pt modelId="{C4E5B67F-206B-410D-BDAA-70611EE669B8}" type="sibTrans" cxnId="{F2E70E83-D3F2-42EE-A3E2-069F3CCD6FB5}">
      <dgm:prSet/>
      <dgm:spPr/>
      <dgm:t>
        <a:bodyPr/>
        <a:lstStyle/>
        <a:p>
          <a:endParaRPr lang="en-US"/>
        </a:p>
      </dgm:t>
    </dgm:pt>
    <dgm:pt modelId="{4C8A617B-021B-42C7-8EF1-FFE08E6718A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 dirty="0"/>
            <a:t>Security:</a:t>
          </a:r>
          <a:r>
            <a:rPr lang="en-US" dirty="0"/>
            <a:t> AES-256 encryption and HTTPS ensure secure data handling.</a:t>
          </a:r>
        </a:p>
      </dgm:t>
    </dgm:pt>
    <dgm:pt modelId="{698C7CE9-DB9C-44E9-AFB5-573BA0B69E3A}" type="parTrans" cxnId="{E8AF842A-EF1C-43DB-9E4D-A3783CC13057}">
      <dgm:prSet/>
      <dgm:spPr/>
      <dgm:t>
        <a:bodyPr/>
        <a:lstStyle/>
        <a:p>
          <a:endParaRPr lang="en-US"/>
        </a:p>
      </dgm:t>
    </dgm:pt>
    <dgm:pt modelId="{B135D55A-81CE-48BC-8C5C-0D560DAF39A2}" type="sibTrans" cxnId="{E8AF842A-EF1C-43DB-9E4D-A3783CC13057}">
      <dgm:prSet/>
      <dgm:spPr/>
      <dgm:t>
        <a:bodyPr/>
        <a:lstStyle/>
        <a:p>
          <a:endParaRPr lang="en-US"/>
        </a:p>
      </dgm:t>
    </dgm:pt>
    <dgm:pt modelId="{CC0CF639-C9A1-47B4-A2E8-84AE9050711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Compatibility:</a:t>
          </a:r>
          <a:r>
            <a:rPr lang="en-US"/>
            <a:t> MERN stack and React Native/Kotlin enable scalable, cross-platform development.</a:t>
          </a:r>
        </a:p>
      </dgm:t>
    </dgm:pt>
    <dgm:pt modelId="{07DC0849-F14B-4852-B6FD-2F2FBD937CE9}" type="parTrans" cxnId="{7992E820-EA3A-4FEB-8ACF-59A7475A7690}">
      <dgm:prSet/>
      <dgm:spPr/>
      <dgm:t>
        <a:bodyPr/>
        <a:lstStyle/>
        <a:p>
          <a:endParaRPr lang="en-US"/>
        </a:p>
      </dgm:t>
    </dgm:pt>
    <dgm:pt modelId="{37FBDD14-D991-4625-ACDD-E6F1878826AC}" type="sibTrans" cxnId="{7992E820-EA3A-4FEB-8ACF-59A7475A7690}">
      <dgm:prSet/>
      <dgm:spPr/>
      <dgm:t>
        <a:bodyPr/>
        <a:lstStyle/>
        <a:p>
          <a:endParaRPr lang="en-US"/>
        </a:p>
      </dgm:t>
    </dgm:pt>
    <dgm:pt modelId="{91A3221D-D5BB-4085-B124-8280EB2B6791}">
      <dgm:prSet/>
      <dgm:spPr/>
      <dgm:t>
        <a:bodyPr/>
        <a:lstStyle/>
        <a:p>
          <a:r>
            <a:rPr lang="en-US" b="1"/>
            <a:t>Operational Feasibility:</a:t>
          </a:r>
          <a:endParaRPr lang="en-US"/>
        </a:p>
      </dgm:t>
    </dgm:pt>
    <dgm:pt modelId="{173408EC-0FAC-468B-947B-4BE75214CCAF}" type="parTrans" cxnId="{1C22ADB2-BA84-4802-8D20-4DD45323CADE}">
      <dgm:prSet/>
      <dgm:spPr/>
      <dgm:t>
        <a:bodyPr/>
        <a:lstStyle/>
        <a:p>
          <a:endParaRPr lang="en-US"/>
        </a:p>
      </dgm:t>
    </dgm:pt>
    <dgm:pt modelId="{2FD9EC8C-7D1C-4FE7-B320-3C0E84C98CEE}" type="sibTrans" cxnId="{1C22ADB2-BA84-4802-8D20-4DD45323CADE}">
      <dgm:prSet/>
      <dgm:spPr/>
      <dgm:t>
        <a:bodyPr/>
        <a:lstStyle/>
        <a:p>
          <a:endParaRPr lang="en-US"/>
        </a:p>
      </dgm:t>
    </dgm:pt>
    <dgm:pt modelId="{7B15DF59-F611-496A-A8F0-0CEE42D1B8A4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 dirty="0"/>
            <a:t>Team: </a:t>
          </a:r>
          <a:r>
            <a:rPr lang="en-US" dirty="0"/>
            <a:t>Developers, security experts, and UX designers needed for implementation.</a:t>
          </a:r>
        </a:p>
      </dgm:t>
    </dgm:pt>
    <dgm:pt modelId="{36D67D81-713E-4310-8ACE-B4ED9A3B70B0}" type="parTrans" cxnId="{3A3B681B-A777-4004-8946-EEBB41C2A36A}">
      <dgm:prSet/>
      <dgm:spPr/>
      <dgm:t>
        <a:bodyPr/>
        <a:lstStyle/>
        <a:p>
          <a:endParaRPr lang="en-US"/>
        </a:p>
      </dgm:t>
    </dgm:pt>
    <dgm:pt modelId="{55FEAD2E-227A-4D49-A374-A899CB385A99}" type="sibTrans" cxnId="{3A3B681B-A777-4004-8946-EEBB41C2A36A}">
      <dgm:prSet/>
      <dgm:spPr/>
      <dgm:t>
        <a:bodyPr/>
        <a:lstStyle/>
        <a:p>
          <a:endParaRPr lang="en-US"/>
        </a:p>
      </dgm:t>
    </dgm:pt>
    <dgm:pt modelId="{B26D1A56-168D-4229-94BB-C7CCD9BD8B23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 dirty="0"/>
            <a:t>Scalability: </a:t>
          </a:r>
          <a:r>
            <a:rPr lang="en-US" dirty="0"/>
            <a:t>Cloud infrastructure like Firebase or AWS supports growth.</a:t>
          </a:r>
        </a:p>
      </dgm:t>
    </dgm:pt>
    <dgm:pt modelId="{41924BC0-ECB1-42C7-8CEE-F172D0CAB184}" type="parTrans" cxnId="{B78B528B-106E-4872-B446-4ED5B6802FD5}">
      <dgm:prSet/>
      <dgm:spPr/>
      <dgm:t>
        <a:bodyPr/>
        <a:lstStyle/>
        <a:p>
          <a:endParaRPr lang="en-US"/>
        </a:p>
      </dgm:t>
    </dgm:pt>
    <dgm:pt modelId="{2F9606EA-7874-408D-BBA4-82AC6E7F0B26}" type="sibTrans" cxnId="{B78B528B-106E-4872-B446-4ED5B6802FD5}">
      <dgm:prSet/>
      <dgm:spPr/>
      <dgm:t>
        <a:bodyPr/>
        <a:lstStyle/>
        <a:p>
          <a:endParaRPr lang="en-US"/>
        </a:p>
      </dgm:t>
    </dgm:pt>
    <dgm:pt modelId="{305B6E82-A9C0-4C25-932B-4C8517DE0C28}">
      <dgm:prSet/>
      <dgm:spPr/>
      <dgm:t>
        <a:bodyPr/>
        <a:lstStyle/>
        <a:p>
          <a:r>
            <a:rPr lang="en-US" b="1"/>
            <a:t>Market Feasibility:</a:t>
          </a:r>
          <a:endParaRPr lang="en-US"/>
        </a:p>
      </dgm:t>
    </dgm:pt>
    <dgm:pt modelId="{FCB0287F-4728-4EA0-A7BA-008454C7A04D}" type="parTrans" cxnId="{EA3F660E-7C56-4EB1-A40C-EA3DB45623C4}">
      <dgm:prSet/>
      <dgm:spPr/>
      <dgm:t>
        <a:bodyPr/>
        <a:lstStyle/>
        <a:p>
          <a:endParaRPr lang="en-US"/>
        </a:p>
      </dgm:t>
    </dgm:pt>
    <dgm:pt modelId="{5A81B7D0-C0ED-4A25-A16E-48135A928BBE}" type="sibTrans" cxnId="{EA3F660E-7C56-4EB1-A40C-EA3DB45623C4}">
      <dgm:prSet/>
      <dgm:spPr/>
      <dgm:t>
        <a:bodyPr/>
        <a:lstStyle/>
        <a:p>
          <a:endParaRPr lang="en-US"/>
        </a:p>
      </dgm:t>
    </dgm:pt>
    <dgm:pt modelId="{9C5B8140-B70E-44D4-8A73-2C464AB48C05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 dirty="0"/>
            <a:t>Demand:</a:t>
          </a:r>
          <a:r>
            <a:rPr lang="en-US" dirty="0"/>
            <a:t> Increasing need for secure password management solutions.</a:t>
          </a:r>
        </a:p>
      </dgm:t>
    </dgm:pt>
    <dgm:pt modelId="{83B02F5F-D2FF-4886-9923-0BBE18EB060E}" type="parTrans" cxnId="{118D812A-A8A7-4B98-A518-AA4521A0B7B5}">
      <dgm:prSet/>
      <dgm:spPr/>
      <dgm:t>
        <a:bodyPr/>
        <a:lstStyle/>
        <a:p>
          <a:endParaRPr lang="en-US"/>
        </a:p>
      </dgm:t>
    </dgm:pt>
    <dgm:pt modelId="{0B244968-870F-4E77-BB60-60B3A4487EB8}" type="sibTrans" cxnId="{118D812A-A8A7-4B98-A518-AA4521A0B7B5}">
      <dgm:prSet/>
      <dgm:spPr/>
      <dgm:t>
        <a:bodyPr/>
        <a:lstStyle/>
        <a:p>
          <a:endParaRPr lang="en-US"/>
        </a:p>
      </dgm:t>
    </dgm:pt>
    <dgm:pt modelId="{A63A92BC-3260-4606-8124-A59ABBB011A1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Accessibility:</a:t>
          </a:r>
          <a:r>
            <a:rPr lang="en-US"/>
            <a:t> Multi-biometric authentication simplifies user access and improves adoption.</a:t>
          </a:r>
        </a:p>
      </dgm:t>
    </dgm:pt>
    <dgm:pt modelId="{070DDAEA-C3BB-4068-99FF-9D1AB43CA683}" type="parTrans" cxnId="{6A34291F-D2F6-47E7-B7DA-336128CC2657}">
      <dgm:prSet/>
      <dgm:spPr/>
      <dgm:t>
        <a:bodyPr/>
        <a:lstStyle/>
        <a:p>
          <a:endParaRPr lang="en-US"/>
        </a:p>
      </dgm:t>
    </dgm:pt>
    <dgm:pt modelId="{24276097-D766-40FB-8745-D79A22B35D6D}" type="sibTrans" cxnId="{6A34291F-D2F6-47E7-B7DA-336128CC2657}">
      <dgm:prSet/>
      <dgm:spPr/>
      <dgm:t>
        <a:bodyPr/>
        <a:lstStyle/>
        <a:p>
          <a:endParaRPr lang="en-US"/>
        </a:p>
      </dgm:t>
    </dgm:pt>
    <dgm:pt modelId="{84A89DF7-2055-429D-BEFB-1D51DEA7E5F7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b="1"/>
            <a:t>Revenue Model:</a:t>
          </a:r>
          <a:r>
            <a:rPr lang="en-US"/>
            <a:t> Freemium plans attract users; subscriptions provide advanced features.</a:t>
          </a:r>
        </a:p>
      </dgm:t>
    </dgm:pt>
    <dgm:pt modelId="{89853763-7CE2-4A63-9292-78E8AFAB8C78}" type="parTrans" cxnId="{0860CCAE-E3D2-42B4-9F01-860B7AAC3857}">
      <dgm:prSet/>
      <dgm:spPr/>
      <dgm:t>
        <a:bodyPr/>
        <a:lstStyle/>
        <a:p>
          <a:endParaRPr lang="en-US"/>
        </a:p>
      </dgm:t>
    </dgm:pt>
    <dgm:pt modelId="{E43FD8EB-ED29-47D8-82E3-5BC46EE5BB99}" type="sibTrans" cxnId="{0860CCAE-E3D2-42B4-9F01-860B7AAC3857}">
      <dgm:prSet/>
      <dgm:spPr/>
      <dgm:t>
        <a:bodyPr/>
        <a:lstStyle/>
        <a:p>
          <a:endParaRPr lang="en-US"/>
        </a:p>
      </dgm:t>
    </dgm:pt>
    <dgm:pt modelId="{85F4E33E-A6A2-4D9E-8AF9-E1208DB3BC00}" type="pres">
      <dgm:prSet presAssocID="{518FFF82-E96F-4094-A2E2-61DE9FEB72A4}" presName="linear" presStyleCnt="0">
        <dgm:presLayoutVars>
          <dgm:animLvl val="lvl"/>
          <dgm:resizeHandles val="exact"/>
        </dgm:presLayoutVars>
      </dgm:prSet>
      <dgm:spPr/>
    </dgm:pt>
    <dgm:pt modelId="{1308CDEC-0E9B-4A05-B4AC-E30053740F60}" type="pres">
      <dgm:prSet presAssocID="{6C1FBBDA-5B37-4620-95E5-4F1FB10603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BC83DA-8E79-4562-99E4-14A369798E1C}" type="pres">
      <dgm:prSet presAssocID="{6C1FBBDA-5B37-4620-95E5-4F1FB1060331}" presName="childText" presStyleLbl="revTx" presStyleIdx="0" presStyleCnt="3">
        <dgm:presLayoutVars>
          <dgm:bulletEnabled val="1"/>
        </dgm:presLayoutVars>
      </dgm:prSet>
      <dgm:spPr/>
    </dgm:pt>
    <dgm:pt modelId="{830934EA-2A83-4DDF-9729-797C45B05E23}" type="pres">
      <dgm:prSet presAssocID="{91A3221D-D5BB-4085-B124-8280EB2B67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DCA975-139B-4144-9C06-CAC3413A915C}" type="pres">
      <dgm:prSet presAssocID="{91A3221D-D5BB-4085-B124-8280EB2B6791}" presName="childText" presStyleLbl="revTx" presStyleIdx="1" presStyleCnt="3">
        <dgm:presLayoutVars>
          <dgm:bulletEnabled val="1"/>
        </dgm:presLayoutVars>
      </dgm:prSet>
      <dgm:spPr/>
    </dgm:pt>
    <dgm:pt modelId="{54057207-30E1-4C90-BAEB-FB1A52F643F0}" type="pres">
      <dgm:prSet presAssocID="{305B6E82-A9C0-4C25-932B-4C8517DE0C2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C52E0B-F530-4D4E-B83B-4224030FFC54}" type="pres">
      <dgm:prSet presAssocID="{305B6E82-A9C0-4C25-932B-4C8517DE0C2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EA3F660E-7C56-4EB1-A40C-EA3DB45623C4}" srcId="{518FFF82-E96F-4094-A2E2-61DE9FEB72A4}" destId="{305B6E82-A9C0-4C25-932B-4C8517DE0C28}" srcOrd="2" destOrd="0" parTransId="{FCB0287F-4728-4EA0-A7BA-008454C7A04D}" sibTransId="{5A81B7D0-C0ED-4A25-A16E-48135A928BBE}"/>
    <dgm:cxn modelId="{4141BC18-127B-4C79-9186-229D5C7DA94B}" type="presOf" srcId="{91A3221D-D5BB-4085-B124-8280EB2B6791}" destId="{830934EA-2A83-4DDF-9729-797C45B05E23}" srcOrd="0" destOrd="0" presId="urn:microsoft.com/office/officeart/2005/8/layout/vList2"/>
    <dgm:cxn modelId="{3A3B681B-A777-4004-8946-EEBB41C2A36A}" srcId="{91A3221D-D5BB-4085-B124-8280EB2B6791}" destId="{7B15DF59-F611-496A-A8F0-0CEE42D1B8A4}" srcOrd="0" destOrd="0" parTransId="{36D67D81-713E-4310-8ACE-B4ED9A3B70B0}" sibTransId="{55FEAD2E-227A-4D49-A374-A899CB385A99}"/>
    <dgm:cxn modelId="{6A34291F-D2F6-47E7-B7DA-336128CC2657}" srcId="{305B6E82-A9C0-4C25-932B-4C8517DE0C28}" destId="{A63A92BC-3260-4606-8124-A59ABBB011A1}" srcOrd="1" destOrd="0" parTransId="{070DDAEA-C3BB-4068-99FF-9D1AB43CA683}" sibTransId="{24276097-D766-40FB-8745-D79A22B35D6D}"/>
    <dgm:cxn modelId="{FC18C61F-355E-43CE-B477-0405C67E3D92}" type="presOf" srcId="{4C8A617B-021B-42C7-8EF1-FFE08E6718AC}" destId="{70BC83DA-8E79-4562-99E4-14A369798E1C}" srcOrd="0" destOrd="1" presId="urn:microsoft.com/office/officeart/2005/8/layout/vList2"/>
    <dgm:cxn modelId="{7992E820-EA3A-4FEB-8ACF-59A7475A7690}" srcId="{6C1FBBDA-5B37-4620-95E5-4F1FB1060331}" destId="{CC0CF639-C9A1-47B4-A2E8-84AE90507113}" srcOrd="2" destOrd="0" parTransId="{07DC0849-F14B-4852-B6FD-2F2FBD937CE9}" sibTransId="{37FBDD14-D991-4625-ACDD-E6F1878826AC}"/>
    <dgm:cxn modelId="{59868421-6907-42DA-A76A-846DD6E997CD}" type="presOf" srcId="{7B15DF59-F611-496A-A8F0-0CEE42D1B8A4}" destId="{99DCA975-139B-4144-9C06-CAC3413A915C}" srcOrd="0" destOrd="0" presId="urn:microsoft.com/office/officeart/2005/8/layout/vList2"/>
    <dgm:cxn modelId="{4986C021-5A6E-4650-A600-6523FD74532C}" type="presOf" srcId="{6C1FBBDA-5B37-4620-95E5-4F1FB1060331}" destId="{1308CDEC-0E9B-4A05-B4AC-E30053740F60}" srcOrd="0" destOrd="0" presId="urn:microsoft.com/office/officeart/2005/8/layout/vList2"/>
    <dgm:cxn modelId="{118D812A-A8A7-4B98-A518-AA4521A0B7B5}" srcId="{305B6E82-A9C0-4C25-932B-4C8517DE0C28}" destId="{9C5B8140-B70E-44D4-8A73-2C464AB48C05}" srcOrd="0" destOrd="0" parTransId="{83B02F5F-D2FF-4886-9923-0BBE18EB060E}" sibTransId="{0B244968-870F-4E77-BB60-60B3A4487EB8}"/>
    <dgm:cxn modelId="{E8AF842A-EF1C-43DB-9E4D-A3783CC13057}" srcId="{6C1FBBDA-5B37-4620-95E5-4F1FB1060331}" destId="{4C8A617B-021B-42C7-8EF1-FFE08E6718AC}" srcOrd="1" destOrd="0" parTransId="{698C7CE9-DB9C-44E9-AFB5-573BA0B69E3A}" sibTransId="{B135D55A-81CE-48BC-8C5C-0D560DAF39A2}"/>
    <dgm:cxn modelId="{947E834B-BB39-40C8-B133-C1921D379839}" srcId="{518FFF82-E96F-4094-A2E2-61DE9FEB72A4}" destId="{6C1FBBDA-5B37-4620-95E5-4F1FB1060331}" srcOrd="0" destOrd="0" parTransId="{E6B8C33C-5C08-4969-8999-85CA26F3E1C4}" sibTransId="{6C8F8D9A-E8EA-4044-906C-F66B7D148B97}"/>
    <dgm:cxn modelId="{F91A9A4E-1DF0-49EC-A8BF-54BD297A0DE0}" type="presOf" srcId="{84A89DF7-2055-429D-BEFB-1D51DEA7E5F7}" destId="{65C52E0B-F530-4D4E-B83B-4224030FFC54}" srcOrd="0" destOrd="2" presId="urn:microsoft.com/office/officeart/2005/8/layout/vList2"/>
    <dgm:cxn modelId="{7F23506E-9187-4526-80F6-0C3EE4252C4C}" type="presOf" srcId="{518FFF82-E96F-4094-A2E2-61DE9FEB72A4}" destId="{85F4E33E-A6A2-4D9E-8AF9-E1208DB3BC00}" srcOrd="0" destOrd="0" presId="urn:microsoft.com/office/officeart/2005/8/layout/vList2"/>
    <dgm:cxn modelId="{C02A7577-5712-4A52-BAB8-BC02073B6314}" type="presOf" srcId="{A63A92BC-3260-4606-8124-A59ABBB011A1}" destId="{65C52E0B-F530-4D4E-B83B-4224030FFC54}" srcOrd="0" destOrd="1" presId="urn:microsoft.com/office/officeart/2005/8/layout/vList2"/>
    <dgm:cxn modelId="{F2E70E83-D3F2-42EE-A3E2-069F3CCD6FB5}" srcId="{6C1FBBDA-5B37-4620-95E5-4F1FB1060331}" destId="{759ACC07-FDA2-4E86-ABFF-B82E342AE8CD}" srcOrd="0" destOrd="0" parTransId="{7951913D-C51E-488D-84C3-A13233291B84}" sibTransId="{C4E5B67F-206B-410D-BDAA-70611EE669B8}"/>
    <dgm:cxn modelId="{B78B528B-106E-4872-B446-4ED5B6802FD5}" srcId="{91A3221D-D5BB-4085-B124-8280EB2B6791}" destId="{B26D1A56-168D-4229-94BB-C7CCD9BD8B23}" srcOrd="1" destOrd="0" parTransId="{41924BC0-ECB1-42C7-8CEE-F172D0CAB184}" sibTransId="{2F9606EA-7874-408D-BBA4-82AC6E7F0B26}"/>
    <dgm:cxn modelId="{9D6C7793-C1A2-40CA-9201-1AE44532C285}" type="presOf" srcId="{B26D1A56-168D-4229-94BB-C7CCD9BD8B23}" destId="{99DCA975-139B-4144-9C06-CAC3413A915C}" srcOrd="0" destOrd="1" presId="urn:microsoft.com/office/officeart/2005/8/layout/vList2"/>
    <dgm:cxn modelId="{C3F7A699-BA3F-42D1-9176-63B30800D336}" type="presOf" srcId="{CC0CF639-C9A1-47B4-A2E8-84AE90507113}" destId="{70BC83DA-8E79-4562-99E4-14A369798E1C}" srcOrd="0" destOrd="2" presId="urn:microsoft.com/office/officeart/2005/8/layout/vList2"/>
    <dgm:cxn modelId="{640604AE-2F8E-42A5-B253-2F7F35D1F3FA}" type="presOf" srcId="{305B6E82-A9C0-4C25-932B-4C8517DE0C28}" destId="{54057207-30E1-4C90-BAEB-FB1A52F643F0}" srcOrd="0" destOrd="0" presId="urn:microsoft.com/office/officeart/2005/8/layout/vList2"/>
    <dgm:cxn modelId="{0860CCAE-E3D2-42B4-9F01-860B7AAC3857}" srcId="{305B6E82-A9C0-4C25-932B-4C8517DE0C28}" destId="{84A89DF7-2055-429D-BEFB-1D51DEA7E5F7}" srcOrd="2" destOrd="0" parTransId="{89853763-7CE2-4A63-9292-78E8AFAB8C78}" sibTransId="{E43FD8EB-ED29-47D8-82E3-5BC46EE5BB99}"/>
    <dgm:cxn modelId="{547EC8AF-0002-4094-A2E2-65AF1CA53F1D}" type="presOf" srcId="{759ACC07-FDA2-4E86-ABFF-B82E342AE8CD}" destId="{70BC83DA-8E79-4562-99E4-14A369798E1C}" srcOrd="0" destOrd="0" presId="urn:microsoft.com/office/officeart/2005/8/layout/vList2"/>
    <dgm:cxn modelId="{1C22ADB2-BA84-4802-8D20-4DD45323CADE}" srcId="{518FFF82-E96F-4094-A2E2-61DE9FEB72A4}" destId="{91A3221D-D5BB-4085-B124-8280EB2B6791}" srcOrd="1" destOrd="0" parTransId="{173408EC-0FAC-468B-947B-4BE75214CCAF}" sibTransId="{2FD9EC8C-7D1C-4FE7-B320-3C0E84C98CEE}"/>
    <dgm:cxn modelId="{87D99FFD-3D53-48DE-B622-486C0895E284}" type="presOf" srcId="{9C5B8140-B70E-44D4-8A73-2C464AB48C05}" destId="{65C52E0B-F530-4D4E-B83B-4224030FFC54}" srcOrd="0" destOrd="0" presId="urn:microsoft.com/office/officeart/2005/8/layout/vList2"/>
    <dgm:cxn modelId="{44AD7F07-2A99-463B-A289-C077F28FE14B}" type="presParOf" srcId="{85F4E33E-A6A2-4D9E-8AF9-E1208DB3BC00}" destId="{1308CDEC-0E9B-4A05-B4AC-E30053740F60}" srcOrd="0" destOrd="0" presId="urn:microsoft.com/office/officeart/2005/8/layout/vList2"/>
    <dgm:cxn modelId="{03D02843-0E3B-4D9D-8058-AAF6E1115B0A}" type="presParOf" srcId="{85F4E33E-A6A2-4D9E-8AF9-E1208DB3BC00}" destId="{70BC83DA-8E79-4562-99E4-14A369798E1C}" srcOrd="1" destOrd="0" presId="urn:microsoft.com/office/officeart/2005/8/layout/vList2"/>
    <dgm:cxn modelId="{DB3427E4-FD18-4592-9F84-658CFED2FA08}" type="presParOf" srcId="{85F4E33E-A6A2-4D9E-8AF9-E1208DB3BC00}" destId="{830934EA-2A83-4DDF-9729-797C45B05E23}" srcOrd="2" destOrd="0" presId="urn:microsoft.com/office/officeart/2005/8/layout/vList2"/>
    <dgm:cxn modelId="{C3521BD4-7BFB-4618-95AD-D658E563F6B4}" type="presParOf" srcId="{85F4E33E-A6A2-4D9E-8AF9-E1208DB3BC00}" destId="{99DCA975-139B-4144-9C06-CAC3413A915C}" srcOrd="3" destOrd="0" presId="urn:microsoft.com/office/officeart/2005/8/layout/vList2"/>
    <dgm:cxn modelId="{1C8E611F-CCA4-4334-9189-6ECCCEA8AA46}" type="presParOf" srcId="{85F4E33E-A6A2-4D9E-8AF9-E1208DB3BC00}" destId="{54057207-30E1-4C90-BAEB-FB1A52F643F0}" srcOrd="4" destOrd="0" presId="urn:microsoft.com/office/officeart/2005/8/layout/vList2"/>
    <dgm:cxn modelId="{55D8E5CE-2DCE-4CF3-9FB9-67E923D5E12B}" type="presParOf" srcId="{85F4E33E-A6A2-4D9E-8AF9-E1208DB3BC00}" destId="{65C52E0B-F530-4D4E-B83B-4224030FFC5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8CDEC-0E9B-4A05-B4AC-E30053740F60}">
      <dsp:nvSpPr>
        <dsp:cNvPr id="0" name=""/>
        <dsp:cNvSpPr/>
      </dsp:nvSpPr>
      <dsp:spPr>
        <a:xfrm>
          <a:off x="0" y="140208"/>
          <a:ext cx="606488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Technical Feasibility:</a:t>
          </a:r>
          <a:endParaRPr lang="en-US" sz="2400" kern="1200"/>
        </a:p>
      </dsp:txBody>
      <dsp:txXfrm>
        <a:off x="28100" y="168308"/>
        <a:ext cx="6008685" cy="519439"/>
      </dsp:txXfrm>
    </dsp:sp>
    <dsp:sp modelId="{70BC83DA-8E79-4562-99E4-14A369798E1C}">
      <dsp:nvSpPr>
        <dsp:cNvPr id="0" name=""/>
        <dsp:cNvSpPr/>
      </dsp:nvSpPr>
      <dsp:spPr>
        <a:xfrm>
          <a:off x="0" y="715848"/>
          <a:ext cx="6064885" cy="203688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256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Technology Availability:</a:t>
          </a:r>
          <a:r>
            <a:rPr lang="en-US" sz="1900" kern="1200"/>
            <a:t> APIs like Google Speech-to-Text, WebAuthn, and BiometricPrompt are accessible for biometrics.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Security:</a:t>
          </a:r>
          <a:r>
            <a:rPr lang="en-US" sz="1900" kern="1200" dirty="0"/>
            <a:t> AES-256 encryption and HTTPS ensure secure data handling.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Compatibility:</a:t>
          </a:r>
          <a:r>
            <a:rPr lang="en-US" sz="1900" kern="1200"/>
            <a:t> MERN stack and React Native/Kotlin enable scalable, cross-platform development.</a:t>
          </a:r>
        </a:p>
      </dsp:txBody>
      <dsp:txXfrm>
        <a:off x="0" y="715848"/>
        <a:ext cx="6064885" cy="2036880"/>
      </dsp:txXfrm>
    </dsp:sp>
    <dsp:sp modelId="{830934EA-2A83-4DDF-9729-797C45B05E23}">
      <dsp:nvSpPr>
        <dsp:cNvPr id="0" name=""/>
        <dsp:cNvSpPr/>
      </dsp:nvSpPr>
      <dsp:spPr>
        <a:xfrm>
          <a:off x="0" y="2752728"/>
          <a:ext cx="606488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Operational Feasibility:</a:t>
          </a:r>
          <a:endParaRPr lang="en-US" sz="2400" kern="1200"/>
        </a:p>
      </dsp:txBody>
      <dsp:txXfrm>
        <a:off x="28100" y="2780828"/>
        <a:ext cx="6008685" cy="519439"/>
      </dsp:txXfrm>
    </dsp:sp>
    <dsp:sp modelId="{99DCA975-139B-4144-9C06-CAC3413A915C}">
      <dsp:nvSpPr>
        <dsp:cNvPr id="0" name=""/>
        <dsp:cNvSpPr/>
      </dsp:nvSpPr>
      <dsp:spPr>
        <a:xfrm>
          <a:off x="0" y="3328368"/>
          <a:ext cx="6064885" cy="119232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256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Team: </a:t>
          </a:r>
          <a:r>
            <a:rPr lang="en-US" sz="1900" kern="1200" dirty="0"/>
            <a:t>Developers, security experts, and UX designers needed for implementation.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Scalability: </a:t>
          </a:r>
          <a:r>
            <a:rPr lang="en-US" sz="1900" kern="1200" dirty="0"/>
            <a:t>Cloud infrastructure like Firebase or AWS supports growth.</a:t>
          </a:r>
        </a:p>
      </dsp:txBody>
      <dsp:txXfrm>
        <a:off x="0" y="3328368"/>
        <a:ext cx="6064885" cy="1192320"/>
      </dsp:txXfrm>
    </dsp:sp>
    <dsp:sp modelId="{54057207-30E1-4C90-BAEB-FB1A52F643F0}">
      <dsp:nvSpPr>
        <dsp:cNvPr id="0" name=""/>
        <dsp:cNvSpPr/>
      </dsp:nvSpPr>
      <dsp:spPr>
        <a:xfrm>
          <a:off x="0" y="4520688"/>
          <a:ext cx="6064885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Market Feasibility:</a:t>
          </a:r>
          <a:endParaRPr lang="en-US" sz="2400" kern="1200"/>
        </a:p>
      </dsp:txBody>
      <dsp:txXfrm>
        <a:off x="28100" y="4548788"/>
        <a:ext cx="6008685" cy="519439"/>
      </dsp:txXfrm>
    </dsp:sp>
    <dsp:sp modelId="{65C52E0B-F530-4D4E-B83B-4224030FFC54}">
      <dsp:nvSpPr>
        <dsp:cNvPr id="0" name=""/>
        <dsp:cNvSpPr/>
      </dsp:nvSpPr>
      <dsp:spPr>
        <a:xfrm>
          <a:off x="0" y="5096328"/>
          <a:ext cx="6064885" cy="1788480"/>
        </a:xfrm>
        <a:prstGeom prst="rect">
          <a:avLst/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9256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 dirty="0"/>
            <a:t>Demand:</a:t>
          </a:r>
          <a:r>
            <a:rPr lang="en-US" sz="1900" kern="1200" dirty="0"/>
            <a:t> Increasing need for secure password management solutions.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Accessibility:</a:t>
          </a:r>
          <a:r>
            <a:rPr lang="en-US" sz="1900" kern="1200"/>
            <a:t> Multi-biometric authentication simplifies user access and improves adoption.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Revenue Model:</a:t>
          </a:r>
          <a:r>
            <a:rPr lang="en-US" sz="1900" kern="1200"/>
            <a:t> Freemium plans attract users; subscriptions provide advanced features.</a:t>
          </a:r>
        </a:p>
      </dsp:txBody>
      <dsp:txXfrm>
        <a:off x="0" y="5096328"/>
        <a:ext cx="6064885" cy="178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A0AC9-0C5F-AF4F-8B34-8E45D6BAE55B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1D682-CDDB-ED46-A6FA-49C8A089C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60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D682-CDDB-ED46-A6FA-49C8A089C3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3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1D682-CDDB-ED46-A6FA-49C8A089C3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8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A880-604A-F633-6C88-730C4E1B4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4BB7BD-D688-46D2-A002-BB7165374001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464BE-EB92-1FC9-531D-FB85A6F4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FFBF-A88B-0FA4-8078-F738F15B9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2972B-9D1D-4E03-A832-FD9A76E0A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8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8F2BA-82CA-0A6E-D703-D7AA5389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E32F-C2DC-4D24-8C4B-C2AF53958148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DD6F-0C57-D519-5502-B7221672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7B0D-EDDD-B4E0-097D-DA5892DC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CAB83-EF74-4E1E-BAAA-3D306368B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504D-B540-965B-7DB8-398864CF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0B535-50C1-4C05-895C-D41ADEA08B31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91C6-EECC-20AF-F7AE-140890704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A615-CFB4-B904-507E-DF5147CF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EDC72C-D60C-4213-A855-3D9C0DC3C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DAF5D-C3BA-D0A5-E3A0-C71D9507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5B0C6-4604-4B2C-ADED-5736601D3BBA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8DCB-8F92-809F-09D6-3EFE0EC8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44CE-6918-6F60-672F-CF06BB24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8F154-80AA-405B-8BD7-5EAC4424AA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2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7592-10A1-9768-4FB2-A45F4491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D6B6C-A414-4191-AB8A-4C1D7497FF3D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71AF-A34D-11FB-467F-8634AE7E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867A-FF22-7695-10B5-08C59E1E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8B35EB-923B-4D00-A918-7B52DFCB9C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EE0673-3A7F-2DE7-262A-D6EEBC78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2EDED-016B-43D3-B4A0-735303AB19CF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236D27-F813-E58B-BD74-3FD158A0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176A64A-D3C0-8260-B047-40DDF0D9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1A4F4-4C74-4B6C-AF00-241698AFE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6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64C91-1F96-1969-FB57-11D5B1A6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7F1D8-D274-4191-9AF8-9AB8867ED1F9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EF265A9-4FF0-9DB1-890F-C97A171A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A6DFBE3-1510-3C22-A1E5-93955B69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7CB2E-638B-44DE-B36E-B92B489FA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1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EB76A75-2686-41B9-05CF-B873B6F0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540E12-8D3C-4C2C-A03A-261894EAA5F0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F352A8-26C5-75A0-DBDC-B5E450E4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9DC83F4-6858-6376-0466-01345365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3C161-CC96-4317-853D-A4B5B7014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1BE0F63-0223-8D67-7AB6-AB06F269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0E79F-012C-43E9-83D4-E9942BF6D558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0992818-2A46-AD52-BE56-EFEE81EF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52A0CBB-7785-97E5-320A-87BC83DA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34FBE-6599-436C-B29E-3C44FE4C92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CB63E03-DF77-9BDF-F2D0-9E46EEDC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D493B-57F7-48CA-8CE3-05813BAA0BB9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A725CC-432F-8848-9D9B-69C2DD3A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E5DBF8-5E4A-F4B8-577A-BA69153F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6004-B930-4895-B1B5-1038EE751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EA90EF4-FE89-7EF4-C853-C43C93E7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D5428A-7B53-4846-A5A5-45458FD4EF28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967B35-B688-F154-F806-CA31D1A5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33E3F2-8CE3-682C-C4C0-B33C45E9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02008-CBC4-42C3-B916-DCF6BDE62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EB4885-7AE5-A25B-7F9E-5B3B694D6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8F62398-53D8-7430-B1CA-B73C9BF94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3A75-E1C6-CB18-CB6A-2FC3AACF6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050F38A-6E59-4AE3-AB30-1A5AC780F6DE}" type="datetimeFigureOut">
              <a:rPr lang="en-US"/>
              <a:pPr>
                <a:defRPr/>
              </a:pPr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C6A6-4ACE-0EF1-60C8-0CF4719D4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F8BCD-D024-7892-8AAF-0F3E34A66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EB5C352-ED2E-46F5-B097-3DBDFDE21A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image" Target="../media/image18.jpe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jpe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mailto:arya.22210766@viit.ac.in" TargetMode="External"/><Relationship Id="rId3" Type="http://schemas.openxmlformats.org/officeDocument/2006/relationships/image" Target="../media/image2.png"/><Relationship Id="rId7" Type="http://schemas.openxmlformats.org/officeDocument/2006/relationships/hyperlink" Target="mailto:Prasad.22210330@viit.ac.i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mailto:tejaswini.22210270@viit.ac.in" TargetMode="External"/><Relationship Id="rId4" Type="http://schemas.openxmlformats.org/officeDocument/2006/relationships/image" Target="../media/image3.png"/><Relationship Id="rId9" Type="http://schemas.openxmlformats.org/officeDocument/2006/relationships/hyperlink" Target="mailto:chinmay.22210926@viit.ac.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2">
            <a:extLst>
              <a:ext uri="{FF2B5EF4-FFF2-40B4-BE49-F238E27FC236}">
                <a16:creationId xmlns:a16="http://schemas.microsoft.com/office/drawing/2014/main" id="{A7AA661B-0F63-8AA6-9011-B002BC2CF933}"/>
              </a:ext>
            </a:extLst>
          </p:cNvPr>
          <p:cNvSpPr>
            <a:spLocks/>
          </p:cNvSpPr>
          <p:nvPr/>
        </p:nvSpPr>
        <p:spPr bwMode="auto">
          <a:xfrm>
            <a:off x="11723" y="0"/>
            <a:ext cx="18288000" cy="10287000"/>
          </a:xfrm>
          <a:custGeom>
            <a:avLst/>
            <a:gdLst>
              <a:gd name="T0" fmla="*/ 0 w 18288000"/>
              <a:gd name="T1" fmla="*/ 0 h 10287000"/>
              <a:gd name="T2" fmla="*/ 18288000 w 18288000"/>
              <a:gd name="T3" fmla="*/ 0 h 10287000"/>
              <a:gd name="T4" fmla="*/ 18288000 w 18288000"/>
              <a:gd name="T5" fmla="*/ 10287000 h 10287000"/>
              <a:gd name="T6" fmla="*/ 0 w 18288000"/>
              <a:gd name="T7" fmla="*/ 10287000 h 10287000"/>
              <a:gd name="T8" fmla="*/ 0 w 18288000"/>
              <a:gd name="T9" fmla="*/ 0 h 10287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F103E79-A177-BF20-F0F0-A63D50324B54}"/>
              </a:ext>
            </a:extLst>
          </p:cNvPr>
          <p:cNvSpPr txBox="1"/>
          <p:nvPr/>
        </p:nvSpPr>
        <p:spPr>
          <a:xfrm>
            <a:off x="296863" y="5157788"/>
            <a:ext cx="17073562" cy="43434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589088" indent="-5286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4863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Team Details</a:t>
            </a:r>
          </a:p>
          <a:p>
            <a:pPr eaLnBrk="1" hangingPunct="1">
              <a:lnSpc>
                <a:spcPts val="4863"/>
              </a:lnSpc>
            </a:pPr>
            <a:endParaRPr lang="en-US" altLang="en-US" sz="4000" b="1" dirty="0">
              <a:solidFill>
                <a:srgbClr val="000000"/>
              </a:solidFill>
              <a:latin typeface="Arial Bold" panose="020B0704020202020204" pitchFamily="34" charset="0"/>
              <a:ea typeface="Arial Bold" panose="020B0704020202020204" pitchFamily="34" charset="0"/>
              <a:cs typeface="Arial Bold" panose="020B0704020202020204" pitchFamily="34" charset="0"/>
              <a:sym typeface="Arial Bold" panose="020B0704020202020204" pitchFamily="34" charset="0"/>
            </a:endParaRPr>
          </a:p>
          <a:p>
            <a:pPr marL="1060450" lvl="2" indent="0" eaLnBrk="1" hangingPunct="1">
              <a:lnSpc>
                <a:spcPts val="4863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Team name: </a:t>
            </a:r>
            <a:r>
              <a:rPr lang="en-US" altLang="en-US" sz="4000" b="1" dirty="0" err="1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IgnitedMinds</a:t>
            </a:r>
            <a:endParaRPr lang="en-US" altLang="en-US" sz="4000" dirty="0">
              <a:solidFill>
                <a:srgbClr val="000000"/>
              </a:solidFill>
              <a:latin typeface="Arial Bold" panose="020B0704020202020204" pitchFamily="34" charset="0"/>
              <a:ea typeface="Arial Bold" panose="020B0704020202020204" pitchFamily="34" charset="0"/>
              <a:cs typeface="Arial Bold" panose="020B0704020202020204" pitchFamily="34" charset="0"/>
            </a:endParaRPr>
          </a:p>
          <a:p>
            <a:pPr marL="1060450" lvl="2" indent="0" eaLnBrk="1" hangingPunct="1">
              <a:lnSpc>
                <a:spcPts val="4863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Team leader name: </a:t>
            </a:r>
            <a:r>
              <a:rPr lang="en-US" altLang="en-US" sz="4000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Prasad Kute</a:t>
            </a:r>
          </a:p>
          <a:p>
            <a:pPr marL="1060450" lvl="2" indent="0" eaLnBrk="1" hangingPunct="1">
              <a:lnSpc>
                <a:spcPts val="4863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Domain : </a:t>
            </a:r>
            <a:r>
              <a:rPr lang="en-US" altLang="en-US" sz="4000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Security</a:t>
            </a:r>
            <a:endParaRPr lang="en-US" altLang="en-US" sz="4000" dirty="0">
              <a:solidFill>
                <a:srgbClr val="000000"/>
              </a:solidFill>
              <a:latin typeface="Arial Bold"/>
              <a:ea typeface="Arial Bold" panose="020B0704020202020204" pitchFamily="34" charset="0"/>
              <a:cs typeface="Arial Bold"/>
            </a:endParaRPr>
          </a:p>
          <a:p>
            <a:pPr marL="1060450" lvl="2" indent="0" eaLnBrk="1" hangingPunct="1">
              <a:lnSpc>
                <a:spcPts val="4863"/>
              </a:lnSpc>
            </a:pPr>
            <a:r>
              <a:rPr lang="en-US" altLang="en-US" sz="4000" b="1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Problem Statement:</a:t>
            </a:r>
            <a:r>
              <a:rPr lang="en-US" altLang="en-US" sz="4000" dirty="0">
                <a:solidFill>
                  <a:srgbClr val="000000"/>
                </a:solidFill>
                <a:latin typeface="Arial Bold"/>
                <a:ea typeface="Arial Bold" panose="020B0704020202020204" pitchFamily="34" charset="0"/>
                <a:cs typeface="Arial Bold"/>
                <a:sym typeface="Arial Bold" panose="020B0704020202020204" pitchFamily="34" charset="0"/>
              </a:rPr>
              <a:t> Biometric Password Vault</a:t>
            </a:r>
            <a:endParaRPr lang="en-US" altLang="en-US" sz="4000" dirty="0">
              <a:solidFill>
                <a:srgbClr val="000000"/>
              </a:solidFill>
              <a:latin typeface="Arial Bold"/>
              <a:ea typeface="Arial Bold" panose="020B0704020202020204" pitchFamily="34" charset="0"/>
              <a:cs typeface="Arial Bold"/>
            </a:endParaRPr>
          </a:p>
          <a:p>
            <a:pPr marL="1588770" lvl="2" indent="-528320" eaLnBrk="1" hangingPunct="1">
              <a:lnSpc>
                <a:spcPts val="4863"/>
              </a:lnSpc>
            </a:pPr>
            <a:endParaRPr lang="en-US" altLang="en-US" sz="4000" b="1" dirty="0">
              <a:solidFill>
                <a:srgbClr val="000000"/>
              </a:solidFill>
              <a:latin typeface="Arial Bold" panose="020B0704020202020204" pitchFamily="34" charset="0"/>
              <a:ea typeface="Arial Bold" panose="020B0704020202020204" pitchFamily="34" charset="0"/>
              <a:cs typeface="Arial Bold" panose="020B0704020202020204" pitchFamily="34" charset="0"/>
            </a:endParaRPr>
          </a:p>
        </p:txBody>
      </p:sp>
      <p:grpSp>
        <p:nvGrpSpPr>
          <p:cNvPr id="2052" name="Group 4">
            <a:extLst>
              <a:ext uri="{FF2B5EF4-FFF2-40B4-BE49-F238E27FC236}">
                <a16:creationId xmlns:a16="http://schemas.microsoft.com/office/drawing/2014/main" id="{56DE419E-525E-B0F4-4ADB-F85B69EE5443}"/>
              </a:ext>
            </a:extLst>
          </p:cNvPr>
          <p:cNvGrpSpPr>
            <a:grpSpLocks/>
          </p:cNvGrpSpPr>
          <p:nvPr/>
        </p:nvGrpSpPr>
        <p:grpSpPr bwMode="auto">
          <a:xfrm>
            <a:off x="14420850" y="609600"/>
            <a:ext cx="2676525" cy="579438"/>
            <a:chOff x="0" y="0"/>
            <a:chExt cx="3568759" cy="772033"/>
          </a:xfrm>
        </p:grpSpPr>
        <p:sp>
          <p:nvSpPr>
            <p:cNvPr id="2062" name="Freeform 5">
              <a:extLst>
                <a:ext uri="{FF2B5EF4-FFF2-40B4-BE49-F238E27FC236}">
                  <a16:creationId xmlns:a16="http://schemas.microsoft.com/office/drawing/2014/main" id="{D1E16819-21CA-D008-A8DA-3F517282C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568759" cy="772033"/>
            </a:xfrm>
            <a:custGeom>
              <a:avLst/>
              <a:gdLst>
                <a:gd name="T0" fmla="*/ 0 w 3568759"/>
                <a:gd name="T1" fmla="*/ 0 h 772033"/>
                <a:gd name="T2" fmla="*/ 3568759 w 3568759"/>
                <a:gd name="T3" fmla="*/ 0 h 772033"/>
                <a:gd name="T4" fmla="*/ 3568759 w 3568759"/>
                <a:gd name="T5" fmla="*/ 772033 h 772033"/>
                <a:gd name="T6" fmla="*/ 0 w 3568759"/>
                <a:gd name="T7" fmla="*/ 772033 h 772033"/>
                <a:gd name="T8" fmla="*/ 0 w 3568759"/>
                <a:gd name="T9" fmla="*/ 0 h 77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8759" h="772033">
                  <a:moveTo>
                    <a:pt x="0" y="0"/>
                  </a:moveTo>
                  <a:lnTo>
                    <a:pt x="3568759" y="0"/>
                  </a:lnTo>
                  <a:lnTo>
                    <a:pt x="3568759" y="772033"/>
                  </a:lnTo>
                  <a:lnTo>
                    <a:pt x="0" y="77203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7EC3760-7213-13AB-03AE-49D15FA803AA}"/>
                </a:ext>
              </a:extLst>
            </p:cNvPr>
            <p:cNvSpPr/>
            <p:nvPr/>
          </p:nvSpPr>
          <p:spPr>
            <a:xfrm>
              <a:off x="847723" y="0"/>
              <a:ext cx="2721036" cy="462863"/>
            </a:xfrm>
            <a:custGeom>
              <a:avLst/>
              <a:gdLst/>
              <a:ahLst/>
              <a:cxnLst/>
              <a:rect l="l" t="t" r="r" b="b"/>
              <a:pathLst>
                <a:path w="2721036" h="462863">
                  <a:moveTo>
                    <a:pt x="0" y="0"/>
                  </a:moveTo>
                  <a:lnTo>
                    <a:pt x="2721036" y="0"/>
                  </a:lnTo>
                  <a:lnTo>
                    <a:pt x="2721036" y="462863"/>
                  </a:lnTo>
                  <a:lnTo>
                    <a:pt x="0" y="462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154" b="-66795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F2BEAA1-41C5-3CDC-3D5C-62829B5E53AF}"/>
                </a:ext>
              </a:extLst>
            </p:cNvPr>
            <p:cNvSpPr/>
            <p:nvPr/>
          </p:nvSpPr>
          <p:spPr>
            <a:xfrm>
              <a:off x="847723" y="548527"/>
              <a:ext cx="2721036" cy="223506"/>
            </a:xfrm>
            <a:custGeom>
              <a:avLst/>
              <a:gdLst/>
              <a:ahLst/>
              <a:cxnLst/>
              <a:rect l="l" t="t" r="r" b="b"/>
              <a:pathLst>
                <a:path w="2721036" h="223506">
                  <a:moveTo>
                    <a:pt x="0" y="0"/>
                  </a:moveTo>
                  <a:lnTo>
                    <a:pt x="2721036" y="0"/>
                  </a:lnTo>
                  <a:lnTo>
                    <a:pt x="2721036" y="223506"/>
                  </a:lnTo>
                  <a:lnTo>
                    <a:pt x="0" y="223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1154" t="-24541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53" name="Group 8">
            <a:extLst>
              <a:ext uri="{FF2B5EF4-FFF2-40B4-BE49-F238E27FC236}">
                <a16:creationId xmlns:a16="http://schemas.microsoft.com/office/drawing/2014/main" id="{483E06DA-57E3-9F2F-7DBC-8778D14D9125}"/>
              </a:ext>
            </a:extLst>
          </p:cNvPr>
          <p:cNvGrpSpPr>
            <a:grpSpLocks/>
          </p:cNvGrpSpPr>
          <p:nvPr/>
        </p:nvGrpSpPr>
        <p:grpSpPr bwMode="auto">
          <a:xfrm>
            <a:off x="1522413" y="3092450"/>
            <a:ext cx="3086100" cy="550863"/>
            <a:chOff x="0" y="0"/>
            <a:chExt cx="812800" cy="145179"/>
          </a:xfrm>
        </p:grpSpPr>
        <p:sp>
          <p:nvSpPr>
            <p:cNvPr id="2060" name="Freeform 9">
              <a:extLst>
                <a:ext uri="{FF2B5EF4-FFF2-40B4-BE49-F238E27FC236}">
                  <a16:creationId xmlns:a16="http://schemas.microsoft.com/office/drawing/2014/main" id="{0BB08C7A-4B7E-F79A-6739-4ACB26751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12800" cy="145179"/>
            </a:xfrm>
            <a:custGeom>
              <a:avLst/>
              <a:gdLst>
                <a:gd name="T0" fmla="*/ 0 w 812800"/>
                <a:gd name="T1" fmla="*/ 0 h 145179"/>
                <a:gd name="T2" fmla="*/ 812800 w 812800"/>
                <a:gd name="T3" fmla="*/ 0 h 145179"/>
                <a:gd name="T4" fmla="*/ 812800 w 812800"/>
                <a:gd name="T5" fmla="*/ 145179 h 145179"/>
                <a:gd name="T6" fmla="*/ 0 w 812800"/>
                <a:gd name="T7" fmla="*/ 145179 h 145179"/>
                <a:gd name="T8" fmla="*/ 0 w 812800"/>
                <a:gd name="T9" fmla="*/ 0 h 145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2800" h="145179">
                  <a:moveTo>
                    <a:pt x="0" y="0"/>
                  </a:moveTo>
                  <a:lnTo>
                    <a:pt x="812800" y="0"/>
                  </a:lnTo>
                  <a:lnTo>
                    <a:pt x="812800" y="145179"/>
                  </a:lnTo>
                  <a:lnTo>
                    <a:pt x="0" y="145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4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061" name="TextBox 10">
              <a:extLst>
                <a:ext uri="{FF2B5EF4-FFF2-40B4-BE49-F238E27FC236}">
                  <a16:creationId xmlns:a16="http://schemas.microsoft.com/office/drawing/2014/main" id="{811FF476-DA0D-CD03-D704-3EEB55095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-38100"/>
              <a:ext cx="812800" cy="183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2663"/>
                </a:lnSpc>
              </a:pPr>
              <a:endParaRPr lang="en-US" altLang="en-US"/>
            </a:p>
          </p:txBody>
        </p:sp>
      </p:grpSp>
      <p:grpSp>
        <p:nvGrpSpPr>
          <p:cNvPr id="2054" name="Group 11">
            <a:extLst>
              <a:ext uri="{FF2B5EF4-FFF2-40B4-BE49-F238E27FC236}">
                <a16:creationId xmlns:a16="http://schemas.microsoft.com/office/drawing/2014/main" id="{F8E99149-D1E8-23C1-F18C-2219864548F5}"/>
              </a:ext>
            </a:extLst>
          </p:cNvPr>
          <p:cNvGrpSpPr>
            <a:grpSpLocks/>
          </p:cNvGrpSpPr>
          <p:nvPr/>
        </p:nvGrpSpPr>
        <p:grpSpPr bwMode="auto">
          <a:xfrm>
            <a:off x="14905038" y="2405063"/>
            <a:ext cx="2192337" cy="668337"/>
            <a:chOff x="0" y="0"/>
            <a:chExt cx="2923515" cy="892327"/>
          </a:xfrm>
        </p:grpSpPr>
        <p:grpSp>
          <p:nvGrpSpPr>
            <p:cNvPr id="2056" name="Group 12">
              <a:extLst>
                <a:ext uri="{FF2B5EF4-FFF2-40B4-BE49-F238E27FC236}">
                  <a16:creationId xmlns:a16="http://schemas.microsoft.com/office/drawing/2014/main" id="{A52D514E-D296-D9BD-890F-1BC94DB6CA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923515" cy="892327"/>
              <a:chOff x="0" y="0"/>
              <a:chExt cx="577484" cy="176262"/>
            </a:xfrm>
          </p:grpSpPr>
          <p:sp>
            <p:nvSpPr>
              <p:cNvPr id="2058" name="Freeform 13">
                <a:extLst>
                  <a:ext uri="{FF2B5EF4-FFF2-40B4-BE49-F238E27FC236}">
                    <a16:creationId xmlns:a16="http://schemas.microsoft.com/office/drawing/2014/main" id="{69E56EF0-B82E-C587-5459-501C73152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7484" cy="176262"/>
              </a:xfrm>
              <a:custGeom>
                <a:avLst/>
                <a:gdLst>
                  <a:gd name="T0" fmla="*/ 0 w 577484"/>
                  <a:gd name="T1" fmla="*/ 0 h 176262"/>
                  <a:gd name="T2" fmla="*/ 577484 w 577484"/>
                  <a:gd name="T3" fmla="*/ 0 h 176262"/>
                  <a:gd name="T4" fmla="*/ 577484 w 577484"/>
                  <a:gd name="T5" fmla="*/ 176262 h 176262"/>
                  <a:gd name="T6" fmla="*/ 0 w 577484"/>
                  <a:gd name="T7" fmla="*/ 176262 h 176262"/>
                  <a:gd name="T8" fmla="*/ 0 w 577484"/>
                  <a:gd name="T9" fmla="*/ 0 h 176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484" h="176262">
                    <a:moveTo>
                      <a:pt x="0" y="0"/>
                    </a:moveTo>
                    <a:lnTo>
                      <a:pt x="577484" y="0"/>
                    </a:lnTo>
                    <a:lnTo>
                      <a:pt x="577484" y="176262"/>
                    </a:lnTo>
                    <a:lnTo>
                      <a:pt x="0" y="176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59" name="TextBox 14">
                <a:extLst>
                  <a:ext uri="{FF2B5EF4-FFF2-40B4-BE49-F238E27FC236}">
                    <a16:creationId xmlns:a16="http://schemas.microsoft.com/office/drawing/2014/main" id="{18737938-4CA0-7FA9-0EB3-40D403E5C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38100"/>
                <a:ext cx="577484" cy="21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2663"/>
                  </a:lnSpc>
                </a:pPr>
                <a:endParaRPr lang="en-US" altLang="en-US"/>
              </a:p>
            </p:txBody>
          </p:sp>
        </p:grpSp>
        <p:sp>
          <p:nvSpPr>
            <p:cNvPr id="2057" name="Freeform 15">
              <a:extLst>
                <a:ext uri="{FF2B5EF4-FFF2-40B4-BE49-F238E27FC236}">
                  <a16:creationId xmlns:a16="http://schemas.microsoft.com/office/drawing/2014/main" id="{E422A55E-374A-646A-34F5-F95A4BA09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8" y="72632"/>
              <a:ext cx="2536491" cy="819695"/>
            </a:xfrm>
            <a:custGeom>
              <a:avLst/>
              <a:gdLst>
                <a:gd name="T0" fmla="*/ 0 w 2536491"/>
                <a:gd name="T1" fmla="*/ 0 h 819695"/>
                <a:gd name="T2" fmla="*/ 2536491 w 2536491"/>
                <a:gd name="T3" fmla="*/ 0 h 819695"/>
                <a:gd name="T4" fmla="*/ 2536491 w 2536491"/>
                <a:gd name="T5" fmla="*/ 819695 h 819695"/>
                <a:gd name="T6" fmla="*/ 0 w 2536491"/>
                <a:gd name="T7" fmla="*/ 819695 h 819695"/>
                <a:gd name="T8" fmla="*/ 0 w 2536491"/>
                <a:gd name="T9" fmla="*/ 0 h 819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36491" h="819695">
                  <a:moveTo>
                    <a:pt x="0" y="0"/>
                  </a:moveTo>
                  <a:lnTo>
                    <a:pt x="2536491" y="0"/>
                  </a:lnTo>
                  <a:lnTo>
                    <a:pt x="2536491" y="819695"/>
                  </a:lnTo>
                  <a:lnTo>
                    <a:pt x="0" y="81969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" name="TextBox 16">
            <a:extLst>
              <a:ext uri="{FF2B5EF4-FFF2-40B4-BE49-F238E27FC236}">
                <a16:creationId xmlns:a16="http://schemas.microsoft.com/office/drawing/2014/main" id="{63972968-B27D-B551-BC18-39A99AA34826}"/>
              </a:ext>
            </a:extLst>
          </p:cNvPr>
          <p:cNvSpPr txBox="1"/>
          <p:nvPr/>
        </p:nvSpPr>
        <p:spPr>
          <a:xfrm>
            <a:off x="1836738" y="3006725"/>
            <a:ext cx="2036762" cy="615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ts val="5050"/>
              </a:lnSpc>
            </a:pPr>
            <a:r>
              <a:rPr lang="en-US" altLang="en-US" sz="3600" b="1">
                <a:solidFill>
                  <a:srgbClr val="FFFFFF"/>
                </a:solidFill>
                <a:latin typeface="Glacial Indifference Bold" charset="0"/>
                <a:cs typeface="Glacial Indifference Bold" charset="0"/>
                <a:sym typeface="Glacial Indifference Bold" charset="0"/>
              </a:rPr>
              <a:t>₹75,000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>
            <a:extLst>
              <a:ext uri="{FF2B5EF4-FFF2-40B4-BE49-F238E27FC236}">
                <a16:creationId xmlns:a16="http://schemas.microsoft.com/office/drawing/2014/main" id="{FCE20672-CA37-D788-88A9-4017CEF5D7E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8288000" cy="10287000"/>
          </a:xfrm>
          <a:custGeom>
            <a:avLst/>
            <a:gdLst>
              <a:gd name="T0" fmla="*/ 0 w 18288000"/>
              <a:gd name="T1" fmla="*/ 0 h 10287000"/>
              <a:gd name="T2" fmla="*/ 18288000 w 18288000"/>
              <a:gd name="T3" fmla="*/ 0 h 10287000"/>
              <a:gd name="T4" fmla="*/ 18288000 w 18288000"/>
              <a:gd name="T5" fmla="*/ 10287000 h 10287000"/>
              <a:gd name="T6" fmla="*/ 0 w 18288000"/>
              <a:gd name="T7" fmla="*/ 10287000 h 10287000"/>
              <a:gd name="T8" fmla="*/ 0 w 18288000"/>
              <a:gd name="T9" fmla="*/ 0 h 10287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5" name="TextBox 3">
            <a:extLst>
              <a:ext uri="{FF2B5EF4-FFF2-40B4-BE49-F238E27FC236}">
                <a16:creationId xmlns:a16="http://schemas.microsoft.com/office/drawing/2014/main" id="{FE1D0968-3C48-2BD1-2810-EB721D4A5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72" y="2808742"/>
            <a:ext cx="12878585" cy="2159887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anchor="t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0875" indent="-3254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25120" lvl="1" indent="0" algn="just" eaLnBrk="1" hangingPunct="1">
              <a:lnSpc>
                <a:spcPts val="4325"/>
              </a:lnSpc>
            </a:pPr>
            <a:r>
              <a:rPr lang="en-US" altLang="en-US" sz="280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Arial" panose="020B0604020202020204" pitchFamily="34" charset="0"/>
              </a:rPr>
              <a:t>Developing a </a:t>
            </a:r>
            <a:r>
              <a:rPr lang="en-IN" sz="280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Arial" panose="020B0604020202020204" pitchFamily="34" charset="0"/>
              </a:rPr>
              <a:t>Cross-platform</a:t>
            </a:r>
            <a:r>
              <a:rPr lang="en-US" altLang="en-US" sz="280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Arial" panose="020B0604020202020204" pitchFamily="34" charset="0"/>
              </a:rPr>
              <a:t> to securely store, manage, and retrieve passwords using advanced biometric authentication like face, voice and fingerprint recognition. 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Calibri"/>
                <a:cs typeface="Calibri"/>
                <a:sym typeface="Arial" panose="020B0604020202020204" pitchFamily="34" charset="0"/>
              </a:rPr>
              <a:t>It’s designed to simplify password management while keeping everything safe and synced across devices.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3F84A2D-EF07-0F48-7FFA-CAC897646CCB}"/>
              </a:ext>
            </a:extLst>
          </p:cNvPr>
          <p:cNvSpPr txBox="1"/>
          <p:nvPr/>
        </p:nvSpPr>
        <p:spPr>
          <a:xfrm>
            <a:off x="275572" y="2023808"/>
            <a:ext cx="18012428" cy="64921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eaLnBrk="1" fontAlgn="auto" hangingPunct="1">
              <a:lnSpc>
                <a:spcPts val="59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latin typeface="Arial"/>
                <a:cs typeface="Arial"/>
                <a:sym typeface="Arial Bold"/>
              </a:rPr>
              <a:t>Proposed Solution : </a:t>
            </a:r>
          </a:p>
        </p:txBody>
      </p:sp>
      <p:grpSp>
        <p:nvGrpSpPr>
          <p:cNvPr id="3077" name="Group 5">
            <a:extLst>
              <a:ext uri="{FF2B5EF4-FFF2-40B4-BE49-F238E27FC236}">
                <a16:creationId xmlns:a16="http://schemas.microsoft.com/office/drawing/2014/main" id="{53A4162B-BBFC-A71F-3E90-246A797F5FC9}"/>
              </a:ext>
            </a:extLst>
          </p:cNvPr>
          <p:cNvGrpSpPr>
            <a:grpSpLocks/>
          </p:cNvGrpSpPr>
          <p:nvPr/>
        </p:nvGrpSpPr>
        <p:grpSpPr bwMode="auto">
          <a:xfrm>
            <a:off x="2495550" y="739775"/>
            <a:ext cx="2676525" cy="577850"/>
            <a:chOff x="0" y="0"/>
            <a:chExt cx="3568759" cy="772033"/>
          </a:xfrm>
        </p:grpSpPr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4BAC88AE-1733-AF8D-B68C-D540CC63F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568759" cy="772033"/>
            </a:xfrm>
            <a:custGeom>
              <a:avLst/>
              <a:gdLst>
                <a:gd name="T0" fmla="*/ 0 w 3568759"/>
                <a:gd name="T1" fmla="*/ 0 h 772033"/>
                <a:gd name="T2" fmla="*/ 3568759 w 3568759"/>
                <a:gd name="T3" fmla="*/ 0 h 772033"/>
                <a:gd name="T4" fmla="*/ 3568759 w 3568759"/>
                <a:gd name="T5" fmla="*/ 772033 h 772033"/>
                <a:gd name="T6" fmla="*/ 0 w 3568759"/>
                <a:gd name="T7" fmla="*/ 772033 h 772033"/>
                <a:gd name="T8" fmla="*/ 0 w 3568759"/>
                <a:gd name="T9" fmla="*/ 0 h 77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8759" h="772033">
                  <a:moveTo>
                    <a:pt x="0" y="0"/>
                  </a:moveTo>
                  <a:lnTo>
                    <a:pt x="3568759" y="0"/>
                  </a:lnTo>
                  <a:lnTo>
                    <a:pt x="3568759" y="772033"/>
                  </a:lnTo>
                  <a:lnTo>
                    <a:pt x="0" y="77203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4DEBCC5-6D90-37F6-265C-741EEA0101EC}"/>
                </a:ext>
              </a:extLst>
            </p:cNvPr>
            <p:cNvSpPr/>
            <p:nvPr/>
          </p:nvSpPr>
          <p:spPr>
            <a:xfrm>
              <a:off x="847723" y="0"/>
              <a:ext cx="2721036" cy="462863"/>
            </a:xfrm>
            <a:custGeom>
              <a:avLst/>
              <a:gdLst/>
              <a:ahLst/>
              <a:cxnLst/>
              <a:rect l="l" t="t" r="r" b="b"/>
              <a:pathLst>
                <a:path w="2721036" h="462863">
                  <a:moveTo>
                    <a:pt x="0" y="0"/>
                  </a:moveTo>
                  <a:lnTo>
                    <a:pt x="2721036" y="0"/>
                  </a:lnTo>
                  <a:lnTo>
                    <a:pt x="2721036" y="462863"/>
                  </a:lnTo>
                  <a:lnTo>
                    <a:pt x="0" y="462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1154" b="-66795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DB4BDB9-5D96-2223-56E6-8BD8DC330E3E}"/>
                </a:ext>
              </a:extLst>
            </p:cNvPr>
            <p:cNvSpPr/>
            <p:nvPr/>
          </p:nvSpPr>
          <p:spPr>
            <a:xfrm>
              <a:off x="847723" y="548527"/>
              <a:ext cx="2721036" cy="223506"/>
            </a:xfrm>
            <a:custGeom>
              <a:avLst/>
              <a:gdLst/>
              <a:ahLst/>
              <a:cxnLst/>
              <a:rect l="l" t="t" r="r" b="b"/>
              <a:pathLst>
                <a:path w="2721036" h="223506">
                  <a:moveTo>
                    <a:pt x="0" y="0"/>
                  </a:moveTo>
                  <a:lnTo>
                    <a:pt x="2721036" y="0"/>
                  </a:lnTo>
                  <a:lnTo>
                    <a:pt x="2721036" y="223506"/>
                  </a:lnTo>
                  <a:lnTo>
                    <a:pt x="0" y="223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1154" t="-24541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078" name="Group 9">
            <a:extLst>
              <a:ext uri="{FF2B5EF4-FFF2-40B4-BE49-F238E27FC236}">
                <a16:creationId xmlns:a16="http://schemas.microsoft.com/office/drawing/2014/main" id="{B16369C5-BF7F-A941-CA7B-C9E85DA1CD67}"/>
              </a:ext>
            </a:extLst>
          </p:cNvPr>
          <p:cNvGrpSpPr>
            <a:grpSpLocks/>
          </p:cNvGrpSpPr>
          <p:nvPr/>
        </p:nvGrpSpPr>
        <p:grpSpPr bwMode="auto">
          <a:xfrm>
            <a:off x="12863513" y="739775"/>
            <a:ext cx="2046287" cy="623888"/>
            <a:chOff x="0" y="0"/>
            <a:chExt cx="2730335" cy="833364"/>
          </a:xfrm>
        </p:grpSpPr>
        <p:grpSp>
          <p:nvGrpSpPr>
            <p:cNvPr id="3079" name="Group 10">
              <a:extLst>
                <a:ext uri="{FF2B5EF4-FFF2-40B4-BE49-F238E27FC236}">
                  <a16:creationId xmlns:a16="http://schemas.microsoft.com/office/drawing/2014/main" id="{7EFC5A3C-E0F8-B046-A0AD-25B582650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730335" cy="833364"/>
              <a:chOff x="0" y="0"/>
              <a:chExt cx="577484" cy="176262"/>
            </a:xfrm>
          </p:grpSpPr>
          <p:sp>
            <p:nvSpPr>
              <p:cNvPr id="3081" name="Freeform 11">
                <a:extLst>
                  <a:ext uri="{FF2B5EF4-FFF2-40B4-BE49-F238E27FC236}">
                    <a16:creationId xmlns:a16="http://schemas.microsoft.com/office/drawing/2014/main" id="{1CD31D65-752B-AF25-D012-F2AAAAF09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7484" cy="176262"/>
              </a:xfrm>
              <a:custGeom>
                <a:avLst/>
                <a:gdLst>
                  <a:gd name="T0" fmla="*/ 0 w 577484"/>
                  <a:gd name="T1" fmla="*/ 0 h 176262"/>
                  <a:gd name="T2" fmla="*/ 577484 w 577484"/>
                  <a:gd name="T3" fmla="*/ 0 h 176262"/>
                  <a:gd name="T4" fmla="*/ 577484 w 577484"/>
                  <a:gd name="T5" fmla="*/ 176262 h 176262"/>
                  <a:gd name="T6" fmla="*/ 0 w 577484"/>
                  <a:gd name="T7" fmla="*/ 176262 h 176262"/>
                  <a:gd name="T8" fmla="*/ 0 w 577484"/>
                  <a:gd name="T9" fmla="*/ 0 h 176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484" h="176262">
                    <a:moveTo>
                      <a:pt x="0" y="0"/>
                    </a:moveTo>
                    <a:lnTo>
                      <a:pt x="577484" y="0"/>
                    </a:lnTo>
                    <a:lnTo>
                      <a:pt x="577484" y="176262"/>
                    </a:lnTo>
                    <a:lnTo>
                      <a:pt x="0" y="176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82" name="TextBox 12">
                <a:extLst>
                  <a:ext uri="{FF2B5EF4-FFF2-40B4-BE49-F238E27FC236}">
                    <a16:creationId xmlns:a16="http://schemas.microsoft.com/office/drawing/2014/main" id="{2758C895-3449-26EE-9A86-D98BD6EF0F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38100"/>
                <a:ext cx="577484" cy="21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2663"/>
                  </a:lnSpc>
                </a:pPr>
                <a:endParaRPr lang="en-US" altLang="en-US"/>
              </a:p>
            </p:txBody>
          </p:sp>
        </p:grpSp>
        <p:sp>
          <p:nvSpPr>
            <p:cNvPr id="3080" name="Freeform 13">
              <a:extLst>
                <a:ext uri="{FF2B5EF4-FFF2-40B4-BE49-F238E27FC236}">
                  <a16:creationId xmlns:a16="http://schemas.microsoft.com/office/drawing/2014/main" id="{7008EB9F-984A-A4A7-AA66-32ED2EB9D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1" y="67833"/>
              <a:ext cx="2368885" cy="765532"/>
            </a:xfrm>
            <a:custGeom>
              <a:avLst/>
              <a:gdLst>
                <a:gd name="T0" fmla="*/ 0 w 2368885"/>
                <a:gd name="T1" fmla="*/ 0 h 765532"/>
                <a:gd name="T2" fmla="*/ 2368884 w 2368885"/>
                <a:gd name="T3" fmla="*/ 0 h 765532"/>
                <a:gd name="T4" fmla="*/ 2368884 w 2368885"/>
                <a:gd name="T5" fmla="*/ 765531 h 765532"/>
                <a:gd name="T6" fmla="*/ 0 w 2368885"/>
                <a:gd name="T7" fmla="*/ 765531 h 765532"/>
                <a:gd name="T8" fmla="*/ 0 w 2368885"/>
                <a:gd name="T9" fmla="*/ 0 h 765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8885" h="765532">
                  <a:moveTo>
                    <a:pt x="0" y="0"/>
                  </a:moveTo>
                  <a:lnTo>
                    <a:pt x="2368884" y="0"/>
                  </a:lnTo>
                  <a:lnTo>
                    <a:pt x="2368884" y="765531"/>
                  </a:lnTo>
                  <a:lnTo>
                    <a:pt x="0" y="76553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961901D-F7A4-A11D-116F-308E5826E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67399" y="2808742"/>
            <a:ext cx="4902674" cy="70104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6D856-62E7-BA6D-15CB-A2EAC763A6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254" y="7353517"/>
            <a:ext cx="4113511" cy="23285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883D3-FE0B-B343-C2F8-FFA8710F883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3755" y="7353517"/>
            <a:ext cx="4178319" cy="2328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8D4C85-ECF7-9BC1-EB09-3BF3818787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0690" y="7339998"/>
            <a:ext cx="4106768" cy="2328565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A1799809-B4DF-B665-5252-1DD290FC63C8}"/>
              </a:ext>
            </a:extLst>
          </p:cNvPr>
          <p:cNvSpPr txBox="1"/>
          <p:nvPr/>
        </p:nvSpPr>
        <p:spPr>
          <a:xfrm>
            <a:off x="310610" y="4968629"/>
            <a:ext cx="18540412" cy="65947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59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latin typeface="Arial"/>
                <a:cs typeface="Arial"/>
                <a:sym typeface="Arial Bold"/>
              </a:rPr>
              <a:t>Key Features: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FD1F9-D4D0-8CF0-ED53-849C93CDCD6B}"/>
              </a:ext>
            </a:extLst>
          </p:cNvPr>
          <p:cNvSpPr txBox="1"/>
          <p:nvPr/>
        </p:nvSpPr>
        <p:spPr>
          <a:xfrm>
            <a:off x="275628" y="5848881"/>
            <a:ext cx="12878529" cy="3970318"/>
          </a:xfrm>
          <a:prstGeom prst="rect">
            <a:avLst/>
          </a:prstGeom>
          <a:noFill/>
          <a:ln w="28575">
            <a:solidFill>
              <a:schemeClr val="tx2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325120">
              <a:buFont typeface="Arial,Sans-Serif"/>
              <a:buChar char="•"/>
            </a:pPr>
            <a:r>
              <a:rPr lang="en-IN" sz="2800" dirty="0">
                <a:latin typeface="Arial"/>
                <a:ea typeface="Calibri"/>
                <a:cs typeface="Calibri"/>
              </a:rPr>
              <a:t>Integration</a:t>
            </a:r>
            <a:r>
              <a:rPr lang="en-IN" sz="2800" dirty="0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 with Google’s password storage.</a:t>
            </a:r>
            <a:endParaRPr lang="en-US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 indent="-325120">
              <a:buFont typeface="Arial,Sans-Serif"/>
              <a:buChar char="•"/>
            </a:pPr>
            <a:r>
              <a:rPr lang="en-IN" sz="2800" dirty="0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Cross-platform support (Chrome Extension, Android App, Web Interface).</a:t>
            </a:r>
          </a:p>
          <a:p>
            <a:pPr marL="742950" lvl="1" indent="-325120">
              <a:buFont typeface="Arial,Sans-Serif"/>
              <a:buChar char="•"/>
            </a:pPr>
            <a:endParaRPr lang="en-IN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 indent="-325120">
              <a:buFont typeface="Arial,Sans-Serif"/>
              <a:buChar char="•"/>
            </a:pPr>
            <a:endParaRPr lang="en-IN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 indent="-325120">
              <a:buFont typeface="Arial,Sans-Serif"/>
              <a:buChar char="•"/>
            </a:pPr>
            <a:endParaRPr lang="en-IN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 indent="-325120">
              <a:buFont typeface="Arial,Sans-Serif"/>
              <a:buChar char="•"/>
            </a:pPr>
            <a:endParaRPr lang="en-IN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 indent="-325120">
              <a:buFont typeface="Arial,Sans-Serif"/>
              <a:buChar char="•"/>
            </a:pPr>
            <a:endParaRPr lang="en-IN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 indent="-325120">
              <a:buFont typeface="Arial,Sans-Serif"/>
              <a:buChar char="•"/>
            </a:pPr>
            <a:endParaRPr lang="en-IN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742950" lvl="1" indent="-325120">
              <a:buFont typeface="Arial,Sans-Serif"/>
              <a:buChar char="•"/>
            </a:pPr>
            <a:endParaRPr lang="en-IN" sz="2800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2">
            <a:extLst>
              <a:ext uri="{FF2B5EF4-FFF2-40B4-BE49-F238E27FC236}">
                <a16:creationId xmlns:a16="http://schemas.microsoft.com/office/drawing/2014/main" id="{5F04E1A8-FF31-8F32-3A00-71B249B8335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8288000" cy="10287000"/>
          </a:xfrm>
          <a:custGeom>
            <a:avLst/>
            <a:gdLst>
              <a:gd name="T0" fmla="*/ 0 w 18288000"/>
              <a:gd name="T1" fmla="*/ 0 h 10287000"/>
              <a:gd name="T2" fmla="*/ 18288000 w 18288000"/>
              <a:gd name="T3" fmla="*/ 0 h 10287000"/>
              <a:gd name="T4" fmla="*/ 18288000 w 18288000"/>
              <a:gd name="T5" fmla="*/ 10287000 h 10287000"/>
              <a:gd name="T6" fmla="*/ 0 w 18288000"/>
              <a:gd name="T7" fmla="*/ 10287000 h 10287000"/>
              <a:gd name="T8" fmla="*/ 0 w 18288000"/>
              <a:gd name="T9" fmla="*/ 0 h 10287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0E16083-9537-2FDC-CA5E-FEBEB7357876}"/>
              </a:ext>
            </a:extLst>
          </p:cNvPr>
          <p:cNvSpPr txBox="1"/>
          <p:nvPr/>
        </p:nvSpPr>
        <p:spPr>
          <a:xfrm>
            <a:off x="185649" y="1829784"/>
            <a:ext cx="7624701" cy="7566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lnSpc>
                <a:spcPts val="59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95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TECHNICAL APPROACH</a:t>
            </a:r>
          </a:p>
        </p:txBody>
      </p:sp>
      <p:grpSp>
        <p:nvGrpSpPr>
          <p:cNvPr id="4101" name="Group 5">
            <a:extLst>
              <a:ext uri="{FF2B5EF4-FFF2-40B4-BE49-F238E27FC236}">
                <a16:creationId xmlns:a16="http://schemas.microsoft.com/office/drawing/2014/main" id="{F26C8634-41C3-A225-62B2-29C3026344E5}"/>
              </a:ext>
            </a:extLst>
          </p:cNvPr>
          <p:cNvGrpSpPr>
            <a:grpSpLocks/>
          </p:cNvGrpSpPr>
          <p:nvPr/>
        </p:nvGrpSpPr>
        <p:grpSpPr bwMode="auto">
          <a:xfrm>
            <a:off x="2478088" y="739775"/>
            <a:ext cx="2676525" cy="577850"/>
            <a:chOff x="0" y="0"/>
            <a:chExt cx="3568759" cy="772033"/>
          </a:xfrm>
        </p:grpSpPr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846A749A-D227-4B7E-9A31-91BE2C9C6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568759" cy="772033"/>
            </a:xfrm>
            <a:custGeom>
              <a:avLst/>
              <a:gdLst>
                <a:gd name="T0" fmla="*/ 0 w 3568759"/>
                <a:gd name="T1" fmla="*/ 0 h 772033"/>
                <a:gd name="T2" fmla="*/ 3568759 w 3568759"/>
                <a:gd name="T3" fmla="*/ 0 h 772033"/>
                <a:gd name="T4" fmla="*/ 3568759 w 3568759"/>
                <a:gd name="T5" fmla="*/ 772033 h 772033"/>
                <a:gd name="T6" fmla="*/ 0 w 3568759"/>
                <a:gd name="T7" fmla="*/ 772033 h 772033"/>
                <a:gd name="T8" fmla="*/ 0 w 3568759"/>
                <a:gd name="T9" fmla="*/ 0 h 77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8759" h="772033">
                  <a:moveTo>
                    <a:pt x="0" y="0"/>
                  </a:moveTo>
                  <a:lnTo>
                    <a:pt x="3568759" y="0"/>
                  </a:lnTo>
                  <a:lnTo>
                    <a:pt x="3568759" y="772033"/>
                  </a:lnTo>
                  <a:lnTo>
                    <a:pt x="0" y="77203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39BA2F4-02B5-64DB-FB79-5E32142D64F9}"/>
                </a:ext>
              </a:extLst>
            </p:cNvPr>
            <p:cNvSpPr/>
            <p:nvPr/>
          </p:nvSpPr>
          <p:spPr>
            <a:xfrm>
              <a:off x="847723" y="0"/>
              <a:ext cx="2721036" cy="462863"/>
            </a:xfrm>
            <a:custGeom>
              <a:avLst/>
              <a:gdLst/>
              <a:ahLst/>
              <a:cxnLst/>
              <a:rect l="l" t="t" r="r" b="b"/>
              <a:pathLst>
                <a:path w="2721036" h="462863">
                  <a:moveTo>
                    <a:pt x="0" y="0"/>
                  </a:moveTo>
                  <a:lnTo>
                    <a:pt x="2721036" y="0"/>
                  </a:lnTo>
                  <a:lnTo>
                    <a:pt x="2721036" y="462863"/>
                  </a:lnTo>
                  <a:lnTo>
                    <a:pt x="0" y="462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1154" b="-66795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2C91834-DEA2-C9EA-9744-F0C2F79801E2}"/>
                </a:ext>
              </a:extLst>
            </p:cNvPr>
            <p:cNvSpPr/>
            <p:nvPr/>
          </p:nvSpPr>
          <p:spPr>
            <a:xfrm>
              <a:off x="847723" y="548527"/>
              <a:ext cx="2721036" cy="223506"/>
            </a:xfrm>
            <a:custGeom>
              <a:avLst/>
              <a:gdLst/>
              <a:ahLst/>
              <a:cxnLst/>
              <a:rect l="l" t="t" r="r" b="b"/>
              <a:pathLst>
                <a:path w="2721036" h="223506">
                  <a:moveTo>
                    <a:pt x="0" y="0"/>
                  </a:moveTo>
                  <a:lnTo>
                    <a:pt x="2721036" y="0"/>
                  </a:lnTo>
                  <a:lnTo>
                    <a:pt x="2721036" y="223506"/>
                  </a:lnTo>
                  <a:lnTo>
                    <a:pt x="0" y="223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31154" t="-24541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102" name="Group 9">
            <a:extLst>
              <a:ext uri="{FF2B5EF4-FFF2-40B4-BE49-F238E27FC236}">
                <a16:creationId xmlns:a16="http://schemas.microsoft.com/office/drawing/2014/main" id="{C34F7C67-8709-A41A-0BD1-D40B222CE495}"/>
              </a:ext>
            </a:extLst>
          </p:cNvPr>
          <p:cNvGrpSpPr>
            <a:grpSpLocks/>
          </p:cNvGrpSpPr>
          <p:nvPr/>
        </p:nvGrpSpPr>
        <p:grpSpPr bwMode="auto">
          <a:xfrm>
            <a:off x="12863513" y="739775"/>
            <a:ext cx="2046287" cy="623888"/>
            <a:chOff x="0" y="0"/>
            <a:chExt cx="2730335" cy="833364"/>
          </a:xfrm>
        </p:grpSpPr>
        <p:grpSp>
          <p:nvGrpSpPr>
            <p:cNvPr id="4103" name="Group 10">
              <a:extLst>
                <a:ext uri="{FF2B5EF4-FFF2-40B4-BE49-F238E27FC236}">
                  <a16:creationId xmlns:a16="http://schemas.microsoft.com/office/drawing/2014/main" id="{945FA234-E4F1-3664-D9FF-68FA00DC3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730335" cy="833364"/>
              <a:chOff x="0" y="0"/>
              <a:chExt cx="577484" cy="176262"/>
            </a:xfrm>
          </p:grpSpPr>
          <p:sp>
            <p:nvSpPr>
              <p:cNvPr id="4105" name="Freeform 11">
                <a:extLst>
                  <a:ext uri="{FF2B5EF4-FFF2-40B4-BE49-F238E27FC236}">
                    <a16:creationId xmlns:a16="http://schemas.microsoft.com/office/drawing/2014/main" id="{BF57DC46-A1F0-6646-96CC-E39A2E57E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7484" cy="176262"/>
              </a:xfrm>
              <a:custGeom>
                <a:avLst/>
                <a:gdLst>
                  <a:gd name="T0" fmla="*/ 0 w 577484"/>
                  <a:gd name="T1" fmla="*/ 0 h 176262"/>
                  <a:gd name="T2" fmla="*/ 577484 w 577484"/>
                  <a:gd name="T3" fmla="*/ 0 h 176262"/>
                  <a:gd name="T4" fmla="*/ 577484 w 577484"/>
                  <a:gd name="T5" fmla="*/ 176262 h 176262"/>
                  <a:gd name="T6" fmla="*/ 0 w 577484"/>
                  <a:gd name="T7" fmla="*/ 176262 h 176262"/>
                  <a:gd name="T8" fmla="*/ 0 w 577484"/>
                  <a:gd name="T9" fmla="*/ 0 h 176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484" h="176262">
                    <a:moveTo>
                      <a:pt x="0" y="0"/>
                    </a:moveTo>
                    <a:lnTo>
                      <a:pt x="577484" y="0"/>
                    </a:lnTo>
                    <a:lnTo>
                      <a:pt x="577484" y="176262"/>
                    </a:lnTo>
                    <a:lnTo>
                      <a:pt x="0" y="176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06" name="TextBox 12">
                <a:extLst>
                  <a:ext uri="{FF2B5EF4-FFF2-40B4-BE49-F238E27FC236}">
                    <a16:creationId xmlns:a16="http://schemas.microsoft.com/office/drawing/2014/main" id="{E8247F90-87D4-E4AA-6B1F-7C572A2C25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38100"/>
                <a:ext cx="577484" cy="21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2663"/>
                  </a:lnSpc>
                </a:pPr>
                <a:endParaRPr lang="en-US" altLang="en-US"/>
              </a:p>
            </p:txBody>
          </p:sp>
        </p:grpSp>
        <p:sp>
          <p:nvSpPr>
            <p:cNvPr id="4104" name="Freeform 13">
              <a:extLst>
                <a:ext uri="{FF2B5EF4-FFF2-40B4-BE49-F238E27FC236}">
                  <a16:creationId xmlns:a16="http://schemas.microsoft.com/office/drawing/2014/main" id="{D930EC80-BC2C-C889-CFE6-D90631BD6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1" y="67833"/>
              <a:ext cx="2368885" cy="765532"/>
            </a:xfrm>
            <a:custGeom>
              <a:avLst/>
              <a:gdLst>
                <a:gd name="T0" fmla="*/ 0 w 2368885"/>
                <a:gd name="T1" fmla="*/ 0 h 765532"/>
                <a:gd name="T2" fmla="*/ 2368884 w 2368885"/>
                <a:gd name="T3" fmla="*/ 0 h 765532"/>
                <a:gd name="T4" fmla="*/ 2368884 w 2368885"/>
                <a:gd name="T5" fmla="*/ 765531 h 765532"/>
                <a:gd name="T6" fmla="*/ 0 w 2368885"/>
                <a:gd name="T7" fmla="*/ 765531 h 765532"/>
                <a:gd name="T8" fmla="*/ 0 w 2368885"/>
                <a:gd name="T9" fmla="*/ 0 h 765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8885" h="765532">
                  <a:moveTo>
                    <a:pt x="0" y="0"/>
                  </a:moveTo>
                  <a:lnTo>
                    <a:pt x="2368884" y="0"/>
                  </a:lnTo>
                  <a:lnTo>
                    <a:pt x="2368884" y="765531"/>
                  </a:lnTo>
                  <a:lnTo>
                    <a:pt x="0" y="76553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7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CE9B67-8777-3750-8B47-3943AD789AC0}"/>
              </a:ext>
            </a:extLst>
          </p:cNvPr>
          <p:cNvGrpSpPr/>
          <p:nvPr/>
        </p:nvGrpSpPr>
        <p:grpSpPr>
          <a:xfrm>
            <a:off x="163138" y="6953250"/>
            <a:ext cx="7647212" cy="2862322"/>
            <a:chOff x="163138" y="6953250"/>
            <a:chExt cx="764721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16238F-8416-7B7D-6372-9CFE36E2800D}"/>
                </a:ext>
              </a:extLst>
            </p:cNvPr>
            <p:cNvSpPr txBox="1"/>
            <p:nvPr/>
          </p:nvSpPr>
          <p:spPr>
            <a:xfrm>
              <a:off x="163138" y="6953250"/>
              <a:ext cx="7647212" cy="2862322"/>
            </a:xfrm>
            <a:prstGeom prst="rect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000000"/>
                  </a:solidFill>
                  <a:effectLst/>
                  <a:latin typeface="Helvetica" pitchFamily="2" charset="0"/>
                </a:rPr>
                <a:t>TECHOLOGY STACK</a:t>
              </a:r>
              <a:r>
                <a:rPr lang="en-US" dirty="0"/>
                <a:t> 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pic>
          <p:nvPicPr>
            <p:cNvPr id="1030" name="Picture 6" descr="FastAPI Logo PNG Vector (SVG) Free Download">
              <a:extLst>
                <a:ext uri="{FF2B5EF4-FFF2-40B4-BE49-F238E27FC236}">
                  <a16:creationId xmlns:a16="http://schemas.microsoft.com/office/drawing/2014/main" id="{6A6E3495-1BC8-2481-BE77-DFF1EA7E3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07" b="39317"/>
            <a:stretch/>
          </p:blipFill>
          <p:spPr bwMode="auto">
            <a:xfrm>
              <a:off x="214301" y="7403176"/>
              <a:ext cx="2248330" cy="44499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32" name="Picture 8" descr="React Logo, symbol, meaning, history, PNG, brand">
              <a:extLst>
                <a:ext uri="{FF2B5EF4-FFF2-40B4-BE49-F238E27FC236}">
                  <a16:creationId xmlns:a16="http://schemas.microsoft.com/office/drawing/2014/main" id="{ECF01B06-39D6-FF81-18BF-A1CFF8C7A5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07" b="14446"/>
            <a:stretch/>
          </p:blipFill>
          <p:spPr bwMode="auto">
            <a:xfrm>
              <a:off x="2858204" y="7103898"/>
              <a:ext cx="2181378" cy="780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36" name="Picture 12" descr="What Is MongoDB? - GTech">
              <a:extLst>
                <a:ext uri="{FF2B5EF4-FFF2-40B4-BE49-F238E27FC236}">
                  <a16:creationId xmlns:a16="http://schemas.microsoft.com/office/drawing/2014/main" id="{4B772263-9BD1-EDBD-84FA-12B89FC9E5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78" b="12142"/>
            <a:stretch/>
          </p:blipFill>
          <p:spPr bwMode="auto">
            <a:xfrm>
              <a:off x="355419" y="8092059"/>
              <a:ext cx="2232315" cy="7260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028B6F-2B1A-6485-A7EF-9E4C24B92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6586" y="8738805"/>
              <a:ext cx="953542" cy="8743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ADCADF-5129-6CDF-9FC9-20DB81CB8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301939" y="7718399"/>
              <a:ext cx="1243924" cy="11405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28DBE2-C69B-89B5-A0F3-11A941BA3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18988" y="8457216"/>
              <a:ext cx="1188180" cy="12824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38" name="Picture 14" descr="GitHub logo PNG transparent image download, size: 1125x417px">
              <a:extLst>
                <a:ext uri="{FF2B5EF4-FFF2-40B4-BE49-F238E27FC236}">
                  <a16:creationId xmlns:a16="http://schemas.microsoft.com/office/drawing/2014/main" id="{C2577A70-0663-CDF6-9819-DDA950E33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93" t="11013" r="7337" b="11447"/>
            <a:stretch/>
          </p:blipFill>
          <p:spPr bwMode="auto">
            <a:xfrm>
              <a:off x="5246370" y="7122317"/>
              <a:ext cx="2402678" cy="7801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40" name="Picture 16" descr="API to Get Images from Google - SERPHouse">
              <a:extLst>
                <a:ext uri="{FF2B5EF4-FFF2-40B4-BE49-F238E27FC236}">
                  <a16:creationId xmlns:a16="http://schemas.microsoft.com/office/drawing/2014/main" id="{3934A074-794C-C45A-2633-DF478571F4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23" b="21583"/>
            <a:stretch/>
          </p:blipFill>
          <p:spPr bwMode="auto">
            <a:xfrm>
              <a:off x="300764" y="9013962"/>
              <a:ext cx="2822109" cy="6106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1042" name="Picture 18" descr="Aes 256: Over 13 Royalty-Free Licensable Stock Illustrations &amp; Drawings |  Shutterstock">
              <a:extLst>
                <a:ext uri="{FF2B5EF4-FFF2-40B4-BE49-F238E27FC236}">
                  <a16:creationId xmlns:a16="http://schemas.microsoft.com/office/drawing/2014/main" id="{8932FE4D-D017-9925-216B-6AE3641AA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5800" y="7985031"/>
              <a:ext cx="972886" cy="892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</p:grpSp>
      <p:pic>
        <p:nvPicPr>
          <p:cNvPr id="1044" name="Picture 20" descr="Cloudinary Achieves AWS Retail Competency Status | Business Wire">
            <a:extLst>
              <a:ext uri="{FF2B5EF4-FFF2-40B4-BE49-F238E27FC236}">
                <a16:creationId xmlns:a16="http://schemas.microsoft.com/office/drawing/2014/main" id="{BA10DDE3-FD5A-0DD1-5D4B-DB7B44C65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78" y="8986961"/>
            <a:ext cx="1591997" cy="7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6CD789-A33F-ADFE-17D9-B06CB0742B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80668" y="1968582"/>
            <a:ext cx="10176727" cy="7888382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1A4620-BA3A-6C58-A6C1-A37E97C2EA3F}"/>
              </a:ext>
            </a:extLst>
          </p:cNvPr>
          <p:cNvSpPr txBox="1"/>
          <p:nvPr/>
        </p:nvSpPr>
        <p:spPr>
          <a:xfrm>
            <a:off x="158635" y="2560126"/>
            <a:ext cx="7651715" cy="4062651"/>
          </a:xfrm>
          <a:prstGeom prst="rect">
            <a:avLst/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00"/>
                </a:solidFill>
                <a:effectLst/>
                <a:latin typeface="Helvetica" pitchFamily="2" charset="0"/>
              </a:rPr>
              <a:t>TECHNICAL INFORMATION</a:t>
            </a:r>
            <a:endParaRPr lang="en-US" dirty="0"/>
          </a:p>
          <a:p>
            <a:pPr marL="400050" lvl="0" indent="-400050">
              <a:buFont typeface="+mj-lt"/>
              <a:buAutoNum type="romanUcPeriod"/>
            </a:pPr>
            <a:r>
              <a:rPr lang="en-US" sz="2000" b="1" dirty="0"/>
              <a:t>Website using React and </a:t>
            </a:r>
            <a:r>
              <a:rPr lang="en-US" sz="2000" b="1" dirty="0" err="1"/>
              <a:t>FastAPI</a:t>
            </a:r>
            <a:r>
              <a:rPr lang="en-US" sz="2000" b="1" dirty="0"/>
              <a:t>: </a:t>
            </a:r>
            <a:r>
              <a:rPr lang="en-US" sz="2000" dirty="0"/>
              <a:t>Build a secure password vault with </a:t>
            </a:r>
            <a:r>
              <a:rPr lang="en-US" sz="2000" b="1" dirty="0"/>
              <a:t>React </a:t>
            </a:r>
            <a:r>
              <a:rPr lang="en-US" sz="2000" dirty="0"/>
              <a:t>for the frontend and </a:t>
            </a:r>
            <a:r>
              <a:rPr lang="en-US" sz="2000" b="1" dirty="0" err="1"/>
              <a:t>FastAPI</a:t>
            </a:r>
            <a:r>
              <a:rPr lang="en-US" sz="2000" b="1" dirty="0"/>
              <a:t> </a:t>
            </a:r>
            <a:r>
              <a:rPr lang="en-US" sz="2000" dirty="0"/>
              <a:t>for the backend.</a:t>
            </a:r>
            <a:endParaRPr lang="en-IN" sz="2000" dirty="0"/>
          </a:p>
          <a:p>
            <a:pPr marL="400050" lvl="0" indent="-400050">
              <a:buFont typeface="+mj-lt"/>
              <a:buAutoNum type="romanUcPeriod"/>
            </a:pPr>
            <a:r>
              <a:rPr lang="en-US" sz="2000" b="1" dirty="0"/>
              <a:t>Authentication &amp; Security:</a:t>
            </a:r>
            <a:r>
              <a:rPr lang="en-IN" sz="2000" b="1" dirty="0"/>
              <a:t> </a:t>
            </a:r>
            <a:r>
              <a:rPr lang="en-US" sz="2000" dirty="0"/>
              <a:t>Integrate biometrics (</a:t>
            </a:r>
            <a:r>
              <a:rPr lang="en-US" sz="2000" b="1" dirty="0"/>
              <a:t>voice, fingerprint, photo</a:t>
            </a:r>
            <a:r>
              <a:rPr lang="en-US" sz="2000" dirty="0"/>
              <a:t>) using </a:t>
            </a:r>
            <a:r>
              <a:rPr lang="en-US" sz="2000" b="1" u="sng" dirty="0" err="1"/>
              <a:t>WebAuthn</a:t>
            </a:r>
            <a:r>
              <a:rPr lang="en-US" sz="2000" b="1" dirty="0"/>
              <a:t>, Google </a:t>
            </a:r>
            <a:r>
              <a:rPr lang="en-US" sz="2000" b="1" u="sng" dirty="0"/>
              <a:t>APIs</a:t>
            </a:r>
            <a:r>
              <a:rPr lang="en-US" sz="2000" b="1" dirty="0"/>
              <a:t>,</a:t>
            </a:r>
            <a:r>
              <a:rPr lang="en-US" sz="2000" dirty="0"/>
              <a:t> and </a:t>
            </a:r>
            <a:r>
              <a:rPr lang="en-US" sz="2000" b="1" dirty="0"/>
              <a:t>AES-256</a:t>
            </a:r>
            <a:r>
              <a:rPr lang="en-US" sz="2000" dirty="0"/>
              <a:t> encryption. Passwords and metadata stored in </a:t>
            </a:r>
            <a:r>
              <a:rPr lang="en-US" sz="2000" b="1" dirty="0"/>
              <a:t>MongoDB</a:t>
            </a:r>
            <a:r>
              <a:rPr lang="en-US" sz="2000" dirty="0"/>
              <a:t>, while encrypted vault files and biometric data are stored on </a:t>
            </a:r>
            <a:r>
              <a:rPr lang="en-US" sz="2000" b="1" dirty="0" err="1"/>
              <a:t>Cloudinary</a:t>
            </a:r>
            <a:r>
              <a:rPr lang="en-US" sz="2000" dirty="0"/>
              <a:t>.</a:t>
            </a:r>
            <a:endParaRPr lang="en-IN" sz="2000" dirty="0"/>
          </a:p>
          <a:p>
            <a:pPr marL="400050" lvl="0" indent="-400050">
              <a:buFont typeface="+mj-lt"/>
              <a:buAutoNum type="romanUcPeriod"/>
            </a:pPr>
            <a:r>
              <a:rPr lang="en-US" sz="2000" b="1" dirty="0"/>
              <a:t>Cross-Platform:</a:t>
            </a:r>
            <a:r>
              <a:rPr lang="en-IN" sz="2000" b="1" dirty="0"/>
              <a:t> </a:t>
            </a:r>
            <a:r>
              <a:rPr lang="en-US" sz="2000" dirty="0"/>
              <a:t>Develop a React Native </a:t>
            </a:r>
            <a:r>
              <a:rPr lang="en-US" sz="2000" b="1" dirty="0"/>
              <a:t>Android </a:t>
            </a:r>
            <a:r>
              <a:rPr lang="en-US" sz="2000" dirty="0"/>
              <a:t>app and a </a:t>
            </a:r>
            <a:r>
              <a:rPr lang="en-US" sz="2000" b="1" dirty="0"/>
              <a:t>Chrome extension</a:t>
            </a:r>
            <a:r>
              <a:rPr lang="en-US" sz="2000" dirty="0"/>
              <a:t> for password management.</a:t>
            </a:r>
            <a:endParaRPr lang="en-IN" sz="2000" dirty="0"/>
          </a:p>
          <a:p>
            <a:pPr marL="400050" lvl="0" indent="-400050">
              <a:buFont typeface="+mj-lt"/>
              <a:buAutoNum type="romanUcPeriod"/>
            </a:pPr>
            <a:r>
              <a:rPr lang="en-US" sz="2000" b="1" dirty="0"/>
              <a:t>Password Management:</a:t>
            </a:r>
            <a:r>
              <a:rPr lang="en-IN" sz="2000" b="1" dirty="0"/>
              <a:t> </a:t>
            </a:r>
            <a:r>
              <a:rPr lang="en-US" sz="2000" dirty="0"/>
              <a:t>Enable secure storage, generation, and retrieval with </a:t>
            </a:r>
            <a:r>
              <a:rPr lang="en-US" sz="2000" dirty="0" err="1"/>
              <a:t>FastAPI</a:t>
            </a:r>
            <a:r>
              <a:rPr lang="en-US" sz="2000" dirty="0"/>
              <a:t>, MongoDB, and AWS integration.</a:t>
            </a:r>
          </a:p>
          <a:p>
            <a:pPr marL="400050" lvl="0" indent="-400050">
              <a:buFont typeface="+mj-lt"/>
              <a:buAutoNum type="romanUcPeriod"/>
            </a:pPr>
            <a:r>
              <a:rPr lang="en-IN" sz="2000" b="1" dirty="0"/>
              <a:t>Two-Factor Authentication (2FA): </a:t>
            </a:r>
            <a:r>
              <a:rPr lang="en-IN" sz="2000" dirty="0"/>
              <a:t>Add SMS/email-based tokens for extra security during login and transactions.</a:t>
            </a:r>
          </a:p>
        </p:txBody>
      </p:sp>
      <p:pic>
        <p:nvPicPr>
          <p:cNvPr id="1046" name="Picture 22" descr="Tailwind Css Best Practices and ...">
            <a:extLst>
              <a:ext uri="{FF2B5EF4-FFF2-40B4-BE49-F238E27FC236}">
                <a16:creationId xmlns:a16="http://schemas.microsoft.com/office/drawing/2014/main" id="{6051CD75-364D-7620-3380-9A0B657E0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" t="30162" r="7770" b="31206"/>
          <a:stretch/>
        </p:blipFill>
        <p:spPr bwMode="auto">
          <a:xfrm>
            <a:off x="3915039" y="7985031"/>
            <a:ext cx="2296410" cy="520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91CF-F231-DFAD-9B0E-D2FE876D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>
            <a:extLst>
              <a:ext uri="{FF2B5EF4-FFF2-40B4-BE49-F238E27FC236}">
                <a16:creationId xmlns:a16="http://schemas.microsoft.com/office/drawing/2014/main" id="{E8E3E300-A12E-CA2B-09D2-BD5B0C494035}"/>
              </a:ext>
            </a:extLst>
          </p:cNvPr>
          <p:cNvSpPr>
            <a:spLocks/>
          </p:cNvSpPr>
          <p:nvPr/>
        </p:nvSpPr>
        <p:spPr bwMode="auto">
          <a:xfrm>
            <a:off x="-11723" y="0"/>
            <a:ext cx="18288000" cy="10287000"/>
          </a:xfrm>
          <a:custGeom>
            <a:avLst/>
            <a:gdLst>
              <a:gd name="T0" fmla="*/ 0 w 18288000"/>
              <a:gd name="T1" fmla="*/ 0 h 10287000"/>
              <a:gd name="T2" fmla="*/ 18288000 w 18288000"/>
              <a:gd name="T3" fmla="*/ 0 h 10287000"/>
              <a:gd name="T4" fmla="*/ 18288000 w 18288000"/>
              <a:gd name="T5" fmla="*/ 10287000 h 10287000"/>
              <a:gd name="T6" fmla="*/ 0 w 18288000"/>
              <a:gd name="T7" fmla="*/ 10287000 h 10287000"/>
              <a:gd name="T8" fmla="*/ 0 w 18288000"/>
              <a:gd name="T9" fmla="*/ 0 h 10287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C63549C-BF2A-1D24-D99A-7D62D603FCB1}"/>
              </a:ext>
            </a:extLst>
          </p:cNvPr>
          <p:cNvSpPr txBox="1"/>
          <p:nvPr/>
        </p:nvSpPr>
        <p:spPr>
          <a:xfrm>
            <a:off x="133338" y="1692056"/>
            <a:ext cx="17906999" cy="7566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fontAlgn="auto" hangingPunct="1">
              <a:lnSpc>
                <a:spcPts val="59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9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UNIQUENESS AND NOVELTY</a:t>
            </a:r>
          </a:p>
        </p:txBody>
      </p:sp>
      <p:grpSp>
        <p:nvGrpSpPr>
          <p:cNvPr id="5125" name="Group 5">
            <a:extLst>
              <a:ext uri="{FF2B5EF4-FFF2-40B4-BE49-F238E27FC236}">
                <a16:creationId xmlns:a16="http://schemas.microsoft.com/office/drawing/2014/main" id="{9E3C12E5-921F-902E-AF71-A45E3E65E951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739775"/>
            <a:ext cx="2676525" cy="577850"/>
            <a:chOff x="0" y="0"/>
            <a:chExt cx="3568759" cy="772033"/>
          </a:xfrm>
        </p:grpSpPr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CDB37163-4594-EB67-F40C-B14A4F649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568759" cy="772033"/>
            </a:xfrm>
            <a:custGeom>
              <a:avLst/>
              <a:gdLst>
                <a:gd name="T0" fmla="*/ 0 w 3568759"/>
                <a:gd name="T1" fmla="*/ 0 h 772033"/>
                <a:gd name="T2" fmla="*/ 3568759 w 3568759"/>
                <a:gd name="T3" fmla="*/ 0 h 772033"/>
                <a:gd name="T4" fmla="*/ 3568759 w 3568759"/>
                <a:gd name="T5" fmla="*/ 772033 h 772033"/>
                <a:gd name="T6" fmla="*/ 0 w 3568759"/>
                <a:gd name="T7" fmla="*/ 772033 h 772033"/>
                <a:gd name="T8" fmla="*/ 0 w 3568759"/>
                <a:gd name="T9" fmla="*/ 0 h 77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8759" h="772033">
                  <a:moveTo>
                    <a:pt x="0" y="0"/>
                  </a:moveTo>
                  <a:lnTo>
                    <a:pt x="3568759" y="0"/>
                  </a:lnTo>
                  <a:lnTo>
                    <a:pt x="3568759" y="772033"/>
                  </a:lnTo>
                  <a:lnTo>
                    <a:pt x="0" y="77203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F854609-8FA9-09E0-CB6F-E71992233DC3}"/>
                </a:ext>
              </a:extLst>
            </p:cNvPr>
            <p:cNvSpPr/>
            <p:nvPr/>
          </p:nvSpPr>
          <p:spPr>
            <a:xfrm>
              <a:off x="847723" y="0"/>
              <a:ext cx="2721036" cy="462863"/>
            </a:xfrm>
            <a:custGeom>
              <a:avLst/>
              <a:gdLst/>
              <a:ahLst/>
              <a:cxnLst/>
              <a:rect l="l" t="t" r="r" b="b"/>
              <a:pathLst>
                <a:path w="2721036" h="462863">
                  <a:moveTo>
                    <a:pt x="0" y="0"/>
                  </a:moveTo>
                  <a:lnTo>
                    <a:pt x="2721036" y="0"/>
                  </a:lnTo>
                  <a:lnTo>
                    <a:pt x="2721036" y="462863"/>
                  </a:lnTo>
                  <a:lnTo>
                    <a:pt x="0" y="462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154" b="-66795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BD816A3-86CA-0953-14D9-67875FFB7DCF}"/>
                </a:ext>
              </a:extLst>
            </p:cNvPr>
            <p:cNvSpPr/>
            <p:nvPr/>
          </p:nvSpPr>
          <p:spPr>
            <a:xfrm>
              <a:off x="847723" y="548527"/>
              <a:ext cx="2721036" cy="223506"/>
            </a:xfrm>
            <a:custGeom>
              <a:avLst/>
              <a:gdLst/>
              <a:ahLst/>
              <a:cxnLst/>
              <a:rect l="l" t="t" r="r" b="b"/>
              <a:pathLst>
                <a:path w="2721036" h="223506">
                  <a:moveTo>
                    <a:pt x="0" y="0"/>
                  </a:moveTo>
                  <a:lnTo>
                    <a:pt x="2721036" y="0"/>
                  </a:lnTo>
                  <a:lnTo>
                    <a:pt x="2721036" y="223506"/>
                  </a:lnTo>
                  <a:lnTo>
                    <a:pt x="0" y="223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1154" t="-24541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26" name="Group 9">
            <a:extLst>
              <a:ext uri="{FF2B5EF4-FFF2-40B4-BE49-F238E27FC236}">
                <a16:creationId xmlns:a16="http://schemas.microsoft.com/office/drawing/2014/main" id="{690812C8-9BFA-0C19-E4B8-FF9372954F00}"/>
              </a:ext>
            </a:extLst>
          </p:cNvPr>
          <p:cNvGrpSpPr>
            <a:grpSpLocks/>
          </p:cNvGrpSpPr>
          <p:nvPr/>
        </p:nvGrpSpPr>
        <p:grpSpPr bwMode="auto">
          <a:xfrm>
            <a:off x="12863513" y="739775"/>
            <a:ext cx="2046287" cy="623888"/>
            <a:chOff x="0" y="0"/>
            <a:chExt cx="2730335" cy="833364"/>
          </a:xfrm>
        </p:grpSpPr>
        <p:grpSp>
          <p:nvGrpSpPr>
            <p:cNvPr id="5127" name="Group 10">
              <a:extLst>
                <a:ext uri="{FF2B5EF4-FFF2-40B4-BE49-F238E27FC236}">
                  <a16:creationId xmlns:a16="http://schemas.microsoft.com/office/drawing/2014/main" id="{F227A27E-DA90-F564-0A5D-A5B3130D0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730335" cy="833364"/>
              <a:chOff x="0" y="0"/>
              <a:chExt cx="577484" cy="176262"/>
            </a:xfrm>
          </p:grpSpPr>
          <p:sp>
            <p:nvSpPr>
              <p:cNvPr id="5129" name="Freeform 11">
                <a:extLst>
                  <a:ext uri="{FF2B5EF4-FFF2-40B4-BE49-F238E27FC236}">
                    <a16:creationId xmlns:a16="http://schemas.microsoft.com/office/drawing/2014/main" id="{790B683F-7416-05D4-E516-45F3690E7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7484" cy="176262"/>
              </a:xfrm>
              <a:custGeom>
                <a:avLst/>
                <a:gdLst>
                  <a:gd name="T0" fmla="*/ 0 w 577484"/>
                  <a:gd name="T1" fmla="*/ 0 h 176262"/>
                  <a:gd name="T2" fmla="*/ 577484 w 577484"/>
                  <a:gd name="T3" fmla="*/ 0 h 176262"/>
                  <a:gd name="T4" fmla="*/ 577484 w 577484"/>
                  <a:gd name="T5" fmla="*/ 176262 h 176262"/>
                  <a:gd name="T6" fmla="*/ 0 w 577484"/>
                  <a:gd name="T7" fmla="*/ 176262 h 176262"/>
                  <a:gd name="T8" fmla="*/ 0 w 577484"/>
                  <a:gd name="T9" fmla="*/ 0 h 176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484" h="176262">
                    <a:moveTo>
                      <a:pt x="0" y="0"/>
                    </a:moveTo>
                    <a:lnTo>
                      <a:pt x="577484" y="0"/>
                    </a:lnTo>
                    <a:lnTo>
                      <a:pt x="577484" y="176262"/>
                    </a:lnTo>
                    <a:lnTo>
                      <a:pt x="0" y="176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0" name="TextBox 12">
                <a:extLst>
                  <a:ext uri="{FF2B5EF4-FFF2-40B4-BE49-F238E27FC236}">
                    <a16:creationId xmlns:a16="http://schemas.microsoft.com/office/drawing/2014/main" id="{B5DD5CED-7916-7671-25BC-D56505807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38100"/>
                <a:ext cx="577484" cy="21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2663"/>
                  </a:lnSpc>
                </a:pPr>
                <a:endParaRPr lang="en-US" altLang="en-US"/>
              </a:p>
            </p:txBody>
          </p:sp>
        </p:grpSp>
        <p:sp>
          <p:nvSpPr>
            <p:cNvPr id="5128" name="Freeform 13">
              <a:extLst>
                <a:ext uri="{FF2B5EF4-FFF2-40B4-BE49-F238E27FC236}">
                  <a16:creationId xmlns:a16="http://schemas.microsoft.com/office/drawing/2014/main" id="{EC18D06E-2777-9C2C-11AB-F1B615297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1" y="67833"/>
              <a:ext cx="2368885" cy="765532"/>
            </a:xfrm>
            <a:custGeom>
              <a:avLst/>
              <a:gdLst>
                <a:gd name="T0" fmla="*/ 0 w 2368885"/>
                <a:gd name="T1" fmla="*/ 0 h 765532"/>
                <a:gd name="T2" fmla="*/ 2368884 w 2368885"/>
                <a:gd name="T3" fmla="*/ 0 h 765532"/>
                <a:gd name="T4" fmla="*/ 2368884 w 2368885"/>
                <a:gd name="T5" fmla="*/ 765531 h 765532"/>
                <a:gd name="T6" fmla="*/ 0 w 2368885"/>
                <a:gd name="T7" fmla="*/ 765531 h 765532"/>
                <a:gd name="T8" fmla="*/ 0 w 2368885"/>
                <a:gd name="T9" fmla="*/ 0 h 765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8885" h="765532">
                  <a:moveTo>
                    <a:pt x="0" y="0"/>
                  </a:moveTo>
                  <a:lnTo>
                    <a:pt x="2368884" y="0"/>
                  </a:lnTo>
                  <a:lnTo>
                    <a:pt x="2368884" y="765531"/>
                  </a:lnTo>
                  <a:lnTo>
                    <a:pt x="0" y="76553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25A5B3-BA06-FFF8-B6F7-BE6863F3A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293694"/>
              </p:ext>
            </p:extLst>
          </p:nvPr>
        </p:nvGraphicFramePr>
        <p:xfrm>
          <a:off x="228601" y="2582610"/>
          <a:ext cx="10114339" cy="7323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9421">
                  <a:extLst>
                    <a:ext uri="{9D8B030D-6E8A-4147-A177-3AD203B41FA5}">
                      <a16:colId xmlns:a16="http://schemas.microsoft.com/office/drawing/2014/main" val="2793607170"/>
                    </a:ext>
                  </a:extLst>
                </a:gridCol>
                <a:gridCol w="1754524">
                  <a:extLst>
                    <a:ext uri="{9D8B030D-6E8A-4147-A177-3AD203B41FA5}">
                      <a16:colId xmlns:a16="http://schemas.microsoft.com/office/drawing/2014/main" val="1399486108"/>
                    </a:ext>
                  </a:extLst>
                </a:gridCol>
                <a:gridCol w="1735851">
                  <a:extLst>
                    <a:ext uri="{9D8B030D-6E8A-4147-A177-3AD203B41FA5}">
                      <a16:colId xmlns:a16="http://schemas.microsoft.com/office/drawing/2014/main" val="546115421"/>
                    </a:ext>
                  </a:extLst>
                </a:gridCol>
                <a:gridCol w="1678240">
                  <a:extLst>
                    <a:ext uri="{9D8B030D-6E8A-4147-A177-3AD203B41FA5}">
                      <a16:colId xmlns:a16="http://schemas.microsoft.com/office/drawing/2014/main" val="4285145245"/>
                    </a:ext>
                  </a:extLst>
                </a:gridCol>
                <a:gridCol w="1678240">
                  <a:extLst>
                    <a:ext uri="{9D8B030D-6E8A-4147-A177-3AD203B41FA5}">
                      <a16:colId xmlns:a16="http://schemas.microsoft.com/office/drawing/2014/main" val="3990876930"/>
                    </a:ext>
                  </a:extLst>
                </a:gridCol>
                <a:gridCol w="1468063">
                  <a:extLst>
                    <a:ext uri="{9D8B030D-6E8A-4147-A177-3AD203B41FA5}">
                      <a16:colId xmlns:a16="http://schemas.microsoft.com/office/drawing/2014/main" val="3714272721"/>
                    </a:ext>
                  </a:extLst>
                </a:gridCol>
              </a:tblGrid>
              <a:tr h="916444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Feature</a:t>
                      </a:r>
                      <a:endParaRPr lang="en-US" b="1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901037"/>
                  </a:ext>
                </a:extLst>
              </a:tr>
              <a:tr h="647877">
                <a:tc>
                  <a:txBody>
                    <a:bodyPr/>
                    <a:lstStyle/>
                    <a:p>
                      <a:r>
                        <a:rPr lang="en-US" dirty="0"/>
                        <a:t>Password Generation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567228"/>
                  </a:ext>
                </a:extLst>
              </a:tr>
              <a:tr h="790681">
                <a:tc>
                  <a:txBody>
                    <a:bodyPr/>
                    <a:lstStyle/>
                    <a:p>
                      <a:r>
                        <a:rPr lang="en-US" dirty="0"/>
                        <a:t>Multi-Factor</a:t>
                      </a:r>
                      <a:r>
                        <a:rPr lang="en-US" baseline="0" dirty="0"/>
                        <a:t> Authentication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900950"/>
                  </a:ext>
                </a:extLst>
              </a:tr>
              <a:tr h="790681">
                <a:tc>
                  <a:txBody>
                    <a:bodyPr/>
                    <a:lstStyle/>
                    <a:p>
                      <a:r>
                        <a:rPr lang="en-US" dirty="0"/>
                        <a:t>Cross-Platform Support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861926"/>
                  </a:ext>
                </a:extLst>
              </a:tr>
              <a:tr h="647877">
                <a:tc>
                  <a:txBody>
                    <a:bodyPr/>
                    <a:lstStyle/>
                    <a:p>
                      <a:r>
                        <a:rPr lang="en-US" dirty="0"/>
                        <a:t>Voice</a:t>
                      </a:r>
                      <a:r>
                        <a:rPr lang="en-US" baseline="0" dirty="0"/>
                        <a:t> Authentication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417458"/>
                  </a:ext>
                </a:extLst>
              </a:tr>
              <a:tr h="790681">
                <a:tc>
                  <a:txBody>
                    <a:bodyPr/>
                    <a:lstStyle/>
                    <a:p>
                      <a:r>
                        <a:rPr lang="en-US" dirty="0"/>
                        <a:t>Fingerprint Authentication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977951"/>
                  </a:ext>
                </a:extLst>
              </a:tr>
              <a:tr h="647877">
                <a:tc>
                  <a:txBody>
                    <a:bodyPr/>
                    <a:lstStyle/>
                    <a:p>
                      <a:r>
                        <a:rPr lang="en-US" dirty="0"/>
                        <a:t>Photo Authentication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984219"/>
                  </a:ext>
                </a:extLst>
              </a:tr>
              <a:tr h="632188">
                <a:tc>
                  <a:txBody>
                    <a:bodyPr/>
                    <a:lstStyle/>
                    <a:p>
                      <a:r>
                        <a:rPr lang="en-US" dirty="0"/>
                        <a:t>Auto Login Form Filling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539169"/>
                  </a:ext>
                </a:extLst>
              </a:tr>
              <a:tr h="903126">
                <a:tc>
                  <a:txBody>
                    <a:bodyPr/>
                    <a:lstStyle/>
                    <a:p>
                      <a:r>
                        <a:rPr lang="en-US"/>
                        <a:t>Browser Extention Available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008384"/>
                  </a:ext>
                </a:extLst>
              </a:tr>
              <a:tr h="536909">
                <a:tc>
                  <a:txBody>
                    <a:bodyPr/>
                    <a:lstStyle/>
                    <a:p>
                      <a:r>
                        <a:rPr lang="en-US" dirty="0"/>
                        <a:t>TOTP Generation</a:t>
                      </a:r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168544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98ED9F7E-8764-5BE9-707C-AC62CA408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7400" y="2781796"/>
            <a:ext cx="1693371" cy="5262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49C1A9E-C4A3-CA50-C9EB-823D201D20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2833" y="2827808"/>
            <a:ext cx="1634793" cy="4567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A8C85F-9255-048A-82A5-ED6E74A83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2781796"/>
            <a:ext cx="1569953" cy="53266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5E470F-3127-3250-724A-07431816D7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16602" y="2879741"/>
            <a:ext cx="1383792" cy="354102"/>
          </a:xfrm>
          <a:prstGeom prst="rect">
            <a:avLst/>
          </a:prstGeom>
        </p:spPr>
      </p:pic>
      <p:pic>
        <p:nvPicPr>
          <p:cNvPr id="8194" name="Picture 2" descr="Tick mark icon flat of check Royalty ...">
            <a:extLst>
              <a:ext uri="{FF2B5EF4-FFF2-40B4-BE49-F238E27FC236}">
                <a16:creationId xmlns:a16="http://schemas.microsoft.com/office/drawing/2014/main" id="{C75AD43F-C002-2BEB-25C2-B1C4B1949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590800" y="3577638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481B53D-477D-1517-DD01-62FD4FE835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91696" y="2851379"/>
            <a:ext cx="1524000" cy="410826"/>
          </a:xfrm>
          <a:prstGeom prst="rect">
            <a:avLst/>
          </a:prstGeom>
        </p:spPr>
      </p:pic>
      <p:pic>
        <p:nvPicPr>
          <p:cNvPr id="29" name="Picture 2" descr="Tick mark icon flat of check Royalty ...">
            <a:extLst>
              <a:ext uri="{FF2B5EF4-FFF2-40B4-BE49-F238E27FC236}">
                <a16:creationId xmlns:a16="http://schemas.microsoft.com/office/drawing/2014/main" id="{3A9F45ED-0F24-E3B3-3221-B63AD9CA6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590800" y="4334255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ick mark icon flat of check Royalty ...">
            <a:extLst>
              <a:ext uri="{FF2B5EF4-FFF2-40B4-BE49-F238E27FC236}">
                <a16:creationId xmlns:a16="http://schemas.microsoft.com/office/drawing/2014/main" id="{DCDA2E27-5E6F-1059-7446-FE10D644A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590800" y="5125772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ick mark icon flat of check Royalty ...">
            <a:extLst>
              <a:ext uri="{FF2B5EF4-FFF2-40B4-BE49-F238E27FC236}">
                <a16:creationId xmlns:a16="http://schemas.microsoft.com/office/drawing/2014/main" id="{CE2B61DA-6702-51F0-A6A2-DC0859AA6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590800" y="5825737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Tick mark icon flat of check Royalty ...">
            <a:extLst>
              <a:ext uri="{FF2B5EF4-FFF2-40B4-BE49-F238E27FC236}">
                <a16:creationId xmlns:a16="http://schemas.microsoft.com/office/drawing/2014/main" id="{1F5F8180-CBD7-F3E5-C293-981CC5212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590800" y="6525702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Tick mark icon flat of check Royalty ...">
            <a:extLst>
              <a:ext uri="{FF2B5EF4-FFF2-40B4-BE49-F238E27FC236}">
                <a16:creationId xmlns:a16="http://schemas.microsoft.com/office/drawing/2014/main" id="{4CEBE6C7-53EF-B09E-FB28-30DAEDB549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602992" y="7253363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Tick mark icon flat of check Royalty ...">
            <a:extLst>
              <a:ext uri="{FF2B5EF4-FFF2-40B4-BE49-F238E27FC236}">
                <a16:creationId xmlns:a16="http://schemas.microsoft.com/office/drawing/2014/main" id="{58699B8D-498F-78CF-1ED5-95F270E48A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602992" y="7887630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ick mark icon flat of check Royalty ...">
            <a:extLst>
              <a:ext uri="{FF2B5EF4-FFF2-40B4-BE49-F238E27FC236}">
                <a16:creationId xmlns:a16="http://schemas.microsoft.com/office/drawing/2014/main" id="{2AFFE22F-0ED0-DFBB-4A79-13CBDB44CC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602992" y="8680989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Tick mark icon flat of check Royalty ...">
            <a:extLst>
              <a:ext uri="{FF2B5EF4-FFF2-40B4-BE49-F238E27FC236}">
                <a16:creationId xmlns:a16="http://schemas.microsoft.com/office/drawing/2014/main" id="{DC66B738-FC44-0706-967B-A05A91A0E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9330078" y="8638292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ick mark icon flat of check Royalty ...">
            <a:extLst>
              <a:ext uri="{FF2B5EF4-FFF2-40B4-BE49-F238E27FC236}">
                <a16:creationId xmlns:a16="http://schemas.microsoft.com/office/drawing/2014/main" id="{36982CA9-8164-AE01-C9E1-FE80D9B7F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9330078" y="7879305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ick mark icon flat of check Royalty ...">
            <a:extLst>
              <a:ext uri="{FF2B5EF4-FFF2-40B4-BE49-F238E27FC236}">
                <a16:creationId xmlns:a16="http://schemas.microsoft.com/office/drawing/2014/main" id="{40B6450B-3D12-E415-40EE-A4361CC31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9379898" y="5136236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Crossmark Images – Browse 401 Stock ...">
            <a:extLst>
              <a:ext uri="{FF2B5EF4-FFF2-40B4-BE49-F238E27FC236}">
                <a16:creationId xmlns:a16="http://schemas.microsoft.com/office/drawing/2014/main" id="{EF8FBC0C-8441-AEF3-D514-EF25E6193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31629" y="582580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rossmark Images – Browse 401 Stock ...">
            <a:extLst>
              <a:ext uri="{FF2B5EF4-FFF2-40B4-BE49-F238E27FC236}">
                <a16:creationId xmlns:a16="http://schemas.microsoft.com/office/drawing/2014/main" id="{2CCEA68B-1116-7446-15E4-602084270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9741" y="58515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Crossmark Images – Browse 401 Stock ...">
            <a:extLst>
              <a:ext uri="{FF2B5EF4-FFF2-40B4-BE49-F238E27FC236}">
                <a16:creationId xmlns:a16="http://schemas.microsoft.com/office/drawing/2014/main" id="{B517E71F-65D8-B152-BD7F-5E1592C97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61970" y="582573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rossmark Images – Browse 401 Stock ...">
            <a:extLst>
              <a:ext uri="{FF2B5EF4-FFF2-40B4-BE49-F238E27FC236}">
                <a16:creationId xmlns:a16="http://schemas.microsoft.com/office/drawing/2014/main" id="{FB688B25-53C2-45F4-8527-95DCE214A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74199" y="58515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Crossmark Images – Browse 401 Stock ...">
            <a:extLst>
              <a:ext uri="{FF2B5EF4-FFF2-40B4-BE49-F238E27FC236}">
                <a16:creationId xmlns:a16="http://schemas.microsoft.com/office/drawing/2014/main" id="{2FC3CE2B-4DD7-5AB5-D0D1-A773FF4A1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9741" y="72444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Tick mark icon flat of check Royalty ...">
            <a:extLst>
              <a:ext uri="{FF2B5EF4-FFF2-40B4-BE49-F238E27FC236}">
                <a16:creationId xmlns:a16="http://schemas.microsoft.com/office/drawing/2014/main" id="{3E1FCB2B-F233-4ACE-A41E-CB4E1F596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7761970" y="7218591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Tick mark icon flat of check Royalty ...">
            <a:extLst>
              <a:ext uri="{FF2B5EF4-FFF2-40B4-BE49-F238E27FC236}">
                <a16:creationId xmlns:a16="http://schemas.microsoft.com/office/drawing/2014/main" id="{7C5F4375-8E58-954A-EB16-681938C60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9313346" y="7236531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Crossmark Images – Browse 401 Stock ...">
            <a:extLst>
              <a:ext uri="{FF2B5EF4-FFF2-40B4-BE49-F238E27FC236}">
                <a16:creationId xmlns:a16="http://schemas.microsoft.com/office/drawing/2014/main" id="{7A24766B-6935-C673-C33F-C98C10BB0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31629" y="7276023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Tick mark icon flat of check Royalty ...">
            <a:extLst>
              <a:ext uri="{FF2B5EF4-FFF2-40B4-BE49-F238E27FC236}">
                <a16:creationId xmlns:a16="http://schemas.microsoft.com/office/drawing/2014/main" id="{EF791E26-FDED-899A-B461-EFBB861D4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4419600" y="4285147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Tick mark icon flat of check Royalty ...">
            <a:extLst>
              <a:ext uri="{FF2B5EF4-FFF2-40B4-BE49-F238E27FC236}">
                <a16:creationId xmlns:a16="http://schemas.microsoft.com/office/drawing/2014/main" id="{30DDB6D6-904A-40FE-494B-89C5C2350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4419600" y="5076664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Tick mark icon flat of check Royalty ...">
            <a:extLst>
              <a:ext uri="{FF2B5EF4-FFF2-40B4-BE49-F238E27FC236}">
                <a16:creationId xmlns:a16="http://schemas.microsoft.com/office/drawing/2014/main" id="{5EA3199A-EBAF-864F-3167-BE9752858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4419600" y="6520997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Tick mark icon flat of check Royalty ...">
            <a:extLst>
              <a:ext uri="{FF2B5EF4-FFF2-40B4-BE49-F238E27FC236}">
                <a16:creationId xmlns:a16="http://schemas.microsoft.com/office/drawing/2014/main" id="{4529BB64-9734-6EA3-B885-63BBF6F49E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6141253" y="5076663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rossmark Images – Browse 401 Stock ...">
            <a:extLst>
              <a:ext uri="{FF2B5EF4-FFF2-40B4-BE49-F238E27FC236}">
                <a16:creationId xmlns:a16="http://schemas.microsoft.com/office/drawing/2014/main" id="{B65E5788-19B5-A71D-D05E-C06CEB585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9741" y="432389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Tick mark icon flat of check Royalty ...">
            <a:extLst>
              <a:ext uri="{FF2B5EF4-FFF2-40B4-BE49-F238E27FC236}">
                <a16:creationId xmlns:a16="http://schemas.microsoft.com/office/drawing/2014/main" id="{9CBD02A5-0AC7-6948-F430-956BD4F07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7724962" y="5076663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Crossmark Images – Browse 401 Stock ...">
            <a:extLst>
              <a:ext uri="{FF2B5EF4-FFF2-40B4-BE49-F238E27FC236}">
                <a16:creationId xmlns:a16="http://schemas.microsoft.com/office/drawing/2014/main" id="{F9711302-43D0-1EC2-C2D6-908425CD1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4962" y="4315371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Tick mark icon flat of check Royalty ...">
            <a:extLst>
              <a:ext uri="{FF2B5EF4-FFF2-40B4-BE49-F238E27FC236}">
                <a16:creationId xmlns:a16="http://schemas.microsoft.com/office/drawing/2014/main" id="{FEEC8D8A-0FFE-4612-859E-419F52D231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6145982" y="6513006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Tick mark icon flat of check Royalty ...">
            <a:extLst>
              <a:ext uri="{FF2B5EF4-FFF2-40B4-BE49-F238E27FC236}">
                <a16:creationId xmlns:a16="http://schemas.microsoft.com/office/drawing/2014/main" id="{51BCF4B8-B881-1F7B-B609-B25DFD66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4431629" y="7887629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Tick mark icon flat of check Royalty ...">
            <a:extLst>
              <a:ext uri="{FF2B5EF4-FFF2-40B4-BE49-F238E27FC236}">
                <a16:creationId xmlns:a16="http://schemas.microsoft.com/office/drawing/2014/main" id="{BE7DE965-5F96-66E9-0823-AAB5E4B08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7781715" y="6543390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Tick mark icon flat of check Royalty ...">
            <a:extLst>
              <a:ext uri="{FF2B5EF4-FFF2-40B4-BE49-F238E27FC236}">
                <a16:creationId xmlns:a16="http://schemas.microsoft.com/office/drawing/2014/main" id="{A512E654-8247-9985-311A-6453E275FA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4419600" y="9367276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Crossmark Images – Browse 401 Stock ...">
            <a:extLst>
              <a:ext uri="{FF2B5EF4-FFF2-40B4-BE49-F238E27FC236}">
                <a16:creationId xmlns:a16="http://schemas.microsoft.com/office/drawing/2014/main" id="{CE99CA46-AA6F-E14B-34B5-28BDE8A5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5788" y="866411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Tick mark icon flat of check Royalty ...">
            <a:extLst>
              <a:ext uri="{FF2B5EF4-FFF2-40B4-BE49-F238E27FC236}">
                <a16:creationId xmlns:a16="http://schemas.microsoft.com/office/drawing/2014/main" id="{3955F03A-24F8-79FD-979B-7946A59CE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6141253" y="3519133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" name="Picture 2" descr="Tick mark icon flat of check Royalty ...">
            <a:extLst>
              <a:ext uri="{FF2B5EF4-FFF2-40B4-BE49-F238E27FC236}">
                <a16:creationId xmlns:a16="http://schemas.microsoft.com/office/drawing/2014/main" id="{FA082A20-744A-F9AD-1F7A-690E0F2A7F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4431629" y="3534221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2" descr="Tick mark icon flat of check Royalty ...">
            <a:extLst>
              <a:ext uri="{FF2B5EF4-FFF2-40B4-BE49-F238E27FC236}">
                <a16:creationId xmlns:a16="http://schemas.microsoft.com/office/drawing/2014/main" id="{F29E4103-8EC1-9E26-ACD3-56707F5FD2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7761970" y="3546081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5" name="Picture 2" descr="Tick mark icon flat of check Royalty ...">
            <a:extLst>
              <a:ext uri="{FF2B5EF4-FFF2-40B4-BE49-F238E27FC236}">
                <a16:creationId xmlns:a16="http://schemas.microsoft.com/office/drawing/2014/main" id="{14FDDA2B-A896-9255-A9BD-B330EF0B2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9363839" y="3583415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4" descr="Crossmark Images – Browse 401 Stock ...">
            <a:extLst>
              <a:ext uri="{FF2B5EF4-FFF2-40B4-BE49-F238E27FC236}">
                <a16:creationId xmlns:a16="http://schemas.microsoft.com/office/drawing/2014/main" id="{0ADFBFA5-CD8C-8961-9D49-47FF9CD9B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19600" y="8679464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4" descr="Crossmark Images – Browse 401 Stock ...">
            <a:extLst>
              <a:ext uri="{FF2B5EF4-FFF2-40B4-BE49-F238E27FC236}">
                <a16:creationId xmlns:a16="http://schemas.microsoft.com/office/drawing/2014/main" id="{3DA23583-AC7A-2D8A-D72C-32082B384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81715" y="8726739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9" name="Picture 2" descr="Tick mark icon flat of check Royalty ...">
            <a:extLst>
              <a:ext uri="{FF2B5EF4-FFF2-40B4-BE49-F238E27FC236}">
                <a16:creationId xmlns:a16="http://schemas.microsoft.com/office/drawing/2014/main" id="{9A6F0C66-0FD6-4F1D-0F8D-76885932DD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6163033" y="7887629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2" descr="Tick mark icon flat of check Royalty ...">
            <a:extLst>
              <a:ext uri="{FF2B5EF4-FFF2-40B4-BE49-F238E27FC236}">
                <a16:creationId xmlns:a16="http://schemas.microsoft.com/office/drawing/2014/main" id="{8CB485BD-3F2D-94B0-B59D-10C8592BA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7743727" y="7896515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1" name="Picture 4" descr="Crossmark Images – Browse 401 Stock ...">
            <a:extLst>
              <a:ext uri="{FF2B5EF4-FFF2-40B4-BE49-F238E27FC236}">
                <a16:creationId xmlns:a16="http://schemas.microsoft.com/office/drawing/2014/main" id="{DC0C83C3-B055-E0E2-A6A0-1E6D5F1C0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30078" y="6595027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2" descr="Tick mark icon flat of check Royalty ...">
            <a:extLst>
              <a:ext uri="{FF2B5EF4-FFF2-40B4-BE49-F238E27FC236}">
                <a16:creationId xmlns:a16="http://schemas.microsoft.com/office/drawing/2014/main" id="{FF508AD0-BB95-10C7-3053-5456AF04E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6122796" y="9369991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3" name="Picture 2" descr="Tick mark icon flat of check Royalty ...">
            <a:extLst>
              <a:ext uri="{FF2B5EF4-FFF2-40B4-BE49-F238E27FC236}">
                <a16:creationId xmlns:a16="http://schemas.microsoft.com/office/drawing/2014/main" id="{C839474B-048C-E8B6-0568-94142846B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7783432" y="9363242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2" descr="Tick mark icon flat of check Royalty ...">
            <a:extLst>
              <a:ext uri="{FF2B5EF4-FFF2-40B4-BE49-F238E27FC236}">
                <a16:creationId xmlns:a16="http://schemas.microsoft.com/office/drawing/2014/main" id="{0F80BE15-26F1-3D0A-7902-DE6F5D0B7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9376813" y="9392741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5" name="Picture 2" descr="Tick mark icon flat of check Royalty ...">
            <a:extLst>
              <a:ext uri="{FF2B5EF4-FFF2-40B4-BE49-F238E27FC236}">
                <a16:creationId xmlns:a16="http://schemas.microsoft.com/office/drawing/2014/main" id="{F715385A-09D8-0299-9D06-E836461A4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7" t="8089" r="12213" b="15004"/>
          <a:stretch/>
        </p:blipFill>
        <p:spPr bwMode="auto">
          <a:xfrm>
            <a:off x="2602992" y="9392741"/>
            <a:ext cx="457200" cy="5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4" descr="Crossmark Images – Browse 401 Stock ...">
            <a:extLst>
              <a:ext uri="{FF2B5EF4-FFF2-40B4-BE49-F238E27FC236}">
                <a16:creationId xmlns:a16="http://schemas.microsoft.com/office/drawing/2014/main" id="{37D129E7-9EBE-72B4-94B0-939540C3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63839" y="4334255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500517-CF84-8D97-6328-36640C60BC90}"/>
              </a:ext>
            </a:extLst>
          </p:cNvPr>
          <p:cNvSpPr txBox="1"/>
          <p:nvPr/>
        </p:nvSpPr>
        <p:spPr>
          <a:xfrm>
            <a:off x="10610849" y="2541632"/>
            <a:ext cx="7448549" cy="738663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i="0" u="none" strike="noStrike" dirty="0">
                <a:solidFill>
                  <a:srgbClr val="000000"/>
                </a:solidFill>
                <a:effectLst/>
              </a:rPr>
              <a:t>Unique Value Proposition 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(UVP) for 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</a:rPr>
              <a:t>BioVault</a:t>
            </a:r>
            <a:endParaRPr lang="en-IN" sz="2000" b="1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Triple-Biometric Security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: Industry-leading multi-biometric authentication with voice, fingerprint, and photo recognition for unparalleled protection and convenience.</a:t>
            </a:r>
          </a:p>
          <a:p>
            <a:pPr>
              <a:buFont typeface="+mj-lt"/>
              <a:buAutoNum type="arabicPeriod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Seamless Multi-Platform Integration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: Access your vault securely across a website, Android app, and Chrome extension with unified, user-friendly functionality.</a:t>
            </a:r>
          </a:p>
          <a:p>
            <a:pPr>
              <a:buFont typeface="+mj-lt"/>
              <a:buAutoNum type="arabicPeriod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Cutting-Edge Backend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: Built using </a:t>
            </a: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FastAPI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 for lightning-fast performance, scalability, and secure API interactions, paired </a:t>
            </a: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Cloudinary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 with for encrypted data storage.</a:t>
            </a:r>
          </a:p>
          <a:p>
            <a:pPr>
              <a:buFont typeface="+mj-lt"/>
              <a:buAutoNum type="arabicPeriod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Enhanced Security with TOTP</a:t>
            </a:r>
            <a:r>
              <a:rPr lang="en-IN" i="0" u="none" strike="noStrike" dirty="0">
                <a:solidFill>
                  <a:srgbClr val="000000"/>
                </a:solidFill>
                <a:effectLst/>
              </a:rPr>
              <a:t>: Native integration of Time-Based One-Time Passwords (TOTP) ensures an extra layer of security for your accounts.</a:t>
            </a:r>
          </a:p>
          <a:p>
            <a:pPr>
              <a:buFont typeface="+mj-lt"/>
              <a:buAutoNum type="arabicPeriod"/>
            </a:pPr>
            <a:endParaRPr lang="en-IN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Advanced Encryption Standards: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We employ AES-256 encryption, a higher standard than the commonly used ChaCha20, ensuring top-tier security for user data.</a:t>
            </a:r>
          </a:p>
          <a:p>
            <a:pPr>
              <a:buFont typeface="+mj-lt"/>
              <a:buAutoNum type="arabicPeriod"/>
            </a:pPr>
            <a:endParaRPr lang="en-IN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User-Centric Design: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Our platform offers a seamless and intuitive user experience across multiple platforms, ensuring accessibility and ease of use.</a:t>
            </a:r>
          </a:p>
          <a:p>
            <a:pPr>
              <a:buFont typeface="+mj-lt"/>
              <a:buAutoNum type="arabicPeriod"/>
            </a:pPr>
            <a:endParaRPr lang="en-IN" dirty="0">
              <a:solidFill>
                <a:srgbClr val="000000"/>
              </a:solidFill>
              <a:latin typeface="-webkit-standard"/>
            </a:endParaRPr>
          </a:p>
          <a:p>
            <a:pPr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Future-Ready Technology:</a:t>
            </a:r>
            <a:r>
              <a:rPr lang="en-IN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Embracing multi-biometric authentication positions our solution at the forefront of security technology, catering to evolving user needs and preferences.</a:t>
            </a:r>
          </a:p>
        </p:txBody>
      </p:sp>
    </p:spTree>
    <p:extLst>
      <p:ext uri="{BB962C8B-B14F-4D97-AF65-F5344CB8AC3E}">
        <p14:creationId xmlns:p14="http://schemas.microsoft.com/office/powerpoint/2010/main" val="2458833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>
            <a:extLst>
              <a:ext uri="{FF2B5EF4-FFF2-40B4-BE49-F238E27FC236}">
                <a16:creationId xmlns:a16="http://schemas.microsoft.com/office/drawing/2014/main" id="{16FC9A94-F7B2-2747-FE2B-6D35156F561F}"/>
              </a:ext>
            </a:extLst>
          </p:cNvPr>
          <p:cNvSpPr>
            <a:spLocks/>
          </p:cNvSpPr>
          <p:nvPr/>
        </p:nvSpPr>
        <p:spPr bwMode="auto">
          <a:xfrm>
            <a:off x="-19665" y="0"/>
            <a:ext cx="18288000" cy="10287000"/>
          </a:xfrm>
          <a:custGeom>
            <a:avLst/>
            <a:gdLst>
              <a:gd name="T0" fmla="*/ 0 w 18288000"/>
              <a:gd name="T1" fmla="*/ 0 h 10287000"/>
              <a:gd name="T2" fmla="*/ 18288000 w 18288000"/>
              <a:gd name="T3" fmla="*/ 0 h 10287000"/>
              <a:gd name="T4" fmla="*/ 18288000 w 18288000"/>
              <a:gd name="T5" fmla="*/ 10287000 h 10287000"/>
              <a:gd name="T6" fmla="*/ 0 w 18288000"/>
              <a:gd name="T7" fmla="*/ 10287000 h 10287000"/>
              <a:gd name="T8" fmla="*/ 0 w 18288000"/>
              <a:gd name="T9" fmla="*/ 0 h 10287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9DCAB25-3E32-2CEB-7228-931E1F4479A6}"/>
              </a:ext>
            </a:extLst>
          </p:cNvPr>
          <p:cNvSpPr txBox="1"/>
          <p:nvPr/>
        </p:nvSpPr>
        <p:spPr>
          <a:xfrm>
            <a:off x="311531" y="1825993"/>
            <a:ext cx="16275050" cy="756617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algn="ctr" eaLnBrk="1" fontAlgn="auto" hangingPunct="1">
              <a:lnSpc>
                <a:spcPts val="59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9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FEASIBILITY AND VIABILITY</a:t>
            </a:r>
          </a:p>
        </p:txBody>
      </p:sp>
      <p:grpSp>
        <p:nvGrpSpPr>
          <p:cNvPr id="5125" name="Group 5">
            <a:extLst>
              <a:ext uri="{FF2B5EF4-FFF2-40B4-BE49-F238E27FC236}">
                <a16:creationId xmlns:a16="http://schemas.microsoft.com/office/drawing/2014/main" id="{705BB4A9-AD22-92FE-D2A4-D4B2AABEBABF}"/>
              </a:ext>
            </a:extLst>
          </p:cNvPr>
          <p:cNvGrpSpPr>
            <a:grpSpLocks/>
          </p:cNvGrpSpPr>
          <p:nvPr/>
        </p:nvGrpSpPr>
        <p:grpSpPr bwMode="auto">
          <a:xfrm>
            <a:off x="2540000" y="739775"/>
            <a:ext cx="2676525" cy="577850"/>
            <a:chOff x="0" y="0"/>
            <a:chExt cx="3568759" cy="772033"/>
          </a:xfrm>
        </p:grpSpPr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FC5332D3-ECAB-4BF5-27F5-8F8CD78A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568759" cy="772033"/>
            </a:xfrm>
            <a:custGeom>
              <a:avLst/>
              <a:gdLst>
                <a:gd name="T0" fmla="*/ 0 w 3568759"/>
                <a:gd name="T1" fmla="*/ 0 h 772033"/>
                <a:gd name="T2" fmla="*/ 3568759 w 3568759"/>
                <a:gd name="T3" fmla="*/ 0 h 772033"/>
                <a:gd name="T4" fmla="*/ 3568759 w 3568759"/>
                <a:gd name="T5" fmla="*/ 772033 h 772033"/>
                <a:gd name="T6" fmla="*/ 0 w 3568759"/>
                <a:gd name="T7" fmla="*/ 772033 h 772033"/>
                <a:gd name="T8" fmla="*/ 0 w 3568759"/>
                <a:gd name="T9" fmla="*/ 0 h 77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8759" h="772033">
                  <a:moveTo>
                    <a:pt x="0" y="0"/>
                  </a:moveTo>
                  <a:lnTo>
                    <a:pt x="3568759" y="0"/>
                  </a:lnTo>
                  <a:lnTo>
                    <a:pt x="3568759" y="772033"/>
                  </a:lnTo>
                  <a:lnTo>
                    <a:pt x="0" y="77203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943492-98CC-3B6E-D9D3-024F383223E1}"/>
                </a:ext>
              </a:extLst>
            </p:cNvPr>
            <p:cNvSpPr/>
            <p:nvPr/>
          </p:nvSpPr>
          <p:spPr>
            <a:xfrm>
              <a:off x="847723" y="0"/>
              <a:ext cx="2721036" cy="462863"/>
            </a:xfrm>
            <a:custGeom>
              <a:avLst/>
              <a:gdLst/>
              <a:ahLst/>
              <a:cxnLst/>
              <a:rect l="l" t="t" r="r" b="b"/>
              <a:pathLst>
                <a:path w="2721036" h="462863">
                  <a:moveTo>
                    <a:pt x="0" y="0"/>
                  </a:moveTo>
                  <a:lnTo>
                    <a:pt x="2721036" y="0"/>
                  </a:lnTo>
                  <a:lnTo>
                    <a:pt x="2721036" y="462863"/>
                  </a:lnTo>
                  <a:lnTo>
                    <a:pt x="0" y="462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154" b="-66795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F0AD8-8EFA-CF48-572E-61388F941ED9}"/>
                </a:ext>
              </a:extLst>
            </p:cNvPr>
            <p:cNvSpPr/>
            <p:nvPr/>
          </p:nvSpPr>
          <p:spPr>
            <a:xfrm>
              <a:off x="847723" y="548527"/>
              <a:ext cx="2721036" cy="223506"/>
            </a:xfrm>
            <a:custGeom>
              <a:avLst/>
              <a:gdLst/>
              <a:ahLst/>
              <a:cxnLst/>
              <a:rect l="l" t="t" r="r" b="b"/>
              <a:pathLst>
                <a:path w="2721036" h="223506">
                  <a:moveTo>
                    <a:pt x="0" y="0"/>
                  </a:moveTo>
                  <a:lnTo>
                    <a:pt x="2721036" y="0"/>
                  </a:lnTo>
                  <a:lnTo>
                    <a:pt x="2721036" y="223506"/>
                  </a:lnTo>
                  <a:lnTo>
                    <a:pt x="0" y="223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1154" t="-24541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126" name="Group 9">
            <a:extLst>
              <a:ext uri="{FF2B5EF4-FFF2-40B4-BE49-F238E27FC236}">
                <a16:creationId xmlns:a16="http://schemas.microsoft.com/office/drawing/2014/main" id="{7214364A-7455-F8F9-8671-E7D3F050F408}"/>
              </a:ext>
            </a:extLst>
          </p:cNvPr>
          <p:cNvGrpSpPr>
            <a:grpSpLocks/>
          </p:cNvGrpSpPr>
          <p:nvPr/>
        </p:nvGrpSpPr>
        <p:grpSpPr bwMode="auto">
          <a:xfrm>
            <a:off x="12863513" y="739775"/>
            <a:ext cx="2046287" cy="623888"/>
            <a:chOff x="0" y="0"/>
            <a:chExt cx="2730335" cy="833364"/>
          </a:xfrm>
        </p:grpSpPr>
        <p:grpSp>
          <p:nvGrpSpPr>
            <p:cNvPr id="5127" name="Group 10">
              <a:extLst>
                <a:ext uri="{FF2B5EF4-FFF2-40B4-BE49-F238E27FC236}">
                  <a16:creationId xmlns:a16="http://schemas.microsoft.com/office/drawing/2014/main" id="{DC311435-D0C5-C57F-D905-2B68C5E323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730335" cy="833364"/>
              <a:chOff x="0" y="0"/>
              <a:chExt cx="577484" cy="176262"/>
            </a:xfrm>
          </p:grpSpPr>
          <p:sp>
            <p:nvSpPr>
              <p:cNvPr id="5129" name="Freeform 11">
                <a:extLst>
                  <a:ext uri="{FF2B5EF4-FFF2-40B4-BE49-F238E27FC236}">
                    <a16:creationId xmlns:a16="http://schemas.microsoft.com/office/drawing/2014/main" id="{349ECB1A-D5C5-0548-843D-C15EE3238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7484" cy="176262"/>
              </a:xfrm>
              <a:custGeom>
                <a:avLst/>
                <a:gdLst>
                  <a:gd name="T0" fmla="*/ 0 w 577484"/>
                  <a:gd name="T1" fmla="*/ 0 h 176262"/>
                  <a:gd name="T2" fmla="*/ 577484 w 577484"/>
                  <a:gd name="T3" fmla="*/ 0 h 176262"/>
                  <a:gd name="T4" fmla="*/ 577484 w 577484"/>
                  <a:gd name="T5" fmla="*/ 176262 h 176262"/>
                  <a:gd name="T6" fmla="*/ 0 w 577484"/>
                  <a:gd name="T7" fmla="*/ 176262 h 176262"/>
                  <a:gd name="T8" fmla="*/ 0 w 577484"/>
                  <a:gd name="T9" fmla="*/ 0 h 176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484" h="176262">
                    <a:moveTo>
                      <a:pt x="0" y="0"/>
                    </a:moveTo>
                    <a:lnTo>
                      <a:pt x="577484" y="0"/>
                    </a:lnTo>
                    <a:lnTo>
                      <a:pt x="577484" y="176262"/>
                    </a:lnTo>
                    <a:lnTo>
                      <a:pt x="0" y="176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30" name="TextBox 12">
                <a:extLst>
                  <a:ext uri="{FF2B5EF4-FFF2-40B4-BE49-F238E27FC236}">
                    <a16:creationId xmlns:a16="http://schemas.microsoft.com/office/drawing/2014/main" id="{F02C6C3F-0719-1636-CD20-56CECF768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38100"/>
                <a:ext cx="577484" cy="21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2663"/>
                  </a:lnSpc>
                </a:pPr>
                <a:endParaRPr lang="en-US" altLang="en-US"/>
              </a:p>
            </p:txBody>
          </p:sp>
        </p:grpSp>
        <p:sp>
          <p:nvSpPr>
            <p:cNvPr id="5128" name="Freeform 13">
              <a:extLst>
                <a:ext uri="{FF2B5EF4-FFF2-40B4-BE49-F238E27FC236}">
                  <a16:creationId xmlns:a16="http://schemas.microsoft.com/office/drawing/2014/main" id="{7CA83C8E-4F0C-6B77-0572-611F7159E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1" y="67833"/>
              <a:ext cx="2368885" cy="765532"/>
            </a:xfrm>
            <a:custGeom>
              <a:avLst/>
              <a:gdLst>
                <a:gd name="T0" fmla="*/ 0 w 2368885"/>
                <a:gd name="T1" fmla="*/ 0 h 765532"/>
                <a:gd name="T2" fmla="*/ 2368884 w 2368885"/>
                <a:gd name="T3" fmla="*/ 0 h 765532"/>
                <a:gd name="T4" fmla="*/ 2368884 w 2368885"/>
                <a:gd name="T5" fmla="*/ 765531 h 765532"/>
                <a:gd name="T6" fmla="*/ 0 w 2368885"/>
                <a:gd name="T7" fmla="*/ 765531 h 765532"/>
                <a:gd name="T8" fmla="*/ 0 w 2368885"/>
                <a:gd name="T9" fmla="*/ 0 h 765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8885" h="765532">
                  <a:moveTo>
                    <a:pt x="0" y="0"/>
                  </a:moveTo>
                  <a:lnTo>
                    <a:pt x="2368884" y="0"/>
                  </a:lnTo>
                  <a:lnTo>
                    <a:pt x="2368884" y="765531"/>
                  </a:lnTo>
                  <a:lnTo>
                    <a:pt x="0" y="76553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7FE6F4-03C7-0B00-5643-DAE96E9F0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56511"/>
              </p:ext>
            </p:extLst>
          </p:nvPr>
        </p:nvGraphicFramePr>
        <p:xfrm>
          <a:off x="7984894" y="2661315"/>
          <a:ext cx="8894418" cy="7182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209">
                  <a:extLst>
                    <a:ext uri="{9D8B030D-6E8A-4147-A177-3AD203B41FA5}">
                      <a16:colId xmlns:a16="http://schemas.microsoft.com/office/drawing/2014/main" val="1342850539"/>
                    </a:ext>
                  </a:extLst>
                </a:gridCol>
                <a:gridCol w="4447209">
                  <a:extLst>
                    <a:ext uri="{9D8B030D-6E8A-4147-A177-3AD203B41FA5}">
                      <a16:colId xmlns:a16="http://schemas.microsoft.com/office/drawing/2014/main" val="2751062221"/>
                    </a:ext>
                  </a:extLst>
                </a:gridCol>
              </a:tblGrid>
              <a:tr h="116256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Potential Challenges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Strategies to Overcome: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604321"/>
                  </a:ext>
                </a:extLst>
              </a:tr>
              <a:tr h="2006621">
                <a:tc>
                  <a:txBody>
                    <a:bodyPr/>
                    <a:lstStyle/>
                    <a:p>
                      <a:r>
                        <a:rPr lang="en-US" sz="2400" b="1" dirty="0"/>
                        <a:t>Technical Risks:</a:t>
                      </a:r>
                    </a:p>
                    <a:p>
                      <a:r>
                        <a:rPr lang="en-US" sz="2400" dirty="0"/>
                        <a:t>Data security concerns and vulnerabilities in APIs and cloud services.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Technical Solutions:</a:t>
                      </a:r>
                    </a:p>
                    <a:p>
                      <a:r>
                        <a:rPr lang="en-US" sz="2400"/>
                        <a:t>Conduct regular security audits and provide offline access features.</a:t>
                      </a:r>
                      <a:endParaRPr lang="en-IN" sz="240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338544"/>
                  </a:ext>
                </a:extLst>
              </a:tr>
              <a:tr h="2006621">
                <a:tc>
                  <a:txBody>
                    <a:bodyPr/>
                    <a:lstStyle/>
                    <a:p>
                      <a:r>
                        <a:rPr lang="en-US" sz="2400" b="1" dirty="0"/>
                        <a:t>Operational Risks:</a:t>
                      </a:r>
                    </a:p>
                    <a:p>
                      <a:r>
                        <a:rPr lang="en-US" sz="2400" dirty="0"/>
                        <a:t>Server downtime during peak usage.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Operational Readiness:</a:t>
                      </a:r>
                    </a:p>
                    <a:p>
                      <a:r>
                        <a:rPr lang="en-US" sz="2400"/>
                        <a:t>Partner with reliable cloud providers to ensure uptime and data security.</a:t>
                      </a:r>
                      <a:endParaRPr lang="en-IN" sz="240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1198"/>
                  </a:ext>
                </a:extLst>
              </a:tr>
              <a:tr h="2006621">
                <a:tc>
                  <a:txBody>
                    <a:bodyPr/>
                    <a:lstStyle/>
                    <a:p>
                      <a:r>
                        <a:rPr lang="en-US" sz="2400" b="1"/>
                        <a:t>Market Risks:</a:t>
                      </a:r>
                    </a:p>
                    <a:p>
                      <a:r>
                        <a:rPr lang="en-US" sz="2400"/>
                        <a:t>Resistance to adopting new biometric technology.</a:t>
                      </a:r>
                      <a:endParaRPr lang="en-IN" sz="240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Market Strategies:</a:t>
                      </a:r>
                    </a:p>
                    <a:p>
                      <a:r>
                        <a:rPr lang="en-US" sz="2400" dirty="0"/>
                        <a:t>Run webinars and tutorials to educate users and improve adoption rates.</a:t>
                      </a:r>
                      <a:endParaRPr lang="en-IN" sz="2400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8083"/>
                  </a:ext>
                </a:extLst>
              </a:tr>
            </a:tbl>
          </a:graphicData>
        </a:graphic>
      </p:graphicFrame>
      <p:graphicFrame>
        <p:nvGraphicFramePr>
          <p:cNvPr id="5133" name="TextBox 8">
            <a:extLst>
              <a:ext uri="{FF2B5EF4-FFF2-40B4-BE49-F238E27FC236}">
                <a16:creationId xmlns:a16="http://schemas.microsoft.com/office/drawing/2014/main" id="{D2F115A8-9223-36DE-6200-4E27779DA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108928"/>
              </p:ext>
            </p:extLst>
          </p:nvPr>
        </p:nvGraphicFramePr>
        <p:xfrm>
          <a:off x="530986" y="2740022"/>
          <a:ext cx="6064886" cy="7025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>
            <a:extLst>
              <a:ext uri="{FF2B5EF4-FFF2-40B4-BE49-F238E27FC236}">
                <a16:creationId xmlns:a16="http://schemas.microsoft.com/office/drawing/2014/main" id="{E38A2193-6481-DC3B-C24B-37CA8662CD7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8288000" cy="10287000"/>
          </a:xfrm>
          <a:custGeom>
            <a:avLst/>
            <a:gdLst>
              <a:gd name="T0" fmla="*/ 0 w 18288000"/>
              <a:gd name="T1" fmla="*/ 0 h 10287000"/>
              <a:gd name="T2" fmla="*/ 18288000 w 18288000"/>
              <a:gd name="T3" fmla="*/ 0 h 10287000"/>
              <a:gd name="T4" fmla="*/ 18288000 w 18288000"/>
              <a:gd name="T5" fmla="*/ 10287000 h 10287000"/>
              <a:gd name="T6" fmla="*/ 0 w 18288000"/>
              <a:gd name="T7" fmla="*/ 10287000 h 10287000"/>
              <a:gd name="T8" fmla="*/ 0 w 18288000"/>
              <a:gd name="T9" fmla="*/ 0 h 10287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3C6A3C-8E75-8539-2338-078900BAF3C9}"/>
              </a:ext>
            </a:extLst>
          </p:cNvPr>
          <p:cNvSpPr txBox="1"/>
          <p:nvPr/>
        </p:nvSpPr>
        <p:spPr>
          <a:xfrm>
            <a:off x="7186215" y="2476500"/>
            <a:ext cx="3915569" cy="7566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lnSpc>
                <a:spcPts val="594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9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Team Details</a:t>
            </a:r>
          </a:p>
        </p:txBody>
      </p:sp>
      <p:grpSp>
        <p:nvGrpSpPr>
          <p:cNvPr id="6149" name="Group 5">
            <a:extLst>
              <a:ext uri="{FF2B5EF4-FFF2-40B4-BE49-F238E27FC236}">
                <a16:creationId xmlns:a16="http://schemas.microsoft.com/office/drawing/2014/main" id="{C80D2007-1195-FDB0-E426-4F3F16CDA264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739775"/>
            <a:ext cx="2676525" cy="577850"/>
            <a:chOff x="0" y="0"/>
            <a:chExt cx="3568759" cy="772033"/>
          </a:xfrm>
        </p:grpSpPr>
        <p:sp>
          <p:nvSpPr>
            <p:cNvPr id="6155" name="Freeform 6">
              <a:extLst>
                <a:ext uri="{FF2B5EF4-FFF2-40B4-BE49-F238E27FC236}">
                  <a16:creationId xmlns:a16="http://schemas.microsoft.com/office/drawing/2014/main" id="{741A1A7B-B6AB-DF68-8952-DBE4E9D22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568759" cy="772033"/>
            </a:xfrm>
            <a:custGeom>
              <a:avLst/>
              <a:gdLst>
                <a:gd name="T0" fmla="*/ 0 w 3568759"/>
                <a:gd name="T1" fmla="*/ 0 h 772033"/>
                <a:gd name="T2" fmla="*/ 3568759 w 3568759"/>
                <a:gd name="T3" fmla="*/ 0 h 772033"/>
                <a:gd name="T4" fmla="*/ 3568759 w 3568759"/>
                <a:gd name="T5" fmla="*/ 772033 h 772033"/>
                <a:gd name="T6" fmla="*/ 0 w 3568759"/>
                <a:gd name="T7" fmla="*/ 772033 h 772033"/>
                <a:gd name="T8" fmla="*/ 0 w 3568759"/>
                <a:gd name="T9" fmla="*/ 0 h 772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8759" h="772033">
                  <a:moveTo>
                    <a:pt x="0" y="0"/>
                  </a:moveTo>
                  <a:lnTo>
                    <a:pt x="3568759" y="0"/>
                  </a:lnTo>
                  <a:lnTo>
                    <a:pt x="3568759" y="772033"/>
                  </a:lnTo>
                  <a:lnTo>
                    <a:pt x="0" y="772033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4C7E4B7-DC7F-BF7A-F137-0B04AC405E27}"/>
                </a:ext>
              </a:extLst>
            </p:cNvPr>
            <p:cNvSpPr/>
            <p:nvPr/>
          </p:nvSpPr>
          <p:spPr>
            <a:xfrm>
              <a:off x="847723" y="0"/>
              <a:ext cx="2721036" cy="462863"/>
            </a:xfrm>
            <a:custGeom>
              <a:avLst/>
              <a:gdLst/>
              <a:ahLst/>
              <a:cxnLst/>
              <a:rect l="l" t="t" r="r" b="b"/>
              <a:pathLst>
                <a:path w="2721036" h="462863">
                  <a:moveTo>
                    <a:pt x="0" y="0"/>
                  </a:moveTo>
                  <a:lnTo>
                    <a:pt x="2721036" y="0"/>
                  </a:lnTo>
                  <a:lnTo>
                    <a:pt x="2721036" y="462863"/>
                  </a:lnTo>
                  <a:lnTo>
                    <a:pt x="0" y="4628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1154" b="-66795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7057C85-1205-D1BC-3572-F480FF681B28}"/>
                </a:ext>
              </a:extLst>
            </p:cNvPr>
            <p:cNvSpPr/>
            <p:nvPr/>
          </p:nvSpPr>
          <p:spPr>
            <a:xfrm>
              <a:off x="847723" y="548527"/>
              <a:ext cx="2721036" cy="223506"/>
            </a:xfrm>
            <a:custGeom>
              <a:avLst/>
              <a:gdLst/>
              <a:ahLst/>
              <a:cxnLst/>
              <a:rect l="l" t="t" r="r" b="b"/>
              <a:pathLst>
                <a:path w="2721036" h="223506">
                  <a:moveTo>
                    <a:pt x="0" y="0"/>
                  </a:moveTo>
                  <a:lnTo>
                    <a:pt x="2721036" y="0"/>
                  </a:lnTo>
                  <a:lnTo>
                    <a:pt x="2721036" y="223506"/>
                  </a:lnTo>
                  <a:lnTo>
                    <a:pt x="0" y="2235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1154" t="-24541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150" name="Group 9">
            <a:extLst>
              <a:ext uri="{FF2B5EF4-FFF2-40B4-BE49-F238E27FC236}">
                <a16:creationId xmlns:a16="http://schemas.microsoft.com/office/drawing/2014/main" id="{F69F6010-A78E-5A2B-C56C-0DDF05CA50D9}"/>
              </a:ext>
            </a:extLst>
          </p:cNvPr>
          <p:cNvGrpSpPr>
            <a:grpSpLocks/>
          </p:cNvGrpSpPr>
          <p:nvPr/>
        </p:nvGrpSpPr>
        <p:grpSpPr bwMode="auto">
          <a:xfrm>
            <a:off x="12863513" y="739775"/>
            <a:ext cx="2046287" cy="623888"/>
            <a:chOff x="0" y="0"/>
            <a:chExt cx="2730335" cy="833364"/>
          </a:xfrm>
        </p:grpSpPr>
        <p:grpSp>
          <p:nvGrpSpPr>
            <p:cNvPr id="6151" name="Group 10">
              <a:extLst>
                <a:ext uri="{FF2B5EF4-FFF2-40B4-BE49-F238E27FC236}">
                  <a16:creationId xmlns:a16="http://schemas.microsoft.com/office/drawing/2014/main" id="{E64DFE20-5FE5-66D8-4C2B-0E0708887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730335" cy="833364"/>
              <a:chOff x="0" y="0"/>
              <a:chExt cx="577484" cy="176262"/>
            </a:xfrm>
          </p:grpSpPr>
          <p:sp>
            <p:nvSpPr>
              <p:cNvPr id="6153" name="Freeform 11">
                <a:extLst>
                  <a:ext uri="{FF2B5EF4-FFF2-40B4-BE49-F238E27FC236}">
                    <a16:creationId xmlns:a16="http://schemas.microsoft.com/office/drawing/2014/main" id="{1C42CDD4-2C47-6037-84FF-3517CE356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77484" cy="176262"/>
              </a:xfrm>
              <a:custGeom>
                <a:avLst/>
                <a:gdLst>
                  <a:gd name="T0" fmla="*/ 0 w 577484"/>
                  <a:gd name="T1" fmla="*/ 0 h 176262"/>
                  <a:gd name="T2" fmla="*/ 577484 w 577484"/>
                  <a:gd name="T3" fmla="*/ 0 h 176262"/>
                  <a:gd name="T4" fmla="*/ 577484 w 577484"/>
                  <a:gd name="T5" fmla="*/ 176262 h 176262"/>
                  <a:gd name="T6" fmla="*/ 0 w 577484"/>
                  <a:gd name="T7" fmla="*/ 176262 h 176262"/>
                  <a:gd name="T8" fmla="*/ 0 w 577484"/>
                  <a:gd name="T9" fmla="*/ 0 h 176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484" h="176262">
                    <a:moveTo>
                      <a:pt x="0" y="0"/>
                    </a:moveTo>
                    <a:lnTo>
                      <a:pt x="577484" y="0"/>
                    </a:lnTo>
                    <a:lnTo>
                      <a:pt x="577484" y="176262"/>
                    </a:lnTo>
                    <a:lnTo>
                      <a:pt x="0" y="1762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154" name="TextBox 12">
                <a:extLst>
                  <a:ext uri="{FF2B5EF4-FFF2-40B4-BE49-F238E27FC236}">
                    <a16:creationId xmlns:a16="http://schemas.microsoft.com/office/drawing/2014/main" id="{38B432F1-2D8E-39E2-7B50-E6F7B3A70E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-38100"/>
                <a:ext cx="577484" cy="214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0800" tIns="50800" rIns="50800" bIns="50800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ts val="2663"/>
                  </a:lnSpc>
                </a:pPr>
                <a:endParaRPr lang="en-US" altLang="en-US"/>
              </a:p>
            </p:txBody>
          </p:sp>
        </p:grpSp>
        <p:sp>
          <p:nvSpPr>
            <p:cNvPr id="6152" name="Freeform 13">
              <a:extLst>
                <a:ext uri="{FF2B5EF4-FFF2-40B4-BE49-F238E27FC236}">
                  <a16:creationId xmlns:a16="http://schemas.microsoft.com/office/drawing/2014/main" id="{06C895DF-9A28-79EB-F196-A0F16820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1" y="67833"/>
              <a:ext cx="2368885" cy="765532"/>
            </a:xfrm>
            <a:custGeom>
              <a:avLst/>
              <a:gdLst>
                <a:gd name="T0" fmla="*/ 0 w 2368885"/>
                <a:gd name="T1" fmla="*/ 0 h 765532"/>
                <a:gd name="T2" fmla="*/ 2368884 w 2368885"/>
                <a:gd name="T3" fmla="*/ 0 h 765532"/>
                <a:gd name="T4" fmla="*/ 2368884 w 2368885"/>
                <a:gd name="T5" fmla="*/ 765531 h 765532"/>
                <a:gd name="T6" fmla="*/ 0 w 2368885"/>
                <a:gd name="T7" fmla="*/ 765531 h 765532"/>
                <a:gd name="T8" fmla="*/ 0 w 2368885"/>
                <a:gd name="T9" fmla="*/ 0 h 765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68885" h="765532">
                  <a:moveTo>
                    <a:pt x="0" y="0"/>
                  </a:moveTo>
                  <a:lnTo>
                    <a:pt x="2368884" y="0"/>
                  </a:lnTo>
                  <a:lnTo>
                    <a:pt x="2368884" y="765531"/>
                  </a:lnTo>
                  <a:lnTo>
                    <a:pt x="0" y="765531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6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3F92A2-5601-E034-8B35-F02F5FCEB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891930"/>
              </p:ext>
            </p:extLst>
          </p:nvPr>
        </p:nvGraphicFramePr>
        <p:xfrm>
          <a:off x="1376613" y="3848100"/>
          <a:ext cx="15534774" cy="4568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8258">
                  <a:extLst>
                    <a:ext uri="{9D8B030D-6E8A-4147-A177-3AD203B41FA5}">
                      <a16:colId xmlns:a16="http://schemas.microsoft.com/office/drawing/2014/main" val="2249094049"/>
                    </a:ext>
                  </a:extLst>
                </a:gridCol>
                <a:gridCol w="5178258">
                  <a:extLst>
                    <a:ext uri="{9D8B030D-6E8A-4147-A177-3AD203B41FA5}">
                      <a16:colId xmlns:a16="http://schemas.microsoft.com/office/drawing/2014/main" val="2086209322"/>
                    </a:ext>
                  </a:extLst>
                </a:gridCol>
                <a:gridCol w="5178258">
                  <a:extLst>
                    <a:ext uri="{9D8B030D-6E8A-4147-A177-3AD203B41FA5}">
                      <a16:colId xmlns:a16="http://schemas.microsoft.com/office/drawing/2014/main" val="3170892013"/>
                    </a:ext>
                  </a:extLst>
                </a:gridCol>
              </a:tblGrid>
              <a:tr h="892810">
                <a:tc>
                  <a:txBody>
                    <a:bodyPr/>
                    <a:lstStyle/>
                    <a:p>
                      <a:r>
                        <a:rPr lang="en-US" sz="2800"/>
                        <a:t>Name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Email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Phone Number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931408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r>
                        <a:rPr lang="en-US" sz="2800"/>
                        <a:t>Prasad Rajaram Kute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hlinkClick r:id="rId7"/>
                        </a:rPr>
                        <a:t>Prasad.22210330@viit.ac.in</a:t>
                      </a:r>
                      <a:endParaRPr lang="en-US" sz="280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7558750366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262347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r>
                        <a:rPr lang="en-US" sz="2800"/>
                        <a:t>Arya Jalindar Kadam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hlinkClick r:id="rId8"/>
                        </a:rPr>
                        <a:t>arya.22210766@viit.ac.in</a:t>
                      </a:r>
                      <a:endParaRPr lang="en-US" sz="2800"/>
                    </a:p>
                    <a:p>
                      <a:endParaRPr lang="en-US" sz="280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8779831758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896272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r>
                        <a:rPr lang="en-US" sz="2800"/>
                        <a:t>Chinmay Ashok Kale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hlinkClick r:id="rId9"/>
                        </a:rPr>
                        <a:t>chinmay.22210926@viit.ac.in</a:t>
                      </a:r>
                      <a:endParaRPr lang="en-US" sz="2800" dirty="0"/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9021658271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0324"/>
                  </a:ext>
                </a:extLst>
              </a:tr>
              <a:tr h="892810"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dk1"/>
                          </a:solidFill>
                        </a:rPr>
                        <a:t>Tejaswini Jaywant Durge</a:t>
                      </a:r>
                      <a:endParaRPr lang="en-US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>
                          <a:solidFill>
                            <a:schemeClr val="dk1"/>
                          </a:solidFill>
                          <a:hlinkClick r:id="rId10"/>
                        </a:rPr>
                        <a:t>tejaswini.22210270@viit.ac.in</a:t>
                      </a:r>
                      <a:endParaRPr lang="en-US" sz="2800" kern="1200">
                        <a:solidFill>
                          <a:schemeClr val="dk1"/>
                        </a:solidFill>
                      </a:endParaRPr>
                    </a:p>
                    <a:p>
                      <a:endParaRPr lang="en-US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8446528408</a:t>
                      </a: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459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F4DC2009930A4888E1A1969D1A2F6E" ma:contentTypeVersion="6" ma:contentTypeDescription="Create a new document." ma:contentTypeScope="" ma:versionID="8cd118d128785c2f4fdfc1ded47cef08">
  <xsd:schema xmlns:xsd="http://www.w3.org/2001/XMLSchema" xmlns:xs="http://www.w3.org/2001/XMLSchema" xmlns:p="http://schemas.microsoft.com/office/2006/metadata/properties" xmlns:ns3="66db54f5-c78a-4470-aca8-295d3553531b" targetNamespace="http://schemas.microsoft.com/office/2006/metadata/properties" ma:root="true" ma:fieldsID="391875c214c730ea5aea33940837f0ef" ns3:_="">
    <xsd:import namespace="66db54f5-c78a-4470-aca8-295d355353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db54f5-c78a-4470-aca8-295d355353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db54f5-c78a-4470-aca8-295d3553531b" xsi:nil="true"/>
  </documentManagement>
</p:properties>
</file>

<file path=customXml/itemProps1.xml><?xml version="1.0" encoding="utf-8"?>
<ds:datastoreItem xmlns:ds="http://schemas.openxmlformats.org/officeDocument/2006/customXml" ds:itemID="{9E3A7371-157C-4672-8868-2A54CB90E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1DB6F4-52AA-4E25-98D7-7D9477204C57}">
  <ds:schemaRefs>
    <ds:schemaRef ds:uri="66db54f5-c78a-4470-aca8-295d355353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3DDB94-78E9-4891-8F35-72FFCCDC1AA4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66db54f5-c78a-4470-aca8-295d3553531b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Macintosh PowerPoint</Application>
  <PresentationFormat>Custom</PresentationFormat>
  <Paragraphs>101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Arial,Sans-Serif</vt:lpstr>
      <vt:lpstr>Aptos</vt:lpstr>
      <vt:lpstr>Arial</vt:lpstr>
      <vt:lpstr>Arial Bold</vt:lpstr>
      <vt:lpstr>-webkit-standard</vt:lpstr>
      <vt:lpstr>Helvetica</vt:lpstr>
      <vt:lpstr>Glacial Indifference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HaskSphere Template.pptx</dc:title>
  <cp:lastModifiedBy>Prasad Kute</cp:lastModifiedBy>
  <cp:revision>2</cp:revision>
  <dcterms:created xsi:type="dcterms:W3CDTF">2006-08-16T00:00:00Z</dcterms:created>
  <dcterms:modified xsi:type="dcterms:W3CDTF">2025-01-26T12:53:35Z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0x010100DCF4DC2009930A4888E1A1969D1A2F6E</vt:lpwstr>
  </property>
</Properties>
</file>