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53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54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5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Alert Aggregation" id="{96C85E43-BD37-4C7A-9806-D32417A64145}">
          <p14:sldIdLst>
            <p14:sldId id="256"/>
          </p14:sldIdLst>
        </p14:section>
        <p14:section name="Julrich" id="{290F6F24-E3CE-4521-B8DF-2C9F4D384F0F}">
          <p14:sldIdLst>
            <p14:sldId id="279"/>
            <p14:sldId id="257"/>
            <p14:sldId id="260"/>
            <p14:sldId id="261"/>
            <p14:sldId id="277"/>
            <p14:sldId id="262"/>
            <p14:sldId id="263"/>
            <p14:sldId id="264"/>
          </p14:sldIdLst>
        </p14:section>
        <p14:section name="Improve 1" id="{D45A8667-FBC9-4EB9-AA15-9BBDD29AEE51}">
          <p14:sldIdLst>
            <p14:sldId id="280"/>
            <p14:sldId id="258"/>
            <p14:sldId id="273"/>
            <p14:sldId id="272"/>
            <p14:sldId id="278"/>
            <p14:sldId id="271"/>
            <p14:sldId id="265"/>
          </p14:sldIdLst>
        </p14:section>
        <p14:section name="Another approach" id="{1150652F-32FE-4ECB-B406-F5F1E995A7BF}">
          <p14:sldIdLst>
            <p14:sldId id="281"/>
            <p14:sldId id="259"/>
            <p14:sldId id="275"/>
            <p14:sldId id="276"/>
            <p14:sldId id="267"/>
          </p14:sldIdLst>
        </p14:section>
        <p14:section name="Proposal" id="{80D79E9A-DDE0-4852-8461-80146F7CEC15}">
          <p14:sldIdLst>
            <p14:sldId id="282"/>
            <p14:sldId id="270"/>
            <p14:sldId id="266"/>
            <p14:sldId id="283"/>
            <p14:sldId id="284"/>
            <p14:sldId id="269"/>
            <p14:sldId id="28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254" autoAdjust="0"/>
  </p:normalViewPr>
  <p:slideViewPr>
    <p:cSldViewPr>
      <p:cViewPr varScale="1">
        <p:scale>
          <a:sx n="65" d="100"/>
          <a:sy n="65" d="100"/>
        </p:scale>
        <p:origin x="-76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FDECE-6541-4767-82AC-6764E5AA3B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37001-E50B-48E8-BFF8-148E60CA289B}">
      <dgm:prSet phldrT="[Text]"/>
      <dgm:spPr/>
      <dgm:t>
        <a:bodyPr/>
        <a:lstStyle/>
        <a:p>
          <a:r>
            <a:rPr lang="en-US" dirty="0" smtClean="0"/>
            <a:t>Root cause analysis</a:t>
          </a:r>
          <a:endParaRPr lang="en-US" dirty="0"/>
        </a:p>
      </dgm:t>
    </dgm:pt>
    <dgm:pt modelId="{8B478996-2001-43F4-80C7-F2E88CA5FC44}" type="parTrans" cxnId="{1A1FAD44-BD80-4FCB-B6D5-9CB8D2846CAC}">
      <dgm:prSet/>
      <dgm:spPr/>
      <dgm:t>
        <a:bodyPr/>
        <a:lstStyle/>
        <a:p>
          <a:endParaRPr lang="en-US"/>
        </a:p>
      </dgm:t>
    </dgm:pt>
    <dgm:pt modelId="{26B808D6-D99B-40A6-B1B1-4C2461E07804}" type="sibTrans" cxnId="{1A1FAD44-BD80-4FCB-B6D5-9CB8D2846CAC}">
      <dgm:prSet/>
      <dgm:spPr/>
      <dgm:t>
        <a:bodyPr/>
        <a:lstStyle/>
        <a:p>
          <a:endParaRPr lang="en-US"/>
        </a:p>
      </dgm:t>
    </dgm:pt>
    <dgm:pt modelId="{4F471A4A-80E9-4AF6-A182-6E32AF5CB462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FD836EC1-0287-4F96-B7C7-1E7139736862}" type="parTrans" cxnId="{9E70FC76-83B1-4922-9032-1F350DA3E7D6}">
      <dgm:prSet/>
      <dgm:spPr/>
      <dgm:t>
        <a:bodyPr/>
        <a:lstStyle/>
        <a:p>
          <a:endParaRPr lang="en-US"/>
        </a:p>
      </dgm:t>
    </dgm:pt>
    <dgm:pt modelId="{02612A38-71B4-498B-B9B3-098E33E767EB}" type="sibTrans" cxnId="{9E70FC76-83B1-4922-9032-1F350DA3E7D6}">
      <dgm:prSet/>
      <dgm:spPr/>
      <dgm:t>
        <a:bodyPr/>
        <a:lstStyle/>
        <a:p>
          <a:endParaRPr lang="en-US"/>
        </a:p>
      </dgm:t>
    </dgm:pt>
    <dgm:pt modelId="{1FCAD283-A5ED-4E90-B951-2F28CE430672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69CDA955-F01B-4291-9E1B-EB1C02D5E138}" type="parTrans" cxnId="{A03FA854-162A-4B94-8E4D-C256124C718A}">
      <dgm:prSet/>
      <dgm:spPr/>
      <dgm:t>
        <a:bodyPr/>
        <a:lstStyle/>
        <a:p>
          <a:endParaRPr lang="en-US"/>
        </a:p>
      </dgm:t>
    </dgm:pt>
    <dgm:pt modelId="{621537AD-6491-43E7-B98E-510EFE503A2F}" type="sibTrans" cxnId="{A03FA854-162A-4B94-8E4D-C256124C718A}">
      <dgm:prSet/>
      <dgm:spPr/>
      <dgm:t>
        <a:bodyPr/>
        <a:lstStyle/>
        <a:p>
          <a:endParaRPr lang="en-US"/>
        </a:p>
      </dgm:t>
    </dgm:pt>
    <dgm:pt modelId="{A1B2FD32-5482-46E5-BEE4-75C490505117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endParaRPr lang="en-US" dirty="0"/>
        </a:p>
      </dgm:t>
    </dgm:pt>
    <dgm:pt modelId="{0C9C155B-D3D5-467E-A2B2-0F29DFAED626}" type="parTrans" cxnId="{8C071CA7-78B4-4B3F-B15C-E892045930DE}">
      <dgm:prSet/>
      <dgm:spPr/>
      <dgm:t>
        <a:bodyPr/>
        <a:lstStyle/>
        <a:p>
          <a:endParaRPr lang="en-US"/>
        </a:p>
      </dgm:t>
    </dgm:pt>
    <dgm:pt modelId="{EECA0B7B-FA0F-4682-8CC0-5C0567F1720B}" type="sibTrans" cxnId="{8C071CA7-78B4-4B3F-B15C-E892045930DE}">
      <dgm:prSet/>
      <dgm:spPr/>
      <dgm:t>
        <a:bodyPr/>
        <a:lstStyle/>
        <a:p>
          <a:endParaRPr lang="en-US"/>
        </a:p>
      </dgm:t>
    </dgm:pt>
    <dgm:pt modelId="{13375031-7C4C-47E3-A61C-CD50796DB7E3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1C61B487-5B34-4D2E-A844-204FF8F9B1F8}" type="parTrans" cxnId="{5D2BD234-E8F9-4D1D-948E-80ADF09CE01A}">
      <dgm:prSet/>
      <dgm:spPr/>
      <dgm:t>
        <a:bodyPr/>
        <a:lstStyle/>
        <a:p>
          <a:endParaRPr lang="en-US"/>
        </a:p>
      </dgm:t>
    </dgm:pt>
    <dgm:pt modelId="{926DDCD3-7C78-4474-8554-38DBB0F6149A}" type="sibTrans" cxnId="{5D2BD234-E8F9-4D1D-948E-80ADF09CE01A}">
      <dgm:prSet/>
      <dgm:spPr/>
      <dgm:t>
        <a:bodyPr/>
        <a:lstStyle/>
        <a:p>
          <a:endParaRPr lang="en-US"/>
        </a:p>
      </dgm:t>
    </dgm:pt>
    <dgm:pt modelId="{F3C641AD-EDE0-4B52-9379-6176F838CB5D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30646CCE-5B57-44DE-AAF9-16FA31D871FB}" type="parTrans" cxnId="{5D12E9C8-4E95-42E3-B06F-F7E3ED8F8142}">
      <dgm:prSet/>
      <dgm:spPr/>
      <dgm:t>
        <a:bodyPr/>
        <a:lstStyle/>
        <a:p>
          <a:endParaRPr lang="en-US"/>
        </a:p>
      </dgm:t>
    </dgm:pt>
    <dgm:pt modelId="{DB38665D-E3EB-4AA9-A2E7-3D3012C7146E}" type="sibTrans" cxnId="{5D12E9C8-4E95-42E3-B06F-F7E3ED8F8142}">
      <dgm:prSet/>
      <dgm:spPr/>
      <dgm:t>
        <a:bodyPr/>
        <a:lstStyle/>
        <a:p>
          <a:endParaRPr lang="en-US"/>
        </a:p>
      </dgm:t>
    </dgm:pt>
    <dgm:pt modelId="{AA2383FF-B07F-4BF2-9CEB-838BE0245393}">
      <dgm:prSet phldrT="[Text]"/>
      <dgm:spPr/>
      <dgm:t>
        <a:bodyPr/>
        <a:lstStyle/>
        <a:p>
          <a:r>
            <a:rPr lang="en-US" dirty="0" smtClean="0"/>
            <a:t>Alert Fusion</a:t>
          </a:r>
          <a:endParaRPr lang="en-US" dirty="0"/>
        </a:p>
      </dgm:t>
    </dgm:pt>
    <dgm:pt modelId="{01558A2D-89BA-4ECE-9EFD-601F7E09831B}" type="parTrans" cxnId="{91F774BF-D66D-4332-B930-200212E0562E}">
      <dgm:prSet/>
      <dgm:spPr/>
      <dgm:t>
        <a:bodyPr/>
        <a:lstStyle/>
        <a:p>
          <a:endParaRPr lang="en-US"/>
        </a:p>
      </dgm:t>
    </dgm:pt>
    <dgm:pt modelId="{506E014B-8261-4E12-BB0A-954B3C6F7B14}" type="sibTrans" cxnId="{91F774BF-D66D-4332-B930-200212E0562E}">
      <dgm:prSet/>
      <dgm:spPr/>
      <dgm:t>
        <a:bodyPr/>
        <a:lstStyle/>
        <a:p>
          <a:endParaRPr lang="en-US"/>
        </a:p>
      </dgm:t>
    </dgm:pt>
    <dgm:pt modelId="{4A22C062-B0DB-44AC-AD2E-18F690EB7B2D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BD854BA9-D1C9-4E25-B899-D83AD42CBF7F}" type="parTrans" cxnId="{F520B97C-6A68-4C8F-81E0-96F4E0C85D69}">
      <dgm:prSet/>
      <dgm:spPr/>
      <dgm:t>
        <a:bodyPr/>
        <a:lstStyle/>
        <a:p>
          <a:endParaRPr lang="en-US"/>
        </a:p>
      </dgm:t>
    </dgm:pt>
    <dgm:pt modelId="{9163A20D-E69B-4DD1-B55F-6393EF24B02C}" type="sibTrans" cxnId="{F520B97C-6A68-4C8F-81E0-96F4E0C85D69}">
      <dgm:prSet/>
      <dgm:spPr/>
      <dgm:t>
        <a:bodyPr/>
        <a:lstStyle/>
        <a:p>
          <a:endParaRPr lang="en-US"/>
        </a:p>
      </dgm:t>
    </dgm:pt>
    <dgm:pt modelId="{D28C6343-0AB2-4DD4-8C9E-BF7D5F105F9C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3337B017-9C3B-4383-B494-AA8076B9F1D8}" type="parTrans" cxnId="{ADF4CDC8-CD3D-49FF-85A8-296D99909F5C}">
      <dgm:prSet/>
      <dgm:spPr/>
      <dgm:t>
        <a:bodyPr/>
        <a:lstStyle/>
        <a:p>
          <a:endParaRPr lang="en-US"/>
        </a:p>
      </dgm:t>
    </dgm:pt>
    <dgm:pt modelId="{36DA1A37-B003-4EE5-8F75-E3D6DF27174C}" type="sibTrans" cxnId="{ADF4CDC8-CD3D-49FF-85A8-296D99909F5C}">
      <dgm:prSet/>
      <dgm:spPr/>
      <dgm:t>
        <a:bodyPr/>
        <a:lstStyle/>
        <a:p>
          <a:endParaRPr lang="en-US"/>
        </a:p>
      </dgm:t>
    </dgm:pt>
    <dgm:pt modelId="{5677C6F5-258C-46B9-9391-4D0955475DF0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clustering</a:t>
          </a:r>
          <a:endParaRPr lang="en-US" dirty="0"/>
        </a:p>
      </dgm:t>
    </dgm:pt>
    <dgm:pt modelId="{9DA855B0-2378-407D-AA1A-A088CABF6093}" type="parTrans" cxnId="{A8F4170A-223D-442B-B4A8-FC9D2C94AEA1}">
      <dgm:prSet/>
      <dgm:spPr/>
      <dgm:t>
        <a:bodyPr/>
        <a:lstStyle/>
        <a:p>
          <a:endParaRPr lang="en-US"/>
        </a:p>
      </dgm:t>
    </dgm:pt>
    <dgm:pt modelId="{6C8B9263-6E49-405E-9B9F-71C6338C0B1E}" type="sibTrans" cxnId="{A8F4170A-223D-442B-B4A8-FC9D2C94AEA1}">
      <dgm:prSet/>
      <dgm:spPr/>
      <dgm:t>
        <a:bodyPr/>
        <a:lstStyle/>
        <a:p>
          <a:endParaRPr lang="en-US"/>
        </a:p>
      </dgm:t>
    </dgm:pt>
    <dgm:pt modelId="{68DE17BE-FA5C-4587-B9BB-336DEEE74DEF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real time</a:t>
          </a:r>
          <a:endParaRPr lang="en-US" dirty="0"/>
        </a:p>
      </dgm:t>
    </dgm:pt>
    <dgm:pt modelId="{B0A80ACA-AD7D-455A-9943-F8B0D253610A}" type="parTrans" cxnId="{9962D251-D731-4F61-9C01-4CDF5C317C1C}">
      <dgm:prSet/>
      <dgm:spPr/>
      <dgm:t>
        <a:bodyPr/>
        <a:lstStyle/>
        <a:p>
          <a:endParaRPr lang="en-US"/>
        </a:p>
      </dgm:t>
    </dgm:pt>
    <dgm:pt modelId="{45E87262-1BD8-4083-ACD2-6B06B54F73FE}" type="sibTrans" cxnId="{9962D251-D731-4F61-9C01-4CDF5C317C1C}">
      <dgm:prSet/>
      <dgm:spPr/>
      <dgm:t>
        <a:bodyPr/>
        <a:lstStyle/>
        <a:p>
          <a:endParaRPr lang="en-US"/>
        </a:p>
      </dgm:t>
    </dgm:pt>
    <dgm:pt modelId="{94ED5B17-103F-40E0-883F-007154BDDCD4}">
      <dgm:prSet phldrT="[Text]"/>
      <dgm:spPr/>
      <dgm:t>
        <a:bodyPr/>
        <a:lstStyle/>
        <a:p>
          <a:r>
            <a:rPr lang="en-US" dirty="0" smtClean="0"/>
            <a:t>Generalize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kì</a:t>
          </a:r>
          <a:endParaRPr lang="en-US" dirty="0"/>
        </a:p>
      </dgm:t>
    </dgm:pt>
    <dgm:pt modelId="{CC18C014-2CF4-401C-AB80-6B83C1540CA0}" type="parTrans" cxnId="{BB850D57-4A04-47EF-8101-4372F720785D}">
      <dgm:prSet/>
      <dgm:spPr/>
      <dgm:t>
        <a:bodyPr/>
        <a:lstStyle/>
        <a:p>
          <a:endParaRPr lang="en-US"/>
        </a:p>
      </dgm:t>
    </dgm:pt>
    <dgm:pt modelId="{74E4F9B1-1DAE-4F75-B127-4E2638DCE823}" type="sibTrans" cxnId="{BB850D57-4A04-47EF-8101-4372F720785D}">
      <dgm:prSet/>
      <dgm:spPr/>
      <dgm:t>
        <a:bodyPr/>
        <a:lstStyle/>
        <a:p>
          <a:endParaRPr lang="en-US"/>
        </a:p>
      </dgm:t>
    </dgm:pt>
    <dgm:pt modelId="{1B5E2660-9CB7-4CE1-813B-8A78A1572551}">
      <dgm:prSet phldrT="[Text]"/>
      <dgm:spPr/>
      <dgm:t>
        <a:bodyPr/>
        <a:lstStyle/>
        <a:p>
          <a:r>
            <a:rPr lang="en-US" dirty="0" smtClean="0"/>
            <a:t>Generalize </a:t>
          </a:r>
          <a:r>
            <a:rPr lang="en-US" dirty="0" err="1" smtClean="0"/>
            <a:t>lúc</a:t>
          </a:r>
          <a:r>
            <a:rPr lang="en-US" dirty="0" smtClean="0"/>
            <a:t> </a:t>
          </a:r>
          <a:r>
            <a:rPr lang="en-US" dirty="0" err="1" smtClean="0"/>
            <a:t>cần</a:t>
          </a:r>
          <a:endParaRPr lang="en-US" dirty="0"/>
        </a:p>
      </dgm:t>
    </dgm:pt>
    <dgm:pt modelId="{4DD27797-2E48-4D43-969D-08532DD36DF4}" type="parTrans" cxnId="{FDF92594-772C-4ED0-BFDE-B71A60974E3C}">
      <dgm:prSet/>
      <dgm:spPr/>
      <dgm:t>
        <a:bodyPr/>
        <a:lstStyle/>
        <a:p>
          <a:endParaRPr lang="en-US"/>
        </a:p>
      </dgm:t>
    </dgm:pt>
    <dgm:pt modelId="{6FE150AD-11AE-4861-B931-A6CA9EAF6064}" type="sibTrans" cxnId="{FDF92594-772C-4ED0-BFDE-B71A60974E3C}">
      <dgm:prSet/>
      <dgm:spPr/>
      <dgm:t>
        <a:bodyPr/>
        <a:lstStyle/>
        <a:p>
          <a:endParaRPr lang="en-US"/>
        </a:p>
      </dgm:t>
    </dgm:pt>
    <dgm:pt modelId="{1E537928-A48E-4A94-8617-256A095A926A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real time</a:t>
          </a:r>
          <a:endParaRPr lang="en-US" dirty="0"/>
        </a:p>
      </dgm:t>
    </dgm:pt>
    <dgm:pt modelId="{83E83693-732B-49C6-961A-FE6A3AA1C639}" type="parTrans" cxnId="{08C73E27-D911-478D-8EF0-E17311E26BC2}">
      <dgm:prSet/>
      <dgm:spPr/>
      <dgm:t>
        <a:bodyPr/>
        <a:lstStyle/>
        <a:p>
          <a:endParaRPr lang="en-US"/>
        </a:p>
      </dgm:t>
    </dgm:pt>
    <dgm:pt modelId="{F327DAA2-5522-4561-8041-98EAD6CD2280}" type="sibTrans" cxnId="{08C73E27-D911-478D-8EF0-E17311E26BC2}">
      <dgm:prSet/>
      <dgm:spPr/>
      <dgm:t>
        <a:bodyPr/>
        <a:lstStyle/>
        <a:p>
          <a:endParaRPr lang="en-US"/>
        </a:p>
      </dgm:t>
    </dgm:pt>
    <dgm:pt modelId="{2BAB2635-D50E-45E3-BBF7-0490F6E73942}">
      <dgm:prSet phldrT="[Text]"/>
      <dgm:spPr/>
      <dgm:t>
        <a:bodyPr/>
        <a:lstStyle/>
        <a:p>
          <a:r>
            <a:rPr lang="en-US" dirty="0" err="1" smtClean="0"/>
            <a:t>Chạy</a:t>
          </a:r>
          <a:r>
            <a:rPr lang="en-US" dirty="0" smtClean="0"/>
            <a:t> real time</a:t>
          </a:r>
          <a:endParaRPr lang="en-US" dirty="0"/>
        </a:p>
      </dgm:t>
    </dgm:pt>
    <dgm:pt modelId="{27FD25A8-8905-483E-A8FE-495791CBA1F4}" type="parTrans" cxnId="{E83865D7-590E-451E-BFE5-AD8130F8382C}">
      <dgm:prSet/>
      <dgm:spPr/>
      <dgm:t>
        <a:bodyPr/>
        <a:lstStyle/>
        <a:p>
          <a:endParaRPr lang="en-US"/>
        </a:p>
      </dgm:t>
    </dgm:pt>
    <dgm:pt modelId="{89205121-E415-45C5-9B87-2E02280BB907}" type="sibTrans" cxnId="{E83865D7-590E-451E-BFE5-AD8130F8382C}">
      <dgm:prSet/>
      <dgm:spPr/>
      <dgm:t>
        <a:bodyPr/>
        <a:lstStyle/>
        <a:p>
          <a:endParaRPr lang="en-US"/>
        </a:p>
      </dgm:t>
    </dgm:pt>
    <dgm:pt modelId="{46CB3E87-B3A5-4B86-9EE9-64E8A9AEFC3F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diễn</a:t>
          </a:r>
          <a:r>
            <a:rPr lang="en-US" dirty="0" smtClean="0"/>
            <a:t> </a:t>
          </a:r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cao</a:t>
          </a:r>
          <a:endParaRPr lang="en-US" dirty="0"/>
        </a:p>
      </dgm:t>
    </dgm:pt>
    <dgm:pt modelId="{4A108EA8-F00D-40DB-A703-F3B54904E81C}" type="parTrans" cxnId="{9BFF26F0-545D-4994-92A0-7D7226A08486}">
      <dgm:prSet/>
      <dgm:spPr/>
      <dgm:t>
        <a:bodyPr/>
        <a:lstStyle/>
        <a:p>
          <a:endParaRPr lang="en-US"/>
        </a:p>
      </dgm:t>
    </dgm:pt>
    <dgm:pt modelId="{BD6CB86D-CD99-4354-A741-91E262F0B11A}" type="sibTrans" cxnId="{9BFF26F0-545D-4994-92A0-7D7226A08486}">
      <dgm:prSet/>
      <dgm:spPr/>
      <dgm:t>
        <a:bodyPr/>
        <a:lstStyle/>
        <a:p>
          <a:endParaRPr lang="en-US"/>
        </a:p>
      </dgm:t>
    </dgm:pt>
    <dgm:pt modelId="{4CA8C153-43B2-4F95-BD7B-8FA6C5FC5EF4}" type="pres">
      <dgm:prSet presAssocID="{F57FDECE-6541-4767-82AC-6764E5AA3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32BA9-957C-470C-9BB4-2FFE5C39F8C0}" type="pres">
      <dgm:prSet presAssocID="{85937001-E50B-48E8-BFF8-148E60CA289B}" presName="composite" presStyleCnt="0"/>
      <dgm:spPr/>
    </dgm:pt>
    <dgm:pt modelId="{7A385BEC-43EA-44B1-AA65-D194578FBD8C}" type="pres">
      <dgm:prSet presAssocID="{85937001-E50B-48E8-BFF8-148E60CA289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B4CF-B5D6-478D-A637-ECD2742EEC13}" type="pres">
      <dgm:prSet presAssocID="{85937001-E50B-48E8-BFF8-148E60CA289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44338-DE6F-4ACC-9D72-B71CF223BF24}" type="pres">
      <dgm:prSet presAssocID="{26B808D6-D99B-40A6-B1B1-4C2461E07804}" presName="space" presStyleCnt="0"/>
      <dgm:spPr/>
    </dgm:pt>
    <dgm:pt modelId="{B7F59378-A9AC-4827-935A-9239E644A98A}" type="pres">
      <dgm:prSet presAssocID="{A1B2FD32-5482-46E5-BEE4-75C490505117}" presName="composite" presStyleCnt="0"/>
      <dgm:spPr/>
    </dgm:pt>
    <dgm:pt modelId="{04397B04-DB91-4784-BA47-EB573EC396B2}" type="pres">
      <dgm:prSet presAssocID="{A1B2FD32-5482-46E5-BEE4-75C4905051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4BE96-EFF0-470D-8F49-B91B5B37BF39}" type="pres">
      <dgm:prSet presAssocID="{A1B2FD32-5482-46E5-BEE4-75C4905051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3E378-A8FE-4882-9F86-7ED0860729FA}" type="pres">
      <dgm:prSet presAssocID="{EECA0B7B-FA0F-4682-8CC0-5C0567F1720B}" presName="space" presStyleCnt="0"/>
      <dgm:spPr/>
    </dgm:pt>
    <dgm:pt modelId="{4C89267B-EBCB-4DAC-A27B-9CD75E49EEB0}" type="pres">
      <dgm:prSet presAssocID="{AA2383FF-B07F-4BF2-9CEB-838BE0245393}" presName="composite" presStyleCnt="0"/>
      <dgm:spPr/>
    </dgm:pt>
    <dgm:pt modelId="{50B788CC-0A93-42B4-84D9-B144B992661D}" type="pres">
      <dgm:prSet presAssocID="{AA2383FF-B07F-4BF2-9CEB-838BE024539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AFF43-F3AA-4C11-81A4-173ECC4E5067}" type="pres">
      <dgm:prSet presAssocID="{AA2383FF-B07F-4BF2-9CEB-838BE024539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865D7-590E-451E-BFE5-AD8130F8382C}" srcId="{4A22C062-B0DB-44AC-AD2E-18F690EB7B2D}" destId="{2BAB2635-D50E-45E3-BBF7-0490F6E73942}" srcOrd="0" destOrd="0" parTransId="{27FD25A8-8905-483E-A8FE-495791CBA1F4}" sibTransId="{89205121-E415-45C5-9B87-2E02280BB907}"/>
    <dgm:cxn modelId="{29A5ED1F-B9BD-4258-9C58-FA79537CD9B0}" type="presOf" srcId="{D28C6343-0AB2-4DD4-8C9E-BF7D5F105F9C}" destId="{352AFF43-F3AA-4C11-81A4-173ECC4E5067}" srcOrd="0" destOrd="2" presId="urn:microsoft.com/office/officeart/2005/8/layout/hList1"/>
    <dgm:cxn modelId="{928844C6-F059-410B-9E58-E31460259995}" type="presOf" srcId="{4F471A4A-80E9-4AF6-A182-6E32AF5CB462}" destId="{A617B4CF-B5D6-478D-A637-ECD2742EEC13}" srcOrd="0" destOrd="0" presId="urn:microsoft.com/office/officeart/2005/8/layout/hList1"/>
    <dgm:cxn modelId="{8DDECC23-7751-4039-BEE9-DED95374CCE7}" type="presOf" srcId="{13375031-7C4C-47E3-A61C-CD50796DB7E3}" destId="{DC04BE96-EFF0-470D-8F49-B91B5B37BF39}" srcOrd="0" destOrd="0" presId="urn:microsoft.com/office/officeart/2005/8/layout/hList1"/>
    <dgm:cxn modelId="{A03FA854-162A-4B94-8E4D-C256124C718A}" srcId="{85937001-E50B-48E8-BFF8-148E60CA289B}" destId="{1FCAD283-A5ED-4E90-B951-2F28CE430672}" srcOrd="1" destOrd="0" parTransId="{69CDA955-F01B-4291-9E1B-EB1C02D5E138}" sibTransId="{621537AD-6491-43E7-B98E-510EFE503A2F}"/>
    <dgm:cxn modelId="{9E70FC76-83B1-4922-9032-1F350DA3E7D6}" srcId="{85937001-E50B-48E8-BFF8-148E60CA289B}" destId="{4F471A4A-80E9-4AF6-A182-6E32AF5CB462}" srcOrd="0" destOrd="0" parTransId="{FD836EC1-0287-4F96-B7C7-1E7139736862}" sibTransId="{02612A38-71B4-498B-B9B3-098E33E767EB}"/>
    <dgm:cxn modelId="{8F78DB87-8CF4-48AF-BD2F-FB9599BE6E69}" type="presOf" srcId="{1B5E2660-9CB7-4CE1-813B-8A78A1572551}" destId="{DC04BE96-EFF0-470D-8F49-B91B5B37BF39}" srcOrd="0" destOrd="1" presId="urn:microsoft.com/office/officeart/2005/8/layout/hList1"/>
    <dgm:cxn modelId="{3A51173A-A535-4193-A144-D118DA122B99}" type="presOf" srcId="{F57FDECE-6541-4767-82AC-6764E5AA3B9B}" destId="{4CA8C153-43B2-4F95-BD7B-8FA6C5FC5EF4}" srcOrd="0" destOrd="0" presId="urn:microsoft.com/office/officeart/2005/8/layout/hList1"/>
    <dgm:cxn modelId="{59B12C55-D15E-4BEF-A670-2CB4ECA478A4}" type="presOf" srcId="{A1B2FD32-5482-46E5-BEE4-75C490505117}" destId="{04397B04-DB91-4784-BA47-EB573EC396B2}" srcOrd="0" destOrd="0" presId="urn:microsoft.com/office/officeart/2005/8/layout/hList1"/>
    <dgm:cxn modelId="{ADC4895E-32F8-454A-8BEC-8B9E92246740}" type="presOf" srcId="{85937001-E50B-48E8-BFF8-148E60CA289B}" destId="{7A385BEC-43EA-44B1-AA65-D194578FBD8C}" srcOrd="0" destOrd="0" presId="urn:microsoft.com/office/officeart/2005/8/layout/hList1"/>
    <dgm:cxn modelId="{B060BB4D-B4B2-4328-8EE6-D219951CC5AC}" type="presOf" srcId="{68DE17BE-FA5C-4587-B9BB-336DEEE74DEF}" destId="{A617B4CF-B5D6-478D-A637-ECD2742EEC13}" srcOrd="0" destOrd="3" presId="urn:microsoft.com/office/officeart/2005/8/layout/hList1"/>
    <dgm:cxn modelId="{F9AC1D43-8AE0-43AA-AD31-71AF96D6BB9D}" type="presOf" srcId="{AA2383FF-B07F-4BF2-9CEB-838BE0245393}" destId="{50B788CC-0A93-42B4-84D9-B144B992661D}" srcOrd="0" destOrd="0" presId="urn:microsoft.com/office/officeart/2005/8/layout/hList1"/>
    <dgm:cxn modelId="{01CFDCE3-81F3-4C9F-9CA2-FEAA0D6B836C}" type="presOf" srcId="{2BAB2635-D50E-45E3-BBF7-0490F6E73942}" destId="{352AFF43-F3AA-4C11-81A4-173ECC4E5067}" srcOrd="0" destOrd="1" presId="urn:microsoft.com/office/officeart/2005/8/layout/hList1"/>
    <dgm:cxn modelId="{ADF4CDC8-CD3D-49FF-85A8-296D99909F5C}" srcId="{AA2383FF-B07F-4BF2-9CEB-838BE0245393}" destId="{D28C6343-0AB2-4DD4-8C9E-BF7D5F105F9C}" srcOrd="1" destOrd="0" parTransId="{3337B017-9C3B-4383-B494-AA8076B9F1D8}" sibTransId="{36DA1A37-B003-4EE5-8F75-E3D6DF27174C}"/>
    <dgm:cxn modelId="{A8F4170A-223D-442B-B4A8-FC9D2C94AEA1}" srcId="{4F471A4A-80E9-4AF6-A182-6E32AF5CB462}" destId="{5677C6F5-258C-46B9-9391-4D0955475DF0}" srcOrd="0" destOrd="0" parTransId="{9DA855B0-2378-407D-AA1A-A088CABF6093}" sibTransId="{6C8B9263-6E49-405E-9B9F-71C6338C0B1E}"/>
    <dgm:cxn modelId="{08C73E27-D911-478D-8EF0-E17311E26BC2}" srcId="{F3C641AD-EDE0-4B52-9379-6176F838CB5D}" destId="{1E537928-A48E-4A94-8617-256A095A926A}" srcOrd="0" destOrd="0" parTransId="{83E83693-732B-49C6-961A-FE6A3AA1C639}" sibTransId="{F327DAA2-5522-4561-8041-98EAD6CD2280}"/>
    <dgm:cxn modelId="{7A91A5F8-D15F-4180-A678-6E8654DCB23E}" type="presOf" srcId="{5677C6F5-258C-46B9-9391-4D0955475DF0}" destId="{A617B4CF-B5D6-478D-A637-ECD2742EEC13}" srcOrd="0" destOrd="1" presId="urn:microsoft.com/office/officeart/2005/8/layout/hList1"/>
    <dgm:cxn modelId="{9BFF26F0-545D-4994-92A0-7D7226A08486}" srcId="{D28C6343-0AB2-4DD4-8C9E-BF7D5F105F9C}" destId="{46CB3E87-B3A5-4B86-9EE9-64E8A9AEFC3F}" srcOrd="0" destOrd="0" parTransId="{4A108EA8-F00D-40DB-A703-F3B54904E81C}" sibTransId="{BD6CB86D-CD99-4354-A741-91E262F0B11A}"/>
    <dgm:cxn modelId="{8C071CA7-78B4-4B3F-B15C-E892045930DE}" srcId="{F57FDECE-6541-4767-82AC-6764E5AA3B9B}" destId="{A1B2FD32-5482-46E5-BEE4-75C490505117}" srcOrd="1" destOrd="0" parTransId="{0C9C155B-D3D5-467E-A2B2-0F29DFAED626}" sibTransId="{EECA0B7B-FA0F-4682-8CC0-5C0567F1720B}"/>
    <dgm:cxn modelId="{F7CC1635-DEDF-48C1-A227-4524F571877A}" type="presOf" srcId="{4A22C062-B0DB-44AC-AD2E-18F690EB7B2D}" destId="{352AFF43-F3AA-4C11-81A4-173ECC4E5067}" srcOrd="0" destOrd="0" presId="urn:microsoft.com/office/officeart/2005/8/layout/hList1"/>
    <dgm:cxn modelId="{1A1FAD44-BD80-4FCB-B6D5-9CB8D2846CAC}" srcId="{F57FDECE-6541-4767-82AC-6764E5AA3B9B}" destId="{85937001-E50B-48E8-BFF8-148E60CA289B}" srcOrd="0" destOrd="0" parTransId="{8B478996-2001-43F4-80C7-F2E88CA5FC44}" sibTransId="{26B808D6-D99B-40A6-B1B1-4C2461E07804}"/>
    <dgm:cxn modelId="{BB850D57-4A04-47EF-8101-4372F720785D}" srcId="{1FCAD283-A5ED-4E90-B951-2F28CE430672}" destId="{94ED5B17-103F-40E0-883F-007154BDDCD4}" srcOrd="1" destOrd="0" parTransId="{CC18C014-2CF4-401C-AB80-6B83C1540CA0}" sibTransId="{74E4F9B1-1DAE-4F75-B127-4E2638DCE823}"/>
    <dgm:cxn modelId="{5D2BD234-E8F9-4D1D-948E-80ADF09CE01A}" srcId="{A1B2FD32-5482-46E5-BEE4-75C490505117}" destId="{13375031-7C4C-47E3-A61C-CD50796DB7E3}" srcOrd="0" destOrd="0" parTransId="{1C61B487-5B34-4D2E-A844-204FF8F9B1F8}" sibTransId="{926DDCD3-7C78-4474-8554-38DBB0F6149A}"/>
    <dgm:cxn modelId="{FDF92594-772C-4ED0-BFDE-B71A60974E3C}" srcId="{13375031-7C4C-47E3-A61C-CD50796DB7E3}" destId="{1B5E2660-9CB7-4CE1-813B-8A78A1572551}" srcOrd="0" destOrd="0" parTransId="{4DD27797-2E48-4D43-969D-08532DD36DF4}" sibTransId="{6FE150AD-11AE-4861-B931-A6CA9EAF6064}"/>
    <dgm:cxn modelId="{DC4136AD-95C5-49E6-B116-4363CE1B3971}" type="presOf" srcId="{1E537928-A48E-4A94-8617-256A095A926A}" destId="{DC04BE96-EFF0-470D-8F49-B91B5B37BF39}" srcOrd="0" destOrd="3" presId="urn:microsoft.com/office/officeart/2005/8/layout/hList1"/>
    <dgm:cxn modelId="{F520B97C-6A68-4C8F-81E0-96F4E0C85D69}" srcId="{AA2383FF-B07F-4BF2-9CEB-838BE0245393}" destId="{4A22C062-B0DB-44AC-AD2E-18F690EB7B2D}" srcOrd="0" destOrd="0" parTransId="{BD854BA9-D1C9-4E25-B899-D83AD42CBF7F}" sibTransId="{9163A20D-E69B-4DD1-B55F-6393EF24B02C}"/>
    <dgm:cxn modelId="{DE927D6A-DAAF-4F60-9C21-E4E49218056F}" type="presOf" srcId="{1FCAD283-A5ED-4E90-B951-2F28CE430672}" destId="{A617B4CF-B5D6-478D-A637-ECD2742EEC13}" srcOrd="0" destOrd="2" presId="urn:microsoft.com/office/officeart/2005/8/layout/hList1"/>
    <dgm:cxn modelId="{2610A452-5432-4175-855A-56FDA8DF7699}" type="presOf" srcId="{94ED5B17-103F-40E0-883F-007154BDDCD4}" destId="{A617B4CF-B5D6-478D-A637-ECD2742EEC13}" srcOrd="0" destOrd="4" presId="urn:microsoft.com/office/officeart/2005/8/layout/hList1"/>
    <dgm:cxn modelId="{5D12E9C8-4E95-42E3-B06F-F7E3ED8F8142}" srcId="{A1B2FD32-5482-46E5-BEE4-75C490505117}" destId="{F3C641AD-EDE0-4B52-9379-6176F838CB5D}" srcOrd="1" destOrd="0" parTransId="{30646CCE-5B57-44DE-AAF9-16FA31D871FB}" sibTransId="{DB38665D-E3EB-4AA9-A2E7-3D3012C7146E}"/>
    <dgm:cxn modelId="{9962D251-D731-4F61-9C01-4CDF5C317C1C}" srcId="{1FCAD283-A5ED-4E90-B951-2F28CE430672}" destId="{68DE17BE-FA5C-4587-B9BB-336DEEE74DEF}" srcOrd="0" destOrd="0" parTransId="{B0A80ACA-AD7D-455A-9943-F8B0D253610A}" sibTransId="{45E87262-1BD8-4083-ACD2-6B06B54F73FE}"/>
    <dgm:cxn modelId="{F2758D1E-3908-4DA9-9B32-605D927637DF}" type="presOf" srcId="{46CB3E87-B3A5-4B86-9EE9-64E8A9AEFC3F}" destId="{352AFF43-F3AA-4C11-81A4-173ECC4E5067}" srcOrd="0" destOrd="3" presId="urn:microsoft.com/office/officeart/2005/8/layout/hList1"/>
    <dgm:cxn modelId="{91F774BF-D66D-4332-B930-200212E0562E}" srcId="{F57FDECE-6541-4767-82AC-6764E5AA3B9B}" destId="{AA2383FF-B07F-4BF2-9CEB-838BE0245393}" srcOrd="2" destOrd="0" parTransId="{01558A2D-89BA-4ECE-9EFD-601F7E09831B}" sibTransId="{506E014B-8261-4E12-BB0A-954B3C6F7B14}"/>
    <dgm:cxn modelId="{FBB21786-6296-418C-B935-A30EF1240C00}" type="presOf" srcId="{F3C641AD-EDE0-4B52-9379-6176F838CB5D}" destId="{DC04BE96-EFF0-470D-8F49-B91B5B37BF39}" srcOrd="0" destOrd="2" presId="urn:microsoft.com/office/officeart/2005/8/layout/hList1"/>
    <dgm:cxn modelId="{270BEBAC-979C-40B2-A072-C899A9AD4F75}" type="presParOf" srcId="{4CA8C153-43B2-4F95-BD7B-8FA6C5FC5EF4}" destId="{42232BA9-957C-470C-9BB4-2FFE5C39F8C0}" srcOrd="0" destOrd="0" presId="urn:microsoft.com/office/officeart/2005/8/layout/hList1"/>
    <dgm:cxn modelId="{9614FB3C-0511-4FB4-87F9-D370B9B080E8}" type="presParOf" srcId="{42232BA9-957C-470C-9BB4-2FFE5C39F8C0}" destId="{7A385BEC-43EA-44B1-AA65-D194578FBD8C}" srcOrd="0" destOrd="0" presId="urn:microsoft.com/office/officeart/2005/8/layout/hList1"/>
    <dgm:cxn modelId="{92F177AE-A842-452E-A902-24157CA504A2}" type="presParOf" srcId="{42232BA9-957C-470C-9BB4-2FFE5C39F8C0}" destId="{A617B4CF-B5D6-478D-A637-ECD2742EEC13}" srcOrd="1" destOrd="0" presId="urn:microsoft.com/office/officeart/2005/8/layout/hList1"/>
    <dgm:cxn modelId="{62CC5178-B1B8-47AA-A952-97DC84ACCA1E}" type="presParOf" srcId="{4CA8C153-43B2-4F95-BD7B-8FA6C5FC5EF4}" destId="{B3244338-DE6F-4ACC-9D72-B71CF223BF24}" srcOrd="1" destOrd="0" presId="urn:microsoft.com/office/officeart/2005/8/layout/hList1"/>
    <dgm:cxn modelId="{D838C771-D570-4EC3-BB6E-00610EAFE7D1}" type="presParOf" srcId="{4CA8C153-43B2-4F95-BD7B-8FA6C5FC5EF4}" destId="{B7F59378-A9AC-4827-935A-9239E644A98A}" srcOrd="2" destOrd="0" presId="urn:microsoft.com/office/officeart/2005/8/layout/hList1"/>
    <dgm:cxn modelId="{65DC9446-C534-4A09-AA4E-9D2962BEC7D5}" type="presParOf" srcId="{B7F59378-A9AC-4827-935A-9239E644A98A}" destId="{04397B04-DB91-4784-BA47-EB573EC396B2}" srcOrd="0" destOrd="0" presId="urn:microsoft.com/office/officeart/2005/8/layout/hList1"/>
    <dgm:cxn modelId="{CEF2B8DF-1500-4462-9C52-8125593BDB7E}" type="presParOf" srcId="{B7F59378-A9AC-4827-935A-9239E644A98A}" destId="{DC04BE96-EFF0-470D-8F49-B91B5B37BF39}" srcOrd="1" destOrd="0" presId="urn:microsoft.com/office/officeart/2005/8/layout/hList1"/>
    <dgm:cxn modelId="{5E4B91C8-96DB-4DE3-9883-3A2C7475A60C}" type="presParOf" srcId="{4CA8C153-43B2-4F95-BD7B-8FA6C5FC5EF4}" destId="{B623E378-A8FE-4882-9F86-7ED0860729FA}" srcOrd="3" destOrd="0" presId="urn:microsoft.com/office/officeart/2005/8/layout/hList1"/>
    <dgm:cxn modelId="{6FF25299-B311-4C3F-9369-83A221CCFCBF}" type="presParOf" srcId="{4CA8C153-43B2-4F95-BD7B-8FA6C5FC5EF4}" destId="{4C89267B-EBCB-4DAC-A27B-9CD75E49EEB0}" srcOrd="4" destOrd="0" presId="urn:microsoft.com/office/officeart/2005/8/layout/hList1"/>
    <dgm:cxn modelId="{F2E1FEAC-85BF-417F-AF94-7ED6559A39EA}" type="presParOf" srcId="{4C89267B-EBCB-4DAC-A27B-9CD75E49EEB0}" destId="{50B788CC-0A93-42B4-84D9-B144B992661D}" srcOrd="0" destOrd="0" presId="urn:microsoft.com/office/officeart/2005/8/layout/hList1"/>
    <dgm:cxn modelId="{01EA2C64-C6B0-42FB-90C1-EC87EBB24984}" type="presParOf" srcId="{4C89267B-EBCB-4DAC-A27B-9CD75E49EEB0}" destId="{352AFF43-F3AA-4C11-81A4-173ECC4E50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385BEC-43EA-44B1-AA65-D194578FBD8C}">
      <dsp:nvSpPr>
        <dsp:cNvPr id="0" name=""/>
        <dsp:cNvSpPr/>
      </dsp:nvSpPr>
      <dsp:spPr>
        <a:xfrm>
          <a:off x="25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Root cause analysis</a:t>
          </a:r>
          <a:endParaRPr lang="en-US" sz="2700" kern="1200" dirty="0"/>
        </a:p>
      </dsp:txBody>
      <dsp:txXfrm>
        <a:off x="2571" y="230422"/>
        <a:ext cx="2507456" cy="932550"/>
      </dsp:txXfrm>
    </dsp:sp>
    <dsp:sp modelId="{A617B4CF-B5D6-478D-A637-ECD2742EEC13}">
      <dsp:nvSpPr>
        <dsp:cNvPr id="0" name=""/>
        <dsp:cNvSpPr/>
      </dsp:nvSpPr>
      <dsp:spPr>
        <a:xfrm>
          <a:off x="25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cần</a:t>
          </a:r>
          <a:r>
            <a:rPr lang="en-US" sz="2700" kern="1200" dirty="0" smtClean="0"/>
            <a:t> clustering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real time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Generalize </a:t>
          </a:r>
          <a:r>
            <a:rPr lang="en-US" sz="2700" kern="1200" dirty="0" err="1" smtClean="0"/>
            <a:t>bất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kì</a:t>
          </a:r>
          <a:endParaRPr lang="en-US" sz="2700" kern="1200" dirty="0"/>
        </a:p>
      </dsp:txBody>
      <dsp:txXfrm>
        <a:off x="2571" y="1162972"/>
        <a:ext cx="2507456" cy="3483405"/>
      </dsp:txXfrm>
    </dsp:sp>
    <dsp:sp modelId="{04397B04-DB91-4784-BA47-EB573EC396B2}">
      <dsp:nvSpPr>
        <dsp:cNvPr id="0" name=""/>
        <dsp:cNvSpPr/>
      </dsp:nvSpPr>
      <dsp:spPr>
        <a:xfrm>
          <a:off x="28610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tiến</a:t>
          </a:r>
          <a:endParaRPr lang="en-US" sz="2700" kern="1200" dirty="0"/>
        </a:p>
      </dsp:txBody>
      <dsp:txXfrm>
        <a:off x="2861071" y="230422"/>
        <a:ext cx="2507456" cy="932550"/>
      </dsp:txXfrm>
    </dsp:sp>
    <dsp:sp modelId="{DC04BE96-EFF0-470D-8F49-B91B5B37BF39}">
      <dsp:nvSpPr>
        <dsp:cNvPr id="0" name=""/>
        <dsp:cNvSpPr/>
      </dsp:nvSpPr>
      <dsp:spPr>
        <a:xfrm>
          <a:off x="28610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Generalize </a:t>
          </a:r>
          <a:r>
            <a:rPr lang="en-US" sz="2700" kern="1200" dirty="0" err="1" smtClean="0"/>
            <a:t>lúc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cần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real time</a:t>
          </a:r>
          <a:endParaRPr lang="en-US" sz="2700" kern="1200" dirty="0"/>
        </a:p>
      </dsp:txBody>
      <dsp:txXfrm>
        <a:off x="2861071" y="1162972"/>
        <a:ext cx="2507456" cy="3483405"/>
      </dsp:txXfrm>
    </dsp:sp>
    <dsp:sp modelId="{50B788CC-0A93-42B4-84D9-B144B992661D}">
      <dsp:nvSpPr>
        <dsp:cNvPr id="0" name=""/>
        <dsp:cNvSpPr/>
      </dsp:nvSpPr>
      <dsp:spPr>
        <a:xfrm>
          <a:off x="57195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Alert Fusion</a:t>
          </a:r>
          <a:endParaRPr lang="en-US" sz="2700" kern="1200" dirty="0"/>
        </a:p>
      </dsp:txBody>
      <dsp:txXfrm>
        <a:off x="5719571" y="230422"/>
        <a:ext cx="2507456" cy="932550"/>
      </dsp:txXfrm>
    </dsp:sp>
    <dsp:sp modelId="{352AFF43-F3AA-4C11-81A4-173ECC4E5067}">
      <dsp:nvSpPr>
        <dsp:cNvPr id="0" name=""/>
        <dsp:cNvSpPr/>
      </dsp:nvSpPr>
      <dsp:spPr>
        <a:xfrm>
          <a:off x="57195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Chạy</a:t>
          </a:r>
          <a:r>
            <a:rPr lang="en-US" sz="2700" kern="1200" dirty="0" smtClean="0"/>
            <a:t> real time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Tính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diễn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đạt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cao</a:t>
          </a:r>
          <a:endParaRPr lang="en-US" sz="2700" kern="1200" dirty="0"/>
        </a:p>
      </dsp:txBody>
      <dsp:txXfrm>
        <a:off x="5719571" y="1162972"/>
        <a:ext cx="2507456" cy="3483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5AD6-1B9F-41AB-9454-50B82CA1DD95}" type="datetimeFigureOut">
              <a:rPr lang="vi-VN" smtClean="0"/>
              <a:pPr/>
              <a:t>14/02/2011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26FB9-04E5-4AE0-8E35-1771F7D0BBEB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Yêu cầu của bài toán đòi hỏi phải giải quyết được các vấn đề trên. Trước hết là phát hiện tấn công. 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124E75-E167-4C01-9629-6F702FE36D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-PP1: </a:t>
            </a:r>
          </a:p>
          <a:p>
            <a:r>
              <a:rPr lang="en-US" dirty="0" smtClean="0"/>
              <a:t>-PP2: </a:t>
            </a:r>
            <a:r>
              <a:rPr lang="en-US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-PP3: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2 alert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alert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alert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022B-5DB5-4BE7-A434-4086BDACBD01}" type="slidenum">
              <a:rPr lang="vi-VN" smtClean="0"/>
              <a:pPr/>
              <a:t>10</a:t>
            </a:fld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Fact: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alert.</a:t>
            </a:r>
          </a:p>
          <a:p>
            <a:r>
              <a:rPr lang="en-US" baseline="0" dirty="0" smtClean="0"/>
              <a:t>Prerequisite: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Consequence: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022B-5DB5-4BE7-A434-4086BDACBD01}" type="slidenum">
              <a:rPr lang="vi-VN" smtClean="0"/>
              <a:pPr/>
              <a:t>12</a:t>
            </a:fld>
            <a:endParaRPr 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hyper alert h,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prerequisite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predicate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consequence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hyper alert h.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022B-5DB5-4BE7-A434-4086BDACBD01}" type="slidenum">
              <a:rPr lang="vi-VN" smtClean="0"/>
              <a:pPr/>
              <a:t>13</a:t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k dc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D,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alert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k dc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hyper alert</a:t>
            </a:r>
          </a:p>
          <a:p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alert t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h,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alert t’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h,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t’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t k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tg</a:t>
            </a:r>
            <a:r>
              <a:rPr lang="en-US" baseline="0" dirty="0" smtClean="0"/>
              <a:t> I.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022B-5DB5-4BE7-A434-4086BDACBD01}" type="slidenum">
              <a:rPr lang="vi-VN" smtClean="0"/>
              <a:pPr/>
              <a:t>15</a:t>
            </a:fld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cặp</a:t>
            </a:r>
            <a:r>
              <a:rPr lang="en-US" baseline="0" dirty="0" smtClean="0"/>
              <a:t> hyper alert h1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h2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h1 prepare for h2.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022B-5DB5-4BE7-A434-4086BDACBD01}" type="slidenum">
              <a:rPr lang="vi-VN" smtClean="0"/>
              <a:pPr/>
              <a:t>16</a:t>
            </a:fld>
            <a:endParaRPr 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(hyper-alert)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hyper-alert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DDOS.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5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. 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E15DFB-61FB-45D9-95F0-8E4651F892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cause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HTTP server with a broken TCP/IP stack that fragments outgoing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trafﬁc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“Fragmented IP” alarms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ensuewhen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server responds to clients requests.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cause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one site,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misconﬁgured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secondary DNS server performed half-hourly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 zone transfers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primary DNS server. The resulting “DNS zone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transfer” alarms are no surprise.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cause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real audio server whose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trafﬁc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remotely resembles TCP hijacking at-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tacks. This caused our commercial IDS to trigger countless “TCP hijacking” alarms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26FB9-04E5-4AE0-8E35-1771F7D0BBEB}" type="slidenum">
              <a:rPr lang="vi-VN" smtClean="0"/>
              <a:pPr/>
              <a:t>36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correlation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3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alert.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Hypert</a:t>
            </a:r>
            <a:r>
              <a:rPr lang="en-US" dirty="0" smtClean="0"/>
              <a:t> Alert Type</a:t>
            </a:r>
          </a:p>
          <a:p>
            <a:r>
              <a:rPr lang="en-US" dirty="0" smtClean="0"/>
              <a:t>Hyper Alert</a:t>
            </a:r>
          </a:p>
          <a:p>
            <a:r>
              <a:rPr lang="en-US" dirty="0" smtClean="0"/>
              <a:t>Prepare for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Alert Type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(fact, prerequisite, consequence)</a:t>
            </a:r>
          </a:p>
          <a:p>
            <a:r>
              <a:rPr lang="en-US" dirty="0" smtClean="0"/>
              <a:t>Fact: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smtClean="0"/>
              <a:t>Prerequisite, Consequence: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predicate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fact.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hyper alert type </a:t>
            </a:r>
            <a:r>
              <a:rPr lang="en-US" dirty="0" err="1" smtClean="0"/>
              <a:t>SadmindBufferOverflow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VictimIP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VictimPort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ExistHost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VictimIP</a:t>
            </a:r>
            <a:r>
              <a:rPr lang="en-US" dirty="0" smtClean="0">
                <a:solidFill>
                  <a:schemeClr val="accent1"/>
                </a:solidFill>
              </a:rPr>
              <a:t>)^</a:t>
            </a:r>
            <a:r>
              <a:rPr lang="en-US" dirty="0" err="1" smtClean="0">
                <a:solidFill>
                  <a:schemeClr val="accent1"/>
                </a:solidFill>
              </a:rPr>
              <a:t>VulnerableSadmind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VictimIP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{</a:t>
            </a:r>
            <a:r>
              <a:rPr lang="en-US" dirty="0" err="1" smtClean="0">
                <a:solidFill>
                  <a:srgbClr val="00B050"/>
                </a:solidFill>
              </a:rPr>
              <a:t>GainRootAccess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VictimIP</a:t>
            </a:r>
            <a:r>
              <a:rPr lang="en-US" dirty="0" smtClean="0">
                <a:solidFill>
                  <a:srgbClr val="00B050"/>
                </a:solidFill>
              </a:rPr>
              <a:t>)}</a:t>
            </a:r>
          </a:p>
          <a:p>
            <a:pPr>
              <a:buNone/>
            </a:pPr>
            <a:r>
              <a:rPr lang="en-US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Alert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 hyper alert type T = (fact, prerequisite, consequence)</a:t>
            </a:r>
          </a:p>
          <a:p>
            <a:r>
              <a:rPr lang="en-US" dirty="0" smtClean="0"/>
              <a:t>Hyper alert (instance) h </a:t>
            </a:r>
            <a:r>
              <a:rPr lang="en-US" dirty="0" err="1" smtClean="0"/>
              <a:t>của</a:t>
            </a:r>
            <a:r>
              <a:rPr lang="en-US" dirty="0" smtClean="0"/>
              <a:t> T: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fact, </a:t>
            </a:r>
            <a:r>
              <a:rPr lang="en-US" dirty="0" err="1" smtClean="0"/>
              <a:t>mỗ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[</a:t>
            </a:r>
            <a:r>
              <a:rPr lang="en-US" dirty="0" err="1" smtClean="0"/>
              <a:t>begin_time</a:t>
            </a:r>
            <a:r>
              <a:rPr lang="en-US" dirty="0" smtClean="0"/>
              <a:t>, </a:t>
            </a:r>
            <a:r>
              <a:rPr lang="en-US" dirty="0" err="1" smtClean="0"/>
              <a:t>end_time</a:t>
            </a:r>
            <a:r>
              <a:rPr lang="en-US" dirty="0" smtClean="0"/>
              <a:t>].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Alert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hyper alert type </a:t>
            </a:r>
            <a:r>
              <a:rPr lang="en-US" sz="2400" dirty="0" err="1" smtClean="0"/>
              <a:t>SadmindBufferOverflow</a:t>
            </a:r>
            <a:r>
              <a:rPr lang="en-US" sz="2400" dirty="0" smtClean="0"/>
              <a:t> =</a:t>
            </a:r>
          </a:p>
          <a:p>
            <a:pPr>
              <a:buNone/>
            </a:pPr>
            <a:r>
              <a:rPr lang="en-US" sz="2400" dirty="0" smtClean="0"/>
              <a:t>(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</a:t>
            </a:r>
            <a:r>
              <a:rPr lang="en-US" sz="2400" dirty="0" err="1" smtClean="0">
                <a:solidFill>
                  <a:srgbClr val="FF0000"/>
                </a:solidFill>
              </a:rPr>
              <a:t>VictimIP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VictimPort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ExistHost</a:t>
            </a:r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</a:rPr>
              <a:t>VictimIP</a:t>
            </a:r>
            <a:r>
              <a:rPr lang="en-US" sz="2400" dirty="0" smtClean="0">
                <a:solidFill>
                  <a:schemeClr val="accent1"/>
                </a:solidFill>
              </a:rPr>
              <a:t>)^</a:t>
            </a:r>
            <a:r>
              <a:rPr lang="en-US" sz="2400" dirty="0" err="1" smtClean="0">
                <a:solidFill>
                  <a:schemeClr val="accent1"/>
                </a:solidFill>
              </a:rPr>
              <a:t>VulnerableSadmind</a:t>
            </a:r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</a:rPr>
              <a:t>VictimIP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{</a:t>
            </a:r>
            <a:r>
              <a:rPr lang="en-US" sz="2400" dirty="0" err="1" smtClean="0">
                <a:solidFill>
                  <a:srgbClr val="00B050"/>
                </a:solidFill>
              </a:rPr>
              <a:t>GainRootAccess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VictimIP</a:t>
            </a:r>
            <a:r>
              <a:rPr lang="en-US" sz="2400" dirty="0" smtClean="0">
                <a:solidFill>
                  <a:srgbClr val="00B050"/>
                </a:solidFill>
              </a:rPr>
              <a:t>)}</a:t>
            </a:r>
          </a:p>
          <a:p>
            <a:pPr>
              <a:buNone/>
            </a:pPr>
            <a:r>
              <a:rPr lang="en-US" sz="2400" dirty="0" smtClean="0"/>
              <a:t>)</a:t>
            </a:r>
          </a:p>
          <a:p>
            <a:r>
              <a:rPr lang="en-US" sz="2400" dirty="0" smtClean="0"/>
              <a:t>hyper alert h = {(</a:t>
            </a:r>
            <a:r>
              <a:rPr lang="en-US" sz="2400" dirty="0" err="1" smtClean="0"/>
              <a:t>VictimIP</a:t>
            </a:r>
            <a:r>
              <a:rPr lang="en-US" sz="2400" dirty="0" smtClean="0"/>
              <a:t>=152.1.19.5, </a:t>
            </a:r>
            <a:r>
              <a:rPr lang="en-US" sz="2400" dirty="0" err="1" smtClean="0"/>
              <a:t>VictimPort</a:t>
            </a:r>
            <a:r>
              <a:rPr lang="en-US" sz="2400" dirty="0" smtClean="0"/>
              <a:t>=1235)</a:t>
            </a:r>
          </a:p>
          <a:p>
            <a:pPr>
              <a:buNone/>
            </a:pPr>
            <a:r>
              <a:rPr lang="en-US" sz="2400" dirty="0" smtClean="0"/>
              <a:t>			 (</a:t>
            </a:r>
            <a:r>
              <a:rPr lang="en-US" sz="2400" dirty="0" err="1" smtClean="0"/>
              <a:t>VictimIP</a:t>
            </a:r>
            <a:r>
              <a:rPr lang="en-US" sz="2400" dirty="0" smtClean="0"/>
              <a:t>=152.1.19.7, </a:t>
            </a:r>
            <a:r>
              <a:rPr lang="en-US" sz="2400" dirty="0" err="1" smtClean="0"/>
              <a:t>VictimPort</a:t>
            </a:r>
            <a:r>
              <a:rPr lang="en-US" sz="2400" dirty="0" smtClean="0"/>
              <a:t>=1235)}</a:t>
            </a:r>
          </a:p>
          <a:p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Hyper Alert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 1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D, h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mản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D </a:t>
            </a:r>
            <a:r>
              <a:rPr lang="en-US" dirty="0" err="1" smtClean="0"/>
              <a:t>nếu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Max{</a:t>
            </a:r>
            <a:r>
              <a:rPr lang="en-US" dirty="0" err="1" smtClean="0"/>
              <a:t>t.end_time|với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t </a:t>
            </a:r>
            <a:r>
              <a:rPr lang="en-US" dirty="0" err="1" smtClean="0"/>
              <a:t>thuộc</a:t>
            </a:r>
            <a:r>
              <a:rPr lang="en-US" dirty="0" smtClean="0"/>
              <a:t> h} – Min{</a:t>
            </a:r>
            <a:r>
              <a:rPr lang="en-US" dirty="0" err="1" smtClean="0"/>
              <a:t>t.begin_time|với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t </a:t>
            </a:r>
            <a:r>
              <a:rPr lang="en-US" dirty="0" err="1" smtClean="0"/>
              <a:t>thuộc</a:t>
            </a:r>
            <a:r>
              <a:rPr lang="en-US" dirty="0" smtClean="0"/>
              <a:t> h} &lt; D</a:t>
            </a:r>
          </a:p>
          <a:p>
            <a:r>
              <a:rPr lang="en-US" dirty="0" smtClean="0"/>
              <a:t>Cho 1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I, h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I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2:</a:t>
            </a:r>
          </a:p>
          <a:p>
            <a:pPr lvl="1"/>
            <a:r>
              <a:rPr lang="en-US" dirty="0" smtClean="0"/>
              <a:t>h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t </a:t>
            </a:r>
            <a:r>
              <a:rPr lang="en-US" dirty="0" err="1" smtClean="0"/>
              <a:t>thuộc</a:t>
            </a:r>
            <a:r>
              <a:rPr lang="en-US" dirty="0" smtClean="0"/>
              <a:t> h,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t’ </a:t>
            </a:r>
            <a:r>
              <a:rPr lang="en-US" dirty="0" err="1" smtClean="0"/>
              <a:t>thuộc</a:t>
            </a:r>
            <a:r>
              <a:rPr lang="en-US" dirty="0" smtClean="0"/>
              <a:t> h,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, </a:t>
            </a:r>
            <a:r>
              <a:rPr lang="en-US" dirty="0" err="1" smtClean="0"/>
              <a:t>t.begin_time</a:t>
            </a:r>
            <a:r>
              <a:rPr lang="en-US" dirty="0" smtClean="0"/>
              <a:t>&lt;T&lt;</a:t>
            </a:r>
            <a:r>
              <a:rPr lang="en-US" dirty="0" err="1" smtClean="0"/>
              <a:t>t.end_time</a:t>
            </a:r>
            <a:r>
              <a:rPr lang="en-US" dirty="0" smtClean="0"/>
              <a:t>, </a:t>
            </a:r>
            <a:r>
              <a:rPr lang="en-US" dirty="0" err="1" smtClean="0"/>
              <a:t>t’.begin_time</a:t>
            </a:r>
            <a:r>
              <a:rPr lang="en-US" dirty="0" smtClean="0"/>
              <a:t>&lt;T’&lt;</a:t>
            </a:r>
            <a:r>
              <a:rPr lang="en-US" dirty="0" err="1" smtClean="0"/>
              <a:t>t’.end_time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|T-T’|&lt;I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for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P: </a:t>
            </a:r>
            <a:r>
              <a:rPr lang="en-US" dirty="0" err="1" smtClean="0"/>
              <a:t>tập</a:t>
            </a:r>
            <a:r>
              <a:rPr lang="en-US" dirty="0" smtClean="0"/>
              <a:t> prerequisite</a:t>
            </a:r>
          </a:p>
          <a:p>
            <a:r>
              <a:rPr lang="en-US" dirty="0" smtClean="0"/>
              <a:t>C: </a:t>
            </a:r>
            <a:r>
              <a:rPr lang="en-US" dirty="0" err="1" smtClean="0"/>
              <a:t>tập</a:t>
            </a:r>
            <a:r>
              <a:rPr lang="en-US" dirty="0" smtClean="0"/>
              <a:t> consequence</a:t>
            </a:r>
          </a:p>
          <a:p>
            <a:r>
              <a:rPr lang="en-US" dirty="0" smtClean="0"/>
              <a:t>Hyper alert h1 prepare for hyper alert h2 </a:t>
            </a:r>
            <a:r>
              <a:rPr lang="en-US" dirty="0" err="1" smtClean="0"/>
              <a:t>nếu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predicate p </a:t>
            </a:r>
            <a:r>
              <a:rPr lang="en-US" dirty="0" err="1" smtClean="0"/>
              <a:t>thuộc</a:t>
            </a:r>
            <a:r>
              <a:rPr lang="en-US" dirty="0" smtClean="0"/>
              <a:t> P(h2)</a:t>
            </a:r>
          </a:p>
          <a:p>
            <a:pPr lvl="1"/>
            <a:r>
              <a:rPr lang="en-US" dirty="0" smtClean="0"/>
              <a:t>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C(h1)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c </a:t>
            </a:r>
            <a:r>
              <a:rPr lang="en-US" dirty="0" err="1" smtClean="0"/>
              <a:t>thuộc</a:t>
            </a:r>
            <a:r>
              <a:rPr lang="en-US" dirty="0" smtClean="0"/>
              <a:t> C, </a:t>
            </a:r>
            <a:r>
              <a:rPr lang="en-US" dirty="0" err="1" smtClean="0"/>
              <a:t>c.end_time</a:t>
            </a:r>
            <a:r>
              <a:rPr lang="en-US" dirty="0" smtClean="0"/>
              <a:t> &lt; </a:t>
            </a:r>
            <a:r>
              <a:rPr lang="en-US" dirty="0" err="1" smtClean="0"/>
              <a:t>p.begin_time</a:t>
            </a:r>
            <a:endParaRPr lang="en-US" dirty="0" smtClean="0"/>
          </a:p>
          <a:p>
            <a:pPr lvl="1"/>
            <a:r>
              <a:rPr lang="en-US" dirty="0" err="1" smtClean="0"/>
              <a:t>Phép</a:t>
            </a:r>
            <a:r>
              <a:rPr lang="en-US" dirty="0" smtClean="0"/>
              <a:t> AND </a:t>
            </a:r>
            <a:r>
              <a:rPr lang="en-US" dirty="0" err="1" smtClean="0"/>
              <a:t>các</a:t>
            </a:r>
            <a:r>
              <a:rPr lang="en-US" dirty="0" smtClean="0"/>
              <a:t> predicate </a:t>
            </a:r>
            <a:r>
              <a:rPr lang="en-US" dirty="0" err="1" smtClean="0"/>
              <a:t>trong</a:t>
            </a:r>
            <a:r>
              <a:rPr lang="en-US" dirty="0" smtClean="0"/>
              <a:t> C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p.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Alert Correlation Graph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DAG,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2286000"/>
            <a:ext cx="88487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5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Hyper Alert Correlation Graph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5539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41363" y="1600200"/>
            <a:ext cx="7896225" cy="4495800"/>
          </a:xfrm>
        </p:spPr>
      </p:pic>
      <p:sp>
        <p:nvSpPr>
          <p:cNvPr id="9" name="Oval 8"/>
          <p:cNvSpPr/>
          <p:nvPr/>
        </p:nvSpPr>
        <p:spPr>
          <a:xfrm>
            <a:off x="1676400" y="1447800"/>
            <a:ext cx="990600" cy="472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7000" y="1600200"/>
            <a:ext cx="2286000" cy="472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1447800"/>
            <a:ext cx="1066800" cy="472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19800" y="1447800"/>
            <a:ext cx="1420813" cy="472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40613" y="1398588"/>
            <a:ext cx="1169987" cy="472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Intrusion Detection Framework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smtClean="0"/>
              <a:t>Demo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1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Apache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Intrusion Detection Framework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4726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0" y="2514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 Message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371600"/>
            <a:ext cx="39624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WPF application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772400" cy="204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4600" y="4724400"/>
            <a:ext cx="1905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DOT Language File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3352800" y="3810000"/>
            <a:ext cx="228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2362200"/>
            <a:ext cx="23622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GraphViz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7391400" cy="497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1" y="1524000"/>
            <a:ext cx="19812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IIS Server</a:t>
            </a:r>
            <a:endParaRPr lang="en-US" sz="40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962400"/>
            <a:ext cx="16705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Oracle </a:t>
            </a:r>
          </a:p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DB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48012" y="2016125"/>
            <a:ext cx="28479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276600" y="2819400"/>
            <a:ext cx="2133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4384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IDMEF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00800" y="1981200"/>
            <a:ext cx="14526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Snort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5181600"/>
            <a:ext cx="15007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NMap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Intrusion Detection Framework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smtClean="0"/>
              <a:t>Demo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1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Apache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Sơ lược về lỗ hổng</a:t>
            </a:r>
            <a:br>
              <a:rPr lang="en-US" smtClean="0"/>
            </a:br>
            <a:r>
              <a:rPr lang="en-US" smtClean="0"/>
              <a:t>“Apache </a:t>
            </a:r>
            <a:r>
              <a:rPr lang="en-US" dirty="0" smtClean="0"/>
              <a:t>(Win32) </a:t>
            </a:r>
            <a:r>
              <a:rPr lang="en-US" smtClean="0"/>
              <a:t>Chunked Encoding”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Một số khái niệm cơ bản</a:t>
            </a:r>
          </a:p>
          <a:p>
            <a:endParaRPr lang="en-US" smtClean="0"/>
          </a:p>
          <a:p>
            <a:pPr lvl="1"/>
            <a:r>
              <a:rPr lang="en-US" smtClean="0"/>
              <a:t>HTTP Chunked transfer encoding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Lỗ hổng “Apache Chunked Encoding” </a:t>
            </a:r>
            <a:endParaRPr lang="en-US" dirty="0" smtClean="0"/>
          </a:p>
          <a:p>
            <a:pPr lvl="2"/>
            <a:r>
              <a:rPr lang="fr-FR" smtClean="0"/>
              <a:t>1.2.x </a:t>
            </a:r>
            <a:r>
              <a:rPr lang="fr-FR" dirty="0" smtClean="0"/>
              <a:t>; </a:t>
            </a:r>
          </a:p>
          <a:p>
            <a:pPr lvl="2"/>
            <a:r>
              <a:rPr lang="fr-FR" dirty="0" smtClean="0"/>
              <a:t>1.3.0 </a:t>
            </a:r>
            <a:r>
              <a:rPr lang="fr-FR" smtClean="0"/>
              <a:t>-&gt;1.3.24;</a:t>
            </a:r>
          </a:p>
          <a:p>
            <a:pPr lvl="2"/>
            <a:r>
              <a:rPr lang="fr-FR" smtClean="0"/>
              <a:t>2.0-</a:t>
            </a:r>
            <a:r>
              <a:rPr lang="fr-FR" dirty="0" smtClean="0"/>
              <a:t>&gt;2.0.36 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Giả lập tấn công Apache HTTP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Mô hình giả lập :</a:t>
            </a:r>
          </a:p>
          <a:p>
            <a:pPr lvl="1"/>
            <a:r>
              <a:rPr lang="en-US" smtClean="0"/>
              <a:t>Máy bị tấn công :</a:t>
            </a:r>
            <a:endParaRPr lang="en-US" dirty="0" smtClean="0"/>
          </a:p>
          <a:p>
            <a:pPr lvl="2"/>
            <a:r>
              <a:rPr lang="en-US" dirty="0" err="1" smtClean="0"/>
              <a:t>WinXP</a:t>
            </a:r>
            <a:endParaRPr lang="en-US" dirty="0" smtClean="0"/>
          </a:p>
          <a:p>
            <a:pPr lvl="2"/>
            <a:r>
              <a:rPr lang="en-US" smtClean="0"/>
              <a:t>Snort chạy như một Network </a:t>
            </a:r>
            <a:r>
              <a:rPr lang="en-US" dirty="0" smtClean="0"/>
              <a:t>IDS</a:t>
            </a:r>
          </a:p>
          <a:p>
            <a:pPr lvl="2"/>
            <a:r>
              <a:rPr lang="en-US" dirty="0" smtClean="0"/>
              <a:t>Apache HTTP server version 1.3.19</a:t>
            </a:r>
          </a:p>
          <a:p>
            <a:pPr lvl="1"/>
            <a:r>
              <a:rPr lang="en-US" smtClean="0"/>
              <a:t>Máy tấn công:</a:t>
            </a:r>
            <a:endParaRPr lang="en-US" dirty="0" smtClean="0"/>
          </a:p>
          <a:p>
            <a:pPr lvl="2"/>
            <a:r>
              <a:rPr lang="en-US" dirty="0" err="1" smtClean="0"/>
              <a:t>WinXP</a:t>
            </a:r>
            <a:endParaRPr lang="en-US" dirty="0" smtClean="0"/>
          </a:p>
          <a:p>
            <a:pPr lvl="2"/>
            <a:r>
              <a:rPr lang="en-US" dirty="0" err="1" smtClean="0"/>
              <a:t>Nmap</a:t>
            </a:r>
            <a:endParaRPr lang="en-US" dirty="0" smtClean="0"/>
          </a:p>
          <a:p>
            <a:pPr lvl="2"/>
            <a:r>
              <a:rPr lang="en-US" dirty="0" err="1" smtClean="0"/>
              <a:t>Metasploit</a:t>
            </a:r>
            <a:r>
              <a:rPr lang="en-US" dirty="0" smtClean="0"/>
              <a:t> 2.6 framework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Attack</a:t>
            </a:r>
            <a:br>
              <a:rPr lang="en-US" dirty="0" smtClean="0"/>
            </a:br>
            <a:r>
              <a:rPr lang="en-US" dirty="0" smtClean="0"/>
              <a:t>&lt;Clip or …&gt;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 Alert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ICMP Ping , ICMP Ping Windows , ICMP Echo Replay </a:t>
            </a:r>
          </a:p>
          <a:p>
            <a:pPr>
              <a:buNone/>
            </a:pPr>
            <a:r>
              <a:rPr lang="en-US" smtClean="0"/>
              <a:t>	-&gt; Cảnh báo sinh ra trong quá trình quét bằng Nmap.</a:t>
            </a:r>
            <a:endParaRPr lang="en-US" dirty="0" smtClean="0"/>
          </a:p>
          <a:p>
            <a:r>
              <a:rPr lang="en-US" dirty="0" smtClean="0"/>
              <a:t>SHELLCODE x86 inc </a:t>
            </a:r>
            <a:r>
              <a:rPr lang="en-US" dirty="0" err="1" smtClean="0"/>
              <a:t>ebx</a:t>
            </a:r>
            <a:r>
              <a:rPr lang="en-US" dirty="0" smtClean="0"/>
              <a:t> NOOP</a:t>
            </a:r>
          </a:p>
          <a:p>
            <a:r>
              <a:rPr lang="en-US" dirty="0" smtClean="0"/>
              <a:t>SHELLCODE x86 OS agnostic </a:t>
            </a:r>
            <a:r>
              <a:rPr lang="en-US" dirty="0" err="1" smtClean="0"/>
              <a:t>fnstenv</a:t>
            </a:r>
            <a:r>
              <a:rPr lang="en-US" dirty="0" smtClean="0"/>
              <a:t> </a:t>
            </a:r>
            <a:r>
              <a:rPr lang="en-US" dirty="0" err="1" smtClean="0"/>
              <a:t>geteip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decoder </a:t>
            </a:r>
          </a:p>
          <a:p>
            <a:pPr>
              <a:buNone/>
            </a:pPr>
            <a:r>
              <a:rPr lang="en-US" smtClean="0"/>
              <a:t>	-&gt;Những cảnh báo khi Snort phát hiện ra các đoạn shellcode được chèn vào gói tin gửi tới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Intrusion Detection Framework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References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Intrusion Detection Framework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/>
            <a:r>
              <a:rPr lang="en-US" dirty="0" smtClean="0"/>
              <a:t>Alert Aggregation</a:t>
            </a:r>
          </a:p>
          <a:p>
            <a:pPr lvl="1"/>
            <a:r>
              <a:rPr lang="en-US" dirty="0" smtClean="0"/>
              <a:t>Root cause analysis</a:t>
            </a:r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root cause analysis</a:t>
            </a:r>
          </a:p>
          <a:p>
            <a:pPr lvl="1"/>
            <a:r>
              <a:rPr lang="en-US" dirty="0" smtClean="0"/>
              <a:t>Alert Fusion –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4" name="Oval 3"/>
          <p:cNvSpPr/>
          <p:nvPr/>
        </p:nvSpPr>
        <p:spPr>
          <a:xfrm>
            <a:off x="228600" y="1828800"/>
            <a:ext cx="14478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1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2971800"/>
            <a:ext cx="14478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2</a:t>
            </a:r>
          </a:p>
        </p:txBody>
      </p:sp>
      <p:sp>
        <p:nvSpPr>
          <p:cNvPr id="6" name="Oval 5"/>
          <p:cNvSpPr/>
          <p:nvPr/>
        </p:nvSpPr>
        <p:spPr>
          <a:xfrm>
            <a:off x="228600" y="4038600"/>
            <a:ext cx="14478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2971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4724400" y="2971800"/>
            <a:ext cx="1600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162800" y="2971800"/>
            <a:ext cx="1600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</a:t>
            </a:r>
            <a:endParaRPr lang="vi-VN" dirty="0"/>
          </a:p>
        </p:txBody>
      </p:sp>
      <p:cxnSp>
        <p:nvCxnSpPr>
          <p:cNvPr id="11" name="Straight Arrow Connector 10"/>
          <p:cNvCxnSpPr>
            <a:stCxn id="4" idx="6"/>
            <a:endCxn id="7" idx="1"/>
          </p:cNvCxnSpPr>
          <p:nvPr/>
        </p:nvCxnSpPr>
        <p:spPr>
          <a:xfrm>
            <a:off x="1676400" y="2095500"/>
            <a:ext cx="4572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 flipV="1">
            <a:off x="1676400" y="3276600"/>
            <a:ext cx="4572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1"/>
          </p:cNvCxnSpPr>
          <p:nvPr/>
        </p:nvCxnSpPr>
        <p:spPr>
          <a:xfrm>
            <a:off x="1676400" y="3238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>
            <a:off x="37338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6324600" y="3276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00800" y="29718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Hyper</a:t>
            </a:r>
          </a:p>
          <a:p>
            <a:r>
              <a:rPr lang="en-US" sz="1600" dirty="0" smtClean="0"/>
              <a:t>-alert</a:t>
            </a:r>
            <a:endParaRPr lang="vi-VN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0" y="28956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IDMEF</a:t>
            </a:r>
            <a:endParaRPr lang="vi-VN" sz="1600" dirty="0"/>
          </a:p>
        </p:txBody>
      </p:sp>
      <p:sp>
        <p:nvSpPr>
          <p:cNvPr id="46" name="Rectangle 45"/>
          <p:cNvSpPr/>
          <p:nvPr/>
        </p:nvSpPr>
        <p:spPr>
          <a:xfrm>
            <a:off x="7162800" y="4648200"/>
            <a:ext cx="1600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vi-VN" dirty="0"/>
          </a:p>
        </p:txBody>
      </p:sp>
      <p:sp>
        <p:nvSpPr>
          <p:cNvPr id="47" name="Rectangle 46"/>
          <p:cNvSpPr/>
          <p:nvPr/>
        </p:nvSpPr>
        <p:spPr>
          <a:xfrm>
            <a:off x="7162800" y="1447800"/>
            <a:ext cx="1600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vi-VN" dirty="0"/>
          </a:p>
        </p:txBody>
      </p:sp>
      <p:cxnSp>
        <p:nvCxnSpPr>
          <p:cNvPr id="49" name="Straight Arrow Connector 48"/>
          <p:cNvCxnSpPr>
            <a:stCxn id="9" idx="0"/>
            <a:endCxn id="47" idx="2"/>
          </p:cNvCxnSpPr>
          <p:nvPr/>
        </p:nvCxnSpPr>
        <p:spPr>
          <a:xfrm rot="5400000" flipH="1" flipV="1">
            <a:off x="75057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46" idx="0"/>
          </p:cNvCxnSpPr>
          <p:nvPr/>
        </p:nvCxnSpPr>
        <p:spPr>
          <a:xfrm rot="5400000">
            <a:off x="7429500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86600" y="22860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Attack Scenario</a:t>
            </a:r>
            <a:endParaRPr lang="vi-VN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162800" y="40386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Attack Scenario</a:t>
            </a:r>
            <a:endParaRPr lang="vi-VN" sz="16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ở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(root cause)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root cause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alert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rule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alert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alert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593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657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cause: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smtClean="0"/>
              <a:t>Alert (alarm):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domain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dom</a:t>
            </a:r>
            <a:r>
              <a:rPr lang="en-US" dirty="0" smtClean="0"/>
              <a:t>(A1) x </a:t>
            </a:r>
            <a:r>
              <a:rPr lang="en-US" dirty="0" err="1" smtClean="0"/>
              <a:t>dom</a:t>
            </a:r>
            <a:r>
              <a:rPr lang="en-US" dirty="0" smtClean="0"/>
              <a:t>(A2)…x </a:t>
            </a:r>
            <a:r>
              <a:rPr lang="en-US" dirty="0" err="1" smtClean="0"/>
              <a:t>dom</a:t>
            </a:r>
            <a:r>
              <a:rPr lang="en-US" dirty="0" smtClean="0"/>
              <a:t>(An) </a:t>
            </a:r>
            <a:r>
              <a:rPr lang="en-US" dirty="0" err="1" smtClean="0"/>
              <a:t>với</a:t>
            </a:r>
            <a:r>
              <a:rPr lang="en-US" dirty="0" smtClean="0"/>
              <a:t> {A1..An}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45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Hierarchies (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438400"/>
            <a:ext cx="3372321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6944" y="2286000"/>
            <a:ext cx="3677163" cy="169568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4324613"/>
            <a:ext cx="2838846" cy="12003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115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alarm: alarm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alarm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root cause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572000"/>
            <a:ext cx="2838846" cy="120031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609600" y="2895600"/>
            <a:ext cx="7391400" cy="1447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4690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generalization hierarchies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Attribute Oriented Induction (AOI)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522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[1,2]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295400"/>
            <a:ext cx="7373380" cy="3372321"/>
          </a:xfrm>
        </p:spPr>
      </p:pic>
      <p:pic>
        <p:nvPicPr>
          <p:cNvPr id="17" name="Picture 16" descr="heuristic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5334000"/>
            <a:ext cx="8610599" cy="10277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628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2143424" cy="543001"/>
          </a:xfrm>
        </p:spPr>
      </p:pic>
      <p:grpSp>
        <p:nvGrpSpPr>
          <p:cNvPr id="3" name="Group 23"/>
          <p:cNvGrpSpPr/>
          <p:nvPr/>
        </p:nvGrpSpPr>
        <p:grpSpPr>
          <a:xfrm>
            <a:off x="152400" y="3048000"/>
            <a:ext cx="2143424" cy="990600"/>
            <a:chOff x="685800" y="3048000"/>
            <a:chExt cx="2143424" cy="990600"/>
          </a:xfrm>
        </p:grpSpPr>
        <p:pic>
          <p:nvPicPr>
            <p:cNvPr id="5" name="Content Placeholder 3" descr="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3276600"/>
              <a:ext cx="2143424" cy="54300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85800" y="30480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1" name="Group 24"/>
          <p:cNvGrpSpPr/>
          <p:nvPr/>
        </p:nvGrpSpPr>
        <p:grpSpPr>
          <a:xfrm>
            <a:off x="152400" y="4572000"/>
            <a:ext cx="2152940" cy="990600"/>
            <a:chOff x="609600" y="4495800"/>
            <a:chExt cx="2152940" cy="990600"/>
          </a:xfrm>
        </p:grpSpPr>
        <p:pic>
          <p:nvPicPr>
            <p:cNvPr id="7" name="Picture 6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800600"/>
              <a:ext cx="2076740" cy="54300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9600" y="44958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Group 26"/>
          <p:cNvGrpSpPr/>
          <p:nvPr/>
        </p:nvGrpSpPr>
        <p:grpSpPr>
          <a:xfrm>
            <a:off x="2895600" y="4648200"/>
            <a:ext cx="1981477" cy="990600"/>
            <a:chOff x="3276600" y="4572000"/>
            <a:chExt cx="1981477" cy="990600"/>
          </a:xfrm>
        </p:grpSpPr>
        <p:pic>
          <p:nvPicPr>
            <p:cNvPr id="9" name="Picture 8" descr="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600" y="4800600"/>
              <a:ext cx="1981477" cy="54300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38600" y="45720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8" name="Group 25"/>
          <p:cNvGrpSpPr/>
          <p:nvPr/>
        </p:nvGrpSpPr>
        <p:grpSpPr>
          <a:xfrm>
            <a:off x="2743200" y="3352800"/>
            <a:ext cx="2209800" cy="990600"/>
            <a:chOff x="3276600" y="2971800"/>
            <a:chExt cx="2209800" cy="990600"/>
          </a:xfrm>
        </p:grpSpPr>
        <p:pic>
          <p:nvPicPr>
            <p:cNvPr id="12" name="Picture 11" descr="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6600" y="3352800"/>
              <a:ext cx="2019582" cy="42868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800600" y="29718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5400000">
            <a:off x="877094" y="2780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877094" y="4228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315494" y="4456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" name="Content Placeholder 3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533400"/>
            <a:ext cx="5791200" cy="264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3886200"/>
            <a:ext cx="3677163" cy="1695687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579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Bài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Phát hiện tấn công</a:t>
            </a:r>
          </a:p>
          <a:p>
            <a:pPr lvl="1" eaLnBrk="1" hangingPunct="1"/>
            <a:r>
              <a:rPr lang="en-US" smtClean="0"/>
              <a:t>Quản lí user</a:t>
            </a:r>
          </a:p>
          <a:p>
            <a:pPr eaLnBrk="1" hangingPunct="1"/>
            <a:r>
              <a:rPr lang="en-US" smtClean="0"/>
              <a:t>Hiển thị tấn công</a:t>
            </a:r>
          </a:p>
          <a:p>
            <a:pPr eaLnBrk="1" hangingPunct="1"/>
            <a:r>
              <a:rPr lang="en-US" smtClean="0"/>
              <a:t>Dự đoán tấn công (plan prediction)</a:t>
            </a:r>
          </a:p>
          <a:p>
            <a:pPr eaLnBrk="1" hangingPunct="1"/>
            <a:r>
              <a:rPr lang="en-US" smtClean="0"/>
              <a:t>Ngăn chặn tấn công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- </a:t>
            </a:r>
            <a:r>
              <a:rPr lang="en-US" dirty="0" err="1"/>
              <a:t>N</a:t>
            </a:r>
            <a:r>
              <a:rPr lang="en-US" dirty="0" err="1" smtClean="0"/>
              <a:t>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bước</a:t>
            </a:r>
            <a:r>
              <a:rPr lang="en-US" dirty="0" smtClean="0"/>
              <a:t> clustering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alarm =&gt;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generalized alarm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alert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712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657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276600"/>
            <a:ext cx="4582165" cy="30865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71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Nearest Common Ancestor (NCA): node cha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node con </a:t>
            </a:r>
            <a:r>
              <a:rPr lang="en-US" dirty="0" err="1" smtClean="0"/>
              <a:t>trên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alarm a </a:t>
            </a:r>
            <a:r>
              <a:rPr lang="en-US" dirty="0" err="1" smtClean="0"/>
              <a:t>và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Dist(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</a:p>
          <a:p>
            <a:r>
              <a:rPr lang="en-US" dirty="0" smtClean="0"/>
              <a:t>NOD: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alert </a:t>
            </a:r>
            <a:r>
              <a:rPr lang="en-US" dirty="0" err="1" smtClean="0"/>
              <a:t>để</a:t>
            </a:r>
            <a:r>
              <a:rPr lang="en-US" dirty="0" smtClean="0"/>
              <a:t> 2 alert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cluster </a:t>
            </a:r>
            <a:r>
              <a:rPr lang="en-US" dirty="0" err="1" smtClean="0"/>
              <a:t>lại</a:t>
            </a:r>
            <a:r>
              <a:rPr lang="en-US" dirty="0" smtClean="0"/>
              <a:t> (aggregate, generalize)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636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057400"/>
            <a:ext cx="4582165" cy="308653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5486400"/>
            <a:ext cx="4182059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16002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NCA(ip1,ip3) = DMZ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05740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NCA(ip1,DMZ) = DMZ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25908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dist(ip1,ip3)=5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97180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dist(ip1,DMZ)=3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60020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Source IP</a:t>
            </a:r>
            <a:endParaRPr lang="vi-V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059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vi-VN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7800"/>
            <a:ext cx="4582165" cy="3086531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752600"/>
            <a:ext cx="3928044" cy="1981200"/>
          </a:xfrm>
          <a:prstGeom prst="rect">
            <a:avLst/>
          </a:prstGeom>
        </p:spPr>
      </p:pic>
      <p:pic>
        <p:nvPicPr>
          <p:cNvPr id="6" name="Picture 5" descr="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4724400"/>
            <a:ext cx="2919662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48768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Dist(alert_1,alert_2)=6</a:t>
            </a:r>
            <a:endParaRPr lang="vi-V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5334000"/>
            <a:ext cx="25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Dist(alert_1,alert_3)=11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867400"/>
            <a:ext cx="25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Dist(alert_2,alert_3)=11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root cause analysis</a:t>
            </a:r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  <a:p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 &lt;=NOD)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122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600200"/>
            <a:ext cx="5272514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564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[3]</a:t>
            </a:r>
            <a:endParaRPr lang="vi-VN" dirty="0"/>
          </a:p>
        </p:txBody>
      </p:sp>
      <p:pic>
        <p:nvPicPr>
          <p:cNvPr id="5" name="Content Placeholder 4" descr="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447800"/>
            <a:ext cx="2848373" cy="562053"/>
          </a:xfrm>
        </p:spPr>
      </p:pic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2086" y="457200"/>
            <a:ext cx="4281914" cy="3675625"/>
          </a:xfrm>
          <a:prstGeom prst="rect">
            <a:avLst/>
          </a:prstGeom>
        </p:spPr>
      </p:pic>
      <p:pic>
        <p:nvPicPr>
          <p:cNvPr id="7" name="Picture 6" descr="g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2209800"/>
            <a:ext cx="2915057" cy="285790"/>
          </a:xfrm>
          <a:prstGeom prst="rect">
            <a:avLst/>
          </a:prstGeom>
        </p:spPr>
      </p:pic>
      <p:pic>
        <p:nvPicPr>
          <p:cNvPr id="8" name="Content Placeholder 4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895600"/>
            <a:ext cx="2848373" cy="562053"/>
          </a:xfrm>
          <a:prstGeom prst="rect">
            <a:avLst/>
          </a:prstGeom>
        </p:spPr>
      </p:pic>
      <p:pic>
        <p:nvPicPr>
          <p:cNvPr id="9" name="Picture 8" descr="g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657600"/>
            <a:ext cx="2848373" cy="295316"/>
          </a:xfrm>
          <a:prstGeom prst="rect">
            <a:avLst/>
          </a:prstGeom>
        </p:spPr>
      </p:pic>
      <p:pic>
        <p:nvPicPr>
          <p:cNvPr id="11" name="Picture 10" descr="g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600" y="5334000"/>
            <a:ext cx="2886478" cy="428685"/>
          </a:xfrm>
          <a:prstGeom prst="rect">
            <a:avLst/>
          </a:prstGeom>
        </p:spPr>
      </p:pic>
      <p:pic>
        <p:nvPicPr>
          <p:cNvPr id="12" name="Content Placeholder 4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495800"/>
            <a:ext cx="2848373" cy="5620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48400" y="53340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 = 10</a:t>
            </a:r>
            <a:endParaRPr lang="vi-V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4859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410494" y="4228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5800" y="1600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5800" y="3200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" y="4953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-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qua NOD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alert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47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0" y="1828800"/>
            <a:ext cx="14478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1</a:t>
            </a:r>
          </a:p>
        </p:txBody>
      </p:sp>
      <p:sp>
        <p:nvSpPr>
          <p:cNvPr id="5" name="Oval 4"/>
          <p:cNvSpPr/>
          <p:nvPr/>
        </p:nvSpPr>
        <p:spPr>
          <a:xfrm>
            <a:off x="0" y="2971800"/>
            <a:ext cx="14478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2</a:t>
            </a:r>
          </a:p>
        </p:txBody>
      </p:sp>
      <p:sp>
        <p:nvSpPr>
          <p:cNvPr id="6" name="Oval 5"/>
          <p:cNvSpPr/>
          <p:nvPr/>
        </p:nvSpPr>
        <p:spPr>
          <a:xfrm>
            <a:off x="0" y="4114800"/>
            <a:ext cx="14478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2971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4724400" y="2971800"/>
            <a:ext cx="1600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162800" y="2971800"/>
            <a:ext cx="1600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</a:t>
            </a:r>
            <a:endParaRPr lang="vi-VN" dirty="0"/>
          </a:p>
        </p:txBody>
      </p:sp>
      <p:cxnSp>
        <p:nvCxnSpPr>
          <p:cNvPr id="11" name="Straight Arrow Connector 10"/>
          <p:cNvCxnSpPr>
            <a:stCxn id="4" idx="6"/>
            <a:endCxn id="7" idx="1"/>
          </p:cNvCxnSpPr>
          <p:nvPr/>
        </p:nvCxnSpPr>
        <p:spPr>
          <a:xfrm>
            <a:off x="1447800" y="2095500"/>
            <a:ext cx="6858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 flipV="1">
            <a:off x="1447800" y="3276600"/>
            <a:ext cx="685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1"/>
          </p:cNvCxnSpPr>
          <p:nvPr/>
        </p:nvCxnSpPr>
        <p:spPr>
          <a:xfrm>
            <a:off x="1447800" y="3238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>
            <a:off x="37338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6324600" y="3276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00800" y="2971800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</a:t>
            </a:r>
          </a:p>
          <a:p>
            <a:r>
              <a:rPr lang="en-US" dirty="0" smtClean="0"/>
              <a:t>-alert</a:t>
            </a:r>
            <a:endParaRPr lang="vi-VN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0" y="28956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IDMEF</a:t>
            </a:r>
            <a:endParaRPr lang="vi-VN" dirty="0"/>
          </a:p>
        </p:txBody>
      </p:sp>
      <p:sp>
        <p:nvSpPr>
          <p:cNvPr id="46" name="Rectangle 45"/>
          <p:cNvSpPr/>
          <p:nvPr/>
        </p:nvSpPr>
        <p:spPr>
          <a:xfrm>
            <a:off x="7162800" y="4648200"/>
            <a:ext cx="1600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vi-VN" dirty="0"/>
          </a:p>
        </p:txBody>
      </p:sp>
      <p:sp>
        <p:nvSpPr>
          <p:cNvPr id="47" name="Rectangle 46"/>
          <p:cNvSpPr/>
          <p:nvPr/>
        </p:nvSpPr>
        <p:spPr>
          <a:xfrm>
            <a:off x="7162800" y="1447800"/>
            <a:ext cx="1600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vi-VN" dirty="0"/>
          </a:p>
        </p:txBody>
      </p:sp>
      <p:cxnSp>
        <p:nvCxnSpPr>
          <p:cNvPr id="49" name="Straight Arrow Connector 48"/>
          <p:cNvCxnSpPr>
            <a:stCxn id="9" idx="0"/>
            <a:endCxn id="47" idx="2"/>
          </p:cNvCxnSpPr>
          <p:nvPr/>
        </p:nvCxnSpPr>
        <p:spPr>
          <a:xfrm rot="5400000" flipH="1" flipV="1">
            <a:off x="75057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46" idx="0"/>
          </p:cNvCxnSpPr>
          <p:nvPr/>
        </p:nvCxnSpPr>
        <p:spPr>
          <a:xfrm rot="5400000">
            <a:off x="7429500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86600" y="2286000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Scenario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7162800" y="4038600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Scenario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657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2057400"/>
            <a:ext cx="8229600" cy="269332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19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sliding time window</a:t>
            </a:r>
          </a:p>
          <a:p>
            <a:r>
              <a:rPr lang="en-US" dirty="0" smtClean="0"/>
              <a:t>Alert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queue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trong</a:t>
            </a:r>
            <a:r>
              <a:rPr lang="en-US" dirty="0" smtClean="0"/>
              <a:t> queue</a:t>
            </a:r>
          </a:p>
          <a:p>
            <a:pPr lvl="2"/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2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time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smtClean="0"/>
              <a:t>Alert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979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4084557" cy="452596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1600200"/>
            <a:ext cx="3453098" cy="2791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3352800"/>
            <a:ext cx="29718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533400" y="2362200"/>
            <a:ext cx="3810000" cy="990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2590800" y="19050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Xóa</a:t>
            </a:r>
            <a:r>
              <a:rPr lang="en-US" dirty="0" smtClean="0"/>
              <a:t> alert </a:t>
            </a:r>
            <a:r>
              <a:rPr lang="en-US" dirty="0" err="1" smtClean="0"/>
              <a:t>cũ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33400" y="3581400"/>
            <a:ext cx="4038600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3657600" y="5181600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Lấy</a:t>
            </a:r>
            <a:r>
              <a:rPr lang="en-US" dirty="0" smtClean="0"/>
              <a:t> alert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fuse</a:t>
            </a:r>
            <a:endParaRPr lang="vi-VN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4038600" y="4724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5400" y="1752600"/>
            <a:ext cx="32004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7064585" y="99060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alert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vi-VN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5400000">
            <a:off x="7780113" y="1428420"/>
            <a:ext cx="392668" cy="255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22907" y="42672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Gọp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vi-VN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7699326" y="3959274"/>
            <a:ext cx="609600" cy="6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9851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4438596"/>
            <a:ext cx="7039958" cy="12098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5334000"/>
            <a:ext cx="838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2667000" y="5334000"/>
            <a:ext cx="990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53062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657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8526601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651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alert </a:t>
            </a:r>
            <a:r>
              <a:rPr lang="en-US" dirty="0" err="1" smtClean="0"/>
              <a:t>trong</a:t>
            </a:r>
            <a:r>
              <a:rPr lang="en-US" dirty="0" smtClean="0"/>
              <a:t> time window</a:t>
            </a:r>
          </a:p>
          <a:p>
            <a:pPr lvl="1"/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5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5" name="Content Placeholder 4" descr="alg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4896118" cy="46658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1162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delay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53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alert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IDS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Intrusion Detection Message Exchange Format (IDMEF)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572000"/>
          </a:xfrm>
        </p:spPr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generalize alert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generalization hierarchy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</p:txBody>
      </p:sp>
      <p:pic>
        <p:nvPicPr>
          <p:cNvPr id="4" name="Content Placeholder 4" descr="alg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524000"/>
            <a:ext cx="5037512" cy="480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1800" y="3276600"/>
            <a:ext cx="1828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269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[1]K</a:t>
            </a:r>
            <a:r>
              <a:rPr lang="en-US" dirty="0"/>
              <a:t>. </a:t>
            </a:r>
            <a:r>
              <a:rPr lang="en-US" dirty="0" err="1"/>
              <a:t>Julisch</a:t>
            </a:r>
            <a:r>
              <a:rPr lang="en-US" dirty="0"/>
              <a:t>, Clustering intrusion detection alarms to support root cause </a:t>
            </a:r>
            <a:r>
              <a:rPr lang="en-US" dirty="0" err="1" smtClean="0"/>
              <a:t>analysis,ACM</a:t>
            </a:r>
            <a:r>
              <a:rPr lang="en-US" dirty="0" smtClean="0"/>
              <a:t> </a:t>
            </a:r>
            <a:r>
              <a:rPr lang="en-US" dirty="0"/>
              <a:t>Transaction on Information and System Security 6 (2003) 443–471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[2]K</a:t>
            </a:r>
            <a:r>
              <a:rPr lang="en-US" dirty="0"/>
              <a:t>. </a:t>
            </a:r>
            <a:r>
              <a:rPr lang="en-US" dirty="0" err="1"/>
              <a:t>Julisch</a:t>
            </a:r>
            <a:r>
              <a:rPr lang="en-US" dirty="0"/>
              <a:t>, Using root cause analysis to handle intrusion detection alarms, </a:t>
            </a:r>
            <a:r>
              <a:rPr lang="en-US" dirty="0" smtClean="0"/>
              <a:t>Ph.D. dissertation</a:t>
            </a:r>
            <a:r>
              <a:rPr lang="en-US" dirty="0"/>
              <a:t>, University of Dortmund, </a:t>
            </a:r>
            <a:r>
              <a:rPr lang="en-US" dirty="0" smtClean="0"/>
              <a:t>2003</a:t>
            </a:r>
          </a:p>
          <a:p>
            <a:r>
              <a:rPr lang="en-US" dirty="0" smtClean="0"/>
              <a:t>[3]S</a:t>
            </a:r>
            <a:r>
              <a:rPr lang="en-US" dirty="0"/>
              <a:t>.  O.  Al-</a:t>
            </a:r>
            <a:r>
              <a:rPr lang="en-US" dirty="0" err="1"/>
              <a:t>Mamory</a:t>
            </a:r>
            <a:r>
              <a:rPr lang="en-US" dirty="0"/>
              <a:t>  and  H.  Zhang.  “Intrusion </a:t>
            </a:r>
            <a:r>
              <a:rPr lang="en-US" dirty="0" smtClean="0"/>
              <a:t>Detection </a:t>
            </a:r>
            <a:r>
              <a:rPr lang="en-US" dirty="0"/>
              <a:t>Alarms Reduction Using Root Cause Analysis </a:t>
            </a:r>
            <a:r>
              <a:rPr lang="en-US" dirty="0" smtClean="0"/>
              <a:t>and  </a:t>
            </a:r>
            <a:r>
              <a:rPr lang="en-US" dirty="0"/>
              <a:t>Clustering,”  in  Computer  Communications,  vol. </a:t>
            </a:r>
            <a:r>
              <a:rPr lang="en-US" dirty="0" smtClean="0"/>
              <a:t>32(2</a:t>
            </a:r>
            <a:r>
              <a:rPr lang="en-US" dirty="0"/>
              <a:t>), 2009, pp. 419-430. </a:t>
            </a:r>
            <a:endParaRPr lang="en-US" dirty="0" smtClean="0"/>
          </a:p>
          <a:p>
            <a:r>
              <a:rPr lang="en-US" dirty="0" smtClean="0"/>
              <a:t>[4]F</a:t>
            </a:r>
            <a:r>
              <a:rPr lang="en-US" dirty="0"/>
              <a:t>. </a:t>
            </a:r>
            <a:r>
              <a:rPr lang="en-US" dirty="0" err="1"/>
              <a:t>Valeur</a:t>
            </a:r>
            <a:r>
              <a:rPr lang="en-US" dirty="0"/>
              <a:t>, G. </a:t>
            </a:r>
            <a:r>
              <a:rPr lang="en-US" dirty="0" err="1"/>
              <a:t>Vigna</a:t>
            </a:r>
            <a:r>
              <a:rPr lang="en-US" dirty="0"/>
              <a:t>, C. </a:t>
            </a:r>
            <a:r>
              <a:rPr lang="en-US" dirty="0" err="1"/>
              <a:t>Kruegel</a:t>
            </a:r>
            <a:r>
              <a:rPr lang="en-US" dirty="0"/>
              <a:t>, and R. Kemmerer. </a:t>
            </a:r>
            <a:r>
              <a:rPr lang="en-US" dirty="0" smtClean="0"/>
              <a:t>A comprehensive </a:t>
            </a:r>
            <a:r>
              <a:rPr lang="en-US" dirty="0"/>
              <a:t>approach to intrusion detection alert correlation. In Proceedings of IEEE Transactions on Dependable and Secure Computing, 2004. </a:t>
            </a:r>
            <a:endParaRPr lang="en-US" dirty="0" smtClean="0"/>
          </a:p>
          <a:p>
            <a:r>
              <a:rPr lang="en-US" dirty="0" smtClean="0"/>
              <a:t>[5]P</a:t>
            </a:r>
            <a:r>
              <a:rPr lang="en-US" dirty="0"/>
              <a:t>. </a:t>
            </a:r>
            <a:r>
              <a:rPr lang="en-US" dirty="0" err="1"/>
              <a:t>Ning</a:t>
            </a:r>
            <a:r>
              <a:rPr lang="en-US" dirty="0"/>
              <a:t>, Y. Cui, and D.S. Reeves, “Constructing Attack </a:t>
            </a:r>
            <a:r>
              <a:rPr lang="en-US" dirty="0" smtClean="0"/>
              <a:t>Scenarios through </a:t>
            </a:r>
            <a:r>
              <a:rPr lang="en-US" dirty="0"/>
              <a:t>Correlation of Intrusion Alerts,” Proc. ACM </a:t>
            </a:r>
            <a:r>
              <a:rPr lang="en-US" dirty="0" smtClean="0"/>
              <a:t>Conf. Computer </a:t>
            </a:r>
            <a:r>
              <a:rPr lang="en-US" dirty="0"/>
              <a:t>and Comm. Security, pp. 245-254, Nov. 2002</a:t>
            </a:r>
            <a:r>
              <a:rPr lang="en-US" dirty="0" smtClean="0"/>
              <a:t>.</a:t>
            </a:r>
          </a:p>
          <a:p>
            <a:r>
              <a:rPr lang="en-US" dirty="0" smtClean="0"/>
              <a:t>[6]H</a:t>
            </a:r>
            <a:r>
              <a:rPr lang="en-US" dirty="0"/>
              <a:t>. Debar and D. Curry. The IDMEF format. Available </a:t>
            </a:r>
            <a:r>
              <a:rPr lang="en-US" dirty="0" smtClean="0"/>
              <a:t>at: http</a:t>
            </a:r>
            <a:r>
              <a:rPr lang="en-US" dirty="0"/>
              <a:t>://www.ietf.org/html.charters/idwg-charter.html, 2004</a:t>
            </a:r>
            <a:r>
              <a:rPr lang="en-US" dirty="0" smtClean="0"/>
              <a:t>.</a:t>
            </a:r>
          </a:p>
          <a:p>
            <a:r>
              <a:rPr lang="en-US" dirty="0" smtClean="0"/>
              <a:t>[7]</a:t>
            </a:r>
            <a:r>
              <a:rPr lang="en-US" dirty="0" err="1" smtClean="0"/>
              <a:t>P.Ning</a:t>
            </a:r>
            <a:r>
              <a:rPr lang="en-US" dirty="0" smtClean="0"/>
              <a:t> ,</a:t>
            </a:r>
            <a:r>
              <a:rPr lang="en-US" dirty="0" err="1" smtClean="0"/>
              <a:t>Y.Cui</a:t>
            </a:r>
            <a:r>
              <a:rPr lang="en-US" dirty="0" smtClean="0"/>
              <a:t>, </a:t>
            </a:r>
            <a:r>
              <a:rPr lang="en-US" dirty="0" err="1" smtClean="0"/>
              <a:t>D.S.Reeves,Constructing</a:t>
            </a:r>
            <a:r>
              <a:rPr lang="en-US" dirty="0" smtClean="0"/>
              <a:t> attack </a:t>
            </a:r>
            <a:r>
              <a:rPr lang="en-US" dirty="0" err="1" smtClean="0"/>
              <a:t>sceniarios</a:t>
            </a:r>
            <a:r>
              <a:rPr lang="en-US" dirty="0" smtClean="0"/>
              <a:t> through correlation of </a:t>
            </a:r>
            <a:r>
              <a:rPr lang="en-US" dirty="0" err="1" smtClean="0"/>
              <a:t>instrusion</a:t>
            </a:r>
            <a:r>
              <a:rPr lang="en-US" dirty="0" smtClean="0"/>
              <a:t> </a:t>
            </a:r>
            <a:r>
              <a:rPr lang="en-US" dirty="0" err="1" smtClean="0"/>
              <a:t>alerts,In</a:t>
            </a:r>
            <a:r>
              <a:rPr lang="en-US" dirty="0" smtClean="0"/>
              <a:t> 9th ACM Conference on Computer and Communications </a:t>
            </a:r>
            <a:r>
              <a:rPr lang="en-US" dirty="0" err="1" smtClean="0"/>
              <a:t>Security,November</a:t>
            </a:r>
            <a:r>
              <a:rPr lang="en-US" dirty="0" smtClean="0"/>
              <a:t> 2002</a:t>
            </a:r>
          </a:p>
          <a:p>
            <a:r>
              <a:rPr lang="en-US" dirty="0" smtClean="0"/>
              <a:t>[8]Reza </a:t>
            </a:r>
            <a:r>
              <a:rPr lang="en-US" dirty="0" err="1" smtClean="0"/>
              <a:t>Sadoddin</a:t>
            </a:r>
            <a:r>
              <a:rPr lang="en-US" dirty="0" smtClean="0"/>
              <a:t>, Ali </a:t>
            </a:r>
            <a:r>
              <a:rPr lang="en-US" dirty="0" err="1" smtClean="0"/>
              <a:t>Ghorbani</a:t>
            </a:r>
            <a:r>
              <a:rPr lang="en-US" dirty="0" smtClean="0"/>
              <a:t>, Alert Correlation Survey: Framework and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504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876800"/>
          </a:xfrm>
        </p:spPr>
        <p:txBody>
          <a:bodyPr/>
          <a:lstStyle/>
          <a:p>
            <a:r>
              <a:rPr lang="en-US" dirty="0" smtClean="0"/>
              <a:t>IDMEF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,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36" y="1219200"/>
            <a:ext cx="3810000" cy="4791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7365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ở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(root cause)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Intrusion Detection Framework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References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585</TotalTime>
  <Words>2126</Words>
  <Application>Microsoft Office PowerPoint</Application>
  <PresentationFormat>On-screen Show (4:3)</PresentationFormat>
  <Paragraphs>415</Paragraphs>
  <Slides>63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Clarity</vt:lpstr>
      <vt:lpstr>Báo cáo đề tài</vt:lpstr>
      <vt:lpstr>Mục lục</vt:lpstr>
      <vt:lpstr>Mục lục</vt:lpstr>
      <vt:lpstr>Bài toán</vt:lpstr>
      <vt:lpstr>Sơ lược về hệ thống</vt:lpstr>
      <vt:lpstr>Normalization</vt:lpstr>
      <vt:lpstr>IDMEF</vt:lpstr>
      <vt:lpstr>Aggregation</vt:lpstr>
      <vt:lpstr>Mục lục</vt:lpstr>
      <vt:lpstr>Correlation</vt:lpstr>
      <vt:lpstr>Một số định nghĩa</vt:lpstr>
      <vt:lpstr>Hyper Alert Type</vt:lpstr>
      <vt:lpstr>Hyper Alert</vt:lpstr>
      <vt:lpstr>Hyper Alert</vt:lpstr>
      <vt:lpstr>Ràng buộc của Hyper Alert</vt:lpstr>
      <vt:lpstr>Prepare for</vt:lpstr>
      <vt:lpstr>Hyper Alert Correlation Graph</vt:lpstr>
      <vt:lpstr>Hyper Alert Correlation Graph</vt:lpstr>
      <vt:lpstr>Mục lục</vt:lpstr>
      <vt:lpstr>Slide 20</vt:lpstr>
      <vt:lpstr>Client</vt:lpstr>
      <vt:lpstr>Service Provider</vt:lpstr>
      <vt:lpstr>ERD</vt:lpstr>
      <vt:lpstr>Web server</vt:lpstr>
      <vt:lpstr>Mục lục</vt:lpstr>
      <vt:lpstr>Sơ lược về lỗ hổng “Apache (Win32) Chunked Encoding”</vt:lpstr>
      <vt:lpstr>Giả lập tấn công Apache HTTP server</vt:lpstr>
      <vt:lpstr>Demo Attack &lt;Clip or …&gt;</vt:lpstr>
      <vt:lpstr>Snort Alert</vt:lpstr>
      <vt:lpstr>Mục lục</vt:lpstr>
      <vt:lpstr>Sơ lược về hệ thống</vt:lpstr>
      <vt:lpstr>Alert Aggregation</vt:lpstr>
      <vt:lpstr>Nội dung</vt:lpstr>
      <vt:lpstr>Các khái niệm[1,2]</vt:lpstr>
      <vt:lpstr>Các khái niệm[1,2]</vt:lpstr>
      <vt:lpstr>Các khái niệm[1,2]</vt:lpstr>
      <vt:lpstr>Ý tưởng</vt:lpstr>
      <vt:lpstr>Giải thuật[1,2]</vt:lpstr>
      <vt:lpstr>Giải thuật</vt:lpstr>
      <vt:lpstr>Ưu - Nhược điểm</vt:lpstr>
      <vt:lpstr>Nội dung</vt:lpstr>
      <vt:lpstr>Các cải tiến[3]</vt:lpstr>
      <vt:lpstr>Các khái niệm[3]</vt:lpstr>
      <vt:lpstr>Các khái niệm[3]</vt:lpstr>
      <vt:lpstr>Các khái niệm[3]</vt:lpstr>
      <vt:lpstr>Ý tưởng</vt:lpstr>
      <vt:lpstr>Giải thuật[3]</vt:lpstr>
      <vt:lpstr>Giải thuật[3]</vt:lpstr>
      <vt:lpstr>Ưu - Nhược điểm</vt:lpstr>
      <vt:lpstr>Nội dung</vt:lpstr>
      <vt:lpstr>Hướng tiếp cận khác</vt:lpstr>
      <vt:lpstr>Ý tưởng của Alert Fusion</vt:lpstr>
      <vt:lpstr>Giải thuật</vt:lpstr>
      <vt:lpstr>Ưu nhược điểm</vt:lpstr>
      <vt:lpstr>Nội dung</vt:lpstr>
      <vt:lpstr>So sánh</vt:lpstr>
      <vt:lpstr>Đề xuất</vt:lpstr>
      <vt:lpstr>Giải thuật</vt:lpstr>
      <vt:lpstr>Ưu nhược điểm</vt:lpstr>
      <vt:lpstr>Công việc cần làm</vt:lpstr>
      <vt:lpstr>Tính khả thi</vt:lpstr>
      <vt:lpstr>References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Vic4ever</dc:creator>
  <cp:lastModifiedBy>Vic4ever</cp:lastModifiedBy>
  <cp:revision>144</cp:revision>
  <dcterms:created xsi:type="dcterms:W3CDTF">2011-02-08T07:49:23Z</dcterms:created>
  <dcterms:modified xsi:type="dcterms:W3CDTF">2011-02-14T16:07:23Z</dcterms:modified>
</cp:coreProperties>
</file>