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4"/>
  </p:handoutMasterIdLst>
  <p:sldIdLst>
    <p:sldId id="256" r:id="rId2"/>
    <p:sldId id="270" r:id="rId3"/>
    <p:sldId id="271" r:id="rId4"/>
    <p:sldId id="276" r:id="rId5"/>
    <p:sldId id="279" r:id="rId6"/>
    <p:sldId id="269" r:id="rId7"/>
    <p:sldId id="280" r:id="rId8"/>
    <p:sldId id="272" r:id="rId9"/>
    <p:sldId id="267" r:id="rId10"/>
    <p:sldId id="278" r:id="rId11"/>
    <p:sldId id="274" r:id="rId12"/>
    <p:sldId id="265" r:id="rId13"/>
    <p:sldId id="266" r:id="rId14"/>
    <p:sldId id="273" r:id="rId15"/>
    <p:sldId id="281" r:id="rId16"/>
    <p:sldId id="264" r:id="rId17"/>
    <p:sldId id="260" r:id="rId18"/>
    <p:sldId id="261" r:id="rId19"/>
    <p:sldId id="262" r:id="rId20"/>
    <p:sldId id="263" r:id="rId21"/>
    <p:sldId id="277" r:id="rId22"/>
    <p:sldId id="25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3135"/>
    <a:srgbClr val="68131E"/>
    <a:srgbClr val="8016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391" autoAdjust="0"/>
  </p:normalViewPr>
  <p:slideViewPr>
    <p:cSldViewPr snapToGrid="0" snapToObjects="1">
      <p:cViewPr varScale="1">
        <p:scale>
          <a:sx n="117" d="100"/>
          <a:sy n="117" d="100"/>
        </p:scale>
        <p:origin x="-2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737CEE-BDA7-D049-899A-3E7A0058BBD6}" type="doc">
      <dgm:prSet loTypeId="urn:microsoft.com/office/officeart/2005/8/layout/venn1" loCatId="" qsTypeId="urn:microsoft.com/office/officeart/2005/8/quickstyle/simple2" qsCatId="simple" csTypeId="urn:microsoft.com/office/officeart/2005/8/colors/accent1_2" csCatId="accent1" phldr="1"/>
      <dgm:spPr/>
    </dgm:pt>
    <dgm:pt modelId="{BFC0B6C6-3CD3-9C40-B975-55BAEE893400}">
      <dgm:prSet phldrT="[Text]"/>
      <dgm:spPr/>
      <dgm:t>
        <a:bodyPr/>
        <a:lstStyle/>
        <a:p>
          <a:r>
            <a:rPr lang="en-US" dirty="0" smtClean="0">
              <a:latin typeface="Cambria Math"/>
              <a:cs typeface="Cambria Math"/>
            </a:rPr>
            <a:t>Reinforcement</a:t>
          </a:r>
          <a:endParaRPr lang="en-US" dirty="0">
            <a:latin typeface="Cambria Math"/>
            <a:cs typeface="Cambria Math"/>
          </a:endParaRPr>
        </a:p>
      </dgm:t>
    </dgm:pt>
    <dgm:pt modelId="{7A3BE8AA-FBF3-A94F-8DA8-65D61F3ABB86}" type="parTrans" cxnId="{38A686AF-196D-A24B-9B85-4344AD3AB61C}">
      <dgm:prSet/>
      <dgm:spPr/>
      <dgm:t>
        <a:bodyPr/>
        <a:lstStyle/>
        <a:p>
          <a:endParaRPr lang="en-US"/>
        </a:p>
      </dgm:t>
    </dgm:pt>
    <dgm:pt modelId="{CC2DB3B4-BD2E-AB45-B98C-8B114114745F}" type="sibTrans" cxnId="{38A686AF-196D-A24B-9B85-4344AD3AB61C}">
      <dgm:prSet/>
      <dgm:spPr/>
      <dgm:t>
        <a:bodyPr/>
        <a:lstStyle/>
        <a:p>
          <a:endParaRPr lang="en-US"/>
        </a:p>
      </dgm:t>
    </dgm:pt>
    <dgm:pt modelId="{D719D2EB-8BD7-A142-8B05-C7A302657B34}">
      <dgm:prSet phldrT="[Text]"/>
      <dgm:spPr/>
      <dgm:t>
        <a:bodyPr/>
        <a:lstStyle/>
        <a:p>
          <a:r>
            <a:rPr lang="en-US" dirty="0" smtClean="0">
              <a:latin typeface="Cambria Math"/>
              <a:cs typeface="Cambria Math"/>
            </a:rPr>
            <a:t>Supervised</a:t>
          </a:r>
          <a:endParaRPr lang="en-US" dirty="0">
            <a:latin typeface="Cambria Math"/>
            <a:cs typeface="Cambria Math"/>
          </a:endParaRPr>
        </a:p>
      </dgm:t>
    </dgm:pt>
    <dgm:pt modelId="{5215106B-0E1C-0240-B4FB-F989B7C3AE64}" type="parTrans" cxnId="{84A99CAD-1903-5546-B3C3-8F9F07FAAFBE}">
      <dgm:prSet/>
      <dgm:spPr/>
      <dgm:t>
        <a:bodyPr/>
        <a:lstStyle/>
        <a:p>
          <a:endParaRPr lang="en-US"/>
        </a:p>
      </dgm:t>
    </dgm:pt>
    <dgm:pt modelId="{75BFEF9C-D60B-D84E-A611-1148870D5B80}" type="sibTrans" cxnId="{84A99CAD-1903-5546-B3C3-8F9F07FAAFBE}">
      <dgm:prSet/>
      <dgm:spPr/>
      <dgm:t>
        <a:bodyPr/>
        <a:lstStyle/>
        <a:p>
          <a:endParaRPr lang="en-US"/>
        </a:p>
      </dgm:t>
    </dgm:pt>
    <dgm:pt modelId="{4AC2C228-5073-F14E-8512-1EF453C666BE}">
      <dgm:prSet phldrT="[Text]"/>
      <dgm:spPr/>
      <dgm:t>
        <a:bodyPr/>
        <a:lstStyle/>
        <a:p>
          <a:r>
            <a:rPr lang="en-US" dirty="0" smtClean="0">
              <a:latin typeface="Cambria Math"/>
              <a:cs typeface="Cambria Math"/>
            </a:rPr>
            <a:t>Unsupervised</a:t>
          </a:r>
          <a:endParaRPr lang="en-US" dirty="0">
            <a:latin typeface="Cambria Math"/>
            <a:cs typeface="Cambria Math"/>
          </a:endParaRPr>
        </a:p>
      </dgm:t>
    </dgm:pt>
    <dgm:pt modelId="{B25438F4-3530-D749-8AE0-D35FEF075E56}" type="parTrans" cxnId="{7EA4283D-123B-3B45-8B27-CBC38BF2BB3F}">
      <dgm:prSet/>
      <dgm:spPr/>
      <dgm:t>
        <a:bodyPr/>
        <a:lstStyle/>
        <a:p>
          <a:endParaRPr lang="en-US"/>
        </a:p>
      </dgm:t>
    </dgm:pt>
    <dgm:pt modelId="{D06846DE-E050-704F-827B-691B6CEAE805}" type="sibTrans" cxnId="{7EA4283D-123B-3B45-8B27-CBC38BF2BB3F}">
      <dgm:prSet/>
      <dgm:spPr/>
      <dgm:t>
        <a:bodyPr/>
        <a:lstStyle/>
        <a:p>
          <a:endParaRPr lang="en-US"/>
        </a:p>
      </dgm:t>
    </dgm:pt>
    <dgm:pt modelId="{DA931A4B-7EA1-B84E-B687-42B3C13D865E}" type="pres">
      <dgm:prSet presAssocID="{02737CEE-BDA7-D049-899A-3E7A0058BBD6}" presName="compositeShape" presStyleCnt="0">
        <dgm:presLayoutVars>
          <dgm:chMax val="7"/>
          <dgm:dir/>
          <dgm:resizeHandles val="exact"/>
        </dgm:presLayoutVars>
      </dgm:prSet>
      <dgm:spPr/>
    </dgm:pt>
    <dgm:pt modelId="{084BF404-5A32-B04E-AF1E-ACA8CF33F32E}" type="pres">
      <dgm:prSet presAssocID="{BFC0B6C6-3CD3-9C40-B975-55BAEE893400}" presName="circ1" presStyleLbl="vennNode1" presStyleIdx="0" presStyleCnt="3" custLinFactNeighborY="5694"/>
      <dgm:spPr/>
      <dgm:t>
        <a:bodyPr/>
        <a:lstStyle/>
        <a:p>
          <a:endParaRPr lang="en-US"/>
        </a:p>
      </dgm:t>
    </dgm:pt>
    <dgm:pt modelId="{80F43A97-B7E9-4840-A3F2-8579C35F17C4}" type="pres">
      <dgm:prSet presAssocID="{BFC0B6C6-3CD3-9C40-B975-55BAEE89340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ACB23D-FFA9-844E-9917-7D9B11C79C2A}" type="pres">
      <dgm:prSet presAssocID="{D719D2EB-8BD7-A142-8B05-C7A302657B34}" presName="circ2" presStyleLbl="vennNode1" presStyleIdx="1" presStyleCnt="3"/>
      <dgm:spPr/>
      <dgm:t>
        <a:bodyPr/>
        <a:lstStyle/>
        <a:p>
          <a:endParaRPr lang="en-US"/>
        </a:p>
      </dgm:t>
    </dgm:pt>
    <dgm:pt modelId="{82637F41-EB40-B94A-90CA-1E17F73D719B}" type="pres">
      <dgm:prSet presAssocID="{D719D2EB-8BD7-A142-8B05-C7A302657B3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605FA4-5AB6-FC47-BF8F-456748A498C4}" type="pres">
      <dgm:prSet presAssocID="{4AC2C228-5073-F14E-8512-1EF453C666BE}" presName="circ3" presStyleLbl="vennNode1" presStyleIdx="2" presStyleCnt="3"/>
      <dgm:spPr/>
      <dgm:t>
        <a:bodyPr/>
        <a:lstStyle/>
        <a:p>
          <a:endParaRPr lang="en-US"/>
        </a:p>
      </dgm:t>
    </dgm:pt>
    <dgm:pt modelId="{EA3DD9EF-58BD-6143-8FE2-D188CB143B1A}" type="pres">
      <dgm:prSet presAssocID="{4AC2C228-5073-F14E-8512-1EF453C666B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588571-55D1-7F45-B210-E5B07884225D}" type="presOf" srcId="{BFC0B6C6-3CD3-9C40-B975-55BAEE893400}" destId="{80F43A97-B7E9-4840-A3F2-8579C35F17C4}" srcOrd="1" destOrd="0" presId="urn:microsoft.com/office/officeart/2005/8/layout/venn1"/>
    <dgm:cxn modelId="{7EA4283D-123B-3B45-8B27-CBC38BF2BB3F}" srcId="{02737CEE-BDA7-D049-899A-3E7A0058BBD6}" destId="{4AC2C228-5073-F14E-8512-1EF453C666BE}" srcOrd="2" destOrd="0" parTransId="{B25438F4-3530-D749-8AE0-D35FEF075E56}" sibTransId="{D06846DE-E050-704F-827B-691B6CEAE805}"/>
    <dgm:cxn modelId="{30203EDC-636D-6D45-B7AD-AC85116AA8CB}" type="presOf" srcId="{D719D2EB-8BD7-A142-8B05-C7A302657B34}" destId="{EDACB23D-FFA9-844E-9917-7D9B11C79C2A}" srcOrd="0" destOrd="0" presId="urn:microsoft.com/office/officeart/2005/8/layout/venn1"/>
    <dgm:cxn modelId="{14FFB69C-340D-2D45-AD8B-66D8CAB34F2C}" type="presOf" srcId="{02737CEE-BDA7-D049-899A-3E7A0058BBD6}" destId="{DA931A4B-7EA1-B84E-B687-42B3C13D865E}" srcOrd="0" destOrd="0" presId="urn:microsoft.com/office/officeart/2005/8/layout/venn1"/>
    <dgm:cxn modelId="{38A686AF-196D-A24B-9B85-4344AD3AB61C}" srcId="{02737CEE-BDA7-D049-899A-3E7A0058BBD6}" destId="{BFC0B6C6-3CD3-9C40-B975-55BAEE893400}" srcOrd="0" destOrd="0" parTransId="{7A3BE8AA-FBF3-A94F-8DA8-65D61F3ABB86}" sibTransId="{CC2DB3B4-BD2E-AB45-B98C-8B114114745F}"/>
    <dgm:cxn modelId="{422C2514-1C98-CA47-968B-A9C5648AEB7C}" type="presOf" srcId="{D719D2EB-8BD7-A142-8B05-C7A302657B34}" destId="{82637F41-EB40-B94A-90CA-1E17F73D719B}" srcOrd="1" destOrd="0" presId="urn:microsoft.com/office/officeart/2005/8/layout/venn1"/>
    <dgm:cxn modelId="{84A99CAD-1903-5546-B3C3-8F9F07FAAFBE}" srcId="{02737CEE-BDA7-D049-899A-3E7A0058BBD6}" destId="{D719D2EB-8BD7-A142-8B05-C7A302657B34}" srcOrd="1" destOrd="0" parTransId="{5215106B-0E1C-0240-B4FB-F989B7C3AE64}" sibTransId="{75BFEF9C-D60B-D84E-A611-1148870D5B80}"/>
    <dgm:cxn modelId="{88AC243A-109A-EC42-B0F7-2A20A8B7A290}" type="presOf" srcId="{BFC0B6C6-3CD3-9C40-B975-55BAEE893400}" destId="{084BF404-5A32-B04E-AF1E-ACA8CF33F32E}" srcOrd="0" destOrd="0" presId="urn:microsoft.com/office/officeart/2005/8/layout/venn1"/>
    <dgm:cxn modelId="{6CE6175B-E1F7-614F-B66E-8216FB826E1A}" type="presOf" srcId="{4AC2C228-5073-F14E-8512-1EF453C666BE}" destId="{EA3DD9EF-58BD-6143-8FE2-D188CB143B1A}" srcOrd="1" destOrd="0" presId="urn:microsoft.com/office/officeart/2005/8/layout/venn1"/>
    <dgm:cxn modelId="{568D633F-A991-F548-B260-6758839FF015}" type="presOf" srcId="{4AC2C228-5073-F14E-8512-1EF453C666BE}" destId="{F6605FA4-5AB6-FC47-BF8F-456748A498C4}" srcOrd="0" destOrd="0" presId="urn:microsoft.com/office/officeart/2005/8/layout/venn1"/>
    <dgm:cxn modelId="{15D35D21-999E-8248-9D8A-B016FE774C10}" type="presParOf" srcId="{DA931A4B-7EA1-B84E-B687-42B3C13D865E}" destId="{084BF404-5A32-B04E-AF1E-ACA8CF33F32E}" srcOrd="0" destOrd="0" presId="urn:microsoft.com/office/officeart/2005/8/layout/venn1"/>
    <dgm:cxn modelId="{FBB09DF5-E11F-864A-A8F2-F2E9778BF6E0}" type="presParOf" srcId="{DA931A4B-7EA1-B84E-B687-42B3C13D865E}" destId="{80F43A97-B7E9-4840-A3F2-8579C35F17C4}" srcOrd="1" destOrd="0" presId="urn:microsoft.com/office/officeart/2005/8/layout/venn1"/>
    <dgm:cxn modelId="{30645928-EFF9-AF43-8E26-232C0E68CD6A}" type="presParOf" srcId="{DA931A4B-7EA1-B84E-B687-42B3C13D865E}" destId="{EDACB23D-FFA9-844E-9917-7D9B11C79C2A}" srcOrd="2" destOrd="0" presId="urn:microsoft.com/office/officeart/2005/8/layout/venn1"/>
    <dgm:cxn modelId="{8E853E43-F56B-E14D-B0F8-EA48B99CDEC5}" type="presParOf" srcId="{DA931A4B-7EA1-B84E-B687-42B3C13D865E}" destId="{82637F41-EB40-B94A-90CA-1E17F73D719B}" srcOrd="3" destOrd="0" presId="urn:microsoft.com/office/officeart/2005/8/layout/venn1"/>
    <dgm:cxn modelId="{3E6587A3-49E8-3847-833F-EB118A540EBD}" type="presParOf" srcId="{DA931A4B-7EA1-B84E-B687-42B3C13D865E}" destId="{F6605FA4-5AB6-FC47-BF8F-456748A498C4}" srcOrd="4" destOrd="0" presId="urn:microsoft.com/office/officeart/2005/8/layout/venn1"/>
    <dgm:cxn modelId="{CCF1F6C0-B72A-BD47-9652-E413AB548CB9}" type="presParOf" srcId="{DA931A4B-7EA1-B84E-B687-42B3C13D865E}" destId="{EA3DD9EF-58BD-6143-8FE2-D188CB143B1A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BF404-5A32-B04E-AF1E-ACA8CF33F32E}">
      <dsp:nvSpPr>
        <dsp:cNvPr id="0" name=""/>
        <dsp:cNvSpPr/>
      </dsp:nvSpPr>
      <dsp:spPr>
        <a:xfrm>
          <a:off x="864844" y="181856"/>
          <a:ext cx="2338287" cy="233828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mbria Math"/>
              <a:cs typeface="Cambria Math"/>
            </a:rPr>
            <a:t>Reinforcement</a:t>
          </a:r>
          <a:endParaRPr lang="en-US" sz="1800" kern="1200" dirty="0">
            <a:latin typeface="Cambria Math"/>
            <a:cs typeface="Cambria Math"/>
          </a:endParaRPr>
        </a:p>
      </dsp:txBody>
      <dsp:txXfrm>
        <a:off x="1176616" y="591056"/>
        <a:ext cx="1714744" cy="1052229"/>
      </dsp:txXfrm>
    </dsp:sp>
    <dsp:sp modelId="{EDACB23D-FFA9-844E-9917-7D9B11C79C2A}">
      <dsp:nvSpPr>
        <dsp:cNvPr id="0" name=""/>
        <dsp:cNvSpPr/>
      </dsp:nvSpPr>
      <dsp:spPr>
        <a:xfrm>
          <a:off x="1708576" y="1510144"/>
          <a:ext cx="2338287" cy="233828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mbria Math"/>
              <a:cs typeface="Cambria Math"/>
            </a:rPr>
            <a:t>Supervised</a:t>
          </a:r>
          <a:endParaRPr lang="en-US" sz="1800" kern="1200" dirty="0">
            <a:latin typeface="Cambria Math"/>
            <a:cs typeface="Cambria Math"/>
          </a:endParaRPr>
        </a:p>
      </dsp:txBody>
      <dsp:txXfrm>
        <a:off x="2423703" y="2114201"/>
        <a:ext cx="1402972" cy="1286058"/>
      </dsp:txXfrm>
    </dsp:sp>
    <dsp:sp modelId="{F6605FA4-5AB6-FC47-BF8F-456748A498C4}">
      <dsp:nvSpPr>
        <dsp:cNvPr id="0" name=""/>
        <dsp:cNvSpPr/>
      </dsp:nvSpPr>
      <dsp:spPr>
        <a:xfrm>
          <a:off x="21112" y="1510144"/>
          <a:ext cx="2338287" cy="233828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mbria Math"/>
              <a:cs typeface="Cambria Math"/>
            </a:rPr>
            <a:t>Unsupervised</a:t>
          </a:r>
          <a:endParaRPr lang="en-US" sz="1800" kern="1200" dirty="0">
            <a:latin typeface="Cambria Math"/>
            <a:cs typeface="Cambria Math"/>
          </a:endParaRPr>
        </a:p>
      </dsp:txBody>
      <dsp:txXfrm>
        <a:off x="241301" y="2114201"/>
        <a:ext cx="1402972" cy="12860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mbria Math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62F01-C513-0E4F-BBF9-FD0652DC28D9}" type="datetimeFigureOut">
              <a:rPr lang="en-US" smtClean="0">
                <a:latin typeface="Cambria Math"/>
              </a:rPr>
              <a:t>4/12/15</a:t>
            </a:fld>
            <a:endParaRPr lang="en-US" dirty="0">
              <a:latin typeface="Cambria Math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mbria Math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411B0-E15E-134D-BEBC-45C3D3E7D318}" type="slidenum">
              <a:rPr lang="en-US" smtClean="0">
                <a:latin typeface="Cambria Math"/>
              </a:rPr>
              <a:t>‹#›</a:t>
            </a:fld>
            <a:endParaRPr lang="en-US" dirty="0">
              <a:latin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961788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337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191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Cambria Mat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6583"/>
            <a:ext cx="2133600" cy="251417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4/12/15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6583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6583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2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10873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3703"/>
          </a:xfrm>
        </p:spPr>
        <p:txBody>
          <a:bodyPr/>
          <a:lstStyle>
            <a:lvl1pPr>
              <a:defRPr>
                <a:latin typeface="Cambria Math"/>
              </a:defRPr>
            </a:lvl1pPr>
            <a:lvl2pPr>
              <a:defRPr>
                <a:latin typeface="Cambria Math"/>
              </a:defRPr>
            </a:lvl2pPr>
            <a:lvl3pPr>
              <a:defRPr>
                <a:latin typeface="Cambria Math"/>
              </a:defRPr>
            </a:lvl3pPr>
            <a:lvl4pPr>
              <a:defRPr>
                <a:latin typeface="Cambria Math"/>
              </a:defRPr>
            </a:lvl4pPr>
            <a:lvl5pPr>
              <a:defRPr>
                <a:latin typeface="Cambria Math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ambria Math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6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7670"/>
            <a:ext cx="8229600" cy="1079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345725"/>
          </a:xfrm>
        </p:spPr>
        <p:txBody>
          <a:bodyPr/>
          <a:lstStyle>
            <a:lvl1pPr>
              <a:defRPr sz="2800">
                <a:latin typeface="Cambria Math"/>
              </a:defRPr>
            </a:lvl1pPr>
            <a:lvl2pPr>
              <a:defRPr sz="2400">
                <a:latin typeface="Cambria Math"/>
              </a:defRPr>
            </a:lvl2pPr>
            <a:lvl3pPr>
              <a:defRPr sz="2000">
                <a:latin typeface="Cambria Math"/>
              </a:defRPr>
            </a:lvl3pPr>
            <a:lvl4pPr>
              <a:defRPr sz="1800">
                <a:latin typeface="Cambria Math"/>
              </a:defRPr>
            </a:lvl4pPr>
            <a:lvl5pPr>
              <a:defRPr sz="1800">
                <a:latin typeface="Cambria Math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345725"/>
          </a:xfrm>
        </p:spPr>
        <p:txBody>
          <a:bodyPr/>
          <a:lstStyle>
            <a:lvl1pPr>
              <a:defRPr sz="2800">
                <a:latin typeface="Cambria Math"/>
              </a:defRPr>
            </a:lvl1pPr>
            <a:lvl2pPr>
              <a:defRPr sz="2400">
                <a:latin typeface="Cambria Math"/>
              </a:defRPr>
            </a:lvl2pPr>
            <a:lvl3pPr>
              <a:defRPr sz="2000">
                <a:latin typeface="Cambria Math"/>
              </a:defRPr>
            </a:lvl3pPr>
            <a:lvl4pPr>
              <a:defRPr sz="1800">
                <a:latin typeface="Cambria Math"/>
              </a:defRPr>
            </a:lvl4pPr>
            <a:lvl5pPr>
              <a:defRPr sz="1800">
                <a:latin typeface="Cambria Math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606583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06583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606583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1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3366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mbria Math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682963"/>
          </a:xfrm>
        </p:spPr>
        <p:txBody>
          <a:bodyPr/>
          <a:lstStyle>
            <a:lvl1pPr>
              <a:defRPr sz="2400">
                <a:latin typeface="Cambria Math"/>
              </a:defRPr>
            </a:lvl1pPr>
            <a:lvl2pPr>
              <a:defRPr sz="2000">
                <a:latin typeface="Cambria Math"/>
              </a:defRPr>
            </a:lvl2pPr>
            <a:lvl3pPr>
              <a:defRPr sz="1800">
                <a:latin typeface="Cambria Math"/>
              </a:defRPr>
            </a:lvl3pPr>
            <a:lvl4pPr>
              <a:defRPr sz="1600">
                <a:latin typeface="Cambria Math"/>
              </a:defRPr>
            </a:lvl4pPr>
            <a:lvl5pPr>
              <a:defRPr sz="1600">
                <a:latin typeface="Cambria Math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mbria Math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6"/>
            <a:ext cx="4041775" cy="3682962"/>
          </a:xfrm>
        </p:spPr>
        <p:txBody>
          <a:bodyPr/>
          <a:lstStyle>
            <a:lvl1pPr>
              <a:defRPr sz="2400">
                <a:latin typeface="Cambria Math"/>
              </a:defRPr>
            </a:lvl1pPr>
            <a:lvl2pPr>
              <a:defRPr sz="2000">
                <a:latin typeface="Cambria Math"/>
              </a:defRPr>
            </a:lvl2pPr>
            <a:lvl3pPr>
              <a:defRPr sz="1800">
                <a:latin typeface="Cambria Math"/>
              </a:defRPr>
            </a:lvl3pPr>
            <a:lvl4pPr>
              <a:defRPr sz="1600">
                <a:latin typeface="Cambria Math"/>
              </a:defRPr>
            </a:lvl4pPr>
            <a:lvl5pPr>
              <a:defRPr sz="1600">
                <a:latin typeface="Cambria Math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7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1573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606584"/>
            <a:ext cx="2133600" cy="25437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606584"/>
            <a:ext cx="2895600" cy="25437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606584"/>
            <a:ext cx="2133600" cy="25437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7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6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3734"/>
            <a:ext cx="3008313" cy="103136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03735"/>
            <a:ext cx="5111750" cy="5476124"/>
          </a:xfrm>
        </p:spPr>
        <p:txBody>
          <a:bodyPr/>
          <a:lstStyle>
            <a:lvl1pPr>
              <a:defRPr sz="3200">
                <a:latin typeface="Cambria Math"/>
              </a:defRPr>
            </a:lvl1pPr>
            <a:lvl2pPr>
              <a:defRPr sz="2800">
                <a:latin typeface="Cambria Math"/>
              </a:defRPr>
            </a:lvl2pPr>
            <a:lvl3pPr>
              <a:defRPr sz="2400">
                <a:latin typeface="Cambria Math"/>
              </a:defRPr>
            </a:lvl3pPr>
            <a:lvl4pPr>
              <a:defRPr sz="2000">
                <a:latin typeface="Cambria Math"/>
              </a:defRPr>
            </a:lvl4pPr>
            <a:lvl5pPr>
              <a:defRPr sz="2000">
                <a:latin typeface="Cambria Math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099"/>
            <a:ext cx="3008313" cy="4444760"/>
          </a:xfrm>
        </p:spPr>
        <p:txBody>
          <a:bodyPr/>
          <a:lstStyle>
            <a:lvl1pPr marL="0" indent="0">
              <a:buNone/>
              <a:defRPr sz="1400">
                <a:latin typeface="Cambria Math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4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mbria Math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mbria Math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2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 Math"/>
              </a:defRPr>
            </a:lvl1pPr>
          </a:lstStyle>
          <a:p>
            <a:fld id="{B8672867-4B84-3044-819A-BDD5809F0F3B}" type="datetimeFigureOut">
              <a:rPr lang="en-US" smtClean="0"/>
              <a:pPr/>
              <a:t>4/12/15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mbria Math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mbria Math"/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maroon-body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5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 Math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 Math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 Math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 Math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 Math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 Math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792272"/>
            <a:ext cx="7772400" cy="1699928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12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92272"/>
            <a:ext cx="7772400" cy="1699928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ambria Math"/>
                <a:cs typeface="Cambria Math"/>
              </a:rPr>
              <a:t>Enhanced Reinforcement </a:t>
            </a:r>
            <a:r>
              <a:rPr lang="en-US" sz="3200" dirty="0" smtClean="0">
                <a:solidFill>
                  <a:schemeClr val="bg1"/>
                </a:solidFill>
                <a:latin typeface="Cambria Math"/>
                <a:cs typeface="Cambria Math"/>
              </a:rPr>
              <a:t>Learning </a:t>
            </a:r>
            <a:r>
              <a:rPr lang="en-US" sz="3200" dirty="0" smtClean="0">
                <a:solidFill>
                  <a:schemeClr val="bg1"/>
                </a:solidFill>
                <a:latin typeface="Cambria Math"/>
                <a:cs typeface="Cambria Math"/>
              </a:rPr>
              <a:t>in Spiking Neural Networks with </a:t>
            </a:r>
            <a:r>
              <a:rPr lang="en-US" sz="3200" dirty="0" smtClean="0">
                <a:solidFill>
                  <a:schemeClr val="bg1"/>
                </a:solidFill>
                <a:latin typeface="Cambria Math"/>
                <a:cs typeface="Cambria Math"/>
              </a:rPr>
              <a:t>Attentional Feedback &amp; Temporally Attenuated Distal Rewards</a:t>
            </a:r>
            <a:endParaRPr lang="en-US" sz="3200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3635698"/>
            <a:ext cx="7772400" cy="536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solidFill>
                  <a:schemeClr val="bg1"/>
                </a:solidFill>
                <a:latin typeface="Cambria Math"/>
                <a:cs typeface="Cambria Math"/>
              </a:rPr>
              <a:t>Kumaran Thulasiraman</a:t>
            </a:r>
            <a:endParaRPr lang="en-US" sz="1600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4220620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625276"/>
            <a:ext cx="7728908" cy="1760856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548971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Challenges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Distal Reward </a:t>
            </a:r>
            <a:r>
              <a:rPr lang="en-US" sz="2800" dirty="0" smtClean="0"/>
              <a:t>Problem</a:t>
            </a:r>
          </a:p>
          <a:p>
            <a:pPr lvl="1"/>
            <a:r>
              <a:rPr lang="en-US" sz="2400" dirty="0" smtClean="0"/>
              <a:t>How delayed rewards affect behavioral reinforcement</a:t>
            </a:r>
          </a:p>
          <a:p>
            <a:r>
              <a:rPr lang="en-US" sz="2800" dirty="0" smtClean="0"/>
              <a:t>Spatial Credit </a:t>
            </a:r>
            <a:r>
              <a:rPr lang="en-US" sz="2800" dirty="0" smtClean="0"/>
              <a:t>Assignment Problem</a:t>
            </a:r>
          </a:p>
          <a:p>
            <a:pPr lvl="1"/>
            <a:r>
              <a:rPr lang="en-US" sz="2400" dirty="0" smtClean="0"/>
              <a:t>Only synapses that contributed to correct behavior must be reinforced</a:t>
            </a:r>
          </a:p>
          <a:p>
            <a:r>
              <a:rPr lang="en-US" sz="2800" dirty="0" smtClean="0"/>
              <a:t>Motor Numbness Problem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40742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Handling the </a:t>
            </a:r>
            <a:r>
              <a:rPr lang="en-US" sz="3200" dirty="0" smtClean="0"/>
              <a:t>Distal Reward Problem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>	</a:t>
            </a:r>
            <a:r>
              <a:rPr lang="en-US" sz="3200" dirty="0" smtClean="0"/>
              <a:t>Eligibility Traces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Feedback from response-selection stage to previous layers</a:t>
            </a:r>
          </a:p>
          <a:p>
            <a:endParaRPr lang="en-US" sz="2400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2692046" y="2908868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692046" y="3528057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692046" y="4135968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692046" y="4787302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4288164" y="2908868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4288164" y="3528057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4288164" y="4135968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288164" y="4787302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6112237" y="3528057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6112237" y="4135968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cxnSp>
        <p:nvCxnSpPr>
          <p:cNvPr id="14" name="Straight Arrow Connector 13"/>
          <p:cNvCxnSpPr>
            <a:stCxn id="4" idx="6"/>
            <a:endCxn id="8" idx="2"/>
          </p:cNvCxnSpPr>
          <p:nvPr/>
        </p:nvCxnSpPr>
        <p:spPr>
          <a:xfrm>
            <a:off x="3034946" y="3080318"/>
            <a:ext cx="1253218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9" idx="2"/>
          </p:cNvCxnSpPr>
          <p:nvPr/>
        </p:nvCxnSpPr>
        <p:spPr>
          <a:xfrm>
            <a:off x="3034946" y="3080318"/>
            <a:ext cx="1253218" cy="619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10" idx="2"/>
          </p:cNvCxnSpPr>
          <p:nvPr/>
        </p:nvCxnSpPr>
        <p:spPr>
          <a:xfrm>
            <a:off x="3034946" y="3080318"/>
            <a:ext cx="1253218" cy="12271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6"/>
            <a:endCxn id="11" idx="2"/>
          </p:cNvCxnSpPr>
          <p:nvPr/>
        </p:nvCxnSpPr>
        <p:spPr>
          <a:xfrm>
            <a:off x="3034946" y="3080318"/>
            <a:ext cx="1253218" cy="187843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034946" y="3688229"/>
            <a:ext cx="12532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034946" y="3688229"/>
            <a:ext cx="1253218" cy="619189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034946" y="3688229"/>
            <a:ext cx="1253218" cy="12271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8" idx="2"/>
          </p:cNvCxnSpPr>
          <p:nvPr/>
        </p:nvCxnSpPr>
        <p:spPr>
          <a:xfrm flipV="1">
            <a:off x="3034946" y="3080318"/>
            <a:ext cx="1253218" cy="60791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34946" y="4307418"/>
            <a:ext cx="1253218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034946" y="4307418"/>
            <a:ext cx="1253218" cy="619189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9" idx="2"/>
          </p:cNvCxnSpPr>
          <p:nvPr/>
        </p:nvCxnSpPr>
        <p:spPr>
          <a:xfrm flipV="1">
            <a:off x="3034946" y="3699507"/>
            <a:ext cx="1253218" cy="607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8" idx="2"/>
          </p:cNvCxnSpPr>
          <p:nvPr/>
        </p:nvCxnSpPr>
        <p:spPr>
          <a:xfrm flipV="1">
            <a:off x="3034946" y="3080318"/>
            <a:ext cx="1253218" cy="12271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034946" y="4958752"/>
            <a:ext cx="1253218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0" idx="2"/>
          </p:cNvCxnSpPr>
          <p:nvPr/>
        </p:nvCxnSpPr>
        <p:spPr>
          <a:xfrm flipV="1">
            <a:off x="3034946" y="4307418"/>
            <a:ext cx="1253218" cy="65133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9" idx="2"/>
          </p:cNvCxnSpPr>
          <p:nvPr/>
        </p:nvCxnSpPr>
        <p:spPr>
          <a:xfrm flipV="1">
            <a:off x="3034946" y="3699507"/>
            <a:ext cx="1253218" cy="125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34946" y="3080318"/>
            <a:ext cx="1253218" cy="187843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>
            <a:spLocks noChangeAspect="1"/>
          </p:cNvSpPr>
          <p:nvPr/>
        </p:nvSpPr>
        <p:spPr>
          <a:xfrm>
            <a:off x="4288164" y="2268812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4288164" y="5536336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cxnSp>
        <p:nvCxnSpPr>
          <p:cNvPr id="32" name="Straight Arrow Connector 31"/>
          <p:cNvCxnSpPr>
            <a:stCxn id="4" idx="6"/>
            <a:endCxn id="30" idx="2"/>
          </p:cNvCxnSpPr>
          <p:nvPr/>
        </p:nvCxnSpPr>
        <p:spPr>
          <a:xfrm flipV="1">
            <a:off x="3034946" y="2440262"/>
            <a:ext cx="1253218" cy="640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0" idx="2"/>
          </p:cNvCxnSpPr>
          <p:nvPr/>
        </p:nvCxnSpPr>
        <p:spPr>
          <a:xfrm flipV="1">
            <a:off x="3034946" y="2440262"/>
            <a:ext cx="1253218" cy="1280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0" idx="2"/>
          </p:cNvCxnSpPr>
          <p:nvPr/>
        </p:nvCxnSpPr>
        <p:spPr>
          <a:xfrm flipV="1">
            <a:off x="3034946" y="2440262"/>
            <a:ext cx="1253218" cy="1867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 flipV="1">
            <a:off x="3034946" y="2440262"/>
            <a:ext cx="1253218" cy="2518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1" idx="2"/>
          </p:cNvCxnSpPr>
          <p:nvPr/>
        </p:nvCxnSpPr>
        <p:spPr>
          <a:xfrm>
            <a:off x="3034946" y="4958752"/>
            <a:ext cx="1253218" cy="74903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1" idx="2"/>
          </p:cNvCxnSpPr>
          <p:nvPr/>
        </p:nvCxnSpPr>
        <p:spPr>
          <a:xfrm>
            <a:off x="3034946" y="4307418"/>
            <a:ext cx="1253218" cy="140036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1" idx="2"/>
          </p:cNvCxnSpPr>
          <p:nvPr/>
        </p:nvCxnSpPr>
        <p:spPr>
          <a:xfrm>
            <a:off x="3034946" y="3688229"/>
            <a:ext cx="1253218" cy="201955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1" idx="2"/>
          </p:cNvCxnSpPr>
          <p:nvPr/>
        </p:nvCxnSpPr>
        <p:spPr>
          <a:xfrm>
            <a:off x="3034946" y="3080318"/>
            <a:ext cx="1253218" cy="262746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3" idx="2"/>
          </p:cNvCxnSpPr>
          <p:nvPr/>
        </p:nvCxnSpPr>
        <p:spPr>
          <a:xfrm>
            <a:off x="4631064" y="3080318"/>
            <a:ext cx="1481173" cy="12271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3" idx="2"/>
          </p:cNvCxnSpPr>
          <p:nvPr/>
        </p:nvCxnSpPr>
        <p:spPr>
          <a:xfrm>
            <a:off x="4631064" y="4307418"/>
            <a:ext cx="1481173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3" idx="2"/>
          </p:cNvCxnSpPr>
          <p:nvPr/>
        </p:nvCxnSpPr>
        <p:spPr>
          <a:xfrm flipV="1">
            <a:off x="4631064" y="4307418"/>
            <a:ext cx="1481173" cy="65133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2" idx="2"/>
          </p:cNvCxnSpPr>
          <p:nvPr/>
        </p:nvCxnSpPr>
        <p:spPr>
          <a:xfrm flipV="1">
            <a:off x="4631064" y="3699507"/>
            <a:ext cx="1481173" cy="20082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2" idx="2"/>
          </p:cNvCxnSpPr>
          <p:nvPr/>
        </p:nvCxnSpPr>
        <p:spPr>
          <a:xfrm flipV="1">
            <a:off x="4631064" y="3699507"/>
            <a:ext cx="1481173" cy="125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2" idx="2"/>
          </p:cNvCxnSpPr>
          <p:nvPr/>
        </p:nvCxnSpPr>
        <p:spPr>
          <a:xfrm>
            <a:off x="4631064" y="2440262"/>
            <a:ext cx="1481173" cy="125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2" idx="2"/>
          </p:cNvCxnSpPr>
          <p:nvPr/>
        </p:nvCxnSpPr>
        <p:spPr>
          <a:xfrm flipV="1">
            <a:off x="4631064" y="3699507"/>
            <a:ext cx="1481173" cy="22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" idx="2"/>
          </p:cNvCxnSpPr>
          <p:nvPr/>
        </p:nvCxnSpPr>
        <p:spPr>
          <a:xfrm>
            <a:off x="2040744" y="3080318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40744" y="3699507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040744" y="4316879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040744" y="4958752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455137" y="3699507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455137" y="4306023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1" idx="6"/>
            <a:endCxn id="13" idx="2"/>
          </p:cNvCxnSpPr>
          <p:nvPr/>
        </p:nvCxnSpPr>
        <p:spPr>
          <a:xfrm flipV="1">
            <a:off x="4631064" y="4307418"/>
            <a:ext cx="1481173" cy="140036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" idx="6"/>
            <a:endCxn id="12" idx="2"/>
          </p:cNvCxnSpPr>
          <p:nvPr/>
        </p:nvCxnSpPr>
        <p:spPr>
          <a:xfrm>
            <a:off x="4631064" y="3080318"/>
            <a:ext cx="1481173" cy="619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574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Handling the Credit Assignment Problem</a:t>
            </a:r>
            <a:br>
              <a:rPr lang="en-US" sz="3200" dirty="0" smtClean="0"/>
            </a:br>
            <a:r>
              <a:rPr lang="en-US" sz="3200" dirty="0"/>
              <a:t>	</a:t>
            </a:r>
            <a:r>
              <a:rPr lang="en-US" sz="3200" dirty="0" smtClean="0"/>
              <a:t>Attentional Feedback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7599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Feedback from response-selection stage to previous </a:t>
            </a:r>
            <a:r>
              <a:rPr lang="en-US" sz="2400" dirty="0" smtClean="0"/>
              <a:t>layers</a:t>
            </a:r>
          </a:p>
          <a:p>
            <a:r>
              <a:rPr lang="en-US" sz="2400" dirty="0" smtClean="0"/>
              <a:t>Backpropagation-inspired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2692046" y="3115132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692046" y="3734321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692046" y="4342232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692046" y="4993566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4288164" y="3115132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4288164" y="3734321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4288164" y="4342232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288164" y="4993566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6112237" y="3734321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6112237" y="4342232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cxnSp>
        <p:nvCxnSpPr>
          <p:cNvPr id="14" name="Straight Arrow Connector 13"/>
          <p:cNvCxnSpPr>
            <a:stCxn id="4" idx="6"/>
            <a:endCxn id="8" idx="2"/>
          </p:cNvCxnSpPr>
          <p:nvPr/>
        </p:nvCxnSpPr>
        <p:spPr>
          <a:xfrm>
            <a:off x="3034946" y="3286582"/>
            <a:ext cx="1253218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9" idx="2"/>
          </p:cNvCxnSpPr>
          <p:nvPr/>
        </p:nvCxnSpPr>
        <p:spPr>
          <a:xfrm>
            <a:off x="3034946" y="3286582"/>
            <a:ext cx="1253218" cy="619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10" idx="2"/>
          </p:cNvCxnSpPr>
          <p:nvPr/>
        </p:nvCxnSpPr>
        <p:spPr>
          <a:xfrm>
            <a:off x="3034946" y="3286582"/>
            <a:ext cx="1253218" cy="12271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6"/>
            <a:endCxn id="11" idx="2"/>
          </p:cNvCxnSpPr>
          <p:nvPr/>
        </p:nvCxnSpPr>
        <p:spPr>
          <a:xfrm>
            <a:off x="3034946" y="3286582"/>
            <a:ext cx="1253218" cy="187843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034946" y="3894493"/>
            <a:ext cx="12532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034946" y="3894493"/>
            <a:ext cx="1253218" cy="619189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034946" y="3894493"/>
            <a:ext cx="1253218" cy="12271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8" idx="2"/>
          </p:cNvCxnSpPr>
          <p:nvPr/>
        </p:nvCxnSpPr>
        <p:spPr>
          <a:xfrm flipV="1">
            <a:off x="3034946" y="3286582"/>
            <a:ext cx="1253218" cy="60791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34946" y="4513682"/>
            <a:ext cx="1253218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034946" y="4513682"/>
            <a:ext cx="1253218" cy="619189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9" idx="2"/>
          </p:cNvCxnSpPr>
          <p:nvPr/>
        </p:nvCxnSpPr>
        <p:spPr>
          <a:xfrm flipV="1">
            <a:off x="3034946" y="3905771"/>
            <a:ext cx="1253218" cy="607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8" idx="2"/>
          </p:cNvCxnSpPr>
          <p:nvPr/>
        </p:nvCxnSpPr>
        <p:spPr>
          <a:xfrm flipV="1">
            <a:off x="3034946" y="3286582"/>
            <a:ext cx="1253218" cy="12271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034946" y="5165016"/>
            <a:ext cx="1253218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0" idx="2"/>
          </p:cNvCxnSpPr>
          <p:nvPr/>
        </p:nvCxnSpPr>
        <p:spPr>
          <a:xfrm flipV="1">
            <a:off x="3034946" y="4513682"/>
            <a:ext cx="1253218" cy="65133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9" idx="2"/>
          </p:cNvCxnSpPr>
          <p:nvPr/>
        </p:nvCxnSpPr>
        <p:spPr>
          <a:xfrm flipV="1">
            <a:off x="3034946" y="3905771"/>
            <a:ext cx="1253218" cy="125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34946" y="3286582"/>
            <a:ext cx="1253218" cy="187843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>
            <a:spLocks noChangeAspect="1"/>
          </p:cNvSpPr>
          <p:nvPr/>
        </p:nvSpPr>
        <p:spPr>
          <a:xfrm>
            <a:off x="4288164" y="2475076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4288164" y="5742600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cxnSp>
        <p:nvCxnSpPr>
          <p:cNvPr id="32" name="Straight Arrow Connector 31"/>
          <p:cNvCxnSpPr>
            <a:stCxn id="4" idx="6"/>
            <a:endCxn id="30" idx="2"/>
          </p:cNvCxnSpPr>
          <p:nvPr/>
        </p:nvCxnSpPr>
        <p:spPr>
          <a:xfrm flipV="1">
            <a:off x="3034946" y="2646526"/>
            <a:ext cx="1253218" cy="640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0" idx="2"/>
          </p:cNvCxnSpPr>
          <p:nvPr/>
        </p:nvCxnSpPr>
        <p:spPr>
          <a:xfrm flipV="1">
            <a:off x="3034946" y="2646526"/>
            <a:ext cx="1253218" cy="1280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0" idx="2"/>
          </p:cNvCxnSpPr>
          <p:nvPr/>
        </p:nvCxnSpPr>
        <p:spPr>
          <a:xfrm flipV="1">
            <a:off x="3034946" y="2646526"/>
            <a:ext cx="1253218" cy="1867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 flipV="1">
            <a:off x="3034946" y="2646526"/>
            <a:ext cx="1253218" cy="2518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1" idx="2"/>
          </p:cNvCxnSpPr>
          <p:nvPr/>
        </p:nvCxnSpPr>
        <p:spPr>
          <a:xfrm>
            <a:off x="3034946" y="5165016"/>
            <a:ext cx="1253218" cy="74903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1" idx="2"/>
          </p:cNvCxnSpPr>
          <p:nvPr/>
        </p:nvCxnSpPr>
        <p:spPr>
          <a:xfrm>
            <a:off x="3034946" y="4513682"/>
            <a:ext cx="1253218" cy="140036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1" idx="2"/>
          </p:cNvCxnSpPr>
          <p:nvPr/>
        </p:nvCxnSpPr>
        <p:spPr>
          <a:xfrm>
            <a:off x="3034946" y="3894493"/>
            <a:ext cx="1253218" cy="201955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1" idx="2"/>
          </p:cNvCxnSpPr>
          <p:nvPr/>
        </p:nvCxnSpPr>
        <p:spPr>
          <a:xfrm>
            <a:off x="3034946" y="3286582"/>
            <a:ext cx="1253218" cy="262746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3" idx="2"/>
          </p:cNvCxnSpPr>
          <p:nvPr/>
        </p:nvCxnSpPr>
        <p:spPr>
          <a:xfrm>
            <a:off x="4631064" y="3286582"/>
            <a:ext cx="1481173" cy="12271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3" idx="2"/>
          </p:cNvCxnSpPr>
          <p:nvPr/>
        </p:nvCxnSpPr>
        <p:spPr>
          <a:xfrm>
            <a:off x="4631064" y="4513682"/>
            <a:ext cx="1481173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3" idx="2"/>
          </p:cNvCxnSpPr>
          <p:nvPr/>
        </p:nvCxnSpPr>
        <p:spPr>
          <a:xfrm flipV="1">
            <a:off x="4631064" y="4513682"/>
            <a:ext cx="1481173" cy="65133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2" idx="2"/>
          </p:cNvCxnSpPr>
          <p:nvPr/>
        </p:nvCxnSpPr>
        <p:spPr>
          <a:xfrm flipV="1">
            <a:off x="4631064" y="3905771"/>
            <a:ext cx="1481173" cy="20082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2" idx="2"/>
          </p:cNvCxnSpPr>
          <p:nvPr/>
        </p:nvCxnSpPr>
        <p:spPr>
          <a:xfrm flipV="1">
            <a:off x="4631064" y="3905771"/>
            <a:ext cx="1481173" cy="125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2" idx="2"/>
          </p:cNvCxnSpPr>
          <p:nvPr/>
        </p:nvCxnSpPr>
        <p:spPr>
          <a:xfrm>
            <a:off x="4631064" y="2646526"/>
            <a:ext cx="1481173" cy="125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2" idx="2"/>
          </p:cNvCxnSpPr>
          <p:nvPr/>
        </p:nvCxnSpPr>
        <p:spPr>
          <a:xfrm flipV="1">
            <a:off x="4631064" y="3905771"/>
            <a:ext cx="1481173" cy="22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" idx="2"/>
          </p:cNvCxnSpPr>
          <p:nvPr/>
        </p:nvCxnSpPr>
        <p:spPr>
          <a:xfrm>
            <a:off x="2040744" y="3286582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40744" y="3905771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040744" y="4523143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040744" y="5165016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455137" y="3905771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455137" y="4512287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1" idx="6"/>
            <a:endCxn id="13" idx="2"/>
          </p:cNvCxnSpPr>
          <p:nvPr/>
        </p:nvCxnSpPr>
        <p:spPr>
          <a:xfrm flipV="1">
            <a:off x="4631064" y="4513682"/>
            <a:ext cx="1481173" cy="140036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" idx="6"/>
            <a:endCxn id="12" idx="2"/>
          </p:cNvCxnSpPr>
          <p:nvPr/>
        </p:nvCxnSpPr>
        <p:spPr>
          <a:xfrm>
            <a:off x="4631064" y="3286582"/>
            <a:ext cx="1481173" cy="619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54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9"/>
            <a:ext cx="8229600" cy="614106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Reward Attenuation</a:t>
            </a:r>
            <a:endParaRPr lang="en-US" sz="3600" dirty="0"/>
          </a:p>
        </p:txBody>
      </p:sp>
      <p:pic>
        <p:nvPicPr>
          <p:cNvPr id="10" name="Picture 9" descr="att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32" y="1347741"/>
            <a:ext cx="3223942" cy="2328052"/>
          </a:xfrm>
          <a:prstGeom prst="rect">
            <a:avLst/>
          </a:prstGeom>
        </p:spPr>
      </p:pic>
      <p:pic>
        <p:nvPicPr>
          <p:cNvPr id="13" name="Picture 12" descr="Screen Shot 2015-04-11 at 8.59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013" y="1782588"/>
            <a:ext cx="2274318" cy="692479"/>
          </a:xfrm>
          <a:prstGeom prst="rect">
            <a:avLst/>
          </a:prstGeom>
        </p:spPr>
      </p:pic>
      <p:pic>
        <p:nvPicPr>
          <p:cNvPr id="15" name="Picture 14" descr="Screen Shot 2015-04-11 at 9.02.0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3149600"/>
            <a:ext cx="972175" cy="280561"/>
          </a:xfrm>
          <a:prstGeom prst="rect">
            <a:avLst/>
          </a:prstGeom>
        </p:spPr>
      </p:pic>
      <p:pic>
        <p:nvPicPr>
          <p:cNvPr id="16" name="Picture 15" descr="Screen Shot 2015-04-11 at 9.02.5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247" y="1782588"/>
            <a:ext cx="299075" cy="251495"/>
          </a:xfrm>
          <a:prstGeom prst="rect">
            <a:avLst/>
          </a:prstGeom>
        </p:spPr>
      </p:pic>
      <p:pic>
        <p:nvPicPr>
          <p:cNvPr id="17" name="Picture 16" descr="Screen Shot 2015-04-11 at 9.03.35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80" y="1233441"/>
            <a:ext cx="419100" cy="228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76952" y="4211957"/>
            <a:ext cx="458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/>
              </a:rPr>
              <a:t>Reward predictor for each channel or output</a:t>
            </a:r>
            <a:endParaRPr lang="en-US" dirty="0">
              <a:latin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09625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62496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Custom Network Setup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534"/>
            <a:ext cx="8229600" cy="468636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Izhikevich, LIF neuron models</a:t>
            </a:r>
          </a:p>
          <a:p>
            <a:r>
              <a:rPr lang="en-US" sz="2800" dirty="0" smtClean="0"/>
              <a:t>Feedforward, recurrent network</a:t>
            </a:r>
          </a:p>
          <a:p>
            <a:r>
              <a:rPr lang="en-US" sz="2800" dirty="0" smtClean="0"/>
              <a:t>Sparse hidden &gt; output layer synapses</a:t>
            </a:r>
          </a:p>
          <a:p>
            <a:r>
              <a:rPr lang="en-US" sz="2800" dirty="0" smtClean="0"/>
              <a:t>Attention gating</a:t>
            </a:r>
          </a:p>
          <a:p>
            <a:r>
              <a:rPr lang="en-US" sz="2800" dirty="0" smtClean="0"/>
              <a:t>Instantaneous or delayed attenuated rewards</a:t>
            </a:r>
          </a:p>
          <a:p>
            <a:r>
              <a:rPr lang="en-US" sz="2800" dirty="0" smtClean="0"/>
              <a:t>Roulette Wheel (fitness-proportionate) response selection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6546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62496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Neural Encoding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534"/>
            <a:ext cx="8229600" cy="468636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Izhikevich, LIF neuron models</a:t>
            </a:r>
          </a:p>
          <a:p>
            <a:r>
              <a:rPr lang="en-US" sz="2800" dirty="0" smtClean="0"/>
              <a:t>Feedforward, recurrent network</a:t>
            </a:r>
          </a:p>
          <a:p>
            <a:r>
              <a:rPr lang="en-US" sz="2800" dirty="0" smtClean="0"/>
              <a:t>Sparse hidden &gt; output layer synapses</a:t>
            </a:r>
          </a:p>
          <a:p>
            <a:r>
              <a:rPr lang="en-US" sz="2800" dirty="0" smtClean="0"/>
              <a:t>Attention gating</a:t>
            </a:r>
          </a:p>
          <a:p>
            <a:r>
              <a:rPr lang="en-US" sz="2800" dirty="0" smtClean="0"/>
              <a:t>Instantaneous or delayed attenuated rewards</a:t>
            </a:r>
          </a:p>
          <a:p>
            <a:r>
              <a:rPr lang="en-US" sz="2800" dirty="0" smtClean="0"/>
              <a:t>Roulette Wheel (fitness-proportionate) response selection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516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3375"/>
            <a:ext cx="7772400" cy="172882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Validations</a:t>
            </a:r>
            <a:endParaRPr lang="en-US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701403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Inseparability (XOR)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68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11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Prisoner’s Dilemma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17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46434446"/>
              </p:ext>
            </p:extLst>
          </p:nvPr>
        </p:nvGraphicFramePr>
        <p:xfrm>
          <a:off x="592175" y="1738991"/>
          <a:ext cx="4067977" cy="3897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2403673" y="3827624"/>
            <a:ext cx="505267" cy="36933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mbria Math"/>
                <a:cs typeface="Cambria Math"/>
              </a:rPr>
              <a:t>ML</a:t>
            </a:r>
            <a:endParaRPr lang="en-US" sz="5400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3798" y="1157203"/>
            <a:ext cx="469872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Cambria Math"/>
                <a:cs typeface="Cambria Math"/>
              </a:rPr>
              <a:t>No accurate supervision; only delayed rewards</a:t>
            </a:r>
          </a:p>
          <a:p>
            <a:pPr lvl="1"/>
            <a:r>
              <a:rPr lang="en-US" sz="1600" dirty="0">
                <a:latin typeface="Cambria Math"/>
                <a:cs typeface="Cambria Math"/>
              </a:rPr>
              <a:t>f</a:t>
            </a:r>
            <a:r>
              <a:rPr lang="en-US" sz="1600" dirty="0" smtClean="0">
                <a:latin typeface="Cambria Math"/>
                <a:cs typeface="Cambria Math"/>
              </a:rPr>
              <a:t>or correct behavior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Cambria Math"/>
                <a:cs typeface="Cambria Math"/>
              </a:rPr>
              <a:t>Agent’s action affects subsequent input from</a:t>
            </a:r>
          </a:p>
          <a:p>
            <a:pPr lvl="1"/>
            <a:r>
              <a:rPr lang="en-US" sz="1600" dirty="0">
                <a:latin typeface="Cambria Math"/>
                <a:cs typeface="Cambria Math"/>
              </a:rPr>
              <a:t>e</a:t>
            </a:r>
            <a:r>
              <a:rPr lang="en-US" sz="1600" dirty="0" smtClean="0">
                <a:latin typeface="Cambria Math"/>
                <a:cs typeface="Cambria Math"/>
              </a:rPr>
              <a:t>nvironment</a:t>
            </a:r>
            <a:endParaRPr lang="en-US" sz="1600" dirty="0">
              <a:latin typeface="Cambria Math"/>
              <a:cs typeface="Cambria Math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Cambria Math"/>
                <a:cs typeface="Cambria Math"/>
              </a:rPr>
              <a:t>More suited to game playing and control </a:t>
            </a:r>
          </a:p>
          <a:p>
            <a:pPr lvl="1"/>
            <a:r>
              <a:rPr lang="en-US" sz="1600" dirty="0">
                <a:latin typeface="Cambria Math"/>
                <a:cs typeface="Cambria Math"/>
              </a:rPr>
              <a:t>p</a:t>
            </a:r>
            <a:r>
              <a:rPr lang="en-US" sz="1600" dirty="0" smtClean="0">
                <a:latin typeface="Cambria Math"/>
                <a:cs typeface="Cambria Math"/>
              </a:rPr>
              <a:t>roblems with no easily programmable</a:t>
            </a:r>
          </a:p>
          <a:p>
            <a:pPr lvl="1"/>
            <a:r>
              <a:rPr lang="en-US" sz="1600" dirty="0" smtClean="0">
                <a:latin typeface="Cambria Math"/>
                <a:cs typeface="Cambria Math"/>
              </a:rPr>
              <a:t>solution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75910" y="5731587"/>
            <a:ext cx="3104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Efficient; Biologically implausible</a:t>
            </a:r>
            <a:endParaRPr lang="en-US" sz="1600" dirty="0">
              <a:latin typeface="Cambria Math"/>
              <a:cs typeface="Cambria Math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175" y="1378726"/>
            <a:ext cx="3029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Biologically plausible; inefficient</a:t>
            </a:r>
            <a:endParaRPr lang="en-US" sz="1600" dirty="0">
              <a:latin typeface="Cambria Math"/>
              <a:cs typeface="Cambria Math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0152" y="3090409"/>
            <a:ext cx="3954929" cy="10772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Goals:</a:t>
            </a:r>
          </a:p>
          <a:p>
            <a:r>
              <a:rPr lang="en-US" sz="1600" dirty="0" smtClean="0">
                <a:latin typeface="Cambria Math"/>
                <a:cs typeface="Cambria Math"/>
              </a:rPr>
              <a:t>Make </a:t>
            </a:r>
            <a:r>
              <a:rPr lang="en-US" sz="1600" dirty="0" smtClean="0">
                <a:latin typeface="Cambria Math"/>
                <a:cs typeface="Cambria Math"/>
              </a:rPr>
              <a:t>reinforcement </a:t>
            </a:r>
            <a:r>
              <a:rPr lang="en-US" sz="1600" dirty="0" smtClean="0">
                <a:latin typeface="Cambria Math"/>
                <a:cs typeface="Cambria Math"/>
              </a:rPr>
              <a:t>learning mechanism</a:t>
            </a:r>
            <a:endParaRPr lang="en-US" sz="1600" dirty="0" smtClean="0">
              <a:latin typeface="Cambria Math"/>
              <a:cs typeface="Cambria Math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Cambria Math"/>
                <a:cs typeface="Cambria Math"/>
              </a:rPr>
              <a:t>m</a:t>
            </a:r>
            <a:r>
              <a:rPr lang="en-US" sz="1600" dirty="0" smtClean="0">
                <a:latin typeface="Cambria Math"/>
                <a:cs typeface="Cambria Math"/>
              </a:rPr>
              <a:t>ore biologically plausible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Cambria Math"/>
                <a:cs typeface="Cambria Math"/>
              </a:rPr>
              <a:t>a</a:t>
            </a:r>
            <a:r>
              <a:rPr lang="en-US" sz="1600" dirty="0" smtClean="0">
                <a:latin typeface="Cambria Math"/>
                <a:cs typeface="Cambria Math"/>
              </a:rPr>
              <a:t>s efficient as supervised learning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5481" y="553145"/>
            <a:ext cx="3331487" cy="402705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cs typeface="Cambria Math"/>
              </a:rPr>
              <a:t>Machine Learning</a:t>
            </a:r>
            <a:endParaRPr lang="en-US" sz="3600" dirty="0">
              <a:cs typeface="Cambria Math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 flipV="1">
            <a:off x="2198616" y="1738991"/>
            <a:ext cx="205057" cy="416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3838741" y="5314864"/>
            <a:ext cx="205057" cy="416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186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Sensor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39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9"/>
            <a:ext cx="8229600" cy="51274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622"/>
            <a:ext cx="8229600" cy="464328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480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11739"/>
            <a:ext cx="7772400" cy="135743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cs typeface="Cambria Math"/>
              </a:rPr>
              <a:t>?</a:t>
            </a:r>
            <a:endParaRPr lang="en-US" dirty="0">
              <a:solidFill>
                <a:schemeClr val="bg1"/>
              </a:solidFill>
              <a:cs typeface="Cambria Math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3477058"/>
            <a:ext cx="7772400" cy="40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latin typeface="Cambria Math"/>
                <a:cs typeface="Cambria Math"/>
              </a:rPr>
              <a:t>Questions</a:t>
            </a:r>
            <a:endParaRPr lang="en-US" sz="2000" dirty="0">
              <a:solidFill>
                <a:schemeClr val="bg1"/>
              </a:solidFill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51426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907206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Cambria Math"/>
                <a:cs typeface="Cambria Math"/>
              </a:rPr>
              <a:t>Reinforcement learning: Agent and Environment</a:t>
            </a:r>
            <a:endParaRPr lang="en-US" sz="3200" dirty="0">
              <a:latin typeface="Cambria Math"/>
              <a:cs typeface="Cambria Math"/>
            </a:endParaRPr>
          </a:p>
        </p:txBody>
      </p:sp>
      <p:pic>
        <p:nvPicPr>
          <p:cNvPr id="5" name="Picture 4" descr="Human-brain.emf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80161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815" y="2304867"/>
            <a:ext cx="2352972" cy="168507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35244" y="2576265"/>
            <a:ext cx="2246988" cy="1270101"/>
          </a:xfrm>
          <a:prstGeom prst="rect">
            <a:avLst/>
          </a:prstGeom>
          <a:solidFill>
            <a:schemeClr val="accent1">
              <a:alpha val="80000"/>
            </a:schemeClr>
          </a:solidFill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 Math"/>
                <a:cs typeface="Cambria Math"/>
              </a:rPr>
              <a:t>Environment</a:t>
            </a:r>
            <a:endParaRPr lang="en-US" dirty="0">
              <a:latin typeface="Cambria Math"/>
              <a:cs typeface="Cambria Math"/>
            </a:endParaRPr>
          </a:p>
        </p:txBody>
      </p:sp>
      <p:sp>
        <p:nvSpPr>
          <p:cNvPr id="8" name="Curved Right Arrow 7"/>
          <p:cNvSpPr/>
          <p:nvPr/>
        </p:nvSpPr>
        <p:spPr>
          <a:xfrm rot="16200000">
            <a:off x="4867322" y="3087670"/>
            <a:ext cx="731520" cy="2733544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mbria Math"/>
            </a:endParaRPr>
          </a:p>
        </p:txBody>
      </p:sp>
      <p:sp>
        <p:nvSpPr>
          <p:cNvPr id="10" name="Striped Right Arrow 9"/>
          <p:cNvSpPr/>
          <p:nvPr/>
        </p:nvSpPr>
        <p:spPr>
          <a:xfrm rot="10800000">
            <a:off x="4065206" y="2855013"/>
            <a:ext cx="1086959" cy="484633"/>
          </a:xfrm>
          <a:prstGeom prst="stripedRightArrow">
            <a:avLst>
              <a:gd name="adj1" fmla="val 50720"/>
              <a:gd name="adj2" fmla="val 656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11" name="Curved Right Arrow 10"/>
          <p:cNvSpPr/>
          <p:nvPr/>
        </p:nvSpPr>
        <p:spPr>
          <a:xfrm rot="5400000">
            <a:off x="4780407" y="438838"/>
            <a:ext cx="731520" cy="2907374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mbria Math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35562" y="1157433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/>
                <a:cs typeface="Cambria Math"/>
              </a:rPr>
              <a:t>observations</a:t>
            </a:r>
            <a:endParaRPr lang="en-US" dirty="0">
              <a:latin typeface="Cambria Math"/>
              <a:cs typeface="Cambria Math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92036" y="4768963"/>
            <a:ext cx="89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/>
                <a:cs typeface="Cambria Math"/>
              </a:rPr>
              <a:t>a</a:t>
            </a:r>
            <a:r>
              <a:rPr lang="en-US" dirty="0" smtClean="0">
                <a:latin typeface="Cambria Math"/>
                <a:cs typeface="Cambria Math"/>
              </a:rPr>
              <a:t>ctions</a:t>
            </a:r>
            <a:endParaRPr lang="en-US" dirty="0">
              <a:latin typeface="Cambria Math"/>
              <a:cs typeface="Cambria Math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84612" y="2905180"/>
            <a:ext cx="915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rewards</a:t>
            </a:r>
            <a:endParaRPr lang="en-US" dirty="0">
              <a:latin typeface="Cambria Math"/>
              <a:cs typeface="Cambria Math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69124" y="5221524"/>
            <a:ext cx="58144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At each δt,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Cambria Math"/>
                <a:cs typeface="Cambria Math"/>
              </a:rPr>
              <a:t>Agent performs an action, </a:t>
            </a:r>
            <a:r>
              <a:rPr lang="en-US" sz="1600" b="1" dirty="0" smtClean="0">
                <a:latin typeface="Cambria Math"/>
                <a:cs typeface="Cambria Math"/>
              </a:rPr>
              <a:t>A</a:t>
            </a:r>
            <a:r>
              <a:rPr lang="en-US" sz="1600" b="1" baseline="-25000" dirty="0" smtClean="0">
                <a:latin typeface="Cambria Math"/>
                <a:cs typeface="Cambria Math"/>
              </a:rPr>
              <a:t>t </a:t>
            </a:r>
            <a:r>
              <a:rPr lang="en-US" sz="1600" b="1" dirty="0" smtClean="0">
                <a:latin typeface="Cambria Math"/>
                <a:cs typeface="Cambria Math"/>
              </a:rPr>
              <a:t>ε A(O</a:t>
            </a:r>
            <a:r>
              <a:rPr lang="en-US" sz="1600" b="1" baseline="-25000" dirty="0" smtClean="0">
                <a:latin typeface="Cambria Math"/>
                <a:cs typeface="Cambria Math"/>
              </a:rPr>
              <a:t>t</a:t>
            </a:r>
            <a:r>
              <a:rPr lang="en-US" sz="1600" b="1" dirty="0" smtClean="0">
                <a:latin typeface="Cambria Math"/>
                <a:cs typeface="Cambria Math"/>
              </a:rPr>
              <a:t>)</a:t>
            </a:r>
            <a:endParaRPr lang="en-US" sz="1600" b="1" dirty="0" smtClean="0">
              <a:latin typeface="Cambria Math"/>
              <a:cs typeface="Cambria Math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Cambria Math"/>
                <a:cs typeface="Cambria Math"/>
              </a:rPr>
              <a:t>Receives a new observation, </a:t>
            </a:r>
            <a:r>
              <a:rPr lang="en-US" sz="1600" b="1" dirty="0">
                <a:latin typeface="Cambria Math"/>
                <a:cs typeface="Cambria Math"/>
              </a:rPr>
              <a:t>O</a:t>
            </a:r>
            <a:r>
              <a:rPr lang="en-US" sz="1600" b="1" baseline="-25000" dirty="0" smtClean="0">
                <a:latin typeface="Cambria Math"/>
                <a:cs typeface="Cambria Math"/>
              </a:rPr>
              <a:t>t</a:t>
            </a:r>
            <a:r>
              <a:rPr lang="en-US" sz="1600" b="1" dirty="0" smtClean="0">
                <a:latin typeface="Cambria Math"/>
                <a:cs typeface="Cambria Math"/>
              </a:rPr>
              <a:t> </a:t>
            </a:r>
            <a:r>
              <a:rPr lang="en-US" sz="1600" dirty="0" smtClean="0">
                <a:latin typeface="Cambria Math"/>
                <a:cs typeface="Cambria Math"/>
              </a:rPr>
              <a:t>from the environment</a:t>
            </a:r>
            <a:endParaRPr lang="en-US" sz="1600" b="1" dirty="0" smtClean="0">
              <a:latin typeface="Cambria Math"/>
              <a:cs typeface="Cambria Math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Cambria Math"/>
                <a:cs typeface="Cambria Math"/>
              </a:rPr>
              <a:t>Receives </a:t>
            </a:r>
            <a:r>
              <a:rPr lang="en-US" sz="1600" dirty="0">
                <a:latin typeface="Cambria Math"/>
                <a:cs typeface="Cambria Math"/>
              </a:rPr>
              <a:t>reward </a:t>
            </a:r>
            <a:r>
              <a:rPr lang="en-US" sz="1600" dirty="0" smtClean="0">
                <a:latin typeface="Cambria Math"/>
                <a:cs typeface="Cambria Math"/>
              </a:rPr>
              <a:t>±</a:t>
            </a:r>
            <a:r>
              <a:rPr lang="en-US" sz="1600" b="1" dirty="0">
                <a:latin typeface="Cambria Math"/>
                <a:cs typeface="Cambria Math"/>
              </a:rPr>
              <a:t>R</a:t>
            </a:r>
            <a:r>
              <a:rPr lang="en-US" sz="1600" b="1" baseline="-25000" dirty="0">
                <a:latin typeface="Cambria Math"/>
                <a:cs typeface="Cambria Math"/>
              </a:rPr>
              <a:t>t+δt</a:t>
            </a:r>
            <a:r>
              <a:rPr lang="en-US" sz="1600" b="1" dirty="0">
                <a:latin typeface="Cambria Math"/>
                <a:cs typeface="Cambria Math"/>
              </a:rPr>
              <a:t> </a:t>
            </a:r>
            <a:r>
              <a:rPr lang="en-US" sz="1600" dirty="0" smtClean="0">
                <a:latin typeface="Cambria Math"/>
                <a:cs typeface="Cambria Math"/>
              </a:rPr>
              <a:t>, </a:t>
            </a:r>
            <a:r>
              <a:rPr lang="en-US" sz="1600" dirty="0" smtClean="0">
                <a:latin typeface="Cambria Math"/>
                <a:cs typeface="Cambria Math"/>
              </a:rPr>
              <a:t>for </a:t>
            </a:r>
            <a:r>
              <a:rPr lang="en-US" sz="1600" dirty="0" smtClean="0">
                <a:latin typeface="Cambria Math"/>
                <a:cs typeface="Cambria Math"/>
              </a:rPr>
              <a:t>its </a:t>
            </a:r>
            <a:r>
              <a:rPr lang="en-US" sz="1600" dirty="0" smtClean="0">
                <a:latin typeface="Cambria Math"/>
                <a:cs typeface="Cambria Math"/>
              </a:rPr>
              <a:t>action</a:t>
            </a:r>
            <a:r>
              <a:rPr lang="en-US" sz="1600" dirty="0">
                <a:latin typeface="Cambria Math"/>
                <a:cs typeface="Cambria Math"/>
              </a:rPr>
              <a:t> </a:t>
            </a:r>
            <a:r>
              <a:rPr lang="en-US" sz="1600" dirty="0" smtClean="0">
                <a:latin typeface="Cambria Math"/>
                <a:cs typeface="Cambria Math"/>
              </a:rPr>
              <a:t>from </a:t>
            </a:r>
            <a:r>
              <a:rPr lang="en-US" sz="1600" dirty="0" smtClean="0">
                <a:latin typeface="Cambria Math"/>
                <a:cs typeface="Cambria Math"/>
              </a:rPr>
              <a:t>the environment</a:t>
            </a:r>
            <a:endParaRPr lang="en-US" sz="1600" b="1" dirty="0">
              <a:latin typeface="Cambria Math"/>
              <a:cs typeface="Cambria Math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612" y="3339647"/>
            <a:ext cx="1055970" cy="48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27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567897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Cambria Math"/>
                <a:cs typeface="Cambria Math"/>
              </a:rPr>
              <a:t>Reinforcement </a:t>
            </a:r>
            <a:r>
              <a:rPr lang="en-US" sz="3200" dirty="0" smtClean="0">
                <a:latin typeface="Cambria Math"/>
                <a:cs typeface="Cambria Math"/>
              </a:rPr>
              <a:t>learning</a:t>
            </a:r>
            <a:endParaRPr lang="en-US" sz="3200" dirty="0">
              <a:latin typeface="Cambria Math"/>
              <a:cs typeface="Cambria Math"/>
            </a:endParaRPr>
          </a:p>
        </p:txBody>
      </p:sp>
      <p:pic>
        <p:nvPicPr>
          <p:cNvPr id="5" name="Picture 4" descr="Human-brain.emf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80161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16" y="2507632"/>
            <a:ext cx="2352972" cy="16850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21319" y="1462044"/>
            <a:ext cx="539121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mbria Math"/>
                <a:cs typeface="Cambria Math"/>
              </a:rPr>
              <a:t>Any real-life goal could be translated to the </a:t>
            </a:r>
          </a:p>
          <a:p>
            <a:r>
              <a:rPr lang="en-US" dirty="0">
                <a:latin typeface="Cambria Math"/>
                <a:cs typeface="Cambria Math"/>
              </a:rPr>
              <a:t>o</a:t>
            </a:r>
            <a:r>
              <a:rPr lang="en-US" dirty="0" smtClean="0">
                <a:latin typeface="Cambria Math"/>
                <a:cs typeface="Cambria Math"/>
              </a:rPr>
              <a:t>bjective of maximizing the long-term reward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mbria Math"/>
                <a:cs typeface="Cambria Math"/>
              </a:rPr>
              <a:t>Create a policy that maps observations to </a:t>
            </a:r>
          </a:p>
          <a:p>
            <a:r>
              <a:rPr lang="en-US" dirty="0" smtClean="0">
                <a:latin typeface="Cambria Math"/>
                <a:cs typeface="Cambria Math"/>
              </a:rPr>
              <a:t>rewardable actions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mbria Math"/>
                <a:cs typeface="Cambria Math"/>
              </a:rPr>
              <a:t>Exploration – Discover better actions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mbria Math"/>
                <a:cs typeface="Cambria Math"/>
              </a:rPr>
              <a:t>Exploitation – Maximize rewards from experience</a:t>
            </a:r>
            <a:endParaRPr lang="en-US" dirty="0">
              <a:latin typeface="Cambria Math"/>
              <a:cs typeface="Cambria Math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015" y="2017662"/>
            <a:ext cx="1055970" cy="48997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049424"/>
            <a:ext cx="1055970" cy="48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1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7702"/>
            <a:ext cx="8229600" cy="516620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Learning = Plasticity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30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885851" y="4213744"/>
            <a:ext cx="282231" cy="11398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9"/>
            <a:ext cx="8229600" cy="54897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cs typeface="Cambria Math"/>
              </a:rPr>
              <a:t>Spike-Timing Dependent Plasticity</a:t>
            </a:r>
            <a:endParaRPr lang="en-US" sz="3600" dirty="0">
              <a:cs typeface="Cambria Math"/>
            </a:endParaRPr>
          </a:p>
        </p:txBody>
      </p:sp>
      <p:sp>
        <p:nvSpPr>
          <p:cNvPr id="8" name="Right Arrow 7"/>
          <p:cNvSpPr/>
          <p:nvPr/>
        </p:nvSpPr>
        <p:spPr>
          <a:xfrm rot="5400000">
            <a:off x="705517" y="4770812"/>
            <a:ext cx="601441" cy="350872"/>
          </a:xfrm>
          <a:prstGeom prst="rightArrow">
            <a:avLst>
              <a:gd name="adj1" fmla="val 5201"/>
              <a:gd name="adj2" fmla="val 39976"/>
            </a:avLst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 Math"/>
              <a:cs typeface="Cambria Math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451650" y="4606011"/>
            <a:ext cx="2443957" cy="16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51650" y="5249980"/>
            <a:ext cx="2443957" cy="249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61836" y="4343540"/>
            <a:ext cx="0" cy="246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67843" y="4359822"/>
            <a:ext cx="0" cy="246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60820" y="4992935"/>
            <a:ext cx="0" cy="246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70147" y="4994697"/>
            <a:ext cx="0" cy="246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27695" y="4361989"/>
            <a:ext cx="0" cy="246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70099" y="5011384"/>
            <a:ext cx="0" cy="246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>
            <a:spLocks noChangeAspect="1"/>
          </p:cNvSpPr>
          <p:nvPr/>
        </p:nvSpPr>
        <p:spPr>
          <a:xfrm>
            <a:off x="669435" y="5274953"/>
            <a:ext cx="641111" cy="65396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Cambria Math"/>
              <a:cs typeface="Cambria Math"/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675190" y="3953210"/>
            <a:ext cx="656396" cy="6695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mbria Math"/>
                <a:cs typeface="Cambria Math"/>
              </a:rPr>
              <a:t>pre</a:t>
            </a:r>
            <a:endParaRPr lang="en-US" sz="1400" dirty="0">
              <a:latin typeface="Cambria Math"/>
              <a:cs typeface="Cambria Math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0320" y="5429566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Cambria Math"/>
                <a:cs typeface="Cambria Math"/>
              </a:rPr>
              <a:t>post</a:t>
            </a:r>
            <a:endParaRPr lang="en-US" sz="1400" dirty="0">
              <a:latin typeface="Cambria Math"/>
              <a:cs typeface="Cambria Math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67869" y="5353578"/>
            <a:ext cx="127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ambria Math"/>
              </a:rPr>
              <a:t>τ = t</a:t>
            </a:r>
            <a:r>
              <a:rPr lang="en-US" sz="1600" baseline="-25000" dirty="0" smtClean="0">
                <a:latin typeface="Cambria Math"/>
              </a:rPr>
              <a:t>post</a:t>
            </a:r>
            <a:r>
              <a:rPr lang="en-US" sz="1600" dirty="0" smtClean="0">
                <a:latin typeface="Cambria Math"/>
              </a:rPr>
              <a:t> - t</a:t>
            </a:r>
            <a:r>
              <a:rPr lang="en-US" sz="1600" baseline="-25000" dirty="0" smtClean="0">
                <a:latin typeface="Cambria Math"/>
              </a:rPr>
              <a:t>pre</a:t>
            </a:r>
            <a:endParaRPr lang="en-US" sz="1600" dirty="0">
              <a:latin typeface="Cambria Math"/>
            </a:endParaRPr>
          </a:p>
        </p:txBody>
      </p:sp>
      <p:pic>
        <p:nvPicPr>
          <p:cNvPr id="31" name="Picture 30" descr="stdp.png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49" y="3496229"/>
            <a:ext cx="3722755" cy="24800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9120" y="1558091"/>
            <a:ext cx="651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/>
                <a:cs typeface="Cambria Math"/>
              </a:rPr>
              <a:t>Hebbian learning rule: ‘</a:t>
            </a:r>
            <a:r>
              <a:rPr lang="en-US" b="1" dirty="0" smtClean="0">
                <a:latin typeface="Cambria Math"/>
                <a:cs typeface="Cambria Math"/>
              </a:rPr>
              <a:t>Neurons that fire together wire together’</a:t>
            </a:r>
            <a:endParaRPr lang="en-US" b="1" dirty="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485917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885851" y="4213744"/>
            <a:ext cx="282231" cy="11398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9"/>
            <a:ext cx="8229600" cy="54897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cs typeface="Cambria Math"/>
              </a:rPr>
              <a:t>Dopamine-Modulated STDP</a:t>
            </a:r>
            <a:endParaRPr lang="en-US" sz="3600" dirty="0">
              <a:cs typeface="Cambria Math"/>
            </a:endParaRPr>
          </a:p>
        </p:txBody>
      </p:sp>
      <p:sp>
        <p:nvSpPr>
          <p:cNvPr id="8" name="Right Arrow 7"/>
          <p:cNvSpPr/>
          <p:nvPr/>
        </p:nvSpPr>
        <p:spPr>
          <a:xfrm rot="5400000">
            <a:off x="705517" y="4770812"/>
            <a:ext cx="601441" cy="350872"/>
          </a:xfrm>
          <a:prstGeom prst="rightArrow">
            <a:avLst>
              <a:gd name="adj1" fmla="val 5201"/>
              <a:gd name="adj2" fmla="val 39976"/>
            </a:avLst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 Math"/>
              <a:cs typeface="Cambria Math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451650" y="4606011"/>
            <a:ext cx="2443957" cy="16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51650" y="5249980"/>
            <a:ext cx="2443957" cy="249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61836" y="4343540"/>
            <a:ext cx="0" cy="246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67843" y="4359822"/>
            <a:ext cx="0" cy="246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60820" y="4992935"/>
            <a:ext cx="0" cy="246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70147" y="4994697"/>
            <a:ext cx="0" cy="246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27695" y="4361989"/>
            <a:ext cx="0" cy="246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70099" y="5011384"/>
            <a:ext cx="0" cy="246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>
            <a:spLocks noChangeAspect="1"/>
          </p:cNvSpPr>
          <p:nvPr/>
        </p:nvSpPr>
        <p:spPr>
          <a:xfrm>
            <a:off x="669435" y="5274953"/>
            <a:ext cx="641111" cy="65396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Cambria Math"/>
              <a:cs typeface="Cambria Math"/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675190" y="3953210"/>
            <a:ext cx="656396" cy="6695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mbria Math"/>
                <a:cs typeface="Cambria Math"/>
              </a:rPr>
              <a:t>pre</a:t>
            </a:r>
            <a:endParaRPr lang="en-US" sz="1400" dirty="0">
              <a:latin typeface="Cambria Math"/>
              <a:cs typeface="Cambria Math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0320" y="5429566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Cambria Math"/>
                <a:cs typeface="Cambria Math"/>
              </a:rPr>
              <a:t>post</a:t>
            </a:r>
            <a:endParaRPr lang="en-US" sz="1400" dirty="0">
              <a:latin typeface="Cambria Math"/>
              <a:cs typeface="Cambria Math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67869" y="5353578"/>
            <a:ext cx="127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ambria Math"/>
              </a:rPr>
              <a:t>τ = t</a:t>
            </a:r>
            <a:r>
              <a:rPr lang="en-US" sz="1600" baseline="-25000" dirty="0" smtClean="0">
                <a:latin typeface="Cambria Math"/>
              </a:rPr>
              <a:t>post</a:t>
            </a:r>
            <a:r>
              <a:rPr lang="en-US" sz="1600" dirty="0" smtClean="0">
                <a:latin typeface="Cambria Math"/>
              </a:rPr>
              <a:t> - t</a:t>
            </a:r>
            <a:r>
              <a:rPr lang="en-US" sz="1600" baseline="-25000" dirty="0" smtClean="0">
                <a:latin typeface="Cambria Math"/>
              </a:rPr>
              <a:t>pre</a:t>
            </a:r>
            <a:endParaRPr lang="en-US" sz="1600" dirty="0">
              <a:latin typeface="Cambria Math"/>
            </a:endParaRPr>
          </a:p>
        </p:txBody>
      </p:sp>
      <p:pic>
        <p:nvPicPr>
          <p:cNvPr id="31" name="Picture 30" descr="stdp.png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49" y="3496229"/>
            <a:ext cx="3722755" cy="24800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9120" y="1558091"/>
            <a:ext cx="651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/>
                <a:cs typeface="Cambria Math"/>
              </a:rPr>
              <a:t>Hebbian learning rule: ‘</a:t>
            </a:r>
            <a:r>
              <a:rPr lang="en-US" b="1" dirty="0" smtClean="0">
                <a:latin typeface="Cambria Math"/>
                <a:cs typeface="Cambria Math"/>
              </a:rPr>
              <a:t>Neurons that fire together wire together’</a:t>
            </a:r>
            <a:endParaRPr lang="en-US" b="1" dirty="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249437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624961"/>
          </a:xfrm>
        </p:spPr>
        <p:txBody>
          <a:bodyPr>
            <a:noAutofit/>
          </a:bodyPr>
          <a:lstStyle/>
          <a:p>
            <a:endParaRPr lang="en-US" sz="3600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2692046" y="2268812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692046" y="2888001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692046" y="3495912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692046" y="4147246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4288164" y="2268812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4288164" y="2888001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4288164" y="3495912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288164" y="4147246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6112237" y="2888001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6112237" y="3495912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cxnSp>
        <p:nvCxnSpPr>
          <p:cNvPr id="15" name="Straight Arrow Connector 14"/>
          <p:cNvCxnSpPr>
            <a:stCxn id="4" idx="6"/>
            <a:endCxn id="8" idx="2"/>
          </p:cNvCxnSpPr>
          <p:nvPr/>
        </p:nvCxnSpPr>
        <p:spPr>
          <a:xfrm>
            <a:off x="3034946" y="2440262"/>
            <a:ext cx="12532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9" idx="2"/>
          </p:cNvCxnSpPr>
          <p:nvPr/>
        </p:nvCxnSpPr>
        <p:spPr>
          <a:xfrm>
            <a:off x="3034946" y="2440262"/>
            <a:ext cx="1253218" cy="619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6"/>
            <a:endCxn id="10" idx="2"/>
          </p:cNvCxnSpPr>
          <p:nvPr/>
        </p:nvCxnSpPr>
        <p:spPr>
          <a:xfrm>
            <a:off x="3034946" y="2440262"/>
            <a:ext cx="1253218" cy="1227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6"/>
            <a:endCxn id="11" idx="2"/>
          </p:cNvCxnSpPr>
          <p:nvPr/>
        </p:nvCxnSpPr>
        <p:spPr>
          <a:xfrm>
            <a:off x="3034946" y="2440262"/>
            <a:ext cx="1253218" cy="18784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034946" y="3048173"/>
            <a:ext cx="12532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034946" y="3048173"/>
            <a:ext cx="1253218" cy="619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034946" y="3048173"/>
            <a:ext cx="1253218" cy="1227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8" idx="2"/>
          </p:cNvCxnSpPr>
          <p:nvPr/>
        </p:nvCxnSpPr>
        <p:spPr>
          <a:xfrm flipV="1">
            <a:off x="3034946" y="2440262"/>
            <a:ext cx="1253218" cy="607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034946" y="3667362"/>
            <a:ext cx="12532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034946" y="3667362"/>
            <a:ext cx="1253218" cy="619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9" idx="2"/>
          </p:cNvCxnSpPr>
          <p:nvPr/>
        </p:nvCxnSpPr>
        <p:spPr>
          <a:xfrm flipV="1">
            <a:off x="3034946" y="3059451"/>
            <a:ext cx="1253218" cy="607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8" idx="2"/>
          </p:cNvCxnSpPr>
          <p:nvPr/>
        </p:nvCxnSpPr>
        <p:spPr>
          <a:xfrm flipV="1">
            <a:off x="3034946" y="2440262"/>
            <a:ext cx="1253218" cy="1227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034946" y="4318696"/>
            <a:ext cx="12532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0" idx="2"/>
          </p:cNvCxnSpPr>
          <p:nvPr/>
        </p:nvCxnSpPr>
        <p:spPr>
          <a:xfrm flipV="1">
            <a:off x="3034946" y="3667362"/>
            <a:ext cx="1253218" cy="651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9" idx="2"/>
          </p:cNvCxnSpPr>
          <p:nvPr/>
        </p:nvCxnSpPr>
        <p:spPr>
          <a:xfrm flipV="1">
            <a:off x="3034946" y="3059451"/>
            <a:ext cx="1253218" cy="125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8" idx="2"/>
          </p:cNvCxnSpPr>
          <p:nvPr/>
        </p:nvCxnSpPr>
        <p:spPr>
          <a:xfrm flipV="1">
            <a:off x="3034946" y="2440262"/>
            <a:ext cx="1253218" cy="18784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>
            <a:spLocks noChangeAspect="1"/>
          </p:cNvSpPr>
          <p:nvPr/>
        </p:nvSpPr>
        <p:spPr>
          <a:xfrm>
            <a:off x="4288164" y="1628756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4288164" y="4896280"/>
            <a:ext cx="3429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/>
            </a:endParaRPr>
          </a:p>
        </p:txBody>
      </p:sp>
      <p:cxnSp>
        <p:nvCxnSpPr>
          <p:cNvPr id="49" name="Straight Arrow Connector 48"/>
          <p:cNvCxnSpPr>
            <a:stCxn id="4" idx="6"/>
            <a:endCxn id="47" idx="2"/>
          </p:cNvCxnSpPr>
          <p:nvPr/>
        </p:nvCxnSpPr>
        <p:spPr>
          <a:xfrm flipV="1">
            <a:off x="3034946" y="1800206"/>
            <a:ext cx="1253218" cy="640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7" idx="2"/>
          </p:cNvCxnSpPr>
          <p:nvPr/>
        </p:nvCxnSpPr>
        <p:spPr>
          <a:xfrm flipV="1">
            <a:off x="3034946" y="1800206"/>
            <a:ext cx="1253218" cy="1280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7" idx="2"/>
          </p:cNvCxnSpPr>
          <p:nvPr/>
        </p:nvCxnSpPr>
        <p:spPr>
          <a:xfrm flipV="1">
            <a:off x="3034946" y="1800206"/>
            <a:ext cx="1253218" cy="1867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7" idx="2"/>
          </p:cNvCxnSpPr>
          <p:nvPr/>
        </p:nvCxnSpPr>
        <p:spPr>
          <a:xfrm flipV="1">
            <a:off x="3034946" y="1800206"/>
            <a:ext cx="1253218" cy="2518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8" idx="2"/>
          </p:cNvCxnSpPr>
          <p:nvPr/>
        </p:nvCxnSpPr>
        <p:spPr>
          <a:xfrm>
            <a:off x="3034946" y="4318696"/>
            <a:ext cx="1253218" cy="749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8" idx="2"/>
          </p:cNvCxnSpPr>
          <p:nvPr/>
        </p:nvCxnSpPr>
        <p:spPr>
          <a:xfrm>
            <a:off x="3034946" y="3667362"/>
            <a:ext cx="1253218" cy="1400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48" idx="2"/>
          </p:cNvCxnSpPr>
          <p:nvPr/>
        </p:nvCxnSpPr>
        <p:spPr>
          <a:xfrm>
            <a:off x="3034946" y="3048173"/>
            <a:ext cx="1253218" cy="2019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8" idx="2"/>
          </p:cNvCxnSpPr>
          <p:nvPr/>
        </p:nvCxnSpPr>
        <p:spPr>
          <a:xfrm>
            <a:off x="3034946" y="2440262"/>
            <a:ext cx="1253218" cy="2627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13" idx="2"/>
          </p:cNvCxnSpPr>
          <p:nvPr/>
        </p:nvCxnSpPr>
        <p:spPr>
          <a:xfrm>
            <a:off x="4631064" y="2440262"/>
            <a:ext cx="1481173" cy="1227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13" idx="2"/>
          </p:cNvCxnSpPr>
          <p:nvPr/>
        </p:nvCxnSpPr>
        <p:spPr>
          <a:xfrm>
            <a:off x="4631064" y="3667362"/>
            <a:ext cx="14811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13" idx="2"/>
          </p:cNvCxnSpPr>
          <p:nvPr/>
        </p:nvCxnSpPr>
        <p:spPr>
          <a:xfrm flipV="1">
            <a:off x="4631064" y="3667362"/>
            <a:ext cx="1481173" cy="651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12" idx="2"/>
          </p:cNvCxnSpPr>
          <p:nvPr/>
        </p:nvCxnSpPr>
        <p:spPr>
          <a:xfrm flipV="1">
            <a:off x="4631064" y="3059451"/>
            <a:ext cx="1481173" cy="20082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12" idx="2"/>
          </p:cNvCxnSpPr>
          <p:nvPr/>
        </p:nvCxnSpPr>
        <p:spPr>
          <a:xfrm flipV="1">
            <a:off x="4631064" y="3059451"/>
            <a:ext cx="1481173" cy="125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12" idx="2"/>
          </p:cNvCxnSpPr>
          <p:nvPr/>
        </p:nvCxnSpPr>
        <p:spPr>
          <a:xfrm>
            <a:off x="4631064" y="1800206"/>
            <a:ext cx="1481173" cy="125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12" idx="2"/>
          </p:cNvCxnSpPr>
          <p:nvPr/>
        </p:nvCxnSpPr>
        <p:spPr>
          <a:xfrm flipV="1">
            <a:off x="4631064" y="3059451"/>
            <a:ext cx="1481173" cy="22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4" idx="2"/>
          </p:cNvCxnSpPr>
          <p:nvPr/>
        </p:nvCxnSpPr>
        <p:spPr>
          <a:xfrm>
            <a:off x="2040744" y="2440262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2040744" y="3059451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2040744" y="3676823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2040744" y="4318696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6455137" y="3059451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455137" y="3665967"/>
            <a:ext cx="651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8" idx="6"/>
            <a:endCxn id="13" idx="2"/>
          </p:cNvCxnSpPr>
          <p:nvPr/>
        </p:nvCxnSpPr>
        <p:spPr>
          <a:xfrm flipV="1">
            <a:off x="4631064" y="3667362"/>
            <a:ext cx="1481173" cy="1400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" idx="6"/>
            <a:endCxn id="12" idx="2"/>
          </p:cNvCxnSpPr>
          <p:nvPr/>
        </p:nvCxnSpPr>
        <p:spPr>
          <a:xfrm>
            <a:off x="4631064" y="2440262"/>
            <a:ext cx="1481173" cy="619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15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548971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Challenges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Distal Reward </a:t>
            </a:r>
            <a:r>
              <a:rPr lang="en-US" sz="2800" dirty="0" smtClean="0"/>
              <a:t>Problem</a:t>
            </a:r>
          </a:p>
          <a:p>
            <a:pPr lvl="1"/>
            <a:r>
              <a:rPr lang="en-US" sz="2400" dirty="0" smtClean="0"/>
              <a:t>How delayed rewards affect behavioral reinforcement</a:t>
            </a:r>
          </a:p>
          <a:p>
            <a:r>
              <a:rPr lang="en-US" sz="2800" dirty="0" smtClean="0"/>
              <a:t>Spatial Credit </a:t>
            </a:r>
            <a:r>
              <a:rPr lang="en-US" sz="2800" dirty="0" smtClean="0"/>
              <a:t>Assignment Problem</a:t>
            </a:r>
          </a:p>
          <a:p>
            <a:pPr lvl="1"/>
            <a:r>
              <a:rPr lang="en-US" sz="2400" dirty="0" smtClean="0"/>
              <a:t>Only synapses that contributed to correct behavior must be reinforced</a:t>
            </a:r>
          </a:p>
          <a:p>
            <a:r>
              <a:rPr lang="en-US" sz="2800" dirty="0" smtClean="0"/>
              <a:t>Motor Numbness Problem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88353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AMU Palette">
      <a:dk1>
        <a:srgbClr val="332C2C"/>
      </a:dk1>
      <a:lt1>
        <a:sysClr val="window" lastClr="FFFFFF"/>
      </a:lt1>
      <a:dk2>
        <a:srgbClr val="565252"/>
      </a:dk2>
      <a:lt2>
        <a:srgbClr val="D9D9D9"/>
      </a:lt2>
      <a:accent1>
        <a:srgbClr val="500000"/>
      </a:accent1>
      <a:accent2>
        <a:srgbClr val="1D3362"/>
      </a:accent2>
      <a:accent3>
        <a:srgbClr val="FFFFFF"/>
      </a:accent3>
      <a:accent4>
        <a:srgbClr val="D0D0D0"/>
      </a:accent4>
      <a:accent5>
        <a:srgbClr val="444040"/>
      </a:accent5>
      <a:accent6>
        <a:srgbClr val="000000"/>
      </a:accent6>
      <a:hlink>
        <a:srgbClr val="500000"/>
      </a:hlink>
      <a:folHlink>
        <a:srgbClr val="B0AFA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391</Words>
  <Application>Microsoft Macintosh PowerPoint</Application>
  <PresentationFormat>On-screen Show (4:3)</PresentationFormat>
  <Paragraphs>88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Enhanced Reinforcement Learning in Spiking Neural Networks with Attentional Feedback &amp; Temporally Attenuated Distal Rewards</vt:lpstr>
      <vt:lpstr>Machine Learning</vt:lpstr>
      <vt:lpstr>Reinforcement learning: Agent and Environment</vt:lpstr>
      <vt:lpstr>Reinforcement learning</vt:lpstr>
      <vt:lpstr>PowerPoint Presentation</vt:lpstr>
      <vt:lpstr>Spike-Timing Dependent Plasticity</vt:lpstr>
      <vt:lpstr>Dopamine-Modulated STDP</vt:lpstr>
      <vt:lpstr>PowerPoint Presentation</vt:lpstr>
      <vt:lpstr>Challenges</vt:lpstr>
      <vt:lpstr>Challenges</vt:lpstr>
      <vt:lpstr>Handling the Distal Reward Problem  Eligibility Traces</vt:lpstr>
      <vt:lpstr>Handling the Credit Assignment Problem  Attentional Feedback</vt:lpstr>
      <vt:lpstr>Reward Attenuation</vt:lpstr>
      <vt:lpstr>Custom Network Setup</vt:lpstr>
      <vt:lpstr>Neural Encoding</vt:lpstr>
      <vt:lpstr>Validations</vt:lpstr>
      <vt:lpstr>Simple Linear Inseparability (XOR)</vt:lpstr>
      <vt:lpstr>Walking Task</vt:lpstr>
      <vt:lpstr>Iterative Prisoner’s Dilemma</vt:lpstr>
      <vt:lpstr>Distributed Sensor Network</vt:lpstr>
      <vt:lpstr>References</vt:lpstr>
      <vt:lpstr>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K</cp:lastModifiedBy>
  <cp:revision>175</cp:revision>
  <dcterms:created xsi:type="dcterms:W3CDTF">2012-12-04T20:42:30Z</dcterms:created>
  <dcterms:modified xsi:type="dcterms:W3CDTF">2015-04-13T06:19:25Z</dcterms:modified>
</cp:coreProperties>
</file>