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3"/>
  </p:handoutMasterIdLst>
  <p:sldIdLst>
    <p:sldId id="256" r:id="rId2"/>
    <p:sldId id="285" r:id="rId3"/>
    <p:sldId id="270" r:id="rId4"/>
    <p:sldId id="271" r:id="rId5"/>
    <p:sldId id="276" r:id="rId6"/>
    <p:sldId id="283" r:id="rId7"/>
    <p:sldId id="284" r:id="rId8"/>
    <p:sldId id="282" r:id="rId9"/>
    <p:sldId id="279" r:id="rId10"/>
    <p:sldId id="269" r:id="rId11"/>
    <p:sldId id="280" r:id="rId12"/>
    <p:sldId id="299" r:id="rId13"/>
    <p:sldId id="267" r:id="rId14"/>
    <p:sldId id="286" r:id="rId15"/>
    <p:sldId id="274" r:id="rId16"/>
    <p:sldId id="295" r:id="rId17"/>
    <p:sldId id="296" r:id="rId18"/>
    <p:sldId id="297" r:id="rId19"/>
    <p:sldId id="298" r:id="rId20"/>
    <p:sldId id="278" r:id="rId21"/>
    <p:sldId id="287" r:id="rId22"/>
    <p:sldId id="288" r:id="rId23"/>
    <p:sldId id="272" r:id="rId24"/>
    <p:sldId id="265" r:id="rId25"/>
    <p:sldId id="266" r:id="rId26"/>
    <p:sldId id="273" r:id="rId27"/>
    <p:sldId id="281" r:id="rId28"/>
    <p:sldId id="300" r:id="rId29"/>
    <p:sldId id="264" r:id="rId30"/>
    <p:sldId id="260" r:id="rId31"/>
    <p:sldId id="289" r:id="rId32"/>
    <p:sldId id="290" r:id="rId33"/>
    <p:sldId id="261" r:id="rId34"/>
    <p:sldId id="292" r:id="rId35"/>
    <p:sldId id="293" r:id="rId36"/>
    <p:sldId id="262" r:id="rId37"/>
    <p:sldId id="294" r:id="rId38"/>
    <p:sldId id="263" r:id="rId39"/>
    <p:sldId id="291" r:id="rId40"/>
    <p:sldId id="277" r:id="rId41"/>
    <p:sldId id="25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135"/>
    <a:srgbClr val="68131E"/>
    <a:srgbClr val="80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91" autoAdjust="0"/>
  </p:normalViewPr>
  <p:slideViewPr>
    <p:cSldViewPr snapToGrid="0" snapToObjects="1">
      <p:cViewPr varScale="1">
        <p:scale>
          <a:sx n="115" d="100"/>
          <a:sy n="115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Output Rate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54.0</c:v>
                </c:pt>
                <c:pt idx="2">
                  <c:v>59.0</c:v>
                </c:pt>
                <c:pt idx="3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0341976"/>
        <c:axId val="2141401112"/>
        <c:axId val="0"/>
      </c:bar3DChart>
      <c:catAx>
        <c:axId val="21403419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1401112"/>
        <c:crosses val="autoZero"/>
        <c:auto val="1"/>
        <c:lblAlgn val="ctr"/>
        <c:lblOffset val="100"/>
        <c:noMultiLvlLbl val="0"/>
      </c:catAx>
      <c:valAx>
        <c:axId val="2141401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341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56.0</c:v>
                </c:pt>
                <c:pt idx="2">
                  <c:v>51.0</c:v>
                </c:pt>
                <c:pt idx="3">
                  <c:v>102.0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0272360"/>
        <c:axId val="2140269336"/>
        <c:axId val="0"/>
      </c:bar3DChart>
      <c:catAx>
        <c:axId val="2140272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269336"/>
        <c:crosses val="autoZero"/>
        <c:auto val="1"/>
        <c:lblAlgn val="ctr"/>
        <c:lblOffset val="100"/>
        <c:noMultiLvlLbl val="0"/>
      </c:catAx>
      <c:valAx>
        <c:axId val="2140269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272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56.0</c:v>
                </c:pt>
                <c:pt idx="2">
                  <c:v>51.0</c:v>
                </c:pt>
                <c:pt idx="3">
                  <c:v>102.0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0160040"/>
        <c:axId val="2140157016"/>
        <c:axId val="0"/>
      </c:bar3DChart>
      <c:catAx>
        <c:axId val="21401600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157016"/>
        <c:crosses val="autoZero"/>
        <c:auto val="1"/>
        <c:lblAlgn val="ctr"/>
        <c:lblOffset val="100"/>
        <c:noMultiLvlLbl val="0"/>
      </c:catAx>
      <c:valAx>
        <c:axId val="2140157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0160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37CEE-BDA7-D049-899A-3E7A0058BBD6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BFC0B6C6-3CD3-9C40-B975-55BAEE893400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Reinforcement</a:t>
          </a:r>
          <a:endParaRPr lang="en-US" dirty="0">
            <a:latin typeface="Cambria Math"/>
            <a:cs typeface="Cambria Math"/>
          </a:endParaRPr>
        </a:p>
      </dgm:t>
    </dgm:pt>
    <dgm:pt modelId="{7A3BE8AA-FBF3-A94F-8DA8-65D61F3ABB86}" type="parTrans" cxnId="{38A686AF-196D-A24B-9B85-4344AD3AB61C}">
      <dgm:prSet/>
      <dgm:spPr/>
      <dgm:t>
        <a:bodyPr/>
        <a:lstStyle/>
        <a:p>
          <a:endParaRPr lang="en-US"/>
        </a:p>
      </dgm:t>
    </dgm:pt>
    <dgm:pt modelId="{CC2DB3B4-BD2E-AB45-B98C-8B114114745F}" type="sibTrans" cxnId="{38A686AF-196D-A24B-9B85-4344AD3AB61C}">
      <dgm:prSet/>
      <dgm:spPr/>
      <dgm:t>
        <a:bodyPr/>
        <a:lstStyle/>
        <a:p>
          <a:endParaRPr lang="en-US"/>
        </a:p>
      </dgm:t>
    </dgm:pt>
    <dgm:pt modelId="{D719D2EB-8BD7-A142-8B05-C7A302657B34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Supervised</a:t>
          </a:r>
          <a:endParaRPr lang="en-US" dirty="0">
            <a:latin typeface="Cambria Math"/>
            <a:cs typeface="Cambria Math"/>
          </a:endParaRPr>
        </a:p>
      </dgm:t>
    </dgm:pt>
    <dgm:pt modelId="{5215106B-0E1C-0240-B4FB-F989B7C3AE64}" type="parTrans" cxnId="{84A99CAD-1903-5546-B3C3-8F9F07FAAFBE}">
      <dgm:prSet/>
      <dgm:spPr/>
      <dgm:t>
        <a:bodyPr/>
        <a:lstStyle/>
        <a:p>
          <a:endParaRPr lang="en-US"/>
        </a:p>
      </dgm:t>
    </dgm:pt>
    <dgm:pt modelId="{75BFEF9C-D60B-D84E-A611-1148870D5B80}" type="sibTrans" cxnId="{84A99CAD-1903-5546-B3C3-8F9F07FAAFBE}">
      <dgm:prSet/>
      <dgm:spPr/>
      <dgm:t>
        <a:bodyPr/>
        <a:lstStyle/>
        <a:p>
          <a:endParaRPr lang="en-US"/>
        </a:p>
      </dgm:t>
    </dgm:pt>
    <dgm:pt modelId="{4AC2C228-5073-F14E-8512-1EF453C666BE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Unsupervised</a:t>
          </a:r>
          <a:endParaRPr lang="en-US" dirty="0">
            <a:latin typeface="Cambria Math"/>
            <a:cs typeface="Cambria Math"/>
          </a:endParaRPr>
        </a:p>
      </dgm:t>
    </dgm:pt>
    <dgm:pt modelId="{B25438F4-3530-D749-8AE0-D35FEF075E56}" type="parTrans" cxnId="{7EA4283D-123B-3B45-8B27-CBC38BF2BB3F}">
      <dgm:prSet/>
      <dgm:spPr/>
      <dgm:t>
        <a:bodyPr/>
        <a:lstStyle/>
        <a:p>
          <a:endParaRPr lang="en-US"/>
        </a:p>
      </dgm:t>
    </dgm:pt>
    <dgm:pt modelId="{D06846DE-E050-704F-827B-691B6CEAE805}" type="sibTrans" cxnId="{7EA4283D-123B-3B45-8B27-CBC38BF2BB3F}">
      <dgm:prSet/>
      <dgm:spPr/>
      <dgm:t>
        <a:bodyPr/>
        <a:lstStyle/>
        <a:p>
          <a:endParaRPr lang="en-US"/>
        </a:p>
      </dgm:t>
    </dgm:pt>
    <dgm:pt modelId="{DA931A4B-7EA1-B84E-B687-42B3C13D865E}" type="pres">
      <dgm:prSet presAssocID="{02737CEE-BDA7-D049-899A-3E7A0058BBD6}" presName="compositeShape" presStyleCnt="0">
        <dgm:presLayoutVars>
          <dgm:chMax val="7"/>
          <dgm:dir/>
          <dgm:resizeHandles val="exact"/>
        </dgm:presLayoutVars>
      </dgm:prSet>
      <dgm:spPr/>
    </dgm:pt>
    <dgm:pt modelId="{084BF404-5A32-B04E-AF1E-ACA8CF33F32E}" type="pres">
      <dgm:prSet presAssocID="{BFC0B6C6-3CD3-9C40-B975-55BAEE893400}" presName="circ1" presStyleLbl="vennNode1" presStyleIdx="0" presStyleCnt="3" custLinFactNeighborY="5694"/>
      <dgm:spPr/>
      <dgm:t>
        <a:bodyPr/>
        <a:lstStyle/>
        <a:p>
          <a:endParaRPr lang="en-US"/>
        </a:p>
      </dgm:t>
    </dgm:pt>
    <dgm:pt modelId="{80F43A97-B7E9-4840-A3F2-8579C35F17C4}" type="pres">
      <dgm:prSet presAssocID="{BFC0B6C6-3CD3-9C40-B975-55BAEE89340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CB23D-FFA9-844E-9917-7D9B11C79C2A}" type="pres">
      <dgm:prSet presAssocID="{D719D2EB-8BD7-A142-8B05-C7A302657B34}" presName="circ2" presStyleLbl="vennNode1" presStyleIdx="1" presStyleCnt="3"/>
      <dgm:spPr/>
      <dgm:t>
        <a:bodyPr/>
        <a:lstStyle/>
        <a:p>
          <a:endParaRPr lang="en-US"/>
        </a:p>
      </dgm:t>
    </dgm:pt>
    <dgm:pt modelId="{82637F41-EB40-B94A-90CA-1E17F73D719B}" type="pres">
      <dgm:prSet presAssocID="{D719D2EB-8BD7-A142-8B05-C7A302657B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05FA4-5AB6-FC47-BF8F-456748A498C4}" type="pres">
      <dgm:prSet presAssocID="{4AC2C228-5073-F14E-8512-1EF453C666BE}" presName="circ3" presStyleLbl="vennNode1" presStyleIdx="2" presStyleCnt="3"/>
      <dgm:spPr/>
      <dgm:t>
        <a:bodyPr/>
        <a:lstStyle/>
        <a:p>
          <a:endParaRPr lang="en-US"/>
        </a:p>
      </dgm:t>
    </dgm:pt>
    <dgm:pt modelId="{EA3DD9EF-58BD-6143-8FE2-D188CB143B1A}" type="pres">
      <dgm:prSet presAssocID="{4AC2C228-5073-F14E-8512-1EF453C666B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588571-55D1-7F45-B210-E5B07884225D}" type="presOf" srcId="{BFC0B6C6-3CD3-9C40-B975-55BAEE893400}" destId="{80F43A97-B7E9-4840-A3F2-8579C35F17C4}" srcOrd="1" destOrd="0" presId="urn:microsoft.com/office/officeart/2005/8/layout/venn1"/>
    <dgm:cxn modelId="{7EA4283D-123B-3B45-8B27-CBC38BF2BB3F}" srcId="{02737CEE-BDA7-D049-899A-3E7A0058BBD6}" destId="{4AC2C228-5073-F14E-8512-1EF453C666BE}" srcOrd="2" destOrd="0" parTransId="{B25438F4-3530-D749-8AE0-D35FEF075E56}" sibTransId="{D06846DE-E050-704F-827B-691B6CEAE805}"/>
    <dgm:cxn modelId="{30203EDC-636D-6D45-B7AD-AC85116AA8CB}" type="presOf" srcId="{D719D2EB-8BD7-A142-8B05-C7A302657B34}" destId="{EDACB23D-FFA9-844E-9917-7D9B11C79C2A}" srcOrd="0" destOrd="0" presId="urn:microsoft.com/office/officeart/2005/8/layout/venn1"/>
    <dgm:cxn modelId="{14FFB69C-340D-2D45-AD8B-66D8CAB34F2C}" type="presOf" srcId="{02737CEE-BDA7-D049-899A-3E7A0058BBD6}" destId="{DA931A4B-7EA1-B84E-B687-42B3C13D865E}" srcOrd="0" destOrd="0" presId="urn:microsoft.com/office/officeart/2005/8/layout/venn1"/>
    <dgm:cxn modelId="{38A686AF-196D-A24B-9B85-4344AD3AB61C}" srcId="{02737CEE-BDA7-D049-899A-3E7A0058BBD6}" destId="{BFC0B6C6-3CD3-9C40-B975-55BAEE893400}" srcOrd="0" destOrd="0" parTransId="{7A3BE8AA-FBF3-A94F-8DA8-65D61F3ABB86}" sibTransId="{CC2DB3B4-BD2E-AB45-B98C-8B114114745F}"/>
    <dgm:cxn modelId="{422C2514-1C98-CA47-968B-A9C5648AEB7C}" type="presOf" srcId="{D719D2EB-8BD7-A142-8B05-C7A302657B34}" destId="{82637F41-EB40-B94A-90CA-1E17F73D719B}" srcOrd="1" destOrd="0" presId="urn:microsoft.com/office/officeart/2005/8/layout/venn1"/>
    <dgm:cxn modelId="{84A99CAD-1903-5546-B3C3-8F9F07FAAFBE}" srcId="{02737CEE-BDA7-D049-899A-3E7A0058BBD6}" destId="{D719D2EB-8BD7-A142-8B05-C7A302657B34}" srcOrd="1" destOrd="0" parTransId="{5215106B-0E1C-0240-B4FB-F989B7C3AE64}" sibTransId="{75BFEF9C-D60B-D84E-A611-1148870D5B80}"/>
    <dgm:cxn modelId="{88AC243A-109A-EC42-B0F7-2A20A8B7A290}" type="presOf" srcId="{BFC0B6C6-3CD3-9C40-B975-55BAEE893400}" destId="{084BF404-5A32-B04E-AF1E-ACA8CF33F32E}" srcOrd="0" destOrd="0" presId="urn:microsoft.com/office/officeart/2005/8/layout/venn1"/>
    <dgm:cxn modelId="{6CE6175B-E1F7-614F-B66E-8216FB826E1A}" type="presOf" srcId="{4AC2C228-5073-F14E-8512-1EF453C666BE}" destId="{EA3DD9EF-58BD-6143-8FE2-D188CB143B1A}" srcOrd="1" destOrd="0" presId="urn:microsoft.com/office/officeart/2005/8/layout/venn1"/>
    <dgm:cxn modelId="{568D633F-A991-F548-B260-6758839FF015}" type="presOf" srcId="{4AC2C228-5073-F14E-8512-1EF453C666BE}" destId="{F6605FA4-5AB6-FC47-BF8F-456748A498C4}" srcOrd="0" destOrd="0" presId="urn:microsoft.com/office/officeart/2005/8/layout/venn1"/>
    <dgm:cxn modelId="{15D35D21-999E-8248-9D8A-B016FE774C10}" type="presParOf" srcId="{DA931A4B-7EA1-B84E-B687-42B3C13D865E}" destId="{084BF404-5A32-B04E-AF1E-ACA8CF33F32E}" srcOrd="0" destOrd="0" presId="urn:microsoft.com/office/officeart/2005/8/layout/venn1"/>
    <dgm:cxn modelId="{FBB09DF5-E11F-864A-A8F2-F2E9778BF6E0}" type="presParOf" srcId="{DA931A4B-7EA1-B84E-B687-42B3C13D865E}" destId="{80F43A97-B7E9-4840-A3F2-8579C35F17C4}" srcOrd="1" destOrd="0" presId="urn:microsoft.com/office/officeart/2005/8/layout/venn1"/>
    <dgm:cxn modelId="{30645928-EFF9-AF43-8E26-232C0E68CD6A}" type="presParOf" srcId="{DA931A4B-7EA1-B84E-B687-42B3C13D865E}" destId="{EDACB23D-FFA9-844E-9917-7D9B11C79C2A}" srcOrd="2" destOrd="0" presId="urn:microsoft.com/office/officeart/2005/8/layout/venn1"/>
    <dgm:cxn modelId="{8E853E43-F56B-E14D-B0F8-EA48B99CDEC5}" type="presParOf" srcId="{DA931A4B-7EA1-B84E-B687-42B3C13D865E}" destId="{82637F41-EB40-B94A-90CA-1E17F73D719B}" srcOrd="3" destOrd="0" presId="urn:microsoft.com/office/officeart/2005/8/layout/venn1"/>
    <dgm:cxn modelId="{3E6587A3-49E8-3847-833F-EB118A540EBD}" type="presParOf" srcId="{DA931A4B-7EA1-B84E-B687-42B3C13D865E}" destId="{F6605FA4-5AB6-FC47-BF8F-456748A498C4}" srcOrd="4" destOrd="0" presId="urn:microsoft.com/office/officeart/2005/8/layout/venn1"/>
    <dgm:cxn modelId="{CCF1F6C0-B72A-BD47-9652-E413AB548CB9}" type="presParOf" srcId="{DA931A4B-7EA1-B84E-B687-42B3C13D865E}" destId="{EA3DD9EF-58BD-6143-8FE2-D188CB143B1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BF404-5A32-B04E-AF1E-ACA8CF33F32E}">
      <dsp:nvSpPr>
        <dsp:cNvPr id="0" name=""/>
        <dsp:cNvSpPr/>
      </dsp:nvSpPr>
      <dsp:spPr>
        <a:xfrm>
          <a:off x="864844" y="181856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Reinforcement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1176616" y="591056"/>
        <a:ext cx="1714744" cy="1052229"/>
      </dsp:txXfrm>
    </dsp:sp>
    <dsp:sp modelId="{EDACB23D-FFA9-844E-9917-7D9B11C79C2A}">
      <dsp:nvSpPr>
        <dsp:cNvPr id="0" name=""/>
        <dsp:cNvSpPr/>
      </dsp:nvSpPr>
      <dsp:spPr>
        <a:xfrm>
          <a:off x="1708576" y="1510144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Supervised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2423703" y="2114201"/>
        <a:ext cx="1402972" cy="1286058"/>
      </dsp:txXfrm>
    </dsp:sp>
    <dsp:sp modelId="{F6605FA4-5AB6-FC47-BF8F-456748A498C4}">
      <dsp:nvSpPr>
        <dsp:cNvPr id="0" name=""/>
        <dsp:cNvSpPr/>
      </dsp:nvSpPr>
      <dsp:spPr>
        <a:xfrm>
          <a:off x="21112" y="1510144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Unsupervised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241301" y="2114201"/>
        <a:ext cx="1402972" cy="1286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62F01-C513-0E4F-BBF9-FD0652DC28D9}" type="datetimeFigureOut">
              <a:rPr lang="en-US" smtClean="0">
                <a:latin typeface="Cambria Math"/>
              </a:rPr>
              <a:t>4/15/15</a:t>
            </a:fld>
            <a:endParaRPr lang="en-US" dirty="0">
              <a:latin typeface="Cambria Math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mbria Math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11B0-E15E-134D-BEBC-45C3D3E7D318}" type="slidenum">
              <a:rPr lang="en-US" smtClean="0">
                <a:latin typeface="Cambria Math"/>
              </a:rPr>
              <a:t>‹#›</a:t>
            </a:fld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6178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91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1087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3703"/>
          </a:xfrm>
        </p:spPr>
        <p:txBody>
          <a:bodyPr/>
          <a:lstStyle>
            <a:lvl1pPr>
              <a:defRPr>
                <a:latin typeface="Cambria Math"/>
              </a:defRPr>
            </a:lvl1pPr>
            <a:lvl2pPr>
              <a:defRPr>
                <a:latin typeface="Cambria Math"/>
              </a:defRPr>
            </a:lvl2pPr>
            <a:lvl3pPr>
              <a:defRPr>
                <a:latin typeface="Cambria Math"/>
              </a:defRPr>
            </a:lvl3pPr>
            <a:lvl4pPr>
              <a:defRPr>
                <a:latin typeface="Cambria Math"/>
              </a:defRPr>
            </a:lvl4pPr>
            <a:lvl5pPr>
              <a:defRPr>
                <a:latin typeface="Cambria Math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70"/>
            <a:ext cx="8229600" cy="1079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5725"/>
          </a:xfrm>
        </p:spPr>
        <p:txBody>
          <a:bodyPr/>
          <a:lstStyle>
            <a:lvl1pPr>
              <a:defRPr sz="2800">
                <a:latin typeface="Cambria Math"/>
              </a:defRPr>
            </a:lvl1pPr>
            <a:lvl2pPr>
              <a:defRPr sz="2400">
                <a:latin typeface="Cambria Math"/>
              </a:defRPr>
            </a:lvl2pPr>
            <a:lvl3pPr>
              <a:defRPr sz="2000">
                <a:latin typeface="Cambria Math"/>
              </a:defRPr>
            </a:lvl3pPr>
            <a:lvl4pPr>
              <a:defRPr sz="1800">
                <a:latin typeface="Cambria Math"/>
              </a:defRPr>
            </a:lvl4pPr>
            <a:lvl5pPr>
              <a:defRPr sz="1800">
                <a:latin typeface="Cambria Math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5725"/>
          </a:xfrm>
        </p:spPr>
        <p:txBody>
          <a:bodyPr/>
          <a:lstStyle>
            <a:lvl1pPr>
              <a:defRPr sz="2800">
                <a:latin typeface="Cambria Math"/>
              </a:defRPr>
            </a:lvl1pPr>
            <a:lvl2pPr>
              <a:defRPr sz="2400">
                <a:latin typeface="Cambria Math"/>
              </a:defRPr>
            </a:lvl2pPr>
            <a:lvl3pPr>
              <a:defRPr sz="2000">
                <a:latin typeface="Cambria Math"/>
              </a:defRPr>
            </a:lvl3pPr>
            <a:lvl4pPr>
              <a:defRPr sz="1800">
                <a:latin typeface="Cambria Math"/>
              </a:defRPr>
            </a:lvl4pPr>
            <a:lvl5pPr>
              <a:defRPr sz="1800">
                <a:latin typeface="Cambria Math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mbria Math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82963"/>
          </a:xfrm>
        </p:spPr>
        <p:txBody>
          <a:bodyPr/>
          <a:lstStyle>
            <a:lvl1pPr>
              <a:defRPr sz="2400">
                <a:latin typeface="Cambria Math"/>
              </a:defRPr>
            </a:lvl1pPr>
            <a:lvl2pPr>
              <a:defRPr sz="2000">
                <a:latin typeface="Cambria Math"/>
              </a:defRPr>
            </a:lvl2pPr>
            <a:lvl3pPr>
              <a:defRPr sz="1800">
                <a:latin typeface="Cambria Math"/>
              </a:defRPr>
            </a:lvl3pPr>
            <a:lvl4pPr>
              <a:defRPr sz="1600">
                <a:latin typeface="Cambria Math"/>
              </a:defRPr>
            </a:lvl4pPr>
            <a:lvl5pPr>
              <a:defRPr sz="1600">
                <a:latin typeface="Cambria Math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mbria Math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682962"/>
          </a:xfrm>
        </p:spPr>
        <p:txBody>
          <a:bodyPr/>
          <a:lstStyle>
            <a:lvl1pPr>
              <a:defRPr sz="2400">
                <a:latin typeface="Cambria Math"/>
              </a:defRPr>
            </a:lvl1pPr>
            <a:lvl2pPr>
              <a:defRPr sz="2000">
                <a:latin typeface="Cambria Math"/>
              </a:defRPr>
            </a:lvl2pPr>
            <a:lvl3pPr>
              <a:defRPr sz="1800">
                <a:latin typeface="Cambria Math"/>
              </a:defRPr>
            </a:lvl3pPr>
            <a:lvl4pPr>
              <a:defRPr sz="1600">
                <a:latin typeface="Cambria Math"/>
              </a:defRPr>
            </a:lvl4pPr>
            <a:lvl5pPr>
              <a:defRPr sz="1600">
                <a:latin typeface="Cambria Math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57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06584"/>
            <a:ext cx="2895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34"/>
            <a:ext cx="3008313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476124"/>
          </a:xfrm>
        </p:spPr>
        <p:txBody>
          <a:bodyPr/>
          <a:lstStyle>
            <a:lvl1pPr>
              <a:defRPr sz="3200">
                <a:latin typeface="Cambria Math"/>
              </a:defRPr>
            </a:lvl1pPr>
            <a:lvl2pPr>
              <a:defRPr sz="2800">
                <a:latin typeface="Cambria Math"/>
              </a:defRPr>
            </a:lvl2pPr>
            <a:lvl3pPr>
              <a:defRPr sz="2400">
                <a:latin typeface="Cambria Math"/>
              </a:defRPr>
            </a:lvl3pPr>
            <a:lvl4pPr>
              <a:defRPr sz="2000">
                <a:latin typeface="Cambria Math"/>
              </a:defRPr>
            </a:lvl4pPr>
            <a:lvl5pPr>
              <a:defRPr sz="2000">
                <a:latin typeface="Cambria Math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008313" cy="4444760"/>
          </a:xfrm>
        </p:spPr>
        <p:txBody>
          <a:bodyPr/>
          <a:lstStyle>
            <a:lvl1pPr marL="0" indent="0">
              <a:buNone/>
              <a:defRPr sz="1400">
                <a:latin typeface="Cambria Math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mbria Math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mbria Math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fld id="{B8672867-4B84-3044-819A-BDD5809F0F3B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aroon-body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 Math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 Math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 Math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792272"/>
            <a:ext cx="7772400" cy="169992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36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8685"/>
            <a:ext cx="7772400" cy="2083515"/>
          </a:xfr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Enhanced Reinforcement Learning in Spiking Neural Networks with Attentional Feedback &amp; Temporally Attenuated Distal Rewards</a:t>
            </a:r>
            <a:endParaRPr lang="en-US" sz="32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63569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Kumaran Thulasiraman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85851" y="4213744"/>
            <a:ext cx="282231" cy="1139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4897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Spike-Timing Dependent Plasticity</a:t>
            </a:r>
            <a:endParaRPr lang="en-US" sz="3600" dirty="0">
              <a:cs typeface="Cambria Math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705517" y="4770812"/>
            <a:ext cx="601441" cy="350872"/>
          </a:xfrm>
          <a:prstGeom prst="rightArrow">
            <a:avLst>
              <a:gd name="adj1" fmla="val 5201"/>
              <a:gd name="adj2" fmla="val 39976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/>
              <a:cs typeface="Cambria Math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51650" y="4606011"/>
            <a:ext cx="2443957" cy="1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1650" y="5249980"/>
            <a:ext cx="2443957" cy="24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61836" y="4343540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843" y="4359822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820" y="4992935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70147" y="4994697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27695" y="4361989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0099" y="5011384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669435" y="5274953"/>
            <a:ext cx="641111" cy="6539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75190" y="3953210"/>
            <a:ext cx="656396" cy="669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pre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320" y="542956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post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67869" y="5353578"/>
            <a:ext cx="127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</a:rPr>
              <a:t>τ = t</a:t>
            </a:r>
            <a:r>
              <a:rPr lang="en-US" sz="1600" baseline="-25000" dirty="0" smtClean="0">
                <a:latin typeface="Cambria Math"/>
              </a:rPr>
              <a:t>post</a:t>
            </a:r>
            <a:r>
              <a:rPr lang="en-US" sz="1600" dirty="0" smtClean="0">
                <a:latin typeface="Cambria Math"/>
              </a:rPr>
              <a:t> - t</a:t>
            </a:r>
            <a:r>
              <a:rPr lang="en-US" sz="1600" baseline="-25000" dirty="0" smtClean="0">
                <a:latin typeface="Cambria Math"/>
              </a:rPr>
              <a:t>pre</a:t>
            </a:r>
            <a:endParaRPr lang="en-US" sz="1600" dirty="0">
              <a:latin typeface="Cambria Math"/>
            </a:endParaRPr>
          </a:p>
        </p:txBody>
      </p:sp>
      <p:pic>
        <p:nvPicPr>
          <p:cNvPr id="31" name="Picture 30" descr="stdp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09" y="3496229"/>
            <a:ext cx="3722755" cy="2480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120" y="1558091"/>
            <a:ext cx="651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Hebbian learning rule: ‘</a:t>
            </a:r>
            <a:r>
              <a:rPr lang="en-US" b="1" dirty="0" smtClean="0">
                <a:latin typeface="Cambria Math"/>
                <a:cs typeface="Cambria Math"/>
              </a:rPr>
              <a:t>Neurons that fire together wire together’</a:t>
            </a:r>
            <a:endParaRPr lang="en-US" b="1" dirty="0">
              <a:latin typeface="Cambria Math"/>
              <a:cs typeface="Cambria Math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974882" y="4420648"/>
            <a:ext cx="92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STDP(τ)</a:t>
            </a:r>
            <a:endParaRPr lang="en-US" sz="1600" dirty="0">
              <a:latin typeface="Cambria Math"/>
              <a:cs typeface="Cambria Math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02393"/>
              </p:ext>
            </p:extLst>
          </p:nvPr>
        </p:nvGraphicFramePr>
        <p:xfrm>
          <a:off x="3741738" y="2160588"/>
          <a:ext cx="13414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" name="Equation" r:id="rId4" imgW="939800" imgH="393700" progId="Equation.3">
                  <p:embed/>
                </p:oleObj>
              </mc:Choice>
              <mc:Fallback>
                <p:oleObj name="Equation" r:id="rId4" imgW="939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1738" y="2160588"/>
                        <a:ext cx="1341437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91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4897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Reinforcements: Dopamine-modulated STDP</a:t>
            </a:r>
            <a:endParaRPr lang="en-US" sz="3600" dirty="0">
              <a:cs typeface="Cambria Math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571731"/>
              </p:ext>
            </p:extLst>
          </p:nvPr>
        </p:nvGraphicFramePr>
        <p:xfrm>
          <a:off x="3244850" y="1643063"/>
          <a:ext cx="26654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" name="Equation" r:id="rId3" imgW="1257300" imgH="393700" progId="Equation.3">
                  <p:embed/>
                </p:oleObj>
              </mc:Choice>
              <mc:Fallback>
                <p:oleObj name="Equation" r:id="rId3" imgW="1257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4850" y="1643063"/>
                        <a:ext cx="2665413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5303" y="335670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</a:rPr>
              <a:t>ϒ – Learning rate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</a:rPr>
              <a:t>R(t) – Reward for the last action</a:t>
            </a:r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24943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Challenges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Distal Reward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How delayed rewards affect behavioral reinforcement</a:t>
            </a:r>
          </a:p>
          <a:p>
            <a:r>
              <a:rPr lang="en-US" sz="2800" dirty="0" smtClean="0"/>
              <a:t>Spatial Credit Assignment Problem</a:t>
            </a:r>
          </a:p>
          <a:p>
            <a:pPr lvl="1"/>
            <a:r>
              <a:rPr lang="en-US" sz="2400" dirty="0" smtClean="0"/>
              <a:t>Only synapses that contributed to correct behavior must be reinforced</a:t>
            </a:r>
          </a:p>
          <a:p>
            <a:r>
              <a:rPr lang="en-US" sz="2800" dirty="0" smtClean="0"/>
              <a:t>Motor Numbness Problem</a:t>
            </a:r>
          </a:p>
          <a:p>
            <a:pPr lvl="1"/>
            <a:r>
              <a:rPr lang="en-US" sz="2400" dirty="0" smtClean="0"/>
              <a:t>Complete action supression preventing exploration</a:t>
            </a:r>
          </a:p>
        </p:txBody>
      </p:sp>
    </p:spTree>
    <p:extLst>
      <p:ext uri="{BB962C8B-B14F-4D97-AF65-F5344CB8AC3E}">
        <p14:creationId xmlns:p14="http://schemas.microsoft.com/office/powerpoint/2010/main" val="328835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Distal Reward Problem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idx="1"/>
          </p:nvPr>
        </p:nvSpPr>
        <p:spPr>
          <a:xfrm>
            <a:off x="457200" y="1179384"/>
            <a:ext cx="8229600" cy="4744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Pavlonian, Instrumental conditioning: Rewards arrive seconds after reward-triggering actions for LTP/LTD, unlike STDP</a:t>
            </a:r>
          </a:p>
          <a:p>
            <a:r>
              <a:rPr lang="en-US" sz="2400" dirty="0" smtClean="0"/>
              <a:t>The brain has to determine which firing patterns/synpases to reward</a:t>
            </a:r>
          </a:p>
          <a:p>
            <a:pPr lvl="1"/>
            <a:r>
              <a:rPr lang="en-US" sz="2000" dirty="0" smtClean="0"/>
              <a:t>The patterns are no longer active at the rewarding point</a:t>
            </a:r>
          </a:p>
          <a:p>
            <a:pPr lvl="1"/>
            <a:r>
              <a:rPr lang="en-US" sz="2000" dirty="0" smtClean="0"/>
              <a:t>To persist these patterns, the brain cannot freeze its state until rewards are delivered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The problem: </a:t>
            </a:r>
            <a:r>
              <a:rPr lang="en-US" sz="2400" dirty="0" smtClean="0"/>
              <a:t>During an active episode of activity, how to pick or remember the reward-worthy synapses for an earlier action</a:t>
            </a:r>
          </a:p>
        </p:txBody>
      </p:sp>
    </p:spTree>
    <p:extLst>
      <p:ext uri="{BB962C8B-B14F-4D97-AF65-F5344CB8AC3E}">
        <p14:creationId xmlns:p14="http://schemas.microsoft.com/office/powerpoint/2010/main" val="399938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Handling the Distal Reward Problem</a:t>
            </a:r>
            <a:br>
              <a:rPr lang="en-US" sz="2800" dirty="0" smtClean="0"/>
            </a:br>
            <a:r>
              <a:rPr lang="en-US" sz="3200" dirty="0"/>
              <a:t>	</a:t>
            </a:r>
            <a:r>
              <a:rPr lang="en-US" sz="3200" dirty="0" smtClean="0"/>
              <a:t>Eligibility Traces</a:t>
            </a:r>
            <a:endParaRPr lang="en-US" sz="32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1881763" y="2570803"/>
            <a:ext cx="601441" cy="350872"/>
          </a:xfrm>
          <a:prstGeom prst="rightArrow">
            <a:avLst>
              <a:gd name="adj1" fmla="val 5201"/>
              <a:gd name="adj2" fmla="val 39976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/>
              <a:cs typeface="Cambria Math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1845681" y="3074944"/>
            <a:ext cx="641111" cy="653969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851436" y="1753201"/>
            <a:ext cx="656396" cy="669561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mbria Math"/>
                <a:cs typeface="Cambria Math"/>
              </a:rPr>
              <a:t>pre</a:t>
            </a:r>
            <a:endParaRPr lang="en-US" sz="14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16566" y="3229557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post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63342" y="1598977"/>
            <a:ext cx="4422459" cy="532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63342" y="2384721"/>
            <a:ext cx="4422459" cy="532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63342" y="3150573"/>
            <a:ext cx="4422459" cy="532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186438" y="1598977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24330" y="1600682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493369" y="1598977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479917" y="1600682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38838" y="2395369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529500" y="2395369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79972" y="2384721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50012" y="2384721"/>
            <a:ext cx="0" cy="53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1"/>
            <a:endCxn id="63" idx="3"/>
          </p:cNvCxnSpPr>
          <p:nvPr/>
        </p:nvCxnSpPr>
        <p:spPr>
          <a:xfrm>
            <a:off x="2863342" y="3417069"/>
            <a:ext cx="442245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338838" y="3241293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824330" y="3420028"/>
            <a:ext cx="0" cy="118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3333853" y="3243309"/>
            <a:ext cx="1474153" cy="158764"/>
          </a:xfrm>
          <a:custGeom>
            <a:avLst/>
            <a:gdLst>
              <a:gd name="connsiteX0" fmla="*/ 0 w 1474153"/>
              <a:gd name="connsiteY0" fmla="*/ 0 h 158764"/>
              <a:gd name="connsiteX1" fmla="*/ 725737 w 1474153"/>
              <a:gd name="connsiteY1" fmla="*/ 102062 h 158764"/>
              <a:gd name="connsiteX2" fmla="*/ 1474153 w 1474153"/>
              <a:gd name="connsiteY2" fmla="*/ 158764 h 15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153" h="158764">
                <a:moveTo>
                  <a:pt x="0" y="0"/>
                </a:moveTo>
                <a:cubicBezTo>
                  <a:pt x="240022" y="37800"/>
                  <a:pt x="480045" y="75601"/>
                  <a:pt x="725737" y="102062"/>
                </a:cubicBezTo>
                <a:cubicBezTo>
                  <a:pt x="971429" y="128523"/>
                  <a:pt x="1474153" y="158764"/>
                  <a:pt x="1474153" y="15876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5493369" y="3402073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4819346" y="3435105"/>
            <a:ext cx="669038" cy="91710"/>
          </a:xfrm>
          <a:custGeom>
            <a:avLst/>
            <a:gdLst>
              <a:gd name="connsiteX0" fmla="*/ 0 w 669038"/>
              <a:gd name="connsiteY0" fmla="*/ 91710 h 91710"/>
              <a:gd name="connsiteX1" fmla="*/ 272151 w 669038"/>
              <a:gd name="connsiteY1" fmla="*/ 46349 h 91710"/>
              <a:gd name="connsiteX2" fmla="*/ 589661 w 669038"/>
              <a:gd name="connsiteY2" fmla="*/ 988 h 91710"/>
              <a:gd name="connsiteX3" fmla="*/ 669038 w 669038"/>
              <a:gd name="connsiteY3" fmla="*/ 91710 h 9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38" h="91710">
                <a:moveTo>
                  <a:pt x="0" y="91710"/>
                </a:moveTo>
                <a:lnTo>
                  <a:pt x="272151" y="46349"/>
                </a:lnTo>
                <a:cubicBezTo>
                  <a:pt x="370428" y="31229"/>
                  <a:pt x="523513" y="-6572"/>
                  <a:pt x="589661" y="988"/>
                </a:cubicBezTo>
                <a:cubicBezTo>
                  <a:pt x="655809" y="8548"/>
                  <a:pt x="669038" y="91710"/>
                  <a:pt x="669038" y="917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6650012" y="3238245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reeform 78"/>
          <p:cNvSpPr/>
          <p:nvPr/>
        </p:nvSpPr>
        <p:spPr>
          <a:xfrm>
            <a:off x="5488384" y="3436093"/>
            <a:ext cx="691718" cy="148860"/>
          </a:xfrm>
          <a:custGeom>
            <a:avLst/>
            <a:gdLst>
              <a:gd name="connsiteX0" fmla="*/ 0 w 691718"/>
              <a:gd name="connsiteY0" fmla="*/ 102062 h 102062"/>
              <a:gd name="connsiteX1" fmla="*/ 340190 w 691718"/>
              <a:gd name="connsiteY1" fmla="*/ 45361 h 102062"/>
              <a:gd name="connsiteX2" fmla="*/ 691718 w 691718"/>
              <a:gd name="connsiteY2" fmla="*/ 0 h 10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718" h="102062">
                <a:moveTo>
                  <a:pt x="0" y="102062"/>
                </a:moveTo>
                <a:lnTo>
                  <a:pt x="340190" y="45361"/>
                </a:lnTo>
                <a:cubicBezTo>
                  <a:pt x="455476" y="28351"/>
                  <a:pt x="691718" y="0"/>
                  <a:pt x="69171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6645027" y="3243309"/>
            <a:ext cx="657699" cy="136083"/>
          </a:xfrm>
          <a:custGeom>
            <a:avLst/>
            <a:gdLst>
              <a:gd name="connsiteX0" fmla="*/ 0 w 657699"/>
              <a:gd name="connsiteY0" fmla="*/ 0 h 136083"/>
              <a:gd name="connsiteX1" fmla="*/ 306171 w 657699"/>
              <a:gd name="connsiteY1" fmla="*/ 90722 h 136083"/>
              <a:gd name="connsiteX2" fmla="*/ 657699 w 657699"/>
              <a:gd name="connsiteY2" fmla="*/ 136083 h 13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699" h="136083">
                <a:moveTo>
                  <a:pt x="0" y="0"/>
                </a:moveTo>
                <a:cubicBezTo>
                  <a:pt x="98277" y="34021"/>
                  <a:pt x="196555" y="68042"/>
                  <a:pt x="306171" y="90722"/>
                </a:cubicBezTo>
                <a:cubicBezTo>
                  <a:pt x="415787" y="113402"/>
                  <a:pt x="657699" y="136083"/>
                  <a:pt x="657699" y="13608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81" name="Straight Connector 80"/>
          <p:cNvCxnSpPr>
            <a:stCxn id="79" idx="2"/>
          </p:cNvCxnSpPr>
          <p:nvPr/>
        </p:nvCxnSpPr>
        <p:spPr>
          <a:xfrm>
            <a:off x="6180102" y="3436093"/>
            <a:ext cx="469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863342" y="3949365"/>
            <a:ext cx="4422459" cy="532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2880267" y="4227202"/>
            <a:ext cx="442245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338838" y="4071754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40650" y="4218808"/>
            <a:ext cx="0" cy="118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88384" y="4218808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645027" y="4063360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93661"/>
              </p:ext>
            </p:extLst>
          </p:nvPr>
        </p:nvGraphicFramePr>
        <p:xfrm>
          <a:off x="3784600" y="4954593"/>
          <a:ext cx="2046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" name="Equation" r:id="rId3" imgW="965200" imgH="393700" progId="Equation.3">
                  <p:embed/>
                </p:oleObj>
              </mc:Choice>
              <mc:Fallback>
                <p:oleObj name="Equation" r:id="rId3" imgW="965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4600" y="4954593"/>
                        <a:ext cx="2046288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57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4493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Florian’s Eligibility Traces</a:t>
            </a:r>
            <a:r>
              <a:rPr lang="en-US" sz="3200" baseline="30000" dirty="0" smtClean="0"/>
              <a:t>+</a:t>
            </a:r>
            <a:endParaRPr lang="en-US" sz="32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1881763" y="3115134"/>
            <a:ext cx="601441" cy="350872"/>
          </a:xfrm>
          <a:prstGeom prst="rightArrow">
            <a:avLst>
              <a:gd name="adj1" fmla="val 5201"/>
              <a:gd name="adj2" fmla="val 39976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/>
              <a:cs typeface="Cambria Math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1845681" y="3619275"/>
            <a:ext cx="641111" cy="653969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851436" y="2297532"/>
            <a:ext cx="656396" cy="669561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i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59390" y="3773888"/>
            <a:ext cx="23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mbria Math"/>
                <a:cs typeface="Cambria Math"/>
              </a:rPr>
              <a:t>j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70707" y="5937043"/>
            <a:ext cx="7850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30000" dirty="0">
                <a:latin typeface="Cambria Math"/>
                <a:cs typeface="Cambria Math"/>
              </a:rPr>
              <a:t>+</a:t>
            </a:r>
            <a:r>
              <a:rPr lang="en-US" sz="1400" dirty="0" smtClean="0">
                <a:latin typeface="Cambria Math"/>
                <a:cs typeface="Cambria Math"/>
              </a:rPr>
              <a:t>Florian</a:t>
            </a:r>
            <a:r>
              <a:rPr lang="en-US" sz="1400" dirty="0">
                <a:latin typeface="Cambria Math"/>
                <a:cs typeface="Cambria Math"/>
              </a:rPr>
              <a:t>. </a:t>
            </a:r>
            <a:r>
              <a:rPr lang="en-US" sz="1400" dirty="0" smtClean="0">
                <a:latin typeface="Cambria Math"/>
                <a:cs typeface="Cambria Math"/>
              </a:rPr>
              <a:t>2007, Reinforcement </a:t>
            </a:r>
            <a:r>
              <a:rPr lang="en-US" sz="1400" dirty="0">
                <a:latin typeface="Cambria Math"/>
                <a:cs typeface="Cambria Math"/>
              </a:rPr>
              <a:t>Learning Through Modulation of Spike-Timing-Dependent Synaptic Plasticity</a:t>
            </a:r>
          </a:p>
        </p:txBody>
      </p:sp>
      <p:pic>
        <p:nvPicPr>
          <p:cNvPr id="3" name="Picture 2" descr="Screen Shot 2015-04-14 at 8.2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27" y="3046241"/>
            <a:ext cx="3638550" cy="361950"/>
          </a:xfrm>
          <a:prstGeom prst="rect">
            <a:avLst/>
          </a:prstGeom>
        </p:spPr>
      </p:pic>
      <p:pic>
        <p:nvPicPr>
          <p:cNvPr id="4" name="Picture 3" descr="Screen Shot 2015-04-14 at 8.2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92" y="3537334"/>
            <a:ext cx="4171950" cy="815340"/>
          </a:xfrm>
          <a:prstGeom prst="rect">
            <a:avLst/>
          </a:prstGeom>
        </p:spPr>
      </p:pic>
      <p:pic>
        <p:nvPicPr>
          <p:cNvPr id="5" name="Picture 4" descr="Screen Shot 2015-04-14 at 8.24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73" y="2122938"/>
            <a:ext cx="235712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2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XOR Experiment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03050" y="2550163"/>
            <a:ext cx="578321" cy="2041240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453" y="1806686"/>
            <a:ext cx="578321" cy="3533172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60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3050" y="3060473"/>
            <a:ext cx="578321" cy="498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3050" y="4092433"/>
            <a:ext cx="578321" cy="49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2430" y="2634441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15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2430" y="3149810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15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8099" y="365367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15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8099" y="4176711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15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66421" y="3225598"/>
            <a:ext cx="589661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566181" y="3225598"/>
            <a:ext cx="601000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6561" y="3309957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457200" y="2822330"/>
            <a:ext cx="870088" cy="498970"/>
          </a:xfrm>
          <a:prstGeom prst="stripedRightArrow">
            <a:avLst>
              <a:gd name="adj1" fmla="val 69011"/>
              <a:gd name="adj2" fmla="val 50000"/>
            </a:avLst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A Hz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8" name="Striped Right Arrow 17"/>
          <p:cNvSpPr/>
          <p:nvPr/>
        </p:nvSpPr>
        <p:spPr>
          <a:xfrm>
            <a:off x="457200" y="3851518"/>
            <a:ext cx="870088" cy="498970"/>
          </a:xfrm>
          <a:prstGeom prst="stripedRightArrow">
            <a:avLst>
              <a:gd name="adj1" fmla="val 69011"/>
              <a:gd name="adj2" fmla="val 50000"/>
            </a:avLst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B Hz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422719"/>
            <a:ext cx="86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Poisson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2322" y="1256984"/>
            <a:ext cx="3623483" cy="45243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2"/>
            <a:r>
              <a:rPr lang="en-US" b="1" dirty="0" smtClean="0">
                <a:solidFill>
                  <a:srgbClr val="800000"/>
                </a:solidFill>
                <a:latin typeface="Cambria Math"/>
                <a:cs typeface="Cambria Math"/>
              </a:rPr>
              <a:t>Input Encoding</a:t>
            </a:r>
          </a:p>
          <a:p>
            <a:pPr lvl="2"/>
            <a:endParaRPr lang="en-US" b="1" dirty="0" smtClean="0">
              <a:solidFill>
                <a:srgbClr val="800000"/>
              </a:solidFill>
              <a:latin typeface="Cambria Math"/>
              <a:cs typeface="Cambria Math"/>
            </a:endParaRPr>
          </a:p>
          <a:p>
            <a:r>
              <a:rPr lang="en-US" dirty="0" smtClean="0">
                <a:latin typeface="Cambria Math"/>
                <a:cs typeface="Cambria Math"/>
              </a:rPr>
              <a:t>1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</a:t>
            </a:r>
            <a:r>
              <a:rPr lang="en-US" dirty="0">
                <a:latin typeface="Cambria Math"/>
                <a:cs typeface="Cambria Math"/>
                <a:sym typeface="Wingdings"/>
              </a:rPr>
              <a:t>40 Hz for 500ms</a:t>
            </a:r>
          </a:p>
          <a:p>
            <a:r>
              <a:rPr lang="en-US" dirty="0">
                <a:latin typeface="Cambria Math"/>
                <a:cs typeface="Cambria Math"/>
              </a:rPr>
              <a:t>0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</a:t>
            </a:r>
            <a:r>
              <a:rPr lang="en-US" dirty="0">
                <a:latin typeface="Cambria Math"/>
                <a:cs typeface="Cambria Math"/>
                <a:sym typeface="Wingdings"/>
              </a:rPr>
              <a:t>   0 Hz for 500ms</a:t>
            </a:r>
            <a:endParaRPr lang="en-US" dirty="0">
              <a:latin typeface="Cambria Math"/>
              <a:cs typeface="Cambria Math"/>
            </a:endParaRPr>
          </a:p>
          <a:p>
            <a:endParaRPr lang="en-US" b="1" dirty="0" smtClean="0">
              <a:solidFill>
                <a:srgbClr val="800000"/>
              </a:solidFill>
              <a:latin typeface="Cambria Math"/>
            </a:endParaRPr>
          </a:p>
          <a:p>
            <a:pPr marL="793750" lvl="2"/>
            <a:r>
              <a:rPr lang="en-US" b="1" dirty="0" smtClean="0">
                <a:solidFill>
                  <a:srgbClr val="800000"/>
                </a:solidFill>
                <a:latin typeface="Cambria Math"/>
              </a:rPr>
              <a:t>Rewarding policy</a:t>
            </a:r>
          </a:p>
          <a:p>
            <a:pPr marL="793750" lvl="2"/>
            <a:endParaRPr lang="en-US" dirty="0" smtClean="0">
              <a:latin typeface="Cambria Math"/>
            </a:endParaRPr>
          </a:p>
          <a:p>
            <a:r>
              <a:rPr lang="en-US" dirty="0" smtClean="0">
                <a:latin typeface="Cambria Math"/>
              </a:rPr>
              <a:t>Instantaneous</a:t>
            </a:r>
            <a:r>
              <a:rPr lang="en-US" dirty="0" smtClean="0">
                <a:latin typeface="Cambria Math"/>
              </a:rPr>
              <a:t>:</a:t>
            </a:r>
            <a:endParaRPr lang="en-US" dirty="0">
              <a:latin typeface="Cambria Math"/>
            </a:endParaRPr>
          </a:p>
          <a:p>
            <a:r>
              <a:rPr lang="en-US" dirty="0" smtClean="0">
                <a:latin typeface="Cambria Math"/>
              </a:rPr>
              <a:t>01,10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+1 for every output spike</a:t>
            </a:r>
          </a:p>
          <a:p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00,11 </a:t>
            </a:r>
            <a:r>
              <a:rPr lang="en-US" dirty="0" smtClean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 −1 for every output spike </a:t>
            </a:r>
            <a:r>
              <a:rPr lang="en-US" dirty="0" smtClean="0">
                <a:latin typeface="Cambria Math"/>
              </a:rPr>
              <a:t> </a:t>
            </a:r>
          </a:p>
          <a:p>
            <a:endParaRPr lang="en-US" dirty="0">
              <a:latin typeface="Cambria Math"/>
            </a:endParaRPr>
          </a:p>
          <a:p>
            <a:r>
              <a:rPr lang="en-US" dirty="0" smtClean="0">
                <a:latin typeface="Cambria Math"/>
              </a:rPr>
              <a:t>Delayed (500ms):</a:t>
            </a:r>
          </a:p>
          <a:p>
            <a:r>
              <a:rPr lang="en-US" dirty="0" smtClean="0">
                <a:latin typeface="Cambria Math"/>
              </a:rPr>
              <a:t>01,10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+1 if |N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o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| &gt; 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th</a:t>
            </a:r>
            <a:endParaRPr lang="en-US" dirty="0" smtClean="0">
              <a:latin typeface="Cambria Math"/>
              <a:ea typeface="Cambria Math"/>
              <a:cs typeface="Cambria Math"/>
              <a:sym typeface="Wingdings"/>
            </a:endParaRPr>
          </a:p>
          <a:p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		−1 if 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|N</a:t>
            </a:r>
            <a:r>
              <a:rPr lang="en-US" baseline="-25000" dirty="0">
                <a:latin typeface="Cambria Math"/>
                <a:ea typeface="Cambria Math"/>
                <a:cs typeface="Cambria Math"/>
                <a:sym typeface="Wingdings"/>
              </a:rPr>
              <a:t>o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|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&lt; 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th</a:t>
            </a:r>
            <a:endParaRPr lang="en-US" dirty="0" smtClean="0">
              <a:latin typeface="Cambria Math"/>
              <a:ea typeface="Cambria Math"/>
              <a:cs typeface="Cambria Math"/>
              <a:sym typeface="Wingdings"/>
            </a:endParaRPr>
          </a:p>
          <a:p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00,11 </a:t>
            </a:r>
            <a:r>
              <a:rPr lang="en-US" dirty="0">
                <a:solidFill>
                  <a:srgbClr val="800000"/>
                </a:solidFill>
                <a:latin typeface="Cambria Math"/>
                <a:ea typeface="Cambria Math"/>
                <a:cs typeface="Cambria Math"/>
                <a:sym typeface="Wingdings"/>
              </a:rPr>
              <a:t>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 +1 if |N</a:t>
            </a:r>
            <a:r>
              <a:rPr lang="en-US" baseline="-25000" dirty="0">
                <a:latin typeface="Cambria Math"/>
                <a:ea typeface="Cambria Math"/>
                <a:cs typeface="Cambria Math"/>
                <a:sym typeface="Wingdings"/>
              </a:rPr>
              <a:t>o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|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&lt; 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th</a:t>
            </a:r>
            <a:endParaRPr lang="en-US" dirty="0">
              <a:latin typeface="Cambria Math"/>
              <a:ea typeface="Cambria Math"/>
              <a:cs typeface="Cambria Math"/>
              <a:sym typeface="Wingdings"/>
            </a:endParaRPr>
          </a:p>
          <a:p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		−1 if |N</a:t>
            </a:r>
            <a:r>
              <a:rPr lang="en-US" baseline="-25000" dirty="0">
                <a:latin typeface="Cambria Math"/>
                <a:ea typeface="Cambria Math"/>
                <a:cs typeface="Cambria Math"/>
                <a:sym typeface="Wingdings"/>
              </a:rPr>
              <a:t>o</a:t>
            </a:r>
            <a:r>
              <a:rPr lang="en-US" dirty="0">
                <a:latin typeface="Cambria Math"/>
                <a:ea typeface="Cambria Math"/>
                <a:cs typeface="Cambria Math"/>
                <a:sym typeface="Wingdings"/>
              </a:rPr>
              <a:t>| </a:t>
            </a:r>
            <a:r>
              <a:rPr lang="en-US" dirty="0" smtClean="0">
                <a:latin typeface="Cambria Math"/>
                <a:ea typeface="Cambria Math"/>
                <a:cs typeface="Cambria Math"/>
                <a:sym typeface="Wingdings"/>
              </a:rPr>
              <a:t>&gt; N</a:t>
            </a:r>
            <a:r>
              <a:rPr lang="en-US" baseline="-25000" dirty="0" smtClean="0">
                <a:latin typeface="Cambria Math"/>
                <a:ea typeface="Cambria Math"/>
                <a:cs typeface="Cambria Math"/>
                <a:sym typeface="Wingdings"/>
              </a:rPr>
              <a:t>th</a:t>
            </a:r>
            <a:endParaRPr lang="en-US" dirty="0">
              <a:latin typeface="Cambria Math"/>
              <a:ea typeface="Cambria Math"/>
              <a:cs typeface="Cambria Math"/>
              <a:sym typeface="Wingding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6681" y="5764422"/>
            <a:ext cx="279876" cy="245895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6680" y="6071997"/>
            <a:ext cx="279876" cy="245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9163" y="5741742"/>
            <a:ext cx="10855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Excitatory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Inhibitory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051" y="1036856"/>
            <a:ext cx="28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put everything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9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XOR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1" y="1304117"/>
            <a:ext cx="3657600" cy="2743200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47708237"/>
              </p:ext>
            </p:extLst>
          </p:nvPr>
        </p:nvGraphicFramePr>
        <p:xfrm>
          <a:off x="4801160" y="1304117"/>
          <a:ext cx="29891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64875" y="4047317"/>
            <a:ext cx="279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Instantaneous Reward Profile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0166" y="4047317"/>
            <a:ext cx="124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Output Rate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384" y="4785565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concerns and questions: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there’s no driving input, there are no output spikes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to estimate the rate threshold for delayed rewarding?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delayed rewarding necessary here?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does it work for multiple outputs, say for classification tasks?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2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24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22629" y="4047317"/>
            <a:ext cx="279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Instantaneous Reward Profile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0166" y="4047317"/>
            <a:ext cx="124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Output Rate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701" y="4944328"/>
            <a:ext cx="4942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Rewards oscillate and the system struggles.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Only one of the rewarded behaviors is learnt.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Delayed rewards delay the learning too much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2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XOR with 2 output neurons</a:t>
            </a:r>
            <a:endParaRPr lang="en-US" sz="3200" dirty="0"/>
          </a:p>
        </p:txBody>
      </p:sp>
      <p:pic>
        <p:nvPicPr>
          <p:cNvPr id="2" name="Picture 1" descr="FXOR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" y="1213404"/>
            <a:ext cx="3778551" cy="2833913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756220481"/>
              </p:ext>
            </p:extLst>
          </p:nvPr>
        </p:nvGraphicFramePr>
        <p:xfrm>
          <a:off x="4309062" y="1213404"/>
          <a:ext cx="3310938" cy="291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359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625276"/>
            <a:ext cx="7728908" cy="176085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Distal Reward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How delayed rewards affect behavioral reinforcement</a:t>
            </a:r>
          </a:p>
          <a:p>
            <a:r>
              <a:rPr lang="en-US" sz="2800" dirty="0" smtClean="0"/>
              <a:t>Spatial Credit Assignment Problem</a:t>
            </a:r>
          </a:p>
          <a:p>
            <a:pPr lvl="1"/>
            <a:r>
              <a:rPr lang="en-US" sz="2400" dirty="0" smtClean="0"/>
              <a:t>Only synapses that contributed to correct behavior must be reinforced</a:t>
            </a:r>
          </a:p>
          <a:p>
            <a:r>
              <a:rPr lang="en-US" sz="2800" dirty="0" smtClean="0"/>
              <a:t>Motor Numbness Problem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4074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Spatial Credit Assignment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22682"/>
            <a:ext cx="8229600" cy="48012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8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Motor Numbness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8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692046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92046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92046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92046" y="414724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8164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8164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288164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88164" y="414724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2237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2237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15" name="Straight Arrow Connector 14"/>
          <p:cNvCxnSpPr>
            <a:stCxn id="4" idx="6"/>
            <a:endCxn id="8" idx="2"/>
          </p:cNvCxnSpPr>
          <p:nvPr/>
        </p:nvCxnSpPr>
        <p:spPr>
          <a:xfrm>
            <a:off x="3034946" y="2440262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3034946" y="244026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10" idx="2"/>
          </p:cNvCxnSpPr>
          <p:nvPr/>
        </p:nvCxnSpPr>
        <p:spPr>
          <a:xfrm>
            <a:off x="3034946" y="2440262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11" idx="2"/>
          </p:cNvCxnSpPr>
          <p:nvPr/>
        </p:nvCxnSpPr>
        <p:spPr>
          <a:xfrm>
            <a:off x="3034946" y="2440262"/>
            <a:ext cx="1253218" cy="187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34946" y="3048173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4946" y="3048173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34946" y="3048173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2"/>
          </p:cNvCxnSpPr>
          <p:nvPr/>
        </p:nvCxnSpPr>
        <p:spPr>
          <a:xfrm flipV="1">
            <a:off x="3034946" y="2440262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34946" y="3667362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34946" y="366736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3034946" y="3059451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 flipV="1">
            <a:off x="3034946" y="2440262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34946" y="4318696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2"/>
          </p:cNvCxnSpPr>
          <p:nvPr/>
        </p:nvCxnSpPr>
        <p:spPr>
          <a:xfrm flipV="1">
            <a:off x="3034946" y="3667362"/>
            <a:ext cx="1253218" cy="65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2"/>
          </p:cNvCxnSpPr>
          <p:nvPr/>
        </p:nvCxnSpPr>
        <p:spPr>
          <a:xfrm flipV="1">
            <a:off x="3034946" y="3059451"/>
            <a:ext cx="1253218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" idx="2"/>
          </p:cNvCxnSpPr>
          <p:nvPr/>
        </p:nvCxnSpPr>
        <p:spPr>
          <a:xfrm flipV="1">
            <a:off x="3034946" y="2440262"/>
            <a:ext cx="1253218" cy="187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288164" y="162875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288164" y="4896280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49" name="Straight Arrow Connector 48"/>
          <p:cNvCxnSpPr>
            <a:stCxn id="4" idx="6"/>
            <a:endCxn id="47" idx="2"/>
          </p:cNvCxnSpPr>
          <p:nvPr/>
        </p:nvCxnSpPr>
        <p:spPr>
          <a:xfrm flipV="1">
            <a:off x="3034946" y="1800206"/>
            <a:ext cx="1253218" cy="64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2"/>
          </p:cNvCxnSpPr>
          <p:nvPr/>
        </p:nvCxnSpPr>
        <p:spPr>
          <a:xfrm flipV="1">
            <a:off x="3034946" y="1800206"/>
            <a:ext cx="1253218" cy="128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2"/>
          </p:cNvCxnSpPr>
          <p:nvPr/>
        </p:nvCxnSpPr>
        <p:spPr>
          <a:xfrm flipV="1">
            <a:off x="3034946" y="1800206"/>
            <a:ext cx="1253218" cy="186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7" idx="2"/>
          </p:cNvCxnSpPr>
          <p:nvPr/>
        </p:nvCxnSpPr>
        <p:spPr>
          <a:xfrm flipV="1">
            <a:off x="3034946" y="1800206"/>
            <a:ext cx="1253218" cy="25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8" idx="2"/>
          </p:cNvCxnSpPr>
          <p:nvPr/>
        </p:nvCxnSpPr>
        <p:spPr>
          <a:xfrm>
            <a:off x="3034946" y="4318696"/>
            <a:ext cx="1253218" cy="749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2"/>
          </p:cNvCxnSpPr>
          <p:nvPr/>
        </p:nvCxnSpPr>
        <p:spPr>
          <a:xfrm>
            <a:off x="3034946" y="3667362"/>
            <a:ext cx="1253218" cy="140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8" idx="2"/>
          </p:cNvCxnSpPr>
          <p:nvPr/>
        </p:nvCxnSpPr>
        <p:spPr>
          <a:xfrm>
            <a:off x="3034946" y="3048173"/>
            <a:ext cx="1253218" cy="201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8" idx="2"/>
          </p:cNvCxnSpPr>
          <p:nvPr/>
        </p:nvCxnSpPr>
        <p:spPr>
          <a:xfrm>
            <a:off x="3034946" y="2440262"/>
            <a:ext cx="1253218" cy="262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3" idx="2"/>
          </p:cNvCxnSpPr>
          <p:nvPr/>
        </p:nvCxnSpPr>
        <p:spPr>
          <a:xfrm>
            <a:off x="4631064" y="2440262"/>
            <a:ext cx="1481173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3" idx="2"/>
          </p:cNvCxnSpPr>
          <p:nvPr/>
        </p:nvCxnSpPr>
        <p:spPr>
          <a:xfrm>
            <a:off x="4631064" y="3667362"/>
            <a:ext cx="1481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3" idx="2"/>
          </p:cNvCxnSpPr>
          <p:nvPr/>
        </p:nvCxnSpPr>
        <p:spPr>
          <a:xfrm flipV="1">
            <a:off x="4631064" y="3667362"/>
            <a:ext cx="1481173" cy="65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2" idx="2"/>
          </p:cNvCxnSpPr>
          <p:nvPr/>
        </p:nvCxnSpPr>
        <p:spPr>
          <a:xfrm flipV="1">
            <a:off x="4631064" y="3059451"/>
            <a:ext cx="1481173" cy="200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4631064" y="3059451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2" idx="2"/>
          </p:cNvCxnSpPr>
          <p:nvPr/>
        </p:nvCxnSpPr>
        <p:spPr>
          <a:xfrm>
            <a:off x="4631064" y="1800206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2" idx="2"/>
          </p:cNvCxnSpPr>
          <p:nvPr/>
        </p:nvCxnSpPr>
        <p:spPr>
          <a:xfrm flipV="1">
            <a:off x="4631064" y="3059451"/>
            <a:ext cx="1481173" cy="2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" idx="2"/>
          </p:cNvCxnSpPr>
          <p:nvPr/>
        </p:nvCxnSpPr>
        <p:spPr>
          <a:xfrm>
            <a:off x="2040744" y="2440262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040744" y="305945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040744" y="3676823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040744" y="4318696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455137" y="305945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455137" y="366596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8" idx="6"/>
            <a:endCxn id="13" idx="2"/>
          </p:cNvCxnSpPr>
          <p:nvPr/>
        </p:nvCxnSpPr>
        <p:spPr>
          <a:xfrm flipV="1">
            <a:off x="4631064" y="3667362"/>
            <a:ext cx="1481173" cy="140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" idx="6"/>
            <a:endCxn id="12" idx="2"/>
          </p:cNvCxnSpPr>
          <p:nvPr/>
        </p:nvCxnSpPr>
        <p:spPr>
          <a:xfrm>
            <a:off x="4631064" y="2440262"/>
            <a:ext cx="1481173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Handling the Credit Assignment Problem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Attentional Feedback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9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Feedback from response-selection stage to previous layers</a:t>
            </a:r>
          </a:p>
          <a:p>
            <a:r>
              <a:rPr lang="en-US" sz="2400" dirty="0" smtClean="0"/>
              <a:t>Backpropagation-inspired</a:t>
            </a:r>
          </a:p>
          <a:p>
            <a:endParaRPr lang="en-US" sz="24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692046" y="31151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92046" y="373432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92046" y="43422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92046" y="499356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8164" y="31151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8164" y="373432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288164" y="43422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88164" y="499356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2237" y="373432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2237" y="4342232"/>
            <a:ext cx="342900" cy="3429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14" name="Straight Arrow Connector 13"/>
          <p:cNvCxnSpPr>
            <a:stCxn id="4" idx="6"/>
            <a:endCxn id="8" idx="2"/>
          </p:cNvCxnSpPr>
          <p:nvPr/>
        </p:nvCxnSpPr>
        <p:spPr>
          <a:xfrm>
            <a:off x="3034946" y="3286582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9" idx="2"/>
          </p:cNvCxnSpPr>
          <p:nvPr/>
        </p:nvCxnSpPr>
        <p:spPr>
          <a:xfrm>
            <a:off x="3034946" y="328658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0" idx="2"/>
          </p:cNvCxnSpPr>
          <p:nvPr/>
        </p:nvCxnSpPr>
        <p:spPr>
          <a:xfrm>
            <a:off x="3034946" y="3286582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1" idx="2"/>
          </p:cNvCxnSpPr>
          <p:nvPr/>
        </p:nvCxnSpPr>
        <p:spPr>
          <a:xfrm>
            <a:off x="3034946" y="3286582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34946" y="3894493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34946" y="3894493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34946" y="3894493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2"/>
          </p:cNvCxnSpPr>
          <p:nvPr/>
        </p:nvCxnSpPr>
        <p:spPr>
          <a:xfrm flipV="1">
            <a:off x="3034946" y="3286582"/>
            <a:ext cx="1253218" cy="6079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34946" y="4513682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34946" y="4513682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2"/>
          </p:cNvCxnSpPr>
          <p:nvPr/>
        </p:nvCxnSpPr>
        <p:spPr>
          <a:xfrm flipV="1">
            <a:off x="3034946" y="3905771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 flipV="1">
            <a:off x="3034946" y="3286582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4946" y="5165016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V="1">
            <a:off x="3034946" y="4513682"/>
            <a:ext cx="1253218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2"/>
          </p:cNvCxnSpPr>
          <p:nvPr/>
        </p:nvCxnSpPr>
        <p:spPr>
          <a:xfrm flipV="1">
            <a:off x="3034946" y="3905771"/>
            <a:ext cx="1253218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34946" y="3286582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4288164" y="247507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288164" y="5742600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32" name="Straight Arrow Connector 31"/>
          <p:cNvCxnSpPr>
            <a:stCxn id="4" idx="6"/>
            <a:endCxn id="30" idx="2"/>
          </p:cNvCxnSpPr>
          <p:nvPr/>
        </p:nvCxnSpPr>
        <p:spPr>
          <a:xfrm flipV="1">
            <a:off x="3034946" y="2646526"/>
            <a:ext cx="1253218" cy="64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2"/>
          </p:cNvCxnSpPr>
          <p:nvPr/>
        </p:nvCxnSpPr>
        <p:spPr>
          <a:xfrm flipV="1">
            <a:off x="3034946" y="2646526"/>
            <a:ext cx="1253218" cy="128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2"/>
          </p:cNvCxnSpPr>
          <p:nvPr/>
        </p:nvCxnSpPr>
        <p:spPr>
          <a:xfrm flipV="1">
            <a:off x="3034946" y="2646526"/>
            <a:ext cx="1253218" cy="186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3034946" y="2646526"/>
            <a:ext cx="1253218" cy="25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2"/>
          </p:cNvCxnSpPr>
          <p:nvPr/>
        </p:nvCxnSpPr>
        <p:spPr>
          <a:xfrm>
            <a:off x="3034946" y="5165016"/>
            <a:ext cx="1253218" cy="7490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2"/>
          </p:cNvCxnSpPr>
          <p:nvPr/>
        </p:nvCxnSpPr>
        <p:spPr>
          <a:xfrm>
            <a:off x="3034946" y="4513682"/>
            <a:ext cx="1253218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2"/>
          </p:cNvCxnSpPr>
          <p:nvPr/>
        </p:nvCxnSpPr>
        <p:spPr>
          <a:xfrm>
            <a:off x="3034946" y="3894493"/>
            <a:ext cx="1253218" cy="201955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2"/>
          </p:cNvCxnSpPr>
          <p:nvPr/>
        </p:nvCxnSpPr>
        <p:spPr>
          <a:xfrm>
            <a:off x="3034946" y="3286582"/>
            <a:ext cx="1253218" cy="26274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" idx="2"/>
          </p:cNvCxnSpPr>
          <p:nvPr/>
        </p:nvCxnSpPr>
        <p:spPr>
          <a:xfrm>
            <a:off x="4631064" y="3286582"/>
            <a:ext cx="1481173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>
            <a:off x="4631064" y="4513682"/>
            <a:ext cx="148117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2"/>
          </p:cNvCxnSpPr>
          <p:nvPr/>
        </p:nvCxnSpPr>
        <p:spPr>
          <a:xfrm flipV="1">
            <a:off x="4631064" y="4513682"/>
            <a:ext cx="1481173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2" idx="2"/>
          </p:cNvCxnSpPr>
          <p:nvPr/>
        </p:nvCxnSpPr>
        <p:spPr>
          <a:xfrm flipV="1">
            <a:off x="4631064" y="3905771"/>
            <a:ext cx="1481173" cy="200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2"/>
          </p:cNvCxnSpPr>
          <p:nvPr/>
        </p:nvCxnSpPr>
        <p:spPr>
          <a:xfrm flipV="1">
            <a:off x="4631064" y="3905771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2"/>
          </p:cNvCxnSpPr>
          <p:nvPr/>
        </p:nvCxnSpPr>
        <p:spPr>
          <a:xfrm>
            <a:off x="4631064" y="2646526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2"/>
          </p:cNvCxnSpPr>
          <p:nvPr/>
        </p:nvCxnSpPr>
        <p:spPr>
          <a:xfrm flipV="1">
            <a:off x="4631064" y="3905771"/>
            <a:ext cx="1481173" cy="2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" idx="2"/>
          </p:cNvCxnSpPr>
          <p:nvPr/>
        </p:nvCxnSpPr>
        <p:spPr>
          <a:xfrm>
            <a:off x="2040744" y="3286582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40744" y="390577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40744" y="4523143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40744" y="5165016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55137" y="390577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55137" y="451228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6"/>
            <a:endCxn id="13" idx="2"/>
          </p:cNvCxnSpPr>
          <p:nvPr/>
        </p:nvCxnSpPr>
        <p:spPr>
          <a:xfrm flipV="1">
            <a:off x="4631064" y="4513682"/>
            <a:ext cx="1481173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12" idx="2"/>
          </p:cNvCxnSpPr>
          <p:nvPr/>
        </p:nvCxnSpPr>
        <p:spPr>
          <a:xfrm>
            <a:off x="4631064" y="3286582"/>
            <a:ext cx="1481173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4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614106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Reward Attenuation</a:t>
            </a:r>
            <a:endParaRPr lang="en-US" sz="3600" dirty="0"/>
          </a:p>
        </p:txBody>
      </p:sp>
      <p:pic>
        <p:nvPicPr>
          <p:cNvPr id="10" name="Picture 9" descr="at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32" y="1347741"/>
            <a:ext cx="3223942" cy="2328052"/>
          </a:xfrm>
          <a:prstGeom prst="rect">
            <a:avLst/>
          </a:prstGeom>
        </p:spPr>
      </p:pic>
      <p:pic>
        <p:nvPicPr>
          <p:cNvPr id="13" name="Picture 12" descr="Screen Shot 2015-04-11 at 8.59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13" y="1782588"/>
            <a:ext cx="2274318" cy="692479"/>
          </a:xfrm>
          <a:prstGeom prst="rect">
            <a:avLst/>
          </a:prstGeom>
        </p:spPr>
      </p:pic>
      <p:pic>
        <p:nvPicPr>
          <p:cNvPr id="15" name="Picture 14" descr="Screen Shot 2015-04-11 at 9.02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149600"/>
            <a:ext cx="972175" cy="280561"/>
          </a:xfrm>
          <a:prstGeom prst="rect">
            <a:avLst/>
          </a:prstGeom>
        </p:spPr>
      </p:pic>
      <p:pic>
        <p:nvPicPr>
          <p:cNvPr id="16" name="Picture 15" descr="Screen Shot 2015-04-11 at 9.02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47" y="1782588"/>
            <a:ext cx="299075" cy="251495"/>
          </a:xfrm>
          <a:prstGeom prst="rect">
            <a:avLst/>
          </a:prstGeom>
        </p:spPr>
      </p:pic>
      <p:pic>
        <p:nvPicPr>
          <p:cNvPr id="17" name="Picture 16" descr="Screen Shot 2015-04-11 at 9.03.3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80" y="1233441"/>
            <a:ext cx="419100" cy="228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952" y="4211957"/>
            <a:ext cx="458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Reward predictor for each channel or output</a:t>
            </a:r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962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Custom Network Setup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534"/>
            <a:ext cx="8229600" cy="46863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Izhikevich, LIF neuron models</a:t>
            </a:r>
          </a:p>
          <a:p>
            <a:r>
              <a:rPr lang="en-US" sz="2800" dirty="0" smtClean="0"/>
              <a:t>Feedforward, recurrent network</a:t>
            </a:r>
          </a:p>
          <a:p>
            <a:r>
              <a:rPr lang="en-US" sz="2800" dirty="0" smtClean="0"/>
              <a:t>Sparse hidden &gt; output layer synapses</a:t>
            </a:r>
          </a:p>
          <a:p>
            <a:r>
              <a:rPr lang="en-US" sz="2800" dirty="0" smtClean="0"/>
              <a:t>Attention gating</a:t>
            </a:r>
          </a:p>
          <a:p>
            <a:r>
              <a:rPr lang="en-US" sz="2800" dirty="0" smtClean="0"/>
              <a:t>Instantaneous or delayed attenuated rewards</a:t>
            </a:r>
          </a:p>
          <a:p>
            <a:r>
              <a:rPr lang="en-US" sz="2800" dirty="0" smtClean="0"/>
              <a:t>Roulette Wheel (fitness-proportionate) response selection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5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Neural Encoding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534"/>
            <a:ext cx="8229600" cy="46863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Balanced-Pair Binary Encoding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516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22629" y="4047317"/>
            <a:ext cx="279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Instantaneous Reward Profile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0166" y="4047317"/>
            <a:ext cx="1240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Output Rate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701" y="4944328"/>
            <a:ext cx="4942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Rewards oscillate and the system struggles.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Only one of the rewarded behaviors is learnt.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Delayed rewards delay the learning too much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2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Coming back: XOR with 2 output neurons</a:t>
            </a:r>
            <a:endParaRPr lang="en-US" sz="3200" dirty="0"/>
          </a:p>
        </p:txBody>
      </p:sp>
      <p:pic>
        <p:nvPicPr>
          <p:cNvPr id="2" name="Picture 1" descr="FXOR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" y="1213404"/>
            <a:ext cx="3778551" cy="2833913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41231481"/>
              </p:ext>
            </p:extLst>
          </p:nvPr>
        </p:nvGraphicFramePr>
        <p:xfrm>
          <a:off x="4309062" y="1213404"/>
          <a:ext cx="3310938" cy="291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170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728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Validations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70140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6434446"/>
              </p:ext>
            </p:extLst>
          </p:nvPr>
        </p:nvGraphicFramePr>
        <p:xfrm>
          <a:off x="592175" y="1738991"/>
          <a:ext cx="4067977" cy="389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403673" y="3827624"/>
            <a:ext cx="505267" cy="3693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ML</a:t>
            </a:r>
            <a:endParaRPr lang="en-US" sz="54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3798" y="1384331"/>
            <a:ext cx="43524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1738" lvl="3"/>
            <a:r>
              <a:rPr lang="en-US" sz="1600" b="1" dirty="0" smtClean="0">
                <a:latin typeface="Cambria Math"/>
                <a:cs typeface="Cambria Math"/>
              </a:rPr>
              <a:t>Reinforcement Learning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No accurate supervision; only evaluations</a:t>
            </a:r>
          </a:p>
          <a:p>
            <a:r>
              <a:rPr lang="en-US" sz="1600" dirty="0">
                <a:latin typeface="Cambria Math"/>
                <a:cs typeface="Cambria Math"/>
              </a:rPr>
              <a:t>	</a:t>
            </a:r>
            <a:r>
              <a:rPr lang="en-US" sz="1600" dirty="0" smtClean="0">
                <a:latin typeface="Cambria Math"/>
                <a:cs typeface="Cambria Math"/>
              </a:rPr>
              <a:t>(delayed rewards for correct behavior)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Agent’s action affects subsequent input from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e</a:t>
            </a:r>
            <a:r>
              <a:rPr lang="en-US" sz="1600" dirty="0" smtClean="0">
                <a:latin typeface="Cambria Math"/>
                <a:cs typeface="Cambria Math"/>
              </a:rPr>
              <a:t>nvironment</a:t>
            </a:r>
            <a:endParaRPr lang="en-US" sz="1600" dirty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More suited to game playing and control 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p</a:t>
            </a:r>
            <a:r>
              <a:rPr lang="en-US" sz="1600" dirty="0" smtClean="0">
                <a:latin typeface="Cambria Math"/>
                <a:cs typeface="Cambria Math"/>
              </a:rPr>
              <a:t>roblems with no easily programmable</a:t>
            </a:r>
          </a:p>
          <a:p>
            <a:pPr lvl="1"/>
            <a:r>
              <a:rPr lang="en-US" sz="1600" dirty="0" smtClean="0">
                <a:latin typeface="Cambria Math"/>
                <a:cs typeface="Cambria Math"/>
              </a:rPr>
              <a:t>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5910" y="5731587"/>
            <a:ext cx="310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Efficient; Biologically implausible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175" y="1378726"/>
            <a:ext cx="302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Biologically plausible; inefficient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5481" y="553145"/>
            <a:ext cx="3331487" cy="40270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Machine Learning</a:t>
            </a:r>
            <a:endParaRPr lang="en-US" sz="3600" dirty="0">
              <a:cs typeface="Cambria Math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2198616" y="1738991"/>
            <a:ext cx="205057" cy="416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838741" y="5314864"/>
            <a:ext cx="205057" cy="416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Inseparability (XOR)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mbria Math"/>
              </a:rPr>
              <a:t>Simple Linear Inseparability (XOR)</a:t>
            </a:r>
            <a:endParaRPr lang="en-US" dirty="0">
              <a:cs typeface="Cambria Mat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82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cs typeface="Cambria Math"/>
              </a:rPr>
              <a:t>Network </a:t>
            </a:r>
            <a:r>
              <a:rPr lang="en-US" sz="2800" dirty="0" smtClean="0">
                <a:cs typeface="Cambria Math"/>
              </a:rPr>
              <a:t>Design</a:t>
            </a:r>
            <a:endParaRPr lang="en-US" sz="2800" dirty="0">
              <a:cs typeface="Cambria Math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cs typeface="Cambria Math"/>
              </a:rPr>
              <a:t>Rewarding Policy</a:t>
            </a:r>
          </a:p>
          <a:p>
            <a:endParaRPr lang="en-US" dirty="0">
              <a:cs typeface="Cambria Math"/>
            </a:endParaRPr>
          </a:p>
          <a:p>
            <a:r>
              <a:rPr lang="en-US" dirty="0" smtClean="0">
                <a:cs typeface="Cambria Math"/>
              </a:rPr>
              <a:t>Case 0, 40 Hz:</a:t>
            </a:r>
          </a:p>
          <a:p>
            <a:endParaRPr lang="en-US" dirty="0">
              <a:cs typeface="Cambria Math"/>
            </a:endParaRPr>
          </a:p>
          <a:p>
            <a:r>
              <a:rPr lang="en-US" dirty="0" smtClean="0">
                <a:cs typeface="Cambria Math"/>
              </a:rPr>
              <a:t>Case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5740" y="2472168"/>
            <a:ext cx="578321" cy="2041240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0143" y="1728691"/>
            <a:ext cx="578321" cy="3533172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80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9251" y="2982478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5740" y="2982478"/>
            <a:ext cx="578321" cy="498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5740" y="4014438"/>
            <a:ext cx="578321" cy="49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5120" y="255644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5120" y="3071815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789" y="3575681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789" y="409871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79111" y="3147603"/>
            <a:ext cx="589661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978871" y="3147603"/>
            <a:ext cx="601000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0.5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59251" y="3514001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21" name="Striped Right Arrow 20"/>
          <p:cNvSpPr/>
          <p:nvPr/>
        </p:nvSpPr>
        <p:spPr>
          <a:xfrm>
            <a:off x="3869890" y="2744335"/>
            <a:ext cx="870088" cy="498970"/>
          </a:xfrm>
          <a:prstGeom prst="stripedRightArrow">
            <a:avLst>
              <a:gd name="adj1" fmla="val 69011"/>
              <a:gd name="adj2" fmla="val 50000"/>
            </a:avLst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40Hz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22" name="Striped Right Arrow 21"/>
          <p:cNvSpPr/>
          <p:nvPr/>
        </p:nvSpPr>
        <p:spPr>
          <a:xfrm>
            <a:off x="3869890" y="3773523"/>
            <a:ext cx="870088" cy="498970"/>
          </a:xfrm>
          <a:prstGeom prst="stripedRightArrow">
            <a:avLst>
              <a:gd name="adj1" fmla="val 69011"/>
              <a:gd name="adj2" fmla="val 50000"/>
            </a:avLst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mbria Math"/>
                <a:cs typeface="Cambria Math"/>
              </a:rPr>
              <a:t>40Hz</a:t>
            </a:r>
            <a:endParaRPr lang="en-US" sz="14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9890" y="3344724"/>
            <a:ext cx="86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Poisson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48171" y="305863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A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171" y="35888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B</a:t>
            </a:r>
            <a:endParaRPr lang="en-US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15086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Inseparability (XOR)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6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Multi-agent reinforcement learning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constraint optimization; greedy agents working for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9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10911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Multi-Agent Reinforcement Learning (MARL)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0106"/>
            <a:ext cx="8229600" cy="46537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Agents learn by interacting with each other and with their environment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181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Prisoner’s Dilemma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462911"/>
              </p:ext>
            </p:extLst>
          </p:nvPr>
        </p:nvGraphicFramePr>
        <p:xfrm>
          <a:off x="3465513" y="1979516"/>
          <a:ext cx="5111751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917"/>
                <a:gridCol w="1703917"/>
                <a:gridCol w="170391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Cooperation (C)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Defection (D)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Cooperation (C)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R,R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S,T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Defection (D)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T,S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/>
                        </a:rPr>
                        <a:t>P,P</a:t>
                      </a:r>
                      <a:endParaRPr lang="en-US" sz="1600" dirty="0">
                        <a:latin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general-sum game theoretic interaction between two agents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3325" y="3481449"/>
            <a:ext cx="3493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R- Reward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S – Sucker’s Payoff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T – Temptation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P – Punishment</a:t>
            </a:r>
          </a:p>
          <a:p>
            <a:endParaRPr lang="en-US" sz="1600" dirty="0">
              <a:latin typeface="Cambria Math"/>
              <a:cs typeface="Cambria Math"/>
            </a:endParaRPr>
          </a:p>
          <a:p>
            <a:r>
              <a:rPr lang="en-US" sz="1600" dirty="0" smtClean="0">
                <a:latin typeface="Cambria Math"/>
                <a:cs typeface="Cambria Math"/>
              </a:rPr>
              <a:t>Valid reward structure: T &gt; R &gt; P &gt; S</a:t>
            </a:r>
            <a:endParaRPr lang="en-US" sz="16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7201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Prisoner’s Dilemma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general-sum game theoretic interaction between two agents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96412" y="3141228"/>
            <a:ext cx="578321" cy="2041240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0815" y="2397751"/>
            <a:ext cx="578321" cy="3533172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80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9923" y="3651538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6412" y="3651538"/>
            <a:ext cx="578321" cy="498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412" y="4683498"/>
            <a:ext cx="578321" cy="49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5792" y="322550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5792" y="3740875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461" y="4244741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1461" y="4767776"/>
            <a:ext cx="4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ambria Math"/>
                <a:cs typeface="Cambria Math"/>
              </a:rPr>
              <a:t>20</a:t>
            </a:r>
            <a:endParaRPr lang="en-US" dirty="0">
              <a:solidFill>
                <a:srgbClr val="800000"/>
              </a:solidFill>
              <a:latin typeface="Cambria Math"/>
              <a:cs typeface="Cambria Math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959783" y="3816663"/>
            <a:ext cx="589661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359543" y="3816663"/>
            <a:ext cx="601000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0.5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923" y="4183061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2966553" y="2397751"/>
            <a:ext cx="578321" cy="3533172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80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2" name="Right Arrow 51"/>
          <p:cNvSpPr/>
          <p:nvPr/>
        </p:nvSpPr>
        <p:spPr>
          <a:xfrm flipH="1">
            <a:off x="3613286" y="3816663"/>
            <a:ext cx="589661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3" name="Right Arrow 52"/>
          <p:cNvSpPr/>
          <p:nvPr/>
        </p:nvSpPr>
        <p:spPr>
          <a:xfrm flipH="1">
            <a:off x="2234835" y="3816663"/>
            <a:ext cx="601000" cy="667688"/>
          </a:xfrm>
          <a:prstGeom prst="rightArrow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0.5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32456" y="3651538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32456" y="4183061"/>
            <a:ext cx="578321" cy="498969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1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cxnSp>
        <p:nvCxnSpPr>
          <p:cNvPr id="6" name="Elbow Connector 5"/>
          <p:cNvCxnSpPr>
            <a:stCxn id="10" idx="3"/>
            <a:endCxn id="19" idx="3"/>
          </p:cNvCxnSpPr>
          <p:nvPr/>
        </p:nvCxnSpPr>
        <p:spPr>
          <a:xfrm>
            <a:off x="7618244" y="3901023"/>
            <a:ext cx="12700" cy="53152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7" idx="1"/>
            <a:endCxn id="58" idx="1"/>
          </p:cNvCxnSpPr>
          <p:nvPr/>
        </p:nvCxnSpPr>
        <p:spPr>
          <a:xfrm rot="10800000" flipV="1">
            <a:off x="1532456" y="3901022"/>
            <a:ext cx="12700" cy="53152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8" idx="0"/>
          </p:cNvCxnSpPr>
          <p:nvPr/>
        </p:nvCxnSpPr>
        <p:spPr>
          <a:xfrm rot="10800000">
            <a:off x="4585573" y="3141229"/>
            <a:ext cx="3261456" cy="1041833"/>
          </a:xfrm>
          <a:prstGeom prst="bentConnector4">
            <a:avLst>
              <a:gd name="adj1" fmla="val -8672"/>
              <a:gd name="adj2" fmla="val 2024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0800000" flipH="1" flipV="1">
            <a:off x="1324116" y="4183062"/>
            <a:ext cx="3261456" cy="1041833"/>
          </a:xfrm>
          <a:prstGeom prst="bentConnector4">
            <a:avLst>
              <a:gd name="adj1" fmla="val -8672"/>
              <a:gd name="adj2" fmla="val 1948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54198"/>
              </p:ext>
            </p:extLst>
          </p:nvPr>
        </p:nvGraphicFramePr>
        <p:xfrm>
          <a:off x="5646529" y="895874"/>
          <a:ext cx="1140996" cy="7772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2653"/>
                <a:gridCol w="428011"/>
                <a:gridCol w="38033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PP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500620" y="568660"/>
            <a:ext cx="144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Reward Policy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74733" y="6067846"/>
            <a:ext cx="2300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Agent-Agent Interaction</a:t>
            </a:r>
            <a:endParaRPr lang="en-US" sz="1600" dirty="0">
              <a:latin typeface="Cambria Math"/>
              <a:cs typeface="Cambria Math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4959783" y="4767776"/>
            <a:ext cx="358508" cy="1300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72346" y="1673458"/>
            <a:ext cx="2113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Agent-Env interaction</a:t>
            </a:r>
            <a:endParaRPr lang="en-US" sz="16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98753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Sensor 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341578" cy="4444760"/>
          </a:xfrm>
        </p:spPr>
        <p:txBody>
          <a:bodyPr/>
          <a:lstStyle/>
          <a:p>
            <a:r>
              <a:rPr lang="en-US" dirty="0" smtClean="0"/>
              <a:t>NIPS ‘05 Multi-Agent Reinforcement Learning Benchmark</a:t>
            </a:r>
          </a:p>
          <a:p>
            <a:endParaRPr lang="en-US" dirty="0"/>
          </a:p>
          <a:p>
            <a:r>
              <a:rPr lang="en-US" dirty="0" smtClean="0"/>
              <a:t>A sequential </a:t>
            </a:r>
            <a:r>
              <a:rPr lang="en-US" dirty="0"/>
              <a:t>decision making variant</a:t>
            </a:r>
          </a:p>
          <a:p>
            <a:r>
              <a:rPr lang="en-US" dirty="0"/>
              <a:t>of </a:t>
            </a:r>
            <a:r>
              <a:rPr lang="en-US" dirty="0" smtClean="0"/>
              <a:t>a distributed </a:t>
            </a:r>
            <a:r>
              <a:rPr lang="en-US" dirty="0"/>
              <a:t>constraint optimization </a:t>
            </a:r>
            <a:r>
              <a:rPr lang="en-US" dirty="0" smtClean="0"/>
              <a:t>problem.</a:t>
            </a:r>
          </a:p>
          <a:p>
            <a:endParaRPr lang="en-US" dirty="0" smtClean="0"/>
          </a:p>
          <a:p>
            <a:r>
              <a:rPr lang="en-US" dirty="0" smtClean="0"/>
              <a:t>For 8 sensors,</a:t>
            </a:r>
            <a:endParaRPr lang="en-US" dirty="0"/>
          </a:p>
          <a:p>
            <a:r>
              <a:rPr lang="en-US" dirty="0" smtClean="0"/>
              <a:t>	System state space: 37</a:t>
            </a:r>
          </a:p>
          <a:p>
            <a:r>
              <a:rPr lang="en-US" dirty="0"/>
              <a:t>	</a:t>
            </a:r>
            <a:r>
              <a:rPr lang="en-US" dirty="0" smtClean="0"/>
              <a:t>Combined action space: 3</a:t>
            </a:r>
            <a:r>
              <a:rPr lang="en-US" baseline="30000" dirty="0" smtClean="0"/>
              <a:t>8</a:t>
            </a:r>
            <a:r>
              <a:rPr lang="en-US" dirty="0" smtClean="0"/>
              <a:t> = 6561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07015" y="249484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64529" y="249484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05719" y="249484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69588" y="249484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07015" y="367920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164529" y="367920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05719" y="367920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6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69588" y="3679209"/>
            <a:ext cx="457200" cy="457200"/>
          </a:xfrm>
          <a:prstGeom prst="ellipse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Cambria Math"/>
                <a:cs typeface="Cambria Math"/>
              </a:rPr>
              <a:t>8</a:t>
            </a:r>
            <a:endParaRPr lang="en-US" sz="1600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2467" y="2952049"/>
            <a:ext cx="2891607" cy="727160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mbria Math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86336" y="2952049"/>
            <a:ext cx="0" cy="72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2510" y="2952049"/>
            <a:ext cx="0" cy="72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1729" y="3084541"/>
            <a:ext cx="230409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06037" y="3351241"/>
            <a:ext cx="230409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314074" y="2952049"/>
            <a:ext cx="725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14074" y="3679209"/>
            <a:ext cx="7257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3888" y="4528422"/>
            <a:ext cx="84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sensor</a:t>
            </a:r>
            <a:endParaRPr lang="en-US" dirty="0">
              <a:latin typeface="Cambria Math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8175" y="4159090"/>
            <a:ext cx="77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target</a:t>
            </a:r>
            <a:endParaRPr lang="en-US" dirty="0">
              <a:latin typeface="Cambria Math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4484" y="20185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cell</a:t>
            </a:r>
            <a:endParaRPr lang="en-US" dirty="0">
              <a:latin typeface="Cambria Math"/>
            </a:endParaRPr>
          </a:p>
        </p:txBody>
      </p:sp>
      <p:cxnSp>
        <p:nvCxnSpPr>
          <p:cNvPr id="27" name="Straight Arrow Connector 26"/>
          <p:cNvCxnSpPr>
            <a:stCxn id="23" idx="0"/>
            <a:endCxn id="9" idx="5"/>
          </p:cNvCxnSpPr>
          <p:nvPr/>
        </p:nvCxnSpPr>
        <p:spPr>
          <a:xfrm flipH="1" flipV="1">
            <a:off x="4597260" y="4069454"/>
            <a:ext cx="367852" cy="45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19" idx="4"/>
          </p:cNvCxnSpPr>
          <p:nvPr/>
        </p:nvCxnSpPr>
        <p:spPr>
          <a:xfrm flipV="1">
            <a:off x="6806037" y="3579841"/>
            <a:ext cx="115205" cy="579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6656367" y="2387891"/>
            <a:ext cx="173575" cy="696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9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Sensor 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8240302" cy="444476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sensor is modeled by a network of 12 inputs and 3 outputs</a:t>
            </a:r>
          </a:p>
        </p:txBody>
      </p:sp>
    </p:spTree>
    <p:extLst>
      <p:ext uri="{BB962C8B-B14F-4D97-AF65-F5344CB8AC3E}">
        <p14:creationId xmlns:p14="http://schemas.microsoft.com/office/powerpoint/2010/main" val="61840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90720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ambria Math"/>
                <a:cs typeface="Cambria Math"/>
              </a:rPr>
              <a:t>Reinforcement learning: Agent and Environment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5" name="Picture 4" descr="Human-brain.emf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161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15" y="2304867"/>
            <a:ext cx="2352972" cy="1685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5244" y="2576265"/>
            <a:ext cx="2246988" cy="1270101"/>
          </a:xfrm>
          <a:prstGeom prst="rect">
            <a:avLst/>
          </a:prstGeom>
          <a:solidFill>
            <a:schemeClr val="accent1">
              <a:alpha val="80000"/>
            </a:schemeClr>
          </a:solidFill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/>
                <a:cs typeface="Cambria Math"/>
              </a:rPr>
              <a:t>Environment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8" name="Curved Right Arrow 7"/>
          <p:cNvSpPr/>
          <p:nvPr/>
        </p:nvSpPr>
        <p:spPr>
          <a:xfrm rot="16200000">
            <a:off x="4867322" y="3087670"/>
            <a:ext cx="731520" cy="273354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10" name="Striped Right Arrow 9"/>
          <p:cNvSpPr/>
          <p:nvPr/>
        </p:nvSpPr>
        <p:spPr>
          <a:xfrm rot="10800000">
            <a:off x="4065206" y="2855013"/>
            <a:ext cx="1086959" cy="484633"/>
          </a:xfrm>
          <a:prstGeom prst="stripedRightArrow">
            <a:avLst>
              <a:gd name="adj1" fmla="val 50720"/>
              <a:gd name="adj2" fmla="val 656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Curved Right Arrow 10"/>
          <p:cNvSpPr/>
          <p:nvPr/>
        </p:nvSpPr>
        <p:spPr>
          <a:xfrm rot="5400000">
            <a:off x="4780407" y="438838"/>
            <a:ext cx="731520" cy="290737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5562" y="115743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observations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2036" y="4768963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/>
                <a:cs typeface="Cambria Math"/>
              </a:rPr>
              <a:t>a</a:t>
            </a:r>
            <a:r>
              <a:rPr lang="en-US" dirty="0" smtClean="0">
                <a:latin typeface="Cambria Math"/>
                <a:cs typeface="Cambria Math"/>
              </a:rPr>
              <a:t>ctions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4612" y="2905180"/>
            <a:ext cx="915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rewards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9124" y="5221524"/>
            <a:ext cx="5814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At each δt,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Agent performs an action, </a:t>
            </a:r>
            <a:r>
              <a:rPr lang="en-US" sz="1600" b="1" dirty="0" smtClean="0">
                <a:latin typeface="Cambria Math"/>
                <a:cs typeface="Cambria Math"/>
              </a:rPr>
              <a:t>A</a:t>
            </a:r>
            <a:r>
              <a:rPr lang="en-US" sz="1600" b="1" baseline="-25000" dirty="0" smtClean="0">
                <a:latin typeface="Cambria Math"/>
                <a:cs typeface="Cambria Math"/>
              </a:rPr>
              <a:t>t </a:t>
            </a:r>
            <a:r>
              <a:rPr lang="en-US" sz="1600" b="1" dirty="0" smtClean="0">
                <a:latin typeface="Cambria Math"/>
                <a:cs typeface="Cambria Math"/>
              </a:rPr>
              <a:t>ε A(O</a:t>
            </a:r>
            <a:r>
              <a:rPr lang="en-US" sz="1600" b="1" baseline="-25000" dirty="0" smtClean="0">
                <a:latin typeface="Cambria Math"/>
                <a:cs typeface="Cambria Math"/>
              </a:rPr>
              <a:t>t</a:t>
            </a:r>
            <a:r>
              <a:rPr lang="en-US" sz="1600" b="1" dirty="0" smtClean="0">
                <a:latin typeface="Cambria Math"/>
                <a:cs typeface="Cambria Math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Receives a new observation, </a:t>
            </a:r>
            <a:r>
              <a:rPr lang="en-US" sz="1600" b="1" dirty="0" smtClean="0">
                <a:latin typeface="Cambria Math"/>
                <a:cs typeface="Cambria Math"/>
              </a:rPr>
              <a:t>O</a:t>
            </a:r>
            <a:r>
              <a:rPr lang="en-US" sz="1600" b="1" baseline="-25000" dirty="0" smtClean="0">
                <a:latin typeface="Cambria Math"/>
                <a:cs typeface="Cambria Math"/>
              </a:rPr>
              <a:t>t+1</a:t>
            </a:r>
            <a:r>
              <a:rPr lang="en-US" sz="1600" b="1" dirty="0" smtClean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from the environment</a:t>
            </a:r>
            <a:endParaRPr lang="en-US" sz="1600" b="1" dirty="0" smtClean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Receives </a:t>
            </a:r>
            <a:r>
              <a:rPr lang="en-US" sz="1600" dirty="0">
                <a:latin typeface="Cambria Math"/>
                <a:cs typeface="Cambria Math"/>
              </a:rPr>
              <a:t>reward </a:t>
            </a:r>
            <a:r>
              <a:rPr lang="en-US" sz="1600" dirty="0" smtClean="0">
                <a:latin typeface="Cambria Math"/>
                <a:cs typeface="Cambria Math"/>
              </a:rPr>
              <a:t>±</a:t>
            </a:r>
            <a:r>
              <a:rPr lang="en-US" sz="1600" b="1" dirty="0">
                <a:latin typeface="Cambria Math"/>
                <a:cs typeface="Cambria Math"/>
              </a:rPr>
              <a:t>R</a:t>
            </a:r>
            <a:r>
              <a:rPr lang="en-US" sz="1600" b="1" baseline="-25000" dirty="0">
                <a:latin typeface="Cambria Math"/>
                <a:cs typeface="Cambria Math"/>
              </a:rPr>
              <a:t>t</a:t>
            </a:r>
            <a:r>
              <a:rPr lang="en-US" sz="1600" b="1" baseline="-25000" dirty="0" smtClean="0">
                <a:latin typeface="Cambria Math"/>
                <a:cs typeface="Cambria Math"/>
              </a:rPr>
              <a:t>+Δt</a:t>
            </a:r>
            <a:r>
              <a:rPr lang="en-US" sz="1600" b="1" dirty="0" smtClean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, for its action</a:t>
            </a:r>
            <a:r>
              <a:rPr lang="en-US" sz="1600" dirty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from the environment</a:t>
            </a:r>
            <a:endParaRPr lang="en-US" sz="1600" b="1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12112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127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622"/>
            <a:ext cx="8229600" cy="4643281"/>
          </a:xfrm>
        </p:spPr>
        <p:txBody>
          <a:bodyPr>
            <a:normAutofit/>
          </a:bodyPr>
          <a:lstStyle/>
          <a:p>
            <a:r>
              <a:rPr lang="en-US" sz="2000" dirty="0"/>
              <a:t>Florian, R. V. (2007). Reinforcement learning through </a:t>
            </a:r>
            <a:r>
              <a:rPr lang="en-US" sz="2000" dirty="0" smtClean="0"/>
              <a:t>modulation of </a:t>
            </a:r>
            <a:r>
              <a:rPr lang="en-US" sz="2000" dirty="0"/>
              <a:t>spike-timing-dependent synaptic </a:t>
            </a:r>
            <a:r>
              <a:rPr lang="en-US" sz="2000" dirty="0" smtClean="0"/>
              <a:t>plasticity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048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739"/>
            <a:ext cx="7772400" cy="13574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Cambria Math"/>
              </a:rPr>
              <a:t>?</a:t>
            </a:r>
            <a:endParaRPr lang="en-US" dirty="0">
              <a:solidFill>
                <a:schemeClr val="bg1"/>
              </a:solidFill>
              <a:cs typeface="Cambria Math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477058"/>
            <a:ext cx="7772400" cy="40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Questions</a:t>
            </a:r>
            <a:endParaRPr lang="en-US" sz="20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6789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ambria Math"/>
                <a:cs typeface="Cambria Math"/>
              </a:rPr>
              <a:t>…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5" name="Picture 4" descr="Human-brain.emf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161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9" y="4328994"/>
            <a:ext cx="2352972" cy="1685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203" y="1462044"/>
            <a:ext cx="77855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Any real-life goal could be translated to the objective of maximizing the long-term reward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The internal goal is to create a policy that maps observations to rewardable actions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Exploration – Discover better actions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Exploitation – Maximize rewards from experience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58" y="4066583"/>
            <a:ext cx="1055970" cy="4899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88" y="3839024"/>
            <a:ext cx="1055970" cy="4899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89610" y="4525504"/>
            <a:ext cx="3954929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Goals: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Make reinforcement learning mechanism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ambria Math"/>
                <a:cs typeface="Cambria Math"/>
              </a:rPr>
              <a:t>m</a:t>
            </a:r>
            <a:r>
              <a:rPr lang="en-US" sz="1600" dirty="0" smtClean="0">
                <a:latin typeface="Cambria Math"/>
                <a:cs typeface="Cambria Math"/>
              </a:rPr>
              <a:t>ore biologically plausible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ambria Math"/>
                <a:cs typeface="Cambria Math"/>
              </a:rPr>
              <a:t>a</a:t>
            </a:r>
            <a:r>
              <a:rPr lang="en-US" sz="1600" dirty="0" smtClean="0">
                <a:latin typeface="Cambria Math"/>
                <a:cs typeface="Cambria Math"/>
              </a:rPr>
              <a:t>s efficient as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9061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1240734" y="4850891"/>
            <a:ext cx="3657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6789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cs typeface="Cambria Math"/>
              </a:rPr>
              <a:t>Formal Scenario</a:t>
            </a:r>
            <a:endParaRPr lang="en-US" sz="3200" dirty="0">
              <a:cs typeface="Cambria Math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1436" y="1451549"/>
            <a:ext cx="1746305" cy="703093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Agent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1436" y="2828693"/>
            <a:ext cx="1746305" cy="703093"/>
          </a:xfrm>
          <a:prstGeom prst="rect">
            <a:avLst/>
          </a:prstGeom>
          <a:solidFill>
            <a:srgbClr val="7A313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mbria Math"/>
                <a:cs typeface="Cambria Math"/>
              </a:rPr>
              <a:t>Environment</a:t>
            </a:r>
            <a:endParaRPr lang="en-US" dirty="0">
              <a:solidFill>
                <a:srgbClr val="FFFFFF"/>
              </a:solidFill>
              <a:latin typeface="Cambria Math"/>
              <a:cs typeface="Cambria Math"/>
            </a:endParaRPr>
          </a:p>
        </p:txBody>
      </p:sp>
      <p:cxnSp>
        <p:nvCxnSpPr>
          <p:cNvPr id="7" name="Elbow Connector 6"/>
          <p:cNvCxnSpPr>
            <a:stCxn id="9" idx="1"/>
            <a:endCxn id="4" idx="1"/>
          </p:cNvCxnSpPr>
          <p:nvPr/>
        </p:nvCxnSpPr>
        <p:spPr>
          <a:xfrm rot="10800000">
            <a:off x="2191436" y="1803096"/>
            <a:ext cx="12700" cy="1377144"/>
          </a:xfrm>
          <a:prstGeom prst="bentConnector3">
            <a:avLst>
              <a:gd name="adj1" fmla="val 403221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Elbow Connector 9"/>
          <p:cNvCxnSpPr>
            <a:stCxn id="4" idx="3"/>
            <a:endCxn id="9" idx="3"/>
          </p:cNvCxnSpPr>
          <p:nvPr/>
        </p:nvCxnSpPr>
        <p:spPr>
          <a:xfrm>
            <a:off x="3937741" y="1803096"/>
            <a:ext cx="12700" cy="1377144"/>
          </a:xfrm>
          <a:prstGeom prst="bentConnector3">
            <a:avLst>
              <a:gd name="adj1" fmla="val 3764346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9" idx="0"/>
            <a:endCxn id="4" idx="2"/>
          </p:cNvCxnSpPr>
          <p:nvPr/>
        </p:nvCxnSpPr>
        <p:spPr>
          <a:xfrm flipV="1">
            <a:off x="3064589" y="2154642"/>
            <a:ext cx="0" cy="674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920414" y="2256704"/>
            <a:ext cx="6255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  <a:cs typeface="Cambria Math"/>
              </a:rPr>
              <a:t>State</a:t>
            </a:r>
          </a:p>
          <a:p>
            <a:pPr algn="ctr"/>
            <a:r>
              <a:rPr lang="en-US" sz="1600" dirty="0" smtClean="0">
                <a:latin typeface="Cambria Math"/>
                <a:cs typeface="Cambria Math"/>
              </a:rPr>
              <a:t>S</a:t>
            </a:r>
            <a:r>
              <a:rPr lang="en-US" sz="1600" baseline="-25000" dirty="0" smtClean="0">
                <a:latin typeface="Cambria Math"/>
                <a:cs typeface="Cambria Math"/>
              </a:rPr>
              <a:t>t+1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483" y="2256704"/>
            <a:ext cx="7528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  <a:cs typeface="Cambria Math"/>
              </a:rPr>
              <a:t>Action</a:t>
            </a:r>
          </a:p>
          <a:p>
            <a:pPr algn="ctr"/>
            <a:r>
              <a:rPr lang="en-US" sz="1600" dirty="0" smtClean="0">
                <a:latin typeface="Cambria Math"/>
                <a:cs typeface="Cambria Math"/>
              </a:rPr>
              <a:t>A</a:t>
            </a:r>
            <a:r>
              <a:rPr lang="en-US" sz="1600" baseline="-25000" dirty="0" smtClean="0">
                <a:latin typeface="Cambria Math"/>
                <a:cs typeface="Cambria Math"/>
              </a:rPr>
              <a:t>t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9220" y="2182362"/>
            <a:ext cx="8699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  <a:cs typeface="Cambria Math"/>
              </a:rPr>
              <a:t>Reward</a:t>
            </a:r>
          </a:p>
          <a:p>
            <a:pPr algn="ctr"/>
            <a:r>
              <a:rPr lang="en-US" sz="1600" dirty="0">
                <a:latin typeface="Cambria Math"/>
                <a:cs typeface="Cambria Math"/>
              </a:rPr>
              <a:t>R</a:t>
            </a:r>
            <a:r>
              <a:rPr lang="en-US" sz="1600" baseline="-25000" dirty="0">
                <a:latin typeface="Cambria Math"/>
                <a:cs typeface="Cambria Math"/>
              </a:rPr>
              <a:t>t+1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96375" y="4485131"/>
            <a:ext cx="731520" cy="7315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mbria Math"/>
              </a:rPr>
              <a:t>S</a:t>
            </a:r>
            <a:r>
              <a:rPr lang="en-US" sz="1600" baseline="-25000" dirty="0" smtClean="0">
                <a:latin typeface="Cambria Math"/>
              </a:rPr>
              <a:t>t</a:t>
            </a:r>
            <a:endParaRPr lang="en-US" sz="1600" dirty="0">
              <a:latin typeface="Cambria Math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12787" y="4485131"/>
            <a:ext cx="731520" cy="7315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mbria Math"/>
              </a:rPr>
              <a:t>S</a:t>
            </a:r>
            <a:r>
              <a:rPr lang="en-US" sz="1600" baseline="-25000" dirty="0">
                <a:latin typeface="Cambria Math"/>
              </a:rPr>
              <a:t>t</a:t>
            </a:r>
            <a:r>
              <a:rPr lang="en-US" sz="1600" baseline="-25000" dirty="0" smtClean="0">
                <a:latin typeface="Cambria Math"/>
              </a:rPr>
              <a:t>+1</a:t>
            </a:r>
            <a:endParaRPr lang="en-US" sz="1600" dirty="0">
              <a:latin typeface="Cambria Math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78697" y="4822540"/>
            <a:ext cx="56698" cy="567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36073" y="4880272"/>
            <a:ext cx="364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mbria Math"/>
                <a:cs typeface="Cambria Math"/>
              </a:rPr>
              <a:t>A</a:t>
            </a:r>
            <a:r>
              <a:rPr lang="en-US" sz="1600" baseline="-25000" dirty="0">
                <a:latin typeface="Cambria Math"/>
                <a:cs typeface="Cambria Math"/>
              </a:rPr>
              <a:t>t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62082" y="4300465"/>
            <a:ext cx="54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mbria Math"/>
                <a:cs typeface="Cambria Math"/>
              </a:rPr>
              <a:t>R</a:t>
            </a:r>
            <a:r>
              <a:rPr lang="en-US" sz="1600" baseline="-25000" dirty="0">
                <a:latin typeface="Cambria Math"/>
                <a:cs typeface="Cambria Math"/>
              </a:rPr>
              <a:t>t+1</a:t>
            </a:r>
            <a:endParaRPr lang="en-US" sz="1600" dirty="0">
              <a:latin typeface="Cambria Math"/>
              <a:cs typeface="Cambria Math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40734" y="5531230"/>
            <a:ext cx="1828587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04197" y="5531230"/>
            <a:ext cx="361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 Math"/>
                <a:cs typeface="Cambria Math"/>
              </a:rPr>
              <a:t>δt</a:t>
            </a:r>
            <a:endParaRPr lang="en-US" sz="1600" dirty="0">
              <a:latin typeface="Cambria Math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117053" y="2625334"/>
            <a:ext cx="0" cy="1830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117053" y="4456088"/>
            <a:ext cx="19567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6117054" y="2841480"/>
            <a:ext cx="1764001" cy="1614608"/>
          </a:xfrm>
          <a:prstGeom prst="curvedConnector3">
            <a:avLst>
              <a:gd name="adj1" fmla="val 223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27203" y="31915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R</a:t>
            </a:r>
            <a:r>
              <a:rPr lang="en-US" baseline="-25000" dirty="0" smtClean="0">
                <a:latin typeface="Cambria Math"/>
              </a:rPr>
              <a:t>t</a:t>
            </a:r>
            <a:endParaRPr lang="en-US" dirty="0">
              <a:latin typeface="Cambria Math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14066" y="4513885"/>
            <a:ext cx="26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t</a:t>
            </a:r>
            <a:endParaRPr lang="en-US" dirty="0">
              <a:latin typeface="Cambria Math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16918" y="1597586"/>
            <a:ext cx="26709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  <a:cs typeface="Cambria Math"/>
              </a:rPr>
              <a:t>Maximize rewards through </a:t>
            </a:r>
          </a:p>
          <a:p>
            <a:pPr algn="ctr"/>
            <a:r>
              <a:rPr lang="en-US" sz="1600" dirty="0">
                <a:latin typeface="Cambria Math"/>
                <a:cs typeface="Cambria Math"/>
              </a:rPr>
              <a:t>e</a:t>
            </a:r>
            <a:r>
              <a:rPr lang="en-US" sz="1600" dirty="0" smtClean="0">
                <a:latin typeface="Cambria Math"/>
                <a:cs typeface="Cambria Math"/>
              </a:rPr>
              <a:t>xploration and exploitation</a:t>
            </a:r>
            <a:endParaRPr lang="en-US" sz="16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3090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in neural networks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Biologically viable 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7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6789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cs typeface="Cambria Math"/>
              </a:rPr>
              <a:t>Biological Neural Networks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522285" y="618496"/>
            <a:ext cx="2149690" cy="3401184"/>
          </a:xfrm>
          <a:prstGeom prst="rect">
            <a:avLst/>
          </a:prstGeom>
          <a:ln>
            <a:solidFill>
              <a:srgbClr val="8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9756" y="4502069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Neurons communiate only through spikes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Synaptic plasticity is key to learning 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538" y="3402234"/>
            <a:ext cx="3546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800000"/>
                </a:solidFill>
                <a:latin typeface="Cambria Math"/>
                <a:cs typeface="Cambria Math"/>
              </a:rPr>
              <a:t>Texture </a:t>
            </a:r>
            <a:r>
              <a:rPr lang="en-US" sz="1400" dirty="0">
                <a:solidFill>
                  <a:srgbClr val="800000"/>
                </a:solidFill>
                <a:latin typeface="Cambria Math"/>
                <a:cs typeface="Cambria Math"/>
              </a:rPr>
              <a:t>of the Nervous System of Man and the </a:t>
            </a:r>
            <a:r>
              <a:rPr lang="en-US" sz="1400" dirty="0" smtClean="0">
                <a:solidFill>
                  <a:srgbClr val="800000"/>
                </a:solidFill>
                <a:latin typeface="Cambria Math"/>
                <a:cs typeface="Cambria Math"/>
              </a:rPr>
              <a:t>Vertebrates</a:t>
            </a:r>
            <a:endParaRPr lang="en-US" sz="1400" dirty="0" smtClean="0">
              <a:latin typeface="Cambria Math"/>
              <a:cs typeface="Cambria Math"/>
            </a:endParaRPr>
          </a:p>
          <a:p>
            <a:r>
              <a:rPr lang="en-US" sz="1200" dirty="0" smtClean="0">
                <a:latin typeface="Cambria Math"/>
                <a:cs typeface="Cambria Math"/>
              </a:rPr>
              <a:t>Santiago </a:t>
            </a:r>
            <a:r>
              <a:rPr lang="en-US" sz="1200" dirty="0">
                <a:latin typeface="Cambria Math"/>
                <a:cs typeface="Cambria Math"/>
              </a:rPr>
              <a:t>Ramón y Cajal.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20" y="1244242"/>
            <a:ext cx="3237020" cy="21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6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850473" y="757702"/>
            <a:ext cx="7302490" cy="54768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7702"/>
            <a:ext cx="8229600" cy="5166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Plasticity = </a:t>
            </a:r>
            <a:r>
              <a:rPr lang="en-US" dirty="0"/>
              <a:t>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473" y="1689694"/>
            <a:ext cx="82192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/>
              </a:rPr>
              <a:t>Long-term potentiation – </a:t>
            </a:r>
            <a:endParaRPr lang="en-US" sz="1600" dirty="0" smtClean="0">
              <a:latin typeface="Cambria Math"/>
            </a:endParaRPr>
          </a:p>
          <a:p>
            <a:r>
              <a:rPr lang="en-US" sz="1600" dirty="0">
                <a:latin typeface="Cambria Math"/>
              </a:rPr>
              <a:t>	</a:t>
            </a:r>
            <a:r>
              <a:rPr lang="en-US" sz="1600" dirty="0" smtClean="0">
                <a:latin typeface="Cambria Math"/>
              </a:rPr>
              <a:t>“</a:t>
            </a:r>
            <a:r>
              <a:rPr lang="en-US" sz="1600" dirty="0">
                <a:latin typeface="Cambria Math"/>
              </a:rPr>
              <a:t>persistent strengthening of synapses based on recent patterns of activity</a:t>
            </a:r>
            <a:r>
              <a:rPr lang="en-US" sz="1600" dirty="0" smtClean="0">
                <a:latin typeface="Cambria Math"/>
              </a:rPr>
              <a:t>”</a:t>
            </a:r>
          </a:p>
          <a:p>
            <a:r>
              <a:rPr lang="en-US" sz="1600" dirty="0" smtClean="0">
                <a:latin typeface="Cambria Math"/>
              </a:rPr>
              <a:t>Long-term depression – </a:t>
            </a:r>
          </a:p>
          <a:p>
            <a:r>
              <a:rPr lang="en-US" sz="1600" dirty="0">
                <a:latin typeface="Cambria Math"/>
              </a:rPr>
              <a:t>	“activity-dependent reduction in </a:t>
            </a:r>
            <a:r>
              <a:rPr lang="en-US" sz="1600" dirty="0" smtClean="0">
                <a:latin typeface="Cambria Math"/>
              </a:rPr>
              <a:t>synaptic efficacy following </a:t>
            </a:r>
            <a:r>
              <a:rPr lang="en-US" sz="1600" dirty="0">
                <a:latin typeface="Cambria Math"/>
              </a:rPr>
              <a:t>a long patterned stimulus”</a:t>
            </a:r>
          </a:p>
        </p:txBody>
      </p:sp>
    </p:spTree>
    <p:extLst>
      <p:ext uri="{BB962C8B-B14F-4D97-AF65-F5344CB8AC3E}">
        <p14:creationId xmlns:p14="http://schemas.microsoft.com/office/powerpoint/2010/main" val="76863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986</Words>
  <Application>Microsoft Macintosh PowerPoint</Application>
  <PresentationFormat>On-screen Show (4:3)</PresentationFormat>
  <Paragraphs>269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Equation</vt:lpstr>
      <vt:lpstr>Enhanced Reinforcement Learning in Spiking Neural Networks with Attentional Feedback &amp; Temporally Attenuated Distal Rewards</vt:lpstr>
      <vt:lpstr>Reinforcement learning</vt:lpstr>
      <vt:lpstr>Machine Learning</vt:lpstr>
      <vt:lpstr>Reinforcement learning: Agent and Environment</vt:lpstr>
      <vt:lpstr>…</vt:lpstr>
      <vt:lpstr>Formal Scenario</vt:lpstr>
      <vt:lpstr>Reinforcement learning in neural networks</vt:lpstr>
      <vt:lpstr>Biological Neural Networks</vt:lpstr>
      <vt:lpstr>PowerPoint Presentation</vt:lpstr>
      <vt:lpstr>Spike-Timing Dependent Plasticity</vt:lpstr>
      <vt:lpstr>Reinforcements: Dopamine-modulated STDP</vt:lpstr>
      <vt:lpstr>STDP demo</vt:lpstr>
      <vt:lpstr>Challenges</vt:lpstr>
      <vt:lpstr>Distal Reward Problem</vt:lpstr>
      <vt:lpstr>Handling the Distal Reward Problem  Eligibility Traces</vt:lpstr>
      <vt:lpstr>Florian’s Eligibility Traces+</vt:lpstr>
      <vt:lpstr>An XOR Experiment</vt:lpstr>
      <vt:lpstr>Results</vt:lpstr>
      <vt:lpstr>XOR with 2 output neurons</vt:lpstr>
      <vt:lpstr>Challenges</vt:lpstr>
      <vt:lpstr>Spatial Credit Assignment Problem</vt:lpstr>
      <vt:lpstr>Motor Numbness Problem</vt:lpstr>
      <vt:lpstr>PowerPoint Presentation</vt:lpstr>
      <vt:lpstr>Handling the Credit Assignment Problem  Attentional Feedback</vt:lpstr>
      <vt:lpstr>Reward Attenuation</vt:lpstr>
      <vt:lpstr>Custom Network Setup</vt:lpstr>
      <vt:lpstr>Neural Encoding</vt:lpstr>
      <vt:lpstr>Coming back: XOR with 2 output neurons</vt:lpstr>
      <vt:lpstr>Validations</vt:lpstr>
      <vt:lpstr>Simple Linear Inseparability (XOR)</vt:lpstr>
      <vt:lpstr>Simple Linear Inseparability (XOR)</vt:lpstr>
      <vt:lpstr>Simple Linear Inseparability (XOR)</vt:lpstr>
      <vt:lpstr>Walking Task</vt:lpstr>
      <vt:lpstr>Multi-agent reinforcement learning</vt:lpstr>
      <vt:lpstr>Multi-Agent Reinforcement Learning (MARL)</vt:lpstr>
      <vt:lpstr>Iterative Prisoner’s Dilemma</vt:lpstr>
      <vt:lpstr>Iterative Prisoner’s Dilemma</vt:lpstr>
      <vt:lpstr>Distributed Sensor Network</vt:lpstr>
      <vt:lpstr>Distributed Sensor Network</vt:lpstr>
      <vt:lpstr>References</vt:lpstr>
      <vt:lpstr>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K</cp:lastModifiedBy>
  <cp:revision>361</cp:revision>
  <dcterms:created xsi:type="dcterms:W3CDTF">2012-12-04T20:42:30Z</dcterms:created>
  <dcterms:modified xsi:type="dcterms:W3CDTF">2015-04-15T18:21:26Z</dcterms:modified>
</cp:coreProperties>
</file>