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84" r:id="rId2"/>
    <p:sldId id="261" r:id="rId3"/>
    <p:sldId id="288" r:id="rId4"/>
    <p:sldId id="295" r:id="rId5"/>
    <p:sldId id="296" r:id="rId6"/>
    <p:sldId id="275" r:id="rId7"/>
    <p:sldId id="276" r:id="rId8"/>
    <p:sldId id="277" r:id="rId9"/>
    <p:sldId id="278" r:id="rId10"/>
    <p:sldId id="279" r:id="rId11"/>
    <p:sldId id="280" r:id="rId12"/>
    <p:sldId id="306" r:id="rId13"/>
    <p:sldId id="307" r:id="rId14"/>
    <p:sldId id="281" r:id="rId15"/>
    <p:sldId id="299" r:id="rId16"/>
    <p:sldId id="300" r:id="rId17"/>
    <p:sldId id="301" r:id="rId18"/>
    <p:sldId id="302" r:id="rId19"/>
    <p:sldId id="304" r:id="rId20"/>
    <p:sldId id="303" r:id="rId21"/>
    <p:sldId id="305" r:id="rId22"/>
    <p:sldId id="285" r:id="rId23"/>
    <p:sldId id="297" r:id="rId24"/>
    <p:sldId id="282" r:id="rId25"/>
    <p:sldId id="283" r:id="rId26"/>
    <p:sldId id="298" r:id="rId27"/>
    <p:sldId id="311" r:id="rId28"/>
    <p:sldId id="308" r:id="rId29"/>
    <p:sldId id="309" r:id="rId30"/>
    <p:sldId id="310" r:id="rId31"/>
    <p:sldId id="312" r:id="rId32"/>
    <p:sldId id="263" r:id="rId33"/>
    <p:sldId id="271" r:id="rId34"/>
    <p:sldId id="264" r:id="rId35"/>
    <p:sldId id="27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C32DD-CF94-4A52-98E2-0F8F35E9883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3109E-B1BE-4487-8C4A-9159D43C0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3109E-B1BE-4487-8C4A-9159D43C09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9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763C-2BD8-4387-8AEC-E86B2143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BDDB0-3F79-46EB-A1DD-789B7E619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832E-3442-4C12-9FB4-0BCD28AB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44ACB-59DA-4586-8B8F-688A8A91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BD618-B070-4BF8-8D46-B9A30CCE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9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6ED7-1E25-484F-AE8D-E953CDE1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A693D-8C00-4B00-BF9F-4AC27696B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DA698-4BB6-4BA3-A4F9-46C2F8F6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B2405-51F5-40F8-B244-90A482C0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9BBF9-C62C-47C7-B21C-5AA80143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8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B5F3B-4808-4EB6-87E9-EFE83E73D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CE49C-BA93-45D0-8973-E1DAFD758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93E3D-5BF7-4067-B216-EC33C614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8315-09DD-4F91-AC7C-2F247AF6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82B1F-3641-42EB-9A4D-4F034BEC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2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A59-01ED-4614-94AD-1D90007F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115E-3B4E-4E08-8F96-86ECFDD2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DB78D-C289-4A3E-A0FE-C3AAB65F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98431-30D5-49CD-AA05-2C3788FE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AD994-82C9-4155-B5AD-E659AECE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49FA-2A5C-4B67-B56F-CF2C230B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D0D3-4E70-4035-A68C-35E6A0BFA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2581-D8EF-40F1-85AA-329079A0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74786-9486-44B2-A013-1232F038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8244-C00C-4E77-8DEA-924FCCF7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3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576A-E124-42F6-BA51-63BDBF33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497D-4810-4413-B5BB-D1B752EE8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E6E16-ECB3-4D09-866C-7C5514207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33A5-BD38-4CA1-BE7D-2D1858E2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1BEA0-85CE-426C-B390-2C81D511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5A1D-C071-4E9E-A656-EE2E02A2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3D58-CE0F-44CF-A2C6-47229537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B4D76-25B6-4604-973A-AA6C7D7FB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4D515-0B3A-4D5D-BE27-15C396C58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5E122-E427-4730-B5A6-EE0C68DAD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F3232-03F3-40C1-89CE-7DC7F3A38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94270-1D84-48C8-87A0-D4C0666E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C8C54-BDA0-4D89-89C9-6C929C52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184C0-CB0D-451E-8139-A6F19144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F686-7971-493C-A9AC-FC1F051C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72CC3-06B3-4FD2-9007-2DB701B2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968A-AB69-4C73-89B5-1ED4AC77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C1693-4D74-4A62-8096-C7ED0D56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D812C-57BF-4013-932D-584BF656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6992B-0044-4A24-8FCD-B739BBC1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67C81-0B9F-4EE8-A3B9-EE94C572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2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BEEC-6F62-4472-BFAA-DD9D5D6B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0CEB6-AEBD-413F-920E-14D55033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C1234-E1A3-4EDB-AC6E-85AFD2395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5F700-260D-4CD5-A102-B3FFEA40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CBC59-6FD3-408B-B366-FC9180EA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062E7-1AE7-47A5-9C35-B10F2634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1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B982-765B-41D2-B6AD-F7955B0E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74B8A-8917-4FF0-9029-2044EFD07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94794-E6B4-4493-B9C3-1B032D6D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EA103-270A-4962-B6EC-531A3EE3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17CB0-89F8-4C6E-9F4A-56B5C0E6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45388-2484-4803-AB68-8F376BF8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3D9BB-90BF-417D-A428-99BBDFEA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A4656-9B06-4ED3-B538-1D30C5818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DD952-B978-4F85-A6A4-2304B7119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84E40-BC5A-464A-A2FA-F95112E5513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34C31-09FE-403F-9463-382FE5494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478D8-366C-43F7-93C0-41E11001B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0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elp.instagram.com/71781728498413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ns.googl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sector035.nl/" TargetMode="External"/><Relationship Id="rId3" Type="http://schemas.openxmlformats.org/officeDocument/2006/relationships/hyperlink" Target="https://en.wikipedia.org/wiki/Exif" TargetMode="External"/><Relationship Id="rId7" Type="http://schemas.openxmlformats.org/officeDocument/2006/relationships/hyperlink" Target="https://twitter.com/OsintStash" TargetMode="External"/><Relationship Id="rId2" Type="http://schemas.openxmlformats.org/officeDocument/2006/relationships/hyperlink" Target="https://en.wikipedia.org/wiki/Open-source_intellig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week-in-osint" TargetMode="External"/><Relationship Id="rId5" Type="http://schemas.openxmlformats.org/officeDocument/2006/relationships/hyperlink" Target="https://github.com/exiftool/exiftool" TargetMode="External"/><Relationship Id="rId4" Type="http://schemas.openxmlformats.org/officeDocument/2006/relationships/hyperlink" Target="https://en.wikipedia.org/wiki/ExifTool" TargetMode="External"/><Relationship Id="rId9" Type="http://schemas.openxmlformats.org/officeDocument/2006/relationships/hyperlink" Target="https://2gis.kz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C7CA-0FA9-4951-AEC7-9B554815D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8696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b="1" dirty="0"/>
            </a:br>
            <a:r>
              <a:rPr lang="en-US" b="1" dirty="0"/>
              <a:t>Ethical hacking and Penetration Testing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Information gathering. Open source intelligence (OSINT)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C8F8D-3010-4C13-87F6-67E41E97C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91" y="6308333"/>
            <a:ext cx="4236378" cy="31593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Author: Kutlymurat Mambetniyazov (@</a:t>
            </a:r>
            <a:r>
              <a:rPr lang="en-US" dirty="0" err="1"/>
              <a:t>manfromkz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847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remove location from your Instagram photos">
            <a:extLst>
              <a:ext uri="{FF2B5EF4-FFF2-40B4-BE49-F238E27FC236}">
                <a16:creationId xmlns:a16="http://schemas.microsoft.com/office/drawing/2014/main" id="{D0FD037E-F4B3-4C16-9432-268D0E63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0"/>
            <a:ext cx="7783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19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61A0-026D-4C3A-9911-695E783F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Instagram posts in same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94F9-6790-4639-936B-1C0C299A3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https://help.instagram.com/717817284984139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892E1-76C3-49B3-B67A-D38436EDA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3241"/>
            <a:ext cx="9906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3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E29-F5F6-4DB4-9714-15056F1B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Instagram profile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F5496-6E36-43A2-BEC5-B3ECC06D3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https://izoomyou.app/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EAFD8-7024-4095-B78A-023B78FAF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113" y="3044825"/>
            <a:ext cx="83343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4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C1E75D-C758-4136-B190-AD3D3EBD0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13" y="247581"/>
            <a:ext cx="10220173" cy="636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9778-73A8-4C2D-95D8-7210A0AC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Telegram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A187-DFA5-4EBF-8FA2-ED8E9305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getfb_bot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get_kontakt_bot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LeakCheckBot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findmekz_bot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get_kolesa_bot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0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6A6D-6EBA-43AC-9B01-9C93F664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Hunter.IO, finding company emails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BCBEA-CD32-4C8A-8FF8-A9DD60063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69" y="1597083"/>
            <a:ext cx="8794679" cy="47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35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875F-72A0-411F-9225-708E9872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lens, search what you see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AED0D-C8FB-41A9-9F04-DC386846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528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https://lens.google/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Google Chrome, right click on the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6132F-7422-47AE-9A6F-0DB7D5608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230" y="3646782"/>
            <a:ext cx="3957585" cy="284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16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4987-B216-4C1B-B5AB-C301D95B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Emailrep.io, find sites, where email registered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D3686D-BE8D-4307-B941-D5867E952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424" y="1825625"/>
            <a:ext cx="95751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3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82DC-48C3-4142-91D1-02E17F93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Haveibeenpwned.com, check password leak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C4D706-934D-4CA8-83BC-E52CEFAD8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342" y="1825625"/>
            <a:ext cx="88733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95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A19F-6444-4C0A-890E-CE1DBE47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Leakcheck.io, check password leak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5D4B04-1650-4D02-A832-D40647AD5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350" y="1825625"/>
            <a:ext cx="7621603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8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E8D1-D0B6-4AE6-B09D-696820CE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/>
                <a:cs typeface="Calibri"/>
              </a:rPr>
              <a:t>Identifying the goals of lesson</a:t>
            </a:r>
            <a:endParaRPr lang="en-US" dirty="0">
              <a:latin typeface="Calibri Light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28C7-B0D3-47A1-8578-57A7D8F0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Understanding basic terms</a:t>
            </a:r>
          </a:p>
          <a:p>
            <a:r>
              <a:rPr lang="en-US" dirty="0">
                <a:cs typeface="Calibri"/>
              </a:rPr>
              <a:t>Understanding EXIF</a:t>
            </a:r>
            <a:endParaRPr lang="en-US" dirty="0"/>
          </a:p>
          <a:p>
            <a:r>
              <a:rPr lang="en-US" dirty="0">
                <a:cs typeface="Calibri"/>
              </a:rPr>
              <a:t>Practicing OSINT tools</a:t>
            </a:r>
          </a:p>
          <a:p>
            <a:r>
              <a:rPr lang="en-US" dirty="0">
                <a:cs typeface="Calibri"/>
              </a:rPr>
              <a:t>Practicing </a:t>
            </a:r>
            <a:r>
              <a:rPr lang="en-US" dirty="0" err="1">
                <a:cs typeface="Calibri"/>
              </a:rPr>
              <a:t>Maltego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086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CF96-BF25-48FE-9EEB-D7D44010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Dehashed.com, check password leak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5F0E-DF6B-4F08-89BF-FE7F23991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https://dehashed.com/</a:t>
            </a:r>
          </a:p>
        </p:txBody>
      </p:sp>
    </p:spTree>
    <p:extLst>
      <p:ext uri="{BB962C8B-B14F-4D97-AF65-F5344CB8AC3E}">
        <p14:creationId xmlns:p14="http://schemas.microsoft.com/office/powerpoint/2010/main" val="3519567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5BDD-9EFF-448B-B445-BBD69E4D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Searchcode.com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40F539-DA22-435E-986F-153A5B79E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896" y="1825624"/>
            <a:ext cx="8367686" cy="455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82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F3F5-130A-41DE-AF1F-96DE6ECE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Torrent download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668CF-157C-4754-B9D1-D9E8E1AB4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https://iknowwhatyoudownload.com/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E0493-69CE-400A-B104-5D12C566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8683"/>
            <a:ext cx="10838857" cy="305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88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C52A-7371-4E1D-BC79-D45C5A96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archive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5CC9D-E7C3-4585-8CE4-F8652B3F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https://web.archive.org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B01D3-A325-4607-AE9C-9ABB1AA16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55" y="2831299"/>
            <a:ext cx="10181690" cy="37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36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834F-6324-47C0-BE63-AA22D562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A5BE4-0D98-4793-A08C-AFFA9A46F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https://www.shodan.io/</a:t>
            </a:r>
          </a:p>
          <a:p>
            <a:r>
              <a:rPr lang="en-US" dirty="0"/>
              <a:t>https://spyse.com/</a:t>
            </a:r>
          </a:p>
          <a:p>
            <a:r>
              <a:rPr lang="en-US" dirty="0"/>
              <a:t>https://search.censys.io/</a:t>
            </a:r>
          </a:p>
          <a:p>
            <a:r>
              <a:rPr lang="en-US" dirty="0"/>
              <a:t>https://viewdns.info/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07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2688-2BA1-4A37-AC69-95C4DF83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93365-A757-4D3A-AC64-F88D9265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https://www.osintme.com/index.php/2021/01/16/ultimate-osint-with-shodan-100-great-shodan-queries/</a:t>
            </a:r>
          </a:p>
          <a:p>
            <a:r>
              <a:rPr lang="en-US" dirty="0"/>
              <a:t>https://www.exploit-db.com/google-hacking-database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48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2CA6-A4DE-43A4-B55D-71C54965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OSINT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669FE-B453-4A49-9FD9-59CE892CF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https://medium.com/week-in-osint</a:t>
            </a:r>
          </a:p>
          <a:p>
            <a:r>
              <a:rPr lang="en-US" dirty="0"/>
              <a:t>https://twitter.com/OsintStash</a:t>
            </a:r>
          </a:p>
          <a:p>
            <a:r>
              <a:rPr lang="en-US" dirty="0"/>
              <a:t>https://sector035.nl/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0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B32A-0B56-404A-8092-918ED3F3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87" y="2502150"/>
            <a:ext cx="10515600" cy="1325563"/>
          </a:xfrm>
        </p:spPr>
        <p:txBody>
          <a:bodyPr/>
          <a:lstStyle/>
          <a:p>
            <a:r>
              <a:rPr lang="en-US" dirty="0"/>
              <a:t>How to hide phone number and email?</a:t>
            </a:r>
          </a:p>
        </p:txBody>
      </p:sp>
    </p:spTree>
    <p:extLst>
      <p:ext uri="{BB962C8B-B14F-4D97-AF65-F5344CB8AC3E}">
        <p14:creationId xmlns:p14="http://schemas.microsoft.com/office/powerpoint/2010/main" val="185540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73EF-6008-474A-BFD8-F5141DC7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Temp-mail.org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D4778E-27F3-4337-8EA4-2218FDAF0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443" y="1690688"/>
            <a:ext cx="831830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97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1D34-8A06-4901-86FB-1A00DCB5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Getfreesmsnumber.com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3C1A79-B634-464A-BCF3-33492FEFF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758" y="1690688"/>
            <a:ext cx="7741236" cy="470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3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020F-3B59-4D98-AC52-8AE13BF3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FE1F-82CB-4DDE-B04E-6AA6D4BDD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Reconnaissance – you connect to the objects of scope</a:t>
            </a:r>
          </a:p>
          <a:p>
            <a:r>
              <a:rPr lang="en-US" dirty="0"/>
              <a:t>Passive Reconnaissance – you don’t connect to the objects of scope</a:t>
            </a:r>
          </a:p>
        </p:txBody>
      </p:sp>
    </p:spTree>
    <p:extLst>
      <p:ext uri="{BB962C8B-B14F-4D97-AF65-F5344CB8AC3E}">
        <p14:creationId xmlns:p14="http://schemas.microsoft.com/office/powerpoint/2010/main" val="3156050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EBAC-0816-4D0B-8418-F1BE2B25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SMS receive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D248-FB93-4766-9C33-A2B5B6D9B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http://freeonlinephone.org</a:t>
            </a:r>
          </a:p>
          <a:p>
            <a:r>
              <a:rPr lang="en-US" dirty="0"/>
              <a:t>http://sms-receive.net </a:t>
            </a:r>
          </a:p>
          <a:p>
            <a:r>
              <a:rPr lang="en-US" dirty="0"/>
              <a:t>http://smsreceivefree.com </a:t>
            </a:r>
          </a:p>
          <a:p>
            <a:r>
              <a:rPr lang="en-US" dirty="0"/>
              <a:t>http://receive-a-sms.com </a:t>
            </a:r>
          </a:p>
          <a:p>
            <a:r>
              <a:rPr lang="en-US" dirty="0"/>
              <a:t>http://receivefreesms.com </a:t>
            </a:r>
          </a:p>
          <a:p>
            <a:r>
              <a:rPr lang="en-US" dirty="0"/>
              <a:t>http://freephonenum.com </a:t>
            </a:r>
          </a:p>
          <a:p>
            <a:r>
              <a:rPr lang="en-US" dirty="0"/>
              <a:t>http://receive-smss.com </a:t>
            </a:r>
          </a:p>
          <a:p>
            <a:r>
              <a:rPr lang="en-US" dirty="0"/>
              <a:t>http://receivetxt.com and etc.</a:t>
            </a:r>
          </a:p>
        </p:txBody>
      </p:sp>
    </p:spTree>
    <p:extLst>
      <p:ext uri="{BB962C8B-B14F-4D97-AF65-F5344CB8AC3E}">
        <p14:creationId xmlns:p14="http://schemas.microsoft.com/office/powerpoint/2010/main" val="1419430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DDC6-F837-4045-802D-3752A825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Maltego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9410-D132-42EC-88BC-5854C0E9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Maltego</a:t>
            </a:r>
            <a:r>
              <a:rPr lang="en-US" dirty="0"/>
              <a:t> is software used for open-source intelligence and forensics. </a:t>
            </a:r>
            <a:r>
              <a:rPr lang="en-US" dirty="0" err="1"/>
              <a:t>Maltego</a:t>
            </a:r>
            <a:r>
              <a:rPr lang="en-US" dirty="0"/>
              <a:t> focuses on providing a library of transforms for discovery of data from open sources, and visualizing that information in a graph format, suitable for link analysis and data mining.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https://en.wikipedia.org/wiki/Maltego</a:t>
            </a:r>
          </a:p>
          <a:p>
            <a:pPr algn="just"/>
            <a:r>
              <a:rPr lang="en-US" dirty="0"/>
              <a:t>https://www.maltego.com/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Practice: https://www.youtube.com/watch?v=D2rutsb-ft0</a:t>
            </a:r>
          </a:p>
        </p:txBody>
      </p:sp>
    </p:spTree>
    <p:extLst>
      <p:ext uri="{BB962C8B-B14F-4D97-AF65-F5344CB8AC3E}">
        <p14:creationId xmlns:p14="http://schemas.microsoft.com/office/powerpoint/2010/main" val="574009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765A-CFC2-49DE-8F3D-A55D062B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357" y="2770187"/>
            <a:ext cx="451485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57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5550-9889-4096-A1B1-FB4A72A7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Homework for the next lesson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CE4E-3340-4596-97C5-9BCCB7AB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Find the exact name (in </a:t>
            </a:r>
            <a:r>
              <a:rPr lang="en-US" dirty="0" err="1">
                <a:ea typeface="+mn-lt"/>
                <a:cs typeface="+mn-lt"/>
              </a:rPr>
              <a:t>latin</a:t>
            </a:r>
            <a:r>
              <a:rPr lang="en-US" dirty="0">
                <a:ea typeface="+mn-lt"/>
                <a:cs typeface="+mn-lt"/>
              </a:rPr>
              <a:t>) of this flower: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https://murat.one/wp-content/uploads/2022/02/flower.jpg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/>
              <a:t>Find the exact point, where this photo was taken:</a:t>
            </a:r>
          </a:p>
          <a:p>
            <a:pPr marL="0" indent="0">
              <a:buNone/>
            </a:pPr>
            <a:r>
              <a:rPr lang="en-US" dirty="0"/>
              <a:t>https://murat.one/wp-content/uploads/2022/02/test.jpg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all information related to the phrase “@</a:t>
            </a:r>
            <a:r>
              <a:rPr lang="en-US" dirty="0" err="1"/>
              <a:t>manfromkz</a:t>
            </a:r>
            <a:r>
              <a:rPr lang="en-US" dirty="0"/>
              <a:t>” using </a:t>
            </a:r>
            <a:r>
              <a:rPr lang="en-US" dirty="0" err="1"/>
              <a:t>Maltego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5785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8439-3E25-4C32-8666-8EB4C0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Feedback: did we achieved the goals of our lesson?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86C4-FFB0-4DF4-9FF9-4D565CD5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Discussion 5-10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35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1592-09FF-43BD-BAB6-F2AD6109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B3B33-81A6-4B71-B9B1-3807F3294B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608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2"/>
              </a:rPr>
              <a:t>https://en.wikipedia.org/wiki/Open-source_intelligence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https://en.wikipedia.org/wiki/Exif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https://en.wikipedia.org/wiki/ExifTool</a:t>
            </a:r>
            <a:endParaRPr lang="en-US" dirty="0"/>
          </a:p>
          <a:p>
            <a:r>
              <a:rPr lang="en-US" dirty="0">
                <a:hlinkClick r:id="rId5"/>
              </a:rPr>
              <a:t>https://github.com/exiftool/exiftool</a:t>
            </a:r>
            <a:endParaRPr lang="en-US" dirty="0"/>
          </a:p>
          <a:p>
            <a:r>
              <a:rPr lang="en-US" dirty="0">
                <a:hlinkClick r:id="rId6"/>
              </a:rPr>
              <a:t>https://medium.com/week-in-osint</a:t>
            </a:r>
            <a:endParaRPr lang="en-US" dirty="0"/>
          </a:p>
          <a:p>
            <a:r>
              <a:rPr lang="en-US" dirty="0">
                <a:hlinkClick r:id="rId7"/>
              </a:rPr>
              <a:t>https://twitter.com/OsintStash</a:t>
            </a:r>
            <a:endParaRPr lang="en-US" dirty="0"/>
          </a:p>
          <a:p>
            <a:r>
              <a:rPr lang="en-US" dirty="0">
                <a:hlinkClick r:id="rId8"/>
              </a:rPr>
              <a:t>https://sector035.nl/</a:t>
            </a:r>
            <a:endParaRPr lang="en-US" dirty="0"/>
          </a:p>
          <a:p>
            <a:r>
              <a:rPr lang="en-US" dirty="0">
                <a:hlinkClick r:id="rId9"/>
              </a:rPr>
              <a:t>https://2gis.kz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020F-3B59-4D98-AC52-8AE13BF3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information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FE1F-82CB-4DDE-B04E-6AA6D4BDD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Nmap</a:t>
            </a:r>
          </a:p>
          <a:p>
            <a:r>
              <a:rPr lang="en-US" dirty="0"/>
              <a:t>DNS enumeration</a:t>
            </a:r>
          </a:p>
          <a:p>
            <a:r>
              <a:rPr lang="en-US" dirty="0"/>
              <a:t>SMB enumeration</a:t>
            </a:r>
          </a:p>
          <a:p>
            <a:r>
              <a:rPr lang="en-US" dirty="0"/>
              <a:t>NFS enumeration and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2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020F-3B59-4D98-AC52-8AE13BF3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information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FE1F-82CB-4DDE-B04E-6AA6D4BDD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OSINT</a:t>
            </a:r>
          </a:p>
          <a:p>
            <a:r>
              <a:rPr lang="en-US" dirty="0"/>
              <a:t>Google Hacking</a:t>
            </a:r>
          </a:p>
          <a:p>
            <a:r>
              <a:rPr lang="en-US" dirty="0"/>
              <a:t>Shodan.io, Censys.io</a:t>
            </a:r>
          </a:p>
          <a:p>
            <a:r>
              <a:rPr lang="en-US" dirty="0" err="1"/>
              <a:t>Web.Archive.Org</a:t>
            </a:r>
            <a:r>
              <a:rPr lang="en-US" dirty="0"/>
              <a:t> and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5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5547-E292-44A4-9190-78952852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OSINT?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71A7-B3DC-4A52-933F-7C7290E5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Open-source intelligence (OSINT) </a:t>
            </a:r>
            <a:r>
              <a:rPr lang="en-US" dirty="0"/>
              <a:t>is a multi-factor (qualitative, quantitative) methodology for collecting, analyzing and making decisions about data accessible in publicly available sources to be used in an intelligence context.</a:t>
            </a:r>
          </a:p>
        </p:txBody>
      </p:sp>
    </p:spTree>
    <p:extLst>
      <p:ext uri="{BB962C8B-B14F-4D97-AF65-F5344CB8AC3E}">
        <p14:creationId xmlns:p14="http://schemas.microsoft.com/office/powerpoint/2010/main" val="47725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6E86-21AA-4AF2-B58D-CA9798CB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OSINT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3A4F-23C4-41E4-BD1F-C2254326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https://osintframework.com/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B35BF-7751-4819-919C-DDACA0070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42" y="2774946"/>
            <a:ext cx="9013754" cy="340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5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4786-B050-4F5A-99BC-37B91CA6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EXIF?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F33E-0B0C-4000-84A2-60070D924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Exchangeable image file format (officially </a:t>
            </a:r>
            <a:r>
              <a:rPr lang="en-US" b="1" dirty="0" err="1"/>
              <a:t>Exif</a:t>
            </a:r>
            <a:r>
              <a:rPr lang="en-US" b="1" dirty="0"/>
              <a:t>, according to JEIDA/JEITA/CIPA specifications) </a:t>
            </a:r>
            <a:r>
              <a:rPr lang="en-US" dirty="0"/>
              <a:t>is a standard that specifies the formats for images, sound, and ancillary tags used by digital cameras (including smartphones), scanners and other systems handling image and sound files recorded by digital cameras.</a:t>
            </a:r>
          </a:p>
        </p:txBody>
      </p:sp>
    </p:spTree>
    <p:extLst>
      <p:ext uri="{BB962C8B-B14F-4D97-AF65-F5344CB8AC3E}">
        <p14:creationId xmlns:p14="http://schemas.microsoft.com/office/powerpoint/2010/main" val="311821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9CD9-C018-4C66-9D76-A173CC8F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ExifTool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13DB-C60A-4BC8-A690-A4944210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ExifTool</a:t>
            </a:r>
            <a:r>
              <a:rPr lang="en-US" dirty="0"/>
              <a:t> is a customizable set of Perl modules plus a full-featured command-line application for reading and writing meta information</a:t>
            </a:r>
          </a:p>
          <a:p>
            <a:endParaRPr lang="en-US" dirty="0"/>
          </a:p>
          <a:p>
            <a:r>
              <a:rPr lang="en-US" dirty="0"/>
              <a:t>https://en.wikipedia.org/wiki/ExifTool </a:t>
            </a:r>
          </a:p>
          <a:p>
            <a:r>
              <a:rPr lang="en-US" dirty="0"/>
              <a:t>https://github.com/exiftool/exiftool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3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741</Words>
  <Application>Microsoft Office PowerPoint</Application>
  <PresentationFormat>Widescreen</PresentationFormat>
  <Paragraphs>111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   Ethical hacking and Penetration Testing  Information gathering. Open source intelligence (OSINT)</vt:lpstr>
      <vt:lpstr>Identifying the goals of lesson</vt:lpstr>
      <vt:lpstr>Information gathering</vt:lpstr>
      <vt:lpstr>Active information gathering</vt:lpstr>
      <vt:lpstr>Passive information gathering</vt:lpstr>
      <vt:lpstr>What is OSINT?</vt:lpstr>
      <vt:lpstr>OSINT Framework</vt:lpstr>
      <vt:lpstr>What is EXIF?</vt:lpstr>
      <vt:lpstr>ExifTool</vt:lpstr>
      <vt:lpstr>PowerPoint Presentation</vt:lpstr>
      <vt:lpstr>Search Instagram posts in same location</vt:lpstr>
      <vt:lpstr>Download Instagram profile picture</vt:lpstr>
      <vt:lpstr>PowerPoint Presentation</vt:lpstr>
      <vt:lpstr>Telegram bots</vt:lpstr>
      <vt:lpstr>Hunter.IO, finding company emails</vt:lpstr>
      <vt:lpstr>Google lens, search what you see</vt:lpstr>
      <vt:lpstr>Emailrep.io, find sites, where email registered</vt:lpstr>
      <vt:lpstr>Haveibeenpwned.com, check password leak</vt:lpstr>
      <vt:lpstr>Leakcheck.io, check password leak</vt:lpstr>
      <vt:lpstr>Dehashed.com, check password leak</vt:lpstr>
      <vt:lpstr>Searchcode.com</vt:lpstr>
      <vt:lpstr>Torrent download detector</vt:lpstr>
      <vt:lpstr>Web archive</vt:lpstr>
      <vt:lpstr>Other tools</vt:lpstr>
      <vt:lpstr>Useful queries</vt:lpstr>
      <vt:lpstr>Other OSINT resources</vt:lpstr>
      <vt:lpstr>How to hide phone number and email?</vt:lpstr>
      <vt:lpstr>Temp-mail.org</vt:lpstr>
      <vt:lpstr>Getfreesmsnumber.com</vt:lpstr>
      <vt:lpstr>Other SMS receive services</vt:lpstr>
      <vt:lpstr>Maltego</vt:lpstr>
      <vt:lpstr>Any questions?</vt:lpstr>
      <vt:lpstr>Homework for the next lesson</vt:lpstr>
      <vt:lpstr>Feedback: did we achieved the goals of our lesson?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Kutlymurat Mambetniyazov</dc:creator>
  <cp:lastModifiedBy>Kutlymurat Mambetniyazov</cp:lastModifiedBy>
  <cp:revision>108</cp:revision>
  <dcterms:created xsi:type="dcterms:W3CDTF">2021-11-27T16:40:35Z</dcterms:created>
  <dcterms:modified xsi:type="dcterms:W3CDTF">2022-02-02T17:50:49Z</dcterms:modified>
</cp:coreProperties>
</file>