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0" r:id="rId2"/>
    <p:sldId id="261" r:id="rId3"/>
    <p:sldId id="291" r:id="rId4"/>
    <p:sldId id="301" r:id="rId5"/>
    <p:sldId id="308" r:id="rId6"/>
    <p:sldId id="296" r:id="rId7"/>
    <p:sldId id="276" r:id="rId8"/>
    <p:sldId id="292" r:id="rId9"/>
    <p:sldId id="293" r:id="rId10"/>
    <p:sldId id="294" r:id="rId11"/>
    <p:sldId id="302" r:id="rId12"/>
    <p:sldId id="265" r:id="rId13"/>
    <p:sldId id="300" r:id="rId14"/>
    <p:sldId id="312" r:id="rId15"/>
    <p:sldId id="297" r:id="rId16"/>
    <p:sldId id="298" r:id="rId17"/>
    <p:sldId id="313" r:id="rId18"/>
    <p:sldId id="299" r:id="rId19"/>
    <p:sldId id="295" r:id="rId20"/>
    <p:sldId id="309" r:id="rId21"/>
    <p:sldId id="310" r:id="rId22"/>
    <p:sldId id="311" r:id="rId23"/>
    <p:sldId id="304" r:id="rId24"/>
    <p:sldId id="306" r:id="rId25"/>
    <p:sldId id="307" r:id="rId26"/>
    <p:sldId id="305" r:id="rId27"/>
    <p:sldId id="263" r:id="rId28"/>
    <p:sldId id="271" r:id="rId29"/>
    <p:sldId id="264" r:id="rId30"/>
    <p:sldId id="2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102BC-97A6-429C-ACB7-A50DF0669299}" type="datetimeFigureOut">
              <a:rPr lang="en-US" smtClean="0"/>
              <a:t>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03757-AFDA-46FB-923C-DABFEBC8F983}" type="slidenum">
              <a:rPr lang="en-US" smtClean="0"/>
              <a:t>‹#›</a:t>
            </a:fld>
            <a:endParaRPr lang="en-US"/>
          </a:p>
        </p:txBody>
      </p:sp>
    </p:spTree>
    <p:extLst>
      <p:ext uri="{BB962C8B-B14F-4D97-AF65-F5344CB8AC3E}">
        <p14:creationId xmlns:p14="http://schemas.microsoft.com/office/powerpoint/2010/main" val="2529526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763C-2BD8-4387-8AEC-E86B214324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FBDDB0-3F79-46EB-A1DD-789B7E6193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E5832E-3442-4C12-9FB4-0BCD28AB5957}"/>
              </a:ext>
            </a:extLst>
          </p:cNvPr>
          <p:cNvSpPr>
            <a:spLocks noGrp="1"/>
          </p:cNvSpPr>
          <p:nvPr>
            <p:ph type="dt" sz="half" idx="10"/>
          </p:nvPr>
        </p:nvSpPr>
        <p:spPr/>
        <p:txBody>
          <a:bodyPr/>
          <a:lstStyle/>
          <a:p>
            <a:fld id="{09184E40-BC5A-464A-A2FA-F95112E55137}" type="datetimeFigureOut">
              <a:rPr lang="en-US" smtClean="0"/>
              <a:t>2/8/2022</a:t>
            </a:fld>
            <a:endParaRPr lang="en-US"/>
          </a:p>
        </p:txBody>
      </p:sp>
      <p:sp>
        <p:nvSpPr>
          <p:cNvPr id="5" name="Footer Placeholder 4">
            <a:extLst>
              <a:ext uri="{FF2B5EF4-FFF2-40B4-BE49-F238E27FC236}">
                <a16:creationId xmlns:a16="http://schemas.microsoft.com/office/drawing/2014/main" id="{84D44ACB-59DA-4586-8B8F-688A8A915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BD618-B070-4BF8-8D46-B9A30CCEFD69}"/>
              </a:ext>
            </a:extLst>
          </p:cNvPr>
          <p:cNvSpPr>
            <a:spLocks noGrp="1"/>
          </p:cNvSpPr>
          <p:nvPr>
            <p:ph type="sldNum" sz="quarter" idx="12"/>
          </p:nvPr>
        </p:nvSpPr>
        <p:spPr/>
        <p:txBody>
          <a:bodyPr/>
          <a:lstStyle/>
          <a:p>
            <a:fld id="{C192B7BC-0EC8-4EE7-97CB-D6E92E081BD4}" type="slidenum">
              <a:rPr lang="en-US" smtClean="0"/>
              <a:t>‹#›</a:t>
            </a:fld>
            <a:endParaRPr lang="en-US"/>
          </a:p>
        </p:txBody>
      </p:sp>
    </p:spTree>
    <p:extLst>
      <p:ext uri="{BB962C8B-B14F-4D97-AF65-F5344CB8AC3E}">
        <p14:creationId xmlns:p14="http://schemas.microsoft.com/office/powerpoint/2010/main" val="203459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6ED7-1E25-484F-AE8D-E953CDE150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CA693D-8C00-4B00-BF9F-4AC27696B6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DA698-4BB6-4BA3-A4F9-46C2F8F6C6DE}"/>
              </a:ext>
            </a:extLst>
          </p:cNvPr>
          <p:cNvSpPr>
            <a:spLocks noGrp="1"/>
          </p:cNvSpPr>
          <p:nvPr>
            <p:ph type="dt" sz="half" idx="10"/>
          </p:nvPr>
        </p:nvSpPr>
        <p:spPr/>
        <p:txBody>
          <a:bodyPr/>
          <a:lstStyle/>
          <a:p>
            <a:fld id="{09184E40-BC5A-464A-A2FA-F95112E55137}" type="datetimeFigureOut">
              <a:rPr lang="en-US" smtClean="0"/>
              <a:t>2/8/2022</a:t>
            </a:fld>
            <a:endParaRPr lang="en-US"/>
          </a:p>
        </p:txBody>
      </p:sp>
      <p:sp>
        <p:nvSpPr>
          <p:cNvPr id="5" name="Footer Placeholder 4">
            <a:extLst>
              <a:ext uri="{FF2B5EF4-FFF2-40B4-BE49-F238E27FC236}">
                <a16:creationId xmlns:a16="http://schemas.microsoft.com/office/drawing/2014/main" id="{F8AB2405-51F5-40F8-B244-90A482C08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9BBF9-C62C-47C7-B21C-5AA80143C19B}"/>
              </a:ext>
            </a:extLst>
          </p:cNvPr>
          <p:cNvSpPr>
            <a:spLocks noGrp="1"/>
          </p:cNvSpPr>
          <p:nvPr>
            <p:ph type="sldNum" sz="quarter" idx="12"/>
          </p:nvPr>
        </p:nvSpPr>
        <p:spPr/>
        <p:txBody>
          <a:bodyPr/>
          <a:lstStyle/>
          <a:p>
            <a:fld id="{C192B7BC-0EC8-4EE7-97CB-D6E92E081BD4}" type="slidenum">
              <a:rPr lang="en-US" smtClean="0"/>
              <a:t>‹#›</a:t>
            </a:fld>
            <a:endParaRPr lang="en-US"/>
          </a:p>
        </p:txBody>
      </p:sp>
    </p:spTree>
    <p:extLst>
      <p:ext uri="{BB962C8B-B14F-4D97-AF65-F5344CB8AC3E}">
        <p14:creationId xmlns:p14="http://schemas.microsoft.com/office/powerpoint/2010/main" val="327278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CB5F3B-4808-4EB6-87E9-EFE83E73DF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7CE49C-BA93-45D0-8973-E1DAFD7589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93E3D-5BF7-4067-B216-EC33C61444E3}"/>
              </a:ext>
            </a:extLst>
          </p:cNvPr>
          <p:cNvSpPr>
            <a:spLocks noGrp="1"/>
          </p:cNvSpPr>
          <p:nvPr>
            <p:ph type="dt" sz="half" idx="10"/>
          </p:nvPr>
        </p:nvSpPr>
        <p:spPr/>
        <p:txBody>
          <a:bodyPr/>
          <a:lstStyle/>
          <a:p>
            <a:fld id="{09184E40-BC5A-464A-A2FA-F95112E55137}" type="datetimeFigureOut">
              <a:rPr lang="en-US" smtClean="0"/>
              <a:t>2/8/2022</a:t>
            </a:fld>
            <a:endParaRPr lang="en-US"/>
          </a:p>
        </p:txBody>
      </p:sp>
      <p:sp>
        <p:nvSpPr>
          <p:cNvPr id="5" name="Footer Placeholder 4">
            <a:extLst>
              <a:ext uri="{FF2B5EF4-FFF2-40B4-BE49-F238E27FC236}">
                <a16:creationId xmlns:a16="http://schemas.microsoft.com/office/drawing/2014/main" id="{E3C48315-09DD-4F91-AC7C-2F247AF64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182B1F-3641-42EB-9A4D-4F034BEC99B4}"/>
              </a:ext>
            </a:extLst>
          </p:cNvPr>
          <p:cNvSpPr>
            <a:spLocks noGrp="1"/>
          </p:cNvSpPr>
          <p:nvPr>
            <p:ph type="sldNum" sz="quarter" idx="12"/>
          </p:nvPr>
        </p:nvSpPr>
        <p:spPr/>
        <p:txBody>
          <a:bodyPr/>
          <a:lstStyle/>
          <a:p>
            <a:fld id="{C192B7BC-0EC8-4EE7-97CB-D6E92E081BD4}" type="slidenum">
              <a:rPr lang="en-US" smtClean="0"/>
              <a:t>‹#›</a:t>
            </a:fld>
            <a:endParaRPr lang="en-US"/>
          </a:p>
        </p:txBody>
      </p:sp>
    </p:spTree>
    <p:extLst>
      <p:ext uri="{BB962C8B-B14F-4D97-AF65-F5344CB8AC3E}">
        <p14:creationId xmlns:p14="http://schemas.microsoft.com/office/powerpoint/2010/main" val="76332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A59-01ED-4614-94AD-1D90007FC3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1115E-3B4E-4E08-8F96-86ECFDD22B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DB78D-C289-4A3E-A0FE-C3AAB65F2A46}"/>
              </a:ext>
            </a:extLst>
          </p:cNvPr>
          <p:cNvSpPr>
            <a:spLocks noGrp="1"/>
          </p:cNvSpPr>
          <p:nvPr>
            <p:ph type="dt" sz="half" idx="10"/>
          </p:nvPr>
        </p:nvSpPr>
        <p:spPr/>
        <p:txBody>
          <a:bodyPr/>
          <a:lstStyle/>
          <a:p>
            <a:fld id="{09184E40-BC5A-464A-A2FA-F95112E55137}" type="datetimeFigureOut">
              <a:rPr lang="en-US" smtClean="0"/>
              <a:t>2/8/2022</a:t>
            </a:fld>
            <a:endParaRPr lang="en-US"/>
          </a:p>
        </p:txBody>
      </p:sp>
      <p:sp>
        <p:nvSpPr>
          <p:cNvPr id="5" name="Footer Placeholder 4">
            <a:extLst>
              <a:ext uri="{FF2B5EF4-FFF2-40B4-BE49-F238E27FC236}">
                <a16:creationId xmlns:a16="http://schemas.microsoft.com/office/drawing/2014/main" id="{4BD98431-30D5-49CD-AA05-2C3788FE4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AD994-82C9-4155-B5AD-E659AECE6BE5}"/>
              </a:ext>
            </a:extLst>
          </p:cNvPr>
          <p:cNvSpPr>
            <a:spLocks noGrp="1"/>
          </p:cNvSpPr>
          <p:nvPr>
            <p:ph type="sldNum" sz="quarter" idx="12"/>
          </p:nvPr>
        </p:nvSpPr>
        <p:spPr/>
        <p:txBody>
          <a:bodyPr/>
          <a:lstStyle/>
          <a:p>
            <a:fld id="{C192B7BC-0EC8-4EE7-97CB-D6E92E081BD4}" type="slidenum">
              <a:rPr lang="en-US" smtClean="0"/>
              <a:t>‹#›</a:t>
            </a:fld>
            <a:endParaRPr lang="en-US"/>
          </a:p>
        </p:txBody>
      </p:sp>
    </p:spTree>
    <p:extLst>
      <p:ext uri="{BB962C8B-B14F-4D97-AF65-F5344CB8AC3E}">
        <p14:creationId xmlns:p14="http://schemas.microsoft.com/office/powerpoint/2010/main" val="2793381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49FA-2A5C-4B67-B56F-CF2C230B9C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1BD0D3-4E70-4035-A68C-35E6A0BFA0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0E2581-D8EF-40F1-85AA-329079A0319A}"/>
              </a:ext>
            </a:extLst>
          </p:cNvPr>
          <p:cNvSpPr>
            <a:spLocks noGrp="1"/>
          </p:cNvSpPr>
          <p:nvPr>
            <p:ph type="dt" sz="half" idx="10"/>
          </p:nvPr>
        </p:nvSpPr>
        <p:spPr/>
        <p:txBody>
          <a:bodyPr/>
          <a:lstStyle/>
          <a:p>
            <a:fld id="{09184E40-BC5A-464A-A2FA-F95112E55137}" type="datetimeFigureOut">
              <a:rPr lang="en-US" smtClean="0"/>
              <a:t>2/8/2022</a:t>
            </a:fld>
            <a:endParaRPr lang="en-US"/>
          </a:p>
        </p:txBody>
      </p:sp>
      <p:sp>
        <p:nvSpPr>
          <p:cNvPr id="5" name="Footer Placeholder 4">
            <a:extLst>
              <a:ext uri="{FF2B5EF4-FFF2-40B4-BE49-F238E27FC236}">
                <a16:creationId xmlns:a16="http://schemas.microsoft.com/office/drawing/2014/main" id="{15674786-9486-44B2-A013-1232F03840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18244-C00C-4E77-8DEA-924FCCF72E6D}"/>
              </a:ext>
            </a:extLst>
          </p:cNvPr>
          <p:cNvSpPr>
            <a:spLocks noGrp="1"/>
          </p:cNvSpPr>
          <p:nvPr>
            <p:ph type="sldNum" sz="quarter" idx="12"/>
          </p:nvPr>
        </p:nvSpPr>
        <p:spPr/>
        <p:txBody>
          <a:bodyPr/>
          <a:lstStyle/>
          <a:p>
            <a:fld id="{C192B7BC-0EC8-4EE7-97CB-D6E92E081BD4}" type="slidenum">
              <a:rPr lang="en-US" smtClean="0"/>
              <a:t>‹#›</a:t>
            </a:fld>
            <a:endParaRPr lang="en-US"/>
          </a:p>
        </p:txBody>
      </p:sp>
    </p:spTree>
    <p:extLst>
      <p:ext uri="{BB962C8B-B14F-4D97-AF65-F5344CB8AC3E}">
        <p14:creationId xmlns:p14="http://schemas.microsoft.com/office/powerpoint/2010/main" val="2954430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576A-E124-42F6-BA51-63BDBF338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C2497D-4810-4413-B5BB-D1B752EE84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BE6E16-ECB3-4D09-866C-7C5514207C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DD33A5-BD38-4CA1-BE7D-2D1858E2FCA6}"/>
              </a:ext>
            </a:extLst>
          </p:cNvPr>
          <p:cNvSpPr>
            <a:spLocks noGrp="1"/>
          </p:cNvSpPr>
          <p:nvPr>
            <p:ph type="dt" sz="half" idx="10"/>
          </p:nvPr>
        </p:nvSpPr>
        <p:spPr/>
        <p:txBody>
          <a:bodyPr/>
          <a:lstStyle/>
          <a:p>
            <a:fld id="{09184E40-BC5A-464A-A2FA-F95112E55137}" type="datetimeFigureOut">
              <a:rPr lang="en-US" smtClean="0"/>
              <a:t>2/8/2022</a:t>
            </a:fld>
            <a:endParaRPr lang="en-US"/>
          </a:p>
        </p:txBody>
      </p:sp>
      <p:sp>
        <p:nvSpPr>
          <p:cNvPr id="6" name="Footer Placeholder 5">
            <a:extLst>
              <a:ext uri="{FF2B5EF4-FFF2-40B4-BE49-F238E27FC236}">
                <a16:creationId xmlns:a16="http://schemas.microsoft.com/office/drawing/2014/main" id="{2A81BEA0-85CE-426C-B390-2C81D511E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55A1D-C071-4E9E-A656-EE2E02A26BBC}"/>
              </a:ext>
            </a:extLst>
          </p:cNvPr>
          <p:cNvSpPr>
            <a:spLocks noGrp="1"/>
          </p:cNvSpPr>
          <p:nvPr>
            <p:ph type="sldNum" sz="quarter" idx="12"/>
          </p:nvPr>
        </p:nvSpPr>
        <p:spPr/>
        <p:txBody>
          <a:bodyPr/>
          <a:lstStyle/>
          <a:p>
            <a:fld id="{C192B7BC-0EC8-4EE7-97CB-D6E92E081BD4}" type="slidenum">
              <a:rPr lang="en-US" smtClean="0"/>
              <a:t>‹#›</a:t>
            </a:fld>
            <a:endParaRPr lang="en-US"/>
          </a:p>
        </p:txBody>
      </p:sp>
    </p:spTree>
    <p:extLst>
      <p:ext uri="{BB962C8B-B14F-4D97-AF65-F5344CB8AC3E}">
        <p14:creationId xmlns:p14="http://schemas.microsoft.com/office/powerpoint/2010/main" val="55896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3D58-CE0F-44CF-A2C6-4722953706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CB4D76-25B6-4604-973A-AA6C7D7FB7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44D515-0B3A-4D5D-BE27-15C396C585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75E122-E427-4730-B5A6-EE0C68DAD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FF3232-03F3-40C1-89CE-7DC7F3A38D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994270-1D84-48C8-87A0-D4C0666EFFB2}"/>
              </a:ext>
            </a:extLst>
          </p:cNvPr>
          <p:cNvSpPr>
            <a:spLocks noGrp="1"/>
          </p:cNvSpPr>
          <p:nvPr>
            <p:ph type="dt" sz="half" idx="10"/>
          </p:nvPr>
        </p:nvSpPr>
        <p:spPr/>
        <p:txBody>
          <a:bodyPr/>
          <a:lstStyle/>
          <a:p>
            <a:fld id="{09184E40-BC5A-464A-A2FA-F95112E55137}" type="datetimeFigureOut">
              <a:rPr lang="en-US" smtClean="0"/>
              <a:t>2/8/2022</a:t>
            </a:fld>
            <a:endParaRPr lang="en-US"/>
          </a:p>
        </p:txBody>
      </p:sp>
      <p:sp>
        <p:nvSpPr>
          <p:cNvPr id="8" name="Footer Placeholder 7">
            <a:extLst>
              <a:ext uri="{FF2B5EF4-FFF2-40B4-BE49-F238E27FC236}">
                <a16:creationId xmlns:a16="http://schemas.microsoft.com/office/drawing/2014/main" id="{EECC8C54-BDA0-4D89-89C9-6C929C5266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7184C0-CB0D-451E-8139-A6F1914480FB}"/>
              </a:ext>
            </a:extLst>
          </p:cNvPr>
          <p:cNvSpPr>
            <a:spLocks noGrp="1"/>
          </p:cNvSpPr>
          <p:nvPr>
            <p:ph type="sldNum" sz="quarter" idx="12"/>
          </p:nvPr>
        </p:nvSpPr>
        <p:spPr/>
        <p:txBody>
          <a:bodyPr/>
          <a:lstStyle/>
          <a:p>
            <a:fld id="{C192B7BC-0EC8-4EE7-97CB-D6E92E081BD4}" type="slidenum">
              <a:rPr lang="en-US" smtClean="0"/>
              <a:t>‹#›</a:t>
            </a:fld>
            <a:endParaRPr lang="en-US"/>
          </a:p>
        </p:txBody>
      </p:sp>
    </p:spTree>
    <p:extLst>
      <p:ext uri="{BB962C8B-B14F-4D97-AF65-F5344CB8AC3E}">
        <p14:creationId xmlns:p14="http://schemas.microsoft.com/office/powerpoint/2010/main" val="294200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F686-7971-493C-A9AC-FC1F051CA1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B72CC3-06B3-4FD2-9007-2DB701B22F10}"/>
              </a:ext>
            </a:extLst>
          </p:cNvPr>
          <p:cNvSpPr>
            <a:spLocks noGrp="1"/>
          </p:cNvSpPr>
          <p:nvPr>
            <p:ph type="dt" sz="half" idx="10"/>
          </p:nvPr>
        </p:nvSpPr>
        <p:spPr/>
        <p:txBody>
          <a:bodyPr/>
          <a:lstStyle/>
          <a:p>
            <a:fld id="{09184E40-BC5A-464A-A2FA-F95112E55137}" type="datetimeFigureOut">
              <a:rPr lang="en-US" smtClean="0"/>
              <a:t>2/8/2022</a:t>
            </a:fld>
            <a:endParaRPr lang="en-US"/>
          </a:p>
        </p:txBody>
      </p:sp>
      <p:sp>
        <p:nvSpPr>
          <p:cNvPr id="4" name="Footer Placeholder 3">
            <a:extLst>
              <a:ext uri="{FF2B5EF4-FFF2-40B4-BE49-F238E27FC236}">
                <a16:creationId xmlns:a16="http://schemas.microsoft.com/office/drawing/2014/main" id="{0A01968A-AB69-4C73-89B5-1ED4AC77E6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4C1693-4D74-4A62-8096-C7ED0D56CFFE}"/>
              </a:ext>
            </a:extLst>
          </p:cNvPr>
          <p:cNvSpPr>
            <a:spLocks noGrp="1"/>
          </p:cNvSpPr>
          <p:nvPr>
            <p:ph type="sldNum" sz="quarter" idx="12"/>
          </p:nvPr>
        </p:nvSpPr>
        <p:spPr/>
        <p:txBody>
          <a:bodyPr/>
          <a:lstStyle/>
          <a:p>
            <a:fld id="{C192B7BC-0EC8-4EE7-97CB-D6E92E081BD4}" type="slidenum">
              <a:rPr lang="en-US" smtClean="0"/>
              <a:t>‹#›</a:t>
            </a:fld>
            <a:endParaRPr lang="en-US"/>
          </a:p>
        </p:txBody>
      </p:sp>
    </p:spTree>
    <p:extLst>
      <p:ext uri="{BB962C8B-B14F-4D97-AF65-F5344CB8AC3E}">
        <p14:creationId xmlns:p14="http://schemas.microsoft.com/office/powerpoint/2010/main" val="237682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7D812C-57BF-4013-932D-584BF6566DAC}"/>
              </a:ext>
            </a:extLst>
          </p:cNvPr>
          <p:cNvSpPr>
            <a:spLocks noGrp="1"/>
          </p:cNvSpPr>
          <p:nvPr>
            <p:ph type="dt" sz="half" idx="10"/>
          </p:nvPr>
        </p:nvSpPr>
        <p:spPr/>
        <p:txBody>
          <a:bodyPr/>
          <a:lstStyle/>
          <a:p>
            <a:fld id="{09184E40-BC5A-464A-A2FA-F95112E55137}" type="datetimeFigureOut">
              <a:rPr lang="en-US" smtClean="0"/>
              <a:t>2/8/2022</a:t>
            </a:fld>
            <a:endParaRPr lang="en-US"/>
          </a:p>
        </p:txBody>
      </p:sp>
      <p:sp>
        <p:nvSpPr>
          <p:cNvPr id="3" name="Footer Placeholder 2">
            <a:extLst>
              <a:ext uri="{FF2B5EF4-FFF2-40B4-BE49-F238E27FC236}">
                <a16:creationId xmlns:a16="http://schemas.microsoft.com/office/drawing/2014/main" id="{83B6992B-0044-4A24-8FCD-B739BBC1F3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A67C81-0B9F-4EE8-A3B9-EE94C572BB3F}"/>
              </a:ext>
            </a:extLst>
          </p:cNvPr>
          <p:cNvSpPr>
            <a:spLocks noGrp="1"/>
          </p:cNvSpPr>
          <p:nvPr>
            <p:ph type="sldNum" sz="quarter" idx="12"/>
          </p:nvPr>
        </p:nvSpPr>
        <p:spPr/>
        <p:txBody>
          <a:bodyPr/>
          <a:lstStyle/>
          <a:p>
            <a:fld id="{C192B7BC-0EC8-4EE7-97CB-D6E92E081BD4}" type="slidenum">
              <a:rPr lang="en-US" smtClean="0"/>
              <a:t>‹#›</a:t>
            </a:fld>
            <a:endParaRPr lang="en-US"/>
          </a:p>
        </p:txBody>
      </p:sp>
    </p:spTree>
    <p:extLst>
      <p:ext uri="{BB962C8B-B14F-4D97-AF65-F5344CB8AC3E}">
        <p14:creationId xmlns:p14="http://schemas.microsoft.com/office/powerpoint/2010/main" val="632625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BEEC-6F62-4472-BFAA-DD9D5D6B3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40CEB6-AEBD-413F-920E-14D5503374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BC1234-E1A3-4EDB-AC6E-85AFD2395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5F700-260D-4CD5-A102-B3FFEA40E20F}"/>
              </a:ext>
            </a:extLst>
          </p:cNvPr>
          <p:cNvSpPr>
            <a:spLocks noGrp="1"/>
          </p:cNvSpPr>
          <p:nvPr>
            <p:ph type="dt" sz="half" idx="10"/>
          </p:nvPr>
        </p:nvSpPr>
        <p:spPr/>
        <p:txBody>
          <a:bodyPr/>
          <a:lstStyle/>
          <a:p>
            <a:fld id="{09184E40-BC5A-464A-A2FA-F95112E55137}" type="datetimeFigureOut">
              <a:rPr lang="en-US" smtClean="0"/>
              <a:t>2/8/2022</a:t>
            </a:fld>
            <a:endParaRPr lang="en-US"/>
          </a:p>
        </p:txBody>
      </p:sp>
      <p:sp>
        <p:nvSpPr>
          <p:cNvPr id="6" name="Footer Placeholder 5">
            <a:extLst>
              <a:ext uri="{FF2B5EF4-FFF2-40B4-BE49-F238E27FC236}">
                <a16:creationId xmlns:a16="http://schemas.microsoft.com/office/drawing/2014/main" id="{67ECBC59-6FD3-408B-B366-FC9180EA3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062E7-1AE7-47A5-9C35-B10F26345244}"/>
              </a:ext>
            </a:extLst>
          </p:cNvPr>
          <p:cNvSpPr>
            <a:spLocks noGrp="1"/>
          </p:cNvSpPr>
          <p:nvPr>
            <p:ph type="sldNum" sz="quarter" idx="12"/>
          </p:nvPr>
        </p:nvSpPr>
        <p:spPr/>
        <p:txBody>
          <a:bodyPr/>
          <a:lstStyle/>
          <a:p>
            <a:fld id="{C192B7BC-0EC8-4EE7-97CB-D6E92E081BD4}" type="slidenum">
              <a:rPr lang="en-US" smtClean="0"/>
              <a:t>‹#›</a:t>
            </a:fld>
            <a:endParaRPr lang="en-US"/>
          </a:p>
        </p:txBody>
      </p:sp>
    </p:spTree>
    <p:extLst>
      <p:ext uri="{BB962C8B-B14F-4D97-AF65-F5344CB8AC3E}">
        <p14:creationId xmlns:p14="http://schemas.microsoft.com/office/powerpoint/2010/main" val="1810019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B982-765B-41D2-B6AD-F7955B0E1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574B8A-8917-4FF0-9029-2044EFD072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594794-E6B4-4493-B9C3-1B032D6DA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EA103-270A-4962-B6EC-531A3EE3C203}"/>
              </a:ext>
            </a:extLst>
          </p:cNvPr>
          <p:cNvSpPr>
            <a:spLocks noGrp="1"/>
          </p:cNvSpPr>
          <p:nvPr>
            <p:ph type="dt" sz="half" idx="10"/>
          </p:nvPr>
        </p:nvSpPr>
        <p:spPr/>
        <p:txBody>
          <a:bodyPr/>
          <a:lstStyle/>
          <a:p>
            <a:fld id="{09184E40-BC5A-464A-A2FA-F95112E55137}" type="datetimeFigureOut">
              <a:rPr lang="en-US" smtClean="0"/>
              <a:t>2/8/2022</a:t>
            </a:fld>
            <a:endParaRPr lang="en-US"/>
          </a:p>
        </p:txBody>
      </p:sp>
      <p:sp>
        <p:nvSpPr>
          <p:cNvPr id="6" name="Footer Placeholder 5">
            <a:extLst>
              <a:ext uri="{FF2B5EF4-FFF2-40B4-BE49-F238E27FC236}">
                <a16:creationId xmlns:a16="http://schemas.microsoft.com/office/drawing/2014/main" id="{F7A17CB0-89F8-4C6E-9F4A-56B5C0E600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E45388-2484-4803-AB68-8F376BF87CDE}"/>
              </a:ext>
            </a:extLst>
          </p:cNvPr>
          <p:cNvSpPr>
            <a:spLocks noGrp="1"/>
          </p:cNvSpPr>
          <p:nvPr>
            <p:ph type="sldNum" sz="quarter" idx="12"/>
          </p:nvPr>
        </p:nvSpPr>
        <p:spPr/>
        <p:txBody>
          <a:bodyPr/>
          <a:lstStyle/>
          <a:p>
            <a:fld id="{C192B7BC-0EC8-4EE7-97CB-D6E92E081BD4}" type="slidenum">
              <a:rPr lang="en-US" smtClean="0"/>
              <a:t>‹#›</a:t>
            </a:fld>
            <a:endParaRPr lang="en-US"/>
          </a:p>
        </p:txBody>
      </p:sp>
    </p:spTree>
    <p:extLst>
      <p:ext uri="{BB962C8B-B14F-4D97-AF65-F5344CB8AC3E}">
        <p14:creationId xmlns:p14="http://schemas.microsoft.com/office/powerpoint/2010/main" val="262439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13D9BB-90BF-417D-A428-99BBDFEAB5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5A4656-9B06-4ED3-B538-1D30C58189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DD952-B978-4F85-A6A4-2304B7119A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84E40-BC5A-464A-A2FA-F95112E55137}" type="datetimeFigureOut">
              <a:rPr lang="en-US" smtClean="0"/>
              <a:t>2/8/2022</a:t>
            </a:fld>
            <a:endParaRPr lang="en-US"/>
          </a:p>
        </p:txBody>
      </p:sp>
      <p:sp>
        <p:nvSpPr>
          <p:cNvPr id="5" name="Footer Placeholder 4">
            <a:extLst>
              <a:ext uri="{FF2B5EF4-FFF2-40B4-BE49-F238E27FC236}">
                <a16:creationId xmlns:a16="http://schemas.microsoft.com/office/drawing/2014/main" id="{04734C31-09FE-403F-9463-382FE5494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9478D8-366C-43F7-93C0-41E11001B7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2B7BC-0EC8-4EE7-97CB-D6E92E081BD4}" type="slidenum">
              <a:rPr lang="en-US" smtClean="0"/>
              <a:t>‹#›</a:t>
            </a:fld>
            <a:endParaRPr lang="en-US"/>
          </a:p>
        </p:txBody>
      </p:sp>
    </p:spTree>
    <p:extLst>
      <p:ext uri="{BB962C8B-B14F-4D97-AF65-F5344CB8AC3E}">
        <p14:creationId xmlns:p14="http://schemas.microsoft.com/office/powerpoint/2010/main" val="2365201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owasp.org/www-project-web-security-testing-guide/stable/4-Web_Application_Security_Testing/11-Client-side_Testing/README" TargetMode="External"/><Relationship Id="rId7" Type="http://schemas.openxmlformats.org/officeDocument/2006/relationships/hyperlink" Target="https://www.imperva.com/learn/application-security/command-injection/" TargetMode="External"/><Relationship Id="rId2" Type="http://schemas.openxmlformats.org/officeDocument/2006/relationships/hyperlink" Target="https://reinvently.com/blog/fundamentals-web-application-architecture/" TargetMode="External"/><Relationship Id="rId1" Type="http://schemas.openxmlformats.org/officeDocument/2006/relationships/slideLayout" Target="../slideLayouts/slideLayout2.xml"/><Relationship Id="rId6" Type="http://schemas.openxmlformats.org/officeDocument/2006/relationships/hyperlink" Target="https://serverguy.com/security/open-source-web-application-firewall/" TargetMode="External"/><Relationship Id="rId5" Type="http://schemas.openxmlformats.org/officeDocument/2006/relationships/hyperlink" Target="https://geekflare.com/open-source-web-application-firewall/" TargetMode="External"/><Relationship Id="rId4" Type="http://schemas.openxmlformats.org/officeDocument/2006/relationships/hyperlink" Target="https://pwning.owasp-juice.shop/part1/rules.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C7CA-0FA9-4951-AEC7-9B554815D43F}"/>
              </a:ext>
            </a:extLst>
          </p:cNvPr>
          <p:cNvSpPr>
            <a:spLocks noGrp="1"/>
          </p:cNvSpPr>
          <p:nvPr>
            <p:ph type="ctrTitle"/>
          </p:nvPr>
        </p:nvSpPr>
        <p:spPr>
          <a:xfrm>
            <a:off x="1524000" y="2622391"/>
            <a:ext cx="9144000" cy="2387600"/>
          </a:xfrm>
        </p:spPr>
        <p:txBody>
          <a:bodyPr>
            <a:normAutofit fontScale="90000"/>
          </a:bodyPr>
          <a:lstStyle/>
          <a:p>
            <a:br>
              <a:rPr lang="en-US" dirty="0"/>
            </a:br>
            <a:br>
              <a:rPr lang="en-US" dirty="0"/>
            </a:br>
            <a:br>
              <a:rPr lang="en-US" b="1" dirty="0"/>
            </a:br>
            <a:r>
              <a:rPr lang="en-US" b="1" dirty="0"/>
              <a:t>Ethical hacking and Penetration Testing</a:t>
            </a:r>
            <a:br>
              <a:rPr lang="en-US" b="1" dirty="0"/>
            </a:br>
            <a:br>
              <a:rPr lang="en-US" dirty="0"/>
            </a:br>
            <a:r>
              <a:rPr lang="en-US" dirty="0"/>
              <a:t>Web applications security</a:t>
            </a:r>
          </a:p>
        </p:txBody>
      </p:sp>
      <p:sp>
        <p:nvSpPr>
          <p:cNvPr id="3" name="Subtitle 2">
            <a:extLst>
              <a:ext uri="{FF2B5EF4-FFF2-40B4-BE49-F238E27FC236}">
                <a16:creationId xmlns:a16="http://schemas.microsoft.com/office/drawing/2014/main" id="{600C8F8D-3010-4C13-87F6-67E41E97CAE0}"/>
              </a:ext>
            </a:extLst>
          </p:cNvPr>
          <p:cNvSpPr>
            <a:spLocks noGrp="1"/>
          </p:cNvSpPr>
          <p:nvPr>
            <p:ph type="subTitle" idx="1"/>
          </p:nvPr>
        </p:nvSpPr>
        <p:spPr>
          <a:xfrm>
            <a:off x="7715891" y="6308333"/>
            <a:ext cx="4236378" cy="315930"/>
          </a:xfrm>
        </p:spPr>
        <p:txBody>
          <a:bodyPr>
            <a:normAutofit fontScale="62500" lnSpcReduction="20000"/>
          </a:bodyPr>
          <a:lstStyle/>
          <a:p>
            <a:r>
              <a:rPr lang="en-US" dirty="0"/>
              <a:t>Author: Kutlymurat Mambetniyazov (@</a:t>
            </a:r>
            <a:r>
              <a:rPr lang="en-US" dirty="0" err="1"/>
              <a:t>manfromkz</a:t>
            </a:r>
            <a:r>
              <a:rPr lang="en-US" dirty="0"/>
              <a:t>)</a:t>
            </a:r>
          </a:p>
        </p:txBody>
      </p:sp>
    </p:spTree>
    <p:extLst>
      <p:ext uri="{BB962C8B-B14F-4D97-AF65-F5344CB8AC3E}">
        <p14:creationId xmlns:p14="http://schemas.microsoft.com/office/powerpoint/2010/main" val="81847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7859-A546-4AEB-8088-2D0B942B9458}"/>
              </a:ext>
            </a:extLst>
          </p:cNvPr>
          <p:cNvSpPr>
            <a:spLocks noGrp="1"/>
          </p:cNvSpPr>
          <p:nvPr>
            <p:ph type="title"/>
          </p:nvPr>
        </p:nvSpPr>
        <p:spPr/>
        <p:txBody>
          <a:bodyPr/>
          <a:lstStyle/>
          <a:p>
            <a:r>
              <a:rPr lang="en-US" dirty="0"/>
              <a:t>Availability</a:t>
            </a:r>
          </a:p>
        </p:txBody>
      </p:sp>
      <p:sp>
        <p:nvSpPr>
          <p:cNvPr id="3" name="Content Placeholder 2">
            <a:extLst>
              <a:ext uri="{FF2B5EF4-FFF2-40B4-BE49-F238E27FC236}">
                <a16:creationId xmlns:a16="http://schemas.microsoft.com/office/drawing/2014/main" id="{214E6497-2FD9-46EF-AEC9-CE3A74FB6C1C}"/>
              </a:ext>
            </a:extLst>
          </p:cNvPr>
          <p:cNvSpPr>
            <a:spLocks noGrp="1"/>
          </p:cNvSpPr>
          <p:nvPr>
            <p:ph idx="1"/>
          </p:nvPr>
        </p:nvSpPr>
        <p:spPr/>
        <p:txBody>
          <a:bodyPr/>
          <a:lstStyle/>
          <a:p>
            <a:pPr algn="just"/>
            <a:r>
              <a:rPr lang="en-US" b="1" dirty="0"/>
              <a:t>Availability</a:t>
            </a:r>
            <a:r>
              <a:rPr lang="en-US" dirty="0"/>
              <a:t> is "the property of being accessible and usable on demand by an authorized entity." In other words, authorized persons should have access to permitted resources at all times.</a:t>
            </a:r>
          </a:p>
        </p:txBody>
      </p:sp>
    </p:spTree>
    <p:extLst>
      <p:ext uri="{BB962C8B-B14F-4D97-AF65-F5344CB8AC3E}">
        <p14:creationId xmlns:p14="http://schemas.microsoft.com/office/powerpoint/2010/main" val="581139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7875-F3DE-4E87-BFB1-B757D5FAC455}"/>
              </a:ext>
            </a:extLst>
          </p:cNvPr>
          <p:cNvSpPr>
            <a:spLocks noGrp="1"/>
          </p:cNvSpPr>
          <p:nvPr>
            <p:ph type="title"/>
          </p:nvPr>
        </p:nvSpPr>
        <p:spPr/>
        <p:txBody>
          <a:bodyPr/>
          <a:lstStyle/>
          <a:p>
            <a:r>
              <a:rPr lang="en-US" dirty="0"/>
              <a:t>CVSS</a:t>
            </a:r>
          </a:p>
        </p:txBody>
      </p:sp>
      <p:sp>
        <p:nvSpPr>
          <p:cNvPr id="3" name="Content Placeholder 2">
            <a:extLst>
              <a:ext uri="{FF2B5EF4-FFF2-40B4-BE49-F238E27FC236}">
                <a16:creationId xmlns:a16="http://schemas.microsoft.com/office/drawing/2014/main" id="{2FDE090B-76EB-4CC2-8C09-676143DFB300}"/>
              </a:ext>
            </a:extLst>
          </p:cNvPr>
          <p:cNvSpPr>
            <a:spLocks noGrp="1"/>
          </p:cNvSpPr>
          <p:nvPr>
            <p:ph idx="1"/>
          </p:nvPr>
        </p:nvSpPr>
        <p:spPr/>
        <p:txBody>
          <a:bodyPr/>
          <a:lstStyle/>
          <a:p>
            <a:pPr algn="just"/>
            <a:r>
              <a:rPr lang="en-US" b="1" dirty="0"/>
              <a:t>The Common Vulnerability Scoring System (CVSS) </a:t>
            </a:r>
            <a:r>
              <a:rPr lang="en-US" dirty="0"/>
              <a:t>provides a way to capture the principal characteristics of a vulnerability and produce a numerical score reflecting its severity.</a:t>
            </a:r>
          </a:p>
          <a:p>
            <a:endParaRPr lang="en-US" dirty="0"/>
          </a:p>
          <a:p>
            <a:endParaRPr lang="en-US" dirty="0"/>
          </a:p>
          <a:p>
            <a:r>
              <a:rPr lang="en-US" dirty="0"/>
              <a:t>Calculator - https://www.first.org/cvss/</a:t>
            </a:r>
          </a:p>
        </p:txBody>
      </p:sp>
    </p:spTree>
    <p:extLst>
      <p:ext uri="{BB962C8B-B14F-4D97-AF65-F5344CB8AC3E}">
        <p14:creationId xmlns:p14="http://schemas.microsoft.com/office/powerpoint/2010/main" val="66000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E8D1-D0B6-4AE6-B09D-696820CE1086}"/>
              </a:ext>
            </a:extLst>
          </p:cNvPr>
          <p:cNvSpPr>
            <a:spLocks noGrp="1"/>
          </p:cNvSpPr>
          <p:nvPr>
            <p:ph type="title"/>
          </p:nvPr>
        </p:nvSpPr>
        <p:spPr/>
        <p:txBody>
          <a:bodyPr/>
          <a:lstStyle/>
          <a:p>
            <a:r>
              <a:rPr lang="en-US" dirty="0">
                <a:latin typeface="Calibri Light"/>
                <a:cs typeface="Calibri"/>
              </a:rPr>
              <a:t>OWASP TOP 10</a:t>
            </a:r>
            <a:endParaRPr lang="en-US" dirty="0">
              <a:latin typeface="Calibri Light"/>
              <a:ea typeface="+mj-lt"/>
              <a:cs typeface="+mj-lt"/>
            </a:endParaRPr>
          </a:p>
        </p:txBody>
      </p:sp>
      <p:sp>
        <p:nvSpPr>
          <p:cNvPr id="3" name="Content Placeholder 2">
            <a:extLst>
              <a:ext uri="{FF2B5EF4-FFF2-40B4-BE49-F238E27FC236}">
                <a16:creationId xmlns:a16="http://schemas.microsoft.com/office/drawing/2014/main" id="{80FC28C7-B0D3-47A1-8578-57A7D8F037CA}"/>
              </a:ext>
            </a:extLst>
          </p:cNvPr>
          <p:cNvSpPr>
            <a:spLocks noGrp="1"/>
          </p:cNvSpPr>
          <p:nvPr>
            <p:ph idx="1"/>
          </p:nvPr>
        </p:nvSpPr>
        <p:spPr/>
        <p:txBody>
          <a:bodyPr vert="horz" lIns="91440" tIns="45720" rIns="91440" bIns="45720" rtlCol="0" anchor="t">
            <a:normAutofit/>
          </a:bodyPr>
          <a:lstStyle/>
          <a:p>
            <a:pPr algn="just"/>
            <a:r>
              <a:rPr lang="en-US" dirty="0">
                <a:cs typeface="Calibri"/>
              </a:rPr>
              <a:t>The OWASP Top 10 is a standard awareness document for developers and web application security. It represents a broad consensus about the most critical security risks to web applications.</a:t>
            </a:r>
          </a:p>
          <a:p>
            <a:endParaRPr lang="en-US" dirty="0">
              <a:cs typeface="Calibri"/>
            </a:endParaRPr>
          </a:p>
          <a:p>
            <a:r>
              <a:rPr lang="en-US" dirty="0">
                <a:cs typeface="Calibri"/>
              </a:rPr>
              <a:t>https://owasp.org/www-project-top-ten/ </a:t>
            </a:r>
          </a:p>
          <a:p>
            <a:endParaRPr lang="en-US" dirty="0">
              <a:cs typeface="Calibri"/>
            </a:endParaRPr>
          </a:p>
        </p:txBody>
      </p:sp>
    </p:spTree>
    <p:extLst>
      <p:ext uri="{BB962C8B-B14F-4D97-AF65-F5344CB8AC3E}">
        <p14:creationId xmlns:p14="http://schemas.microsoft.com/office/powerpoint/2010/main" val="1547564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C67F-C848-4892-84EE-6EB876141167}"/>
              </a:ext>
            </a:extLst>
          </p:cNvPr>
          <p:cNvSpPr>
            <a:spLocks noGrp="1"/>
          </p:cNvSpPr>
          <p:nvPr>
            <p:ph type="title"/>
          </p:nvPr>
        </p:nvSpPr>
        <p:spPr/>
        <p:txBody>
          <a:bodyPr/>
          <a:lstStyle/>
          <a:p>
            <a:r>
              <a:rPr lang="en-US" dirty="0"/>
              <a:t>Vulnerability types</a:t>
            </a:r>
          </a:p>
        </p:txBody>
      </p:sp>
      <p:sp>
        <p:nvSpPr>
          <p:cNvPr id="3" name="Content Placeholder 2">
            <a:extLst>
              <a:ext uri="{FF2B5EF4-FFF2-40B4-BE49-F238E27FC236}">
                <a16:creationId xmlns:a16="http://schemas.microsoft.com/office/drawing/2014/main" id="{F78B9811-10D9-4017-A82F-9A17660ADBD8}"/>
              </a:ext>
            </a:extLst>
          </p:cNvPr>
          <p:cNvSpPr>
            <a:spLocks noGrp="1"/>
          </p:cNvSpPr>
          <p:nvPr>
            <p:ph idx="1"/>
          </p:nvPr>
        </p:nvSpPr>
        <p:spPr>
          <a:xfrm>
            <a:off x="838200" y="1825625"/>
            <a:ext cx="10515600" cy="4351338"/>
          </a:xfrm>
        </p:spPr>
        <p:txBody>
          <a:bodyPr/>
          <a:lstStyle/>
          <a:p>
            <a:pPr algn="just"/>
            <a:r>
              <a:rPr lang="en-US" b="1" dirty="0"/>
              <a:t>Server-Side</a:t>
            </a:r>
            <a:r>
              <a:rPr lang="en-US" dirty="0"/>
              <a:t> vulnerability – the final payload executes on servers software. Examples: Server-Side Request Forgery, SQL injection, Local File Inclusion, etc.</a:t>
            </a:r>
          </a:p>
          <a:p>
            <a:pPr algn="just"/>
            <a:endParaRPr lang="en-US" dirty="0"/>
          </a:p>
          <a:p>
            <a:pPr algn="just"/>
            <a:endParaRPr lang="en-US" dirty="0"/>
          </a:p>
          <a:p>
            <a:pPr algn="just"/>
            <a:r>
              <a:rPr lang="en-US" b="1" dirty="0"/>
              <a:t>Client-Side</a:t>
            </a:r>
            <a:r>
              <a:rPr lang="en-US" dirty="0"/>
              <a:t> vulnerability – the final payload executes on clients software (for example, web browser). Examples: Cross-Site Scripting, Cross Site Request Forgery, etc.</a:t>
            </a:r>
          </a:p>
        </p:txBody>
      </p:sp>
    </p:spTree>
    <p:extLst>
      <p:ext uri="{BB962C8B-B14F-4D97-AF65-F5344CB8AC3E}">
        <p14:creationId xmlns:p14="http://schemas.microsoft.com/office/powerpoint/2010/main" val="220144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F2A6-5002-4E01-8CD7-5FD19911CDC0}"/>
              </a:ext>
            </a:extLst>
          </p:cNvPr>
          <p:cNvSpPr>
            <a:spLocks noGrp="1"/>
          </p:cNvSpPr>
          <p:nvPr>
            <p:ph type="title"/>
          </p:nvPr>
        </p:nvSpPr>
        <p:spPr/>
        <p:txBody>
          <a:bodyPr/>
          <a:lstStyle/>
          <a:p>
            <a:r>
              <a:rPr lang="en-US" dirty="0"/>
              <a:t>Command injection</a:t>
            </a:r>
          </a:p>
        </p:txBody>
      </p:sp>
      <p:sp>
        <p:nvSpPr>
          <p:cNvPr id="3" name="Content Placeholder 2">
            <a:extLst>
              <a:ext uri="{FF2B5EF4-FFF2-40B4-BE49-F238E27FC236}">
                <a16:creationId xmlns:a16="http://schemas.microsoft.com/office/drawing/2014/main" id="{6CBCE608-A03D-4750-8C5C-C99A7EA5F53E}"/>
              </a:ext>
            </a:extLst>
          </p:cNvPr>
          <p:cNvSpPr>
            <a:spLocks noGrp="1"/>
          </p:cNvSpPr>
          <p:nvPr>
            <p:ph idx="1"/>
          </p:nvPr>
        </p:nvSpPr>
        <p:spPr/>
        <p:txBody>
          <a:bodyPr/>
          <a:lstStyle/>
          <a:p>
            <a:r>
              <a:rPr lang="en-US" b="1" dirty="0"/>
              <a:t>Command injection </a:t>
            </a:r>
            <a:r>
              <a:rPr lang="en-US" dirty="0"/>
              <a:t>is a cyber attack that involves executing arbitrary commands on a host operating system.</a:t>
            </a:r>
          </a:p>
          <a:p>
            <a:endParaRPr lang="en-US" dirty="0"/>
          </a:p>
          <a:p>
            <a:endParaRPr lang="en-US" dirty="0"/>
          </a:p>
          <a:p>
            <a:r>
              <a:rPr lang="en-US" dirty="0"/>
              <a:t>For example, ping service uses such code:</a:t>
            </a:r>
          </a:p>
          <a:p>
            <a:pPr lvl="1"/>
            <a:r>
              <a:rPr lang="en-US" dirty="0"/>
              <a:t>system(“ping -c 1 “+</a:t>
            </a:r>
            <a:r>
              <a:rPr lang="en-US" dirty="0" err="1"/>
              <a:t>ip</a:t>
            </a:r>
            <a:r>
              <a:rPr lang="en-US" dirty="0"/>
              <a:t>);</a:t>
            </a:r>
          </a:p>
          <a:p>
            <a:r>
              <a:rPr lang="en-US" dirty="0"/>
              <a:t>Then attacker can request to ping such “IP”:</a:t>
            </a:r>
          </a:p>
          <a:p>
            <a:pPr lvl="1"/>
            <a:r>
              <a:rPr lang="en-US" dirty="0"/>
              <a:t>127.0.0.1;id</a:t>
            </a:r>
          </a:p>
          <a:p>
            <a:r>
              <a:rPr lang="en-US" dirty="0"/>
              <a:t>The resulting command is: </a:t>
            </a:r>
            <a:r>
              <a:rPr lang="en-US" dirty="0">
                <a:solidFill>
                  <a:srgbClr val="FF0000"/>
                </a:solidFill>
              </a:rPr>
              <a:t>ping -c 1 127.0.0.1;id</a:t>
            </a:r>
          </a:p>
        </p:txBody>
      </p:sp>
    </p:spTree>
    <p:extLst>
      <p:ext uri="{BB962C8B-B14F-4D97-AF65-F5344CB8AC3E}">
        <p14:creationId xmlns:p14="http://schemas.microsoft.com/office/powerpoint/2010/main" val="1722247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7124-676C-46F9-9C2A-FB19F9CC5980}"/>
              </a:ext>
            </a:extLst>
          </p:cNvPr>
          <p:cNvSpPr>
            <a:spLocks noGrp="1"/>
          </p:cNvSpPr>
          <p:nvPr>
            <p:ph type="title"/>
          </p:nvPr>
        </p:nvSpPr>
        <p:spPr/>
        <p:txBody>
          <a:bodyPr/>
          <a:lstStyle/>
          <a:p>
            <a:r>
              <a:rPr lang="en-US" dirty="0"/>
              <a:t>SQL injection</a:t>
            </a:r>
          </a:p>
        </p:txBody>
      </p:sp>
      <p:sp>
        <p:nvSpPr>
          <p:cNvPr id="3" name="Content Placeholder 2">
            <a:extLst>
              <a:ext uri="{FF2B5EF4-FFF2-40B4-BE49-F238E27FC236}">
                <a16:creationId xmlns:a16="http://schemas.microsoft.com/office/drawing/2014/main" id="{4767AB03-D573-4565-82B6-ED6E5ACDBF9C}"/>
              </a:ext>
            </a:extLst>
          </p:cNvPr>
          <p:cNvSpPr>
            <a:spLocks noGrp="1"/>
          </p:cNvSpPr>
          <p:nvPr>
            <p:ph idx="1"/>
          </p:nvPr>
        </p:nvSpPr>
        <p:spPr/>
        <p:txBody>
          <a:bodyPr/>
          <a:lstStyle/>
          <a:p>
            <a:pPr algn="just"/>
            <a:r>
              <a:rPr lang="en-US" b="1" dirty="0"/>
              <a:t>SQL injection </a:t>
            </a:r>
            <a:r>
              <a:rPr lang="en-US" dirty="0"/>
              <a:t>(also called </a:t>
            </a:r>
            <a:r>
              <a:rPr lang="en-US" dirty="0" err="1"/>
              <a:t>SQLi</a:t>
            </a:r>
            <a:r>
              <a:rPr lang="en-US" dirty="0"/>
              <a:t>) is one of the most common web hacking techniques. </a:t>
            </a:r>
          </a:p>
          <a:p>
            <a:pPr algn="just"/>
            <a:r>
              <a:rPr lang="en-US" dirty="0"/>
              <a:t>A SQL injection attack consists of insertion or "injection" of malicious code via the SQL query input from the client to the application. </a:t>
            </a:r>
          </a:p>
          <a:p>
            <a:pPr algn="just"/>
            <a:endParaRPr lang="en-US" dirty="0"/>
          </a:p>
          <a:p>
            <a:pPr algn="just"/>
            <a:r>
              <a:rPr lang="en-US" dirty="0"/>
              <a:t>Example:</a:t>
            </a:r>
          </a:p>
          <a:p>
            <a:pPr lvl="1" algn="just"/>
            <a:r>
              <a:rPr lang="en-US" dirty="0"/>
              <a:t>Query: </a:t>
            </a:r>
            <a:r>
              <a:rPr lang="en-US" dirty="0">
                <a:solidFill>
                  <a:srgbClr val="00B0F0"/>
                </a:solidFill>
              </a:rPr>
              <a:t>SELECT * FROM users WHERE id=</a:t>
            </a:r>
            <a:r>
              <a:rPr lang="en-US" dirty="0"/>
              <a:t>USER_INPUT_ID</a:t>
            </a:r>
            <a:r>
              <a:rPr lang="en-US" dirty="0">
                <a:solidFill>
                  <a:schemeClr val="accent5"/>
                </a:solidFill>
              </a:rPr>
              <a:t>;</a:t>
            </a:r>
          </a:p>
          <a:p>
            <a:pPr lvl="1" algn="just"/>
            <a:r>
              <a:rPr lang="en-US" dirty="0"/>
              <a:t>Send USER_INPUT_ID=1: </a:t>
            </a:r>
            <a:r>
              <a:rPr lang="en-US" dirty="0">
                <a:solidFill>
                  <a:srgbClr val="00B0F0"/>
                </a:solidFill>
              </a:rPr>
              <a:t>SELECT * FROM users WHERE id=</a:t>
            </a:r>
            <a:r>
              <a:rPr lang="en-US" dirty="0"/>
              <a:t>1;</a:t>
            </a:r>
          </a:p>
          <a:p>
            <a:pPr lvl="1" algn="just"/>
            <a:r>
              <a:rPr lang="en-US" dirty="0"/>
              <a:t>Send USER_INPUT_ID=1 OR 1=1: </a:t>
            </a:r>
            <a:r>
              <a:rPr lang="en-US" dirty="0">
                <a:solidFill>
                  <a:srgbClr val="00B0F0"/>
                </a:solidFill>
              </a:rPr>
              <a:t>SELECT * FROM users WHERE id=</a:t>
            </a:r>
            <a:r>
              <a:rPr lang="en-US" dirty="0">
                <a:solidFill>
                  <a:srgbClr val="FF0000"/>
                </a:solidFill>
              </a:rPr>
              <a:t>1 OR 1=1</a:t>
            </a:r>
            <a:r>
              <a:rPr lang="en-US" dirty="0"/>
              <a:t>;</a:t>
            </a:r>
          </a:p>
          <a:p>
            <a:pPr lvl="1" algn="just"/>
            <a:endParaRPr lang="en-US" dirty="0"/>
          </a:p>
          <a:p>
            <a:pPr lvl="1" algn="just"/>
            <a:endParaRPr lang="en-US" dirty="0"/>
          </a:p>
          <a:p>
            <a:pPr algn="just"/>
            <a:endParaRPr lang="en-US" dirty="0"/>
          </a:p>
        </p:txBody>
      </p:sp>
    </p:spTree>
    <p:extLst>
      <p:ext uri="{BB962C8B-B14F-4D97-AF65-F5344CB8AC3E}">
        <p14:creationId xmlns:p14="http://schemas.microsoft.com/office/powerpoint/2010/main" val="58958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5998-F4BE-42EB-8E47-D50DF094583B}"/>
              </a:ext>
            </a:extLst>
          </p:cNvPr>
          <p:cNvSpPr>
            <a:spLocks noGrp="1"/>
          </p:cNvSpPr>
          <p:nvPr>
            <p:ph type="title"/>
          </p:nvPr>
        </p:nvSpPr>
        <p:spPr/>
        <p:txBody>
          <a:bodyPr/>
          <a:lstStyle/>
          <a:p>
            <a:r>
              <a:rPr lang="en-US" dirty="0"/>
              <a:t>Path traversal</a:t>
            </a:r>
          </a:p>
        </p:txBody>
      </p:sp>
      <p:sp>
        <p:nvSpPr>
          <p:cNvPr id="3" name="Content Placeholder 2">
            <a:extLst>
              <a:ext uri="{FF2B5EF4-FFF2-40B4-BE49-F238E27FC236}">
                <a16:creationId xmlns:a16="http://schemas.microsoft.com/office/drawing/2014/main" id="{AAE4214F-2878-4827-A2FE-8BD5FB2BB52B}"/>
              </a:ext>
            </a:extLst>
          </p:cNvPr>
          <p:cNvSpPr>
            <a:spLocks noGrp="1"/>
          </p:cNvSpPr>
          <p:nvPr>
            <p:ph idx="1"/>
          </p:nvPr>
        </p:nvSpPr>
        <p:spPr/>
        <p:txBody>
          <a:bodyPr/>
          <a:lstStyle/>
          <a:p>
            <a:pPr algn="just"/>
            <a:r>
              <a:rPr lang="en-US" b="1" dirty="0"/>
              <a:t>A path(directory) traversal </a:t>
            </a:r>
            <a:r>
              <a:rPr lang="en-US" dirty="0"/>
              <a:t>is a vulnerability where an attacker is able to access or store files and directories outside the location where the application is running. This may lead to reading files from other directories and in case of a file upload overwriting critical system files.</a:t>
            </a:r>
          </a:p>
          <a:p>
            <a:pPr algn="just"/>
            <a:endParaRPr lang="en-US" dirty="0"/>
          </a:p>
          <a:p>
            <a:pPr algn="just"/>
            <a:r>
              <a:rPr lang="en-US" dirty="0"/>
              <a:t>Example:</a:t>
            </a:r>
          </a:p>
          <a:p>
            <a:pPr lvl="1" algn="just"/>
            <a:r>
              <a:rPr lang="en-US" dirty="0"/>
              <a:t>Normal URL: http://example.com/file=report.pdf</a:t>
            </a:r>
          </a:p>
          <a:p>
            <a:pPr lvl="1" algn="just"/>
            <a:r>
              <a:rPr lang="en-US" dirty="0"/>
              <a:t>Attacked URL: http://example.com/file=</a:t>
            </a:r>
            <a:r>
              <a:rPr lang="en-US" dirty="0">
                <a:solidFill>
                  <a:srgbClr val="FF0000"/>
                </a:solidFill>
              </a:rPr>
              <a:t>../../../../../</a:t>
            </a:r>
            <a:r>
              <a:rPr lang="en-US" dirty="0" err="1">
                <a:solidFill>
                  <a:srgbClr val="FF0000"/>
                </a:solidFill>
              </a:rPr>
              <a:t>etc</a:t>
            </a:r>
            <a:r>
              <a:rPr lang="en-US" dirty="0">
                <a:solidFill>
                  <a:srgbClr val="FF0000"/>
                </a:solidFill>
              </a:rPr>
              <a:t>/passwd</a:t>
            </a:r>
          </a:p>
        </p:txBody>
      </p:sp>
    </p:spTree>
    <p:extLst>
      <p:ext uri="{BB962C8B-B14F-4D97-AF65-F5344CB8AC3E}">
        <p14:creationId xmlns:p14="http://schemas.microsoft.com/office/powerpoint/2010/main" val="209636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5CA4-C8AC-4244-85EB-890B0D080D35}"/>
              </a:ext>
            </a:extLst>
          </p:cNvPr>
          <p:cNvSpPr>
            <a:spLocks noGrp="1"/>
          </p:cNvSpPr>
          <p:nvPr>
            <p:ph type="title"/>
          </p:nvPr>
        </p:nvSpPr>
        <p:spPr/>
        <p:txBody>
          <a:bodyPr/>
          <a:lstStyle/>
          <a:p>
            <a:r>
              <a:rPr lang="en-US" dirty="0" err="1"/>
              <a:t>Bruteforce</a:t>
            </a:r>
            <a:endParaRPr lang="en-US" dirty="0"/>
          </a:p>
        </p:txBody>
      </p:sp>
      <p:sp>
        <p:nvSpPr>
          <p:cNvPr id="3" name="Content Placeholder 2">
            <a:extLst>
              <a:ext uri="{FF2B5EF4-FFF2-40B4-BE49-F238E27FC236}">
                <a16:creationId xmlns:a16="http://schemas.microsoft.com/office/drawing/2014/main" id="{14F7A2BB-B1B3-4CE3-96E5-DFDF3A392376}"/>
              </a:ext>
            </a:extLst>
          </p:cNvPr>
          <p:cNvSpPr>
            <a:spLocks noGrp="1"/>
          </p:cNvSpPr>
          <p:nvPr>
            <p:ph idx="1"/>
          </p:nvPr>
        </p:nvSpPr>
        <p:spPr/>
        <p:txBody>
          <a:bodyPr/>
          <a:lstStyle/>
          <a:p>
            <a:pPr algn="just"/>
            <a:r>
              <a:rPr lang="en-US" b="1" dirty="0"/>
              <a:t>A brute force attack </a:t>
            </a:r>
            <a:r>
              <a:rPr lang="en-US" dirty="0"/>
              <a:t>uses trial-and-error to guess login info, encryption keys, or find a hidden web page, etc.</a:t>
            </a:r>
          </a:p>
        </p:txBody>
      </p:sp>
    </p:spTree>
    <p:extLst>
      <p:ext uri="{BB962C8B-B14F-4D97-AF65-F5344CB8AC3E}">
        <p14:creationId xmlns:p14="http://schemas.microsoft.com/office/powerpoint/2010/main" val="756104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3763-8E06-4E49-939C-C907CDFF6D06}"/>
              </a:ext>
            </a:extLst>
          </p:cNvPr>
          <p:cNvSpPr>
            <a:spLocks noGrp="1"/>
          </p:cNvSpPr>
          <p:nvPr>
            <p:ph type="title"/>
          </p:nvPr>
        </p:nvSpPr>
        <p:spPr/>
        <p:txBody>
          <a:bodyPr/>
          <a:lstStyle/>
          <a:p>
            <a:r>
              <a:rPr lang="en-US" dirty="0"/>
              <a:t>JWT token attacks</a:t>
            </a:r>
          </a:p>
        </p:txBody>
      </p:sp>
      <p:sp>
        <p:nvSpPr>
          <p:cNvPr id="3" name="Content Placeholder 2">
            <a:extLst>
              <a:ext uri="{FF2B5EF4-FFF2-40B4-BE49-F238E27FC236}">
                <a16:creationId xmlns:a16="http://schemas.microsoft.com/office/drawing/2014/main" id="{ECCF63D4-BDB2-43DC-A3C3-503B0C3151DB}"/>
              </a:ext>
            </a:extLst>
          </p:cNvPr>
          <p:cNvSpPr>
            <a:spLocks noGrp="1"/>
          </p:cNvSpPr>
          <p:nvPr>
            <p:ph idx="1"/>
          </p:nvPr>
        </p:nvSpPr>
        <p:spPr/>
        <p:txBody>
          <a:bodyPr/>
          <a:lstStyle/>
          <a:p>
            <a:pPr algn="just"/>
            <a:r>
              <a:rPr lang="en-US" dirty="0"/>
              <a:t>Many application use JSON Web Tokens (JWT) to allow the client to indicate is identity for further exchange after authentication.</a:t>
            </a:r>
          </a:p>
          <a:p>
            <a:pPr algn="just"/>
            <a:r>
              <a:rPr lang="en-US" dirty="0"/>
              <a:t>Format: base64_data.base64_data.base64_data</a:t>
            </a:r>
          </a:p>
        </p:txBody>
      </p:sp>
      <p:pic>
        <p:nvPicPr>
          <p:cNvPr id="7" name="Picture 6">
            <a:extLst>
              <a:ext uri="{FF2B5EF4-FFF2-40B4-BE49-F238E27FC236}">
                <a16:creationId xmlns:a16="http://schemas.microsoft.com/office/drawing/2014/main" id="{9865B3DF-7377-48DC-8C44-08719262FDB1}"/>
              </a:ext>
            </a:extLst>
          </p:cNvPr>
          <p:cNvPicPr>
            <a:picLocks noChangeAspect="1"/>
          </p:cNvPicPr>
          <p:nvPr/>
        </p:nvPicPr>
        <p:blipFill>
          <a:blip r:embed="rId2"/>
          <a:stretch>
            <a:fillRect/>
          </a:stretch>
        </p:blipFill>
        <p:spPr>
          <a:xfrm>
            <a:off x="2619909" y="3651329"/>
            <a:ext cx="7233007" cy="2660571"/>
          </a:xfrm>
          <a:prstGeom prst="rect">
            <a:avLst/>
          </a:prstGeom>
        </p:spPr>
      </p:pic>
    </p:spTree>
    <p:extLst>
      <p:ext uri="{BB962C8B-B14F-4D97-AF65-F5344CB8AC3E}">
        <p14:creationId xmlns:p14="http://schemas.microsoft.com/office/powerpoint/2010/main" val="497100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E6DC-5781-4FD9-85D9-FC9A7D1DDF94}"/>
              </a:ext>
            </a:extLst>
          </p:cNvPr>
          <p:cNvSpPr>
            <a:spLocks noGrp="1"/>
          </p:cNvSpPr>
          <p:nvPr>
            <p:ph type="title"/>
          </p:nvPr>
        </p:nvSpPr>
        <p:spPr/>
        <p:txBody>
          <a:bodyPr/>
          <a:lstStyle/>
          <a:p>
            <a:r>
              <a:rPr lang="en-US" dirty="0"/>
              <a:t>XML External Entity (XXE)</a:t>
            </a:r>
          </a:p>
        </p:txBody>
      </p:sp>
      <p:sp>
        <p:nvSpPr>
          <p:cNvPr id="3" name="Content Placeholder 2">
            <a:extLst>
              <a:ext uri="{FF2B5EF4-FFF2-40B4-BE49-F238E27FC236}">
                <a16:creationId xmlns:a16="http://schemas.microsoft.com/office/drawing/2014/main" id="{E6543151-1342-411A-9B30-22CC5DFD041F}"/>
              </a:ext>
            </a:extLst>
          </p:cNvPr>
          <p:cNvSpPr>
            <a:spLocks noGrp="1"/>
          </p:cNvSpPr>
          <p:nvPr>
            <p:ph idx="1"/>
          </p:nvPr>
        </p:nvSpPr>
        <p:spPr/>
        <p:txBody>
          <a:bodyPr/>
          <a:lstStyle/>
          <a:p>
            <a:pPr algn="just"/>
            <a:r>
              <a:rPr lang="en-US" b="1" dirty="0"/>
              <a:t>An XML External Entity attack </a:t>
            </a:r>
            <a:r>
              <a:rPr lang="en-US" dirty="0"/>
              <a:t>is a type of attack against an application that parses XML input. </a:t>
            </a:r>
          </a:p>
          <a:p>
            <a:pPr algn="just"/>
            <a:r>
              <a:rPr lang="en-US" dirty="0"/>
              <a:t>This attack occurs when XML input containing a reference to an external entity is processed by a weakly configured XML parser. </a:t>
            </a:r>
          </a:p>
          <a:p>
            <a:pPr algn="just"/>
            <a:r>
              <a:rPr lang="en-US" dirty="0"/>
              <a:t>This attack may lead to the disclosure of confidential data, denial of service, server side request forgery, port scanning from the perspective of the machine where the parser is located, and other system impacts.</a:t>
            </a:r>
          </a:p>
        </p:txBody>
      </p:sp>
    </p:spTree>
    <p:extLst>
      <p:ext uri="{BB962C8B-B14F-4D97-AF65-F5344CB8AC3E}">
        <p14:creationId xmlns:p14="http://schemas.microsoft.com/office/powerpoint/2010/main" val="142189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E8D1-D0B6-4AE6-B09D-696820CE1086}"/>
              </a:ext>
            </a:extLst>
          </p:cNvPr>
          <p:cNvSpPr>
            <a:spLocks noGrp="1"/>
          </p:cNvSpPr>
          <p:nvPr>
            <p:ph type="title"/>
          </p:nvPr>
        </p:nvSpPr>
        <p:spPr/>
        <p:txBody>
          <a:bodyPr/>
          <a:lstStyle/>
          <a:p>
            <a:r>
              <a:rPr lang="en-US" dirty="0">
                <a:latin typeface="Calibri Light"/>
                <a:cs typeface="Calibri"/>
              </a:rPr>
              <a:t>Identifying the goals of lesson</a:t>
            </a:r>
            <a:endParaRPr lang="en-US" dirty="0">
              <a:latin typeface="Calibri Light"/>
              <a:ea typeface="+mj-lt"/>
              <a:cs typeface="+mj-lt"/>
            </a:endParaRPr>
          </a:p>
        </p:txBody>
      </p:sp>
      <p:sp>
        <p:nvSpPr>
          <p:cNvPr id="3" name="Content Placeholder 2">
            <a:extLst>
              <a:ext uri="{FF2B5EF4-FFF2-40B4-BE49-F238E27FC236}">
                <a16:creationId xmlns:a16="http://schemas.microsoft.com/office/drawing/2014/main" id="{80FC28C7-B0D3-47A1-8578-57A7D8F037CA}"/>
              </a:ext>
            </a:extLst>
          </p:cNvPr>
          <p:cNvSpPr>
            <a:spLocks noGrp="1"/>
          </p:cNvSpPr>
          <p:nvPr>
            <p:ph idx="1"/>
          </p:nvPr>
        </p:nvSpPr>
        <p:spPr/>
        <p:txBody>
          <a:bodyPr vert="horz" lIns="91440" tIns="45720" rIns="91440" bIns="45720" rtlCol="0" anchor="t">
            <a:normAutofit/>
          </a:bodyPr>
          <a:lstStyle/>
          <a:p>
            <a:r>
              <a:rPr lang="en-US" dirty="0">
                <a:cs typeface="Calibri"/>
              </a:rPr>
              <a:t>Understanding basic terms</a:t>
            </a:r>
          </a:p>
          <a:p>
            <a:r>
              <a:rPr lang="en-US" dirty="0">
                <a:cs typeface="Calibri"/>
              </a:rPr>
              <a:t>Reviewing types of web application vulnerabilities</a:t>
            </a:r>
          </a:p>
          <a:p>
            <a:r>
              <a:rPr lang="en-US" dirty="0">
                <a:cs typeface="Calibri"/>
              </a:rPr>
              <a:t>Practicing with </a:t>
            </a:r>
            <a:r>
              <a:rPr lang="en-US" dirty="0" err="1">
                <a:cs typeface="Calibri"/>
              </a:rPr>
              <a:t>Webgoat</a:t>
            </a:r>
            <a:r>
              <a:rPr lang="en-US" dirty="0">
                <a:cs typeface="Calibri"/>
              </a:rPr>
              <a:t> and DVWA</a:t>
            </a:r>
          </a:p>
          <a:p>
            <a:endParaRPr lang="en-US" dirty="0">
              <a:cs typeface="Calibri"/>
            </a:endParaRPr>
          </a:p>
        </p:txBody>
      </p:sp>
    </p:spTree>
    <p:extLst>
      <p:ext uri="{BB962C8B-B14F-4D97-AF65-F5344CB8AC3E}">
        <p14:creationId xmlns:p14="http://schemas.microsoft.com/office/powerpoint/2010/main" val="2446086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E1468A-7C4C-4DBB-8AFE-35BE93934E9D}"/>
              </a:ext>
            </a:extLst>
          </p:cNvPr>
          <p:cNvPicPr>
            <a:picLocks noChangeAspect="1"/>
          </p:cNvPicPr>
          <p:nvPr/>
        </p:nvPicPr>
        <p:blipFill>
          <a:blip r:embed="rId2"/>
          <a:stretch>
            <a:fillRect/>
          </a:stretch>
        </p:blipFill>
        <p:spPr>
          <a:xfrm>
            <a:off x="0" y="591393"/>
            <a:ext cx="12192000" cy="5675214"/>
          </a:xfrm>
          <a:prstGeom prst="rect">
            <a:avLst/>
          </a:prstGeom>
        </p:spPr>
      </p:pic>
    </p:spTree>
    <p:extLst>
      <p:ext uri="{BB962C8B-B14F-4D97-AF65-F5344CB8AC3E}">
        <p14:creationId xmlns:p14="http://schemas.microsoft.com/office/powerpoint/2010/main" val="3978684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12B8-6AD0-413C-A8E9-A195C780E1D1}"/>
              </a:ext>
            </a:extLst>
          </p:cNvPr>
          <p:cNvSpPr>
            <a:spLocks noGrp="1"/>
          </p:cNvSpPr>
          <p:nvPr>
            <p:ph type="title"/>
          </p:nvPr>
        </p:nvSpPr>
        <p:spPr/>
        <p:txBody>
          <a:bodyPr/>
          <a:lstStyle/>
          <a:p>
            <a:r>
              <a:rPr lang="en-US" dirty="0"/>
              <a:t>Cross-Site Scripting (XSS)</a:t>
            </a:r>
          </a:p>
        </p:txBody>
      </p:sp>
      <p:sp>
        <p:nvSpPr>
          <p:cNvPr id="3" name="Content Placeholder 2">
            <a:extLst>
              <a:ext uri="{FF2B5EF4-FFF2-40B4-BE49-F238E27FC236}">
                <a16:creationId xmlns:a16="http://schemas.microsoft.com/office/drawing/2014/main" id="{4D29EC9C-F4B8-4D4C-8705-0EC37AF3227B}"/>
              </a:ext>
            </a:extLst>
          </p:cNvPr>
          <p:cNvSpPr>
            <a:spLocks noGrp="1"/>
          </p:cNvSpPr>
          <p:nvPr>
            <p:ph idx="1"/>
          </p:nvPr>
        </p:nvSpPr>
        <p:spPr/>
        <p:txBody>
          <a:bodyPr/>
          <a:lstStyle/>
          <a:p>
            <a:pPr algn="just"/>
            <a:r>
              <a:rPr lang="en-US" b="1" dirty="0"/>
              <a:t>Cross-Site Scripting (XSS) </a:t>
            </a:r>
            <a:r>
              <a:rPr lang="en-US" dirty="0"/>
              <a:t>is a vulnerability/flaw that combines the allowance of html/script tags as input that are rendered into a browser without encoding or sanitization</a:t>
            </a:r>
          </a:p>
          <a:p>
            <a:pPr algn="just"/>
            <a:endParaRPr lang="en-US" dirty="0"/>
          </a:p>
          <a:p>
            <a:pPr algn="just"/>
            <a:endParaRPr lang="en-US" dirty="0"/>
          </a:p>
          <a:p>
            <a:pPr algn="just"/>
            <a:r>
              <a:rPr lang="en-US" dirty="0"/>
              <a:t>Payload example: "&gt;&lt;script&gt;alert(</a:t>
            </a:r>
            <a:r>
              <a:rPr lang="en-US" dirty="0" err="1"/>
              <a:t>document.cookie</a:t>
            </a:r>
            <a:r>
              <a:rPr lang="en-US" dirty="0"/>
              <a:t>)&lt;/script&gt;</a:t>
            </a:r>
          </a:p>
        </p:txBody>
      </p:sp>
    </p:spTree>
    <p:extLst>
      <p:ext uri="{BB962C8B-B14F-4D97-AF65-F5344CB8AC3E}">
        <p14:creationId xmlns:p14="http://schemas.microsoft.com/office/powerpoint/2010/main" val="1886257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ADCF-35C8-4701-BF5E-F8C884FBEE95}"/>
              </a:ext>
            </a:extLst>
          </p:cNvPr>
          <p:cNvSpPr>
            <a:spLocks noGrp="1"/>
          </p:cNvSpPr>
          <p:nvPr>
            <p:ph type="title"/>
          </p:nvPr>
        </p:nvSpPr>
        <p:spPr/>
        <p:txBody>
          <a:bodyPr/>
          <a:lstStyle/>
          <a:p>
            <a:r>
              <a:rPr lang="en-US" dirty="0"/>
              <a:t>Session fixation attack</a:t>
            </a:r>
          </a:p>
        </p:txBody>
      </p:sp>
      <p:sp>
        <p:nvSpPr>
          <p:cNvPr id="3" name="Content Placeholder 2">
            <a:extLst>
              <a:ext uri="{FF2B5EF4-FFF2-40B4-BE49-F238E27FC236}">
                <a16:creationId xmlns:a16="http://schemas.microsoft.com/office/drawing/2014/main" id="{2D5BBBA9-FD44-44A1-BD4F-5E956B0F7BAE}"/>
              </a:ext>
            </a:extLst>
          </p:cNvPr>
          <p:cNvSpPr>
            <a:spLocks noGrp="1"/>
          </p:cNvSpPr>
          <p:nvPr>
            <p:ph idx="1"/>
          </p:nvPr>
        </p:nvSpPr>
        <p:spPr/>
        <p:txBody>
          <a:bodyPr/>
          <a:lstStyle/>
          <a:p>
            <a:pPr algn="just"/>
            <a:r>
              <a:rPr lang="en-US" b="1" dirty="0"/>
              <a:t>Session fixation attack </a:t>
            </a:r>
            <a:r>
              <a:rPr lang="en-US" dirty="0"/>
              <a:t>is attempt to exploit the vulnerability of a system that allows one person to fixate (find or set) another person's session identifier.</a:t>
            </a:r>
          </a:p>
          <a:p>
            <a:pPr algn="just"/>
            <a:endParaRPr lang="en-US" dirty="0"/>
          </a:p>
          <a:p>
            <a:pPr algn="just"/>
            <a:r>
              <a:rPr lang="en-US" dirty="0"/>
              <a:t>Imagine that someone text you: </a:t>
            </a:r>
          </a:p>
          <a:p>
            <a:pPr lvl="1" algn="just"/>
            <a:r>
              <a:rPr lang="en-US" dirty="0"/>
              <a:t>“Hey, look at this discounts at book shop: http://book-</a:t>
            </a:r>
            <a:r>
              <a:rPr lang="en-US" dirty="0" err="1"/>
              <a:t>shop.local</a:t>
            </a:r>
            <a:r>
              <a:rPr lang="en-US" dirty="0"/>
              <a:t>/?session=a135e1cd36f6a4”</a:t>
            </a:r>
          </a:p>
          <a:p>
            <a:pPr algn="just"/>
            <a:r>
              <a:rPr lang="en-US" dirty="0"/>
              <a:t>If this book is vulnerable, it will set this sessions as yours. After your registration, attacker who sent you link can use your account, while session is alive.</a:t>
            </a:r>
          </a:p>
        </p:txBody>
      </p:sp>
    </p:spTree>
    <p:extLst>
      <p:ext uri="{BB962C8B-B14F-4D97-AF65-F5344CB8AC3E}">
        <p14:creationId xmlns:p14="http://schemas.microsoft.com/office/powerpoint/2010/main" val="83060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C7CA-0FA9-4951-AEC7-9B554815D43F}"/>
              </a:ext>
            </a:extLst>
          </p:cNvPr>
          <p:cNvSpPr>
            <a:spLocks noGrp="1"/>
          </p:cNvSpPr>
          <p:nvPr>
            <p:ph type="ctrTitle"/>
          </p:nvPr>
        </p:nvSpPr>
        <p:spPr>
          <a:xfrm>
            <a:off x="1109608" y="1489753"/>
            <a:ext cx="9972783" cy="2178121"/>
          </a:xfrm>
        </p:spPr>
        <p:txBody>
          <a:bodyPr>
            <a:normAutofit/>
          </a:bodyPr>
          <a:lstStyle/>
          <a:p>
            <a:r>
              <a:rPr lang="en-US" dirty="0"/>
              <a:t>A little bit about defense</a:t>
            </a:r>
          </a:p>
        </p:txBody>
      </p:sp>
    </p:spTree>
    <p:extLst>
      <p:ext uri="{BB962C8B-B14F-4D97-AF65-F5344CB8AC3E}">
        <p14:creationId xmlns:p14="http://schemas.microsoft.com/office/powerpoint/2010/main" val="1621794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4A9B-FF9A-46E6-A420-659D1BAEDAFC}"/>
              </a:ext>
            </a:extLst>
          </p:cNvPr>
          <p:cNvSpPr>
            <a:spLocks noGrp="1"/>
          </p:cNvSpPr>
          <p:nvPr>
            <p:ph type="title"/>
          </p:nvPr>
        </p:nvSpPr>
        <p:spPr/>
        <p:txBody>
          <a:bodyPr/>
          <a:lstStyle/>
          <a:p>
            <a:r>
              <a:rPr lang="en-US" dirty="0"/>
              <a:t>Web application firewall</a:t>
            </a:r>
          </a:p>
        </p:txBody>
      </p:sp>
      <p:sp>
        <p:nvSpPr>
          <p:cNvPr id="3" name="Content Placeholder 2">
            <a:extLst>
              <a:ext uri="{FF2B5EF4-FFF2-40B4-BE49-F238E27FC236}">
                <a16:creationId xmlns:a16="http://schemas.microsoft.com/office/drawing/2014/main" id="{EA709EAE-02ED-4E2D-AB8E-68B17DF11ED9}"/>
              </a:ext>
            </a:extLst>
          </p:cNvPr>
          <p:cNvSpPr>
            <a:spLocks noGrp="1"/>
          </p:cNvSpPr>
          <p:nvPr>
            <p:ph idx="1"/>
          </p:nvPr>
        </p:nvSpPr>
        <p:spPr/>
        <p:txBody>
          <a:bodyPr/>
          <a:lstStyle/>
          <a:p>
            <a:pPr algn="just"/>
            <a:r>
              <a:rPr lang="en-US" b="1" dirty="0"/>
              <a:t>A web application firewall (WAF) </a:t>
            </a:r>
            <a:r>
              <a:rPr lang="en-US" dirty="0"/>
              <a:t>is a specific form of application firewall that filters, monitors, and blocks HTTP traffic to and from a web service.</a:t>
            </a:r>
          </a:p>
          <a:p>
            <a:pPr algn="just"/>
            <a:endParaRPr lang="en-US" dirty="0"/>
          </a:p>
          <a:p>
            <a:pPr algn="just"/>
            <a:endParaRPr lang="en-US" dirty="0"/>
          </a:p>
          <a:p>
            <a:pPr algn="just"/>
            <a:r>
              <a:rPr lang="en-US" dirty="0"/>
              <a:t>https://geekflare.com/open-source-web-application-firewall/</a:t>
            </a:r>
          </a:p>
          <a:p>
            <a:pPr algn="just"/>
            <a:r>
              <a:rPr lang="en-US" dirty="0"/>
              <a:t>https://serverguy.com/security/open-source-web-application-firewall/</a:t>
            </a:r>
          </a:p>
        </p:txBody>
      </p:sp>
    </p:spTree>
    <p:extLst>
      <p:ext uri="{BB962C8B-B14F-4D97-AF65-F5344CB8AC3E}">
        <p14:creationId xmlns:p14="http://schemas.microsoft.com/office/powerpoint/2010/main" val="1570402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BF68-3A2B-4324-BBA5-547984FAF3B0}"/>
              </a:ext>
            </a:extLst>
          </p:cNvPr>
          <p:cNvSpPr>
            <a:spLocks noGrp="1"/>
          </p:cNvSpPr>
          <p:nvPr>
            <p:ph type="title"/>
          </p:nvPr>
        </p:nvSpPr>
        <p:spPr/>
        <p:txBody>
          <a:bodyPr/>
          <a:lstStyle/>
          <a:p>
            <a:r>
              <a:rPr lang="en-US" dirty="0"/>
              <a:t>Backdoor scanners</a:t>
            </a:r>
          </a:p>
        </p:txBody>
      </p:sp>
      <p:sp>
        <p:nvSpPr>
          <p:cNvPr id="3" name="Content Placeholder 2">
            <a:extLst>
              <a:ext uri="{FF2B5EF4-FFF2-40B4-BE49-F238E27FC236}">
                <a16:creationId xmlns:a16="http://schemas.microsoft.com/office/drawing/2014/main" id="{7E0BEB64-4B3E-49D8-9010-A6D2752929C5}"/>
              </a:ext>
            </a:extLst>
          </p:cNvPr>
          <p:cNvSpPr>
            <a:spLocks noGrp="1"/>
          </p:cNvSpPr>
          <p:nvPr>
            <p:ph idx="1"/>
          </p:nvPr>
        </p:nvSpPr>
        <p:spPr/>
        <p:txBody>
          <a:bodyPr/>
          <a:lstStyle/>
          <a:p>
            <a:r>
              <a:rPr lang="en-US" dirty="0" err="1"/>
              <a:t>Webshell</a:t>
            </a:r>
            <a:r>
              <a:rPr lang="en-US" dirty="0"/>
              <a:t> analyzer</a:t>
            </a:r>
          </a:p>
          <a:p>
            <a:r>
              <a:rPr lang="en-US" dirty="0" err="1"/>
              <a:t>ImunifyAV</a:t>
            </a:r>
            <a:endParaRPr lang="en-US" dirty="0"/>
          </a:p>
          <a:p>
            <a:r>
              <a:rPr lang="en-US" dirty="0"/>
              <a:t>Ai-</a:t>
            </a:r>
            <a:r>
              <a:rPr lang="en-US" dirty="0" err="1"/>
              <a:t>bolit</a:t>
            </a:r>
            <a:endParaRPr lang="en-US" dirty="0"/>
          </a:p>
          <a:p>
            <a:r>
              <a:rPr lang="en-US" dirty="0"/>
              <a:t>Any antivirus</a:t>
            </a:r>
          </a:p>
          <a:p>
            <a:endParaRPr lang="en-US" dirty="0"/>
          </a:p>
          <a:p>
            <a:endParaRPr lang="en-US" dirty="0"/>
          </a:p>
          <a:p>
            <a:r>
              <a:rPr lang="en-US" dirty="0"/>
              <a:t>Web shells - https://github.com/tennc/webshell</a:t>
            </a:r>
          </a:p>
        </p:txBody>
      </p:sp>
    </p:spTree>
    <p:extLst>
      <p:ext uri="{BB962C8B-B14F-4D97-AF65-F5344CB8AC3E}">
        <p14:creationId xmlns:p14="http://schemas.microsoft.com/office/powerpoint/2010/main" val="2851567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4174-BE74-4960-9540-8FB1993D57DB}"/>
              </a:ext>
            </a:extLst>
          </p:cNvPr>
          <p:cNvSpPr>
            <a:spLocks noGrp="1"/>
          </p:cNvSpPr>
          <p:nvPr>
            <p:ph type="title"/>
          </p:nvPr>
        </p:nvSpPr>
        <p:spPr/>
        <p:txBody>
          <a:bodyPr/>
          <a:lstStyle/>
          <a:p>
            <a:r>
              <a:rPr lang="en-US" dirty="0"/>
              <a:t>Yara rules</a:t>
            </a:r>
          </a:p>
        </p:txBody>
      </p:sp>
      <p:sp>
        <p:nvSpPr>
          <p:cNvPr id="3" name="Content Placeholder 2">
            <a:extLst>
              <a:ext uri="{FF2B5EF4-FFF2-40B4-BE49-F238E27FC236}">
                <a16:creationId xmlns:a16="http://schemas.microsoft.com/office/drawing/2014/main" id="{5D1492F9-EC64-4036-A0AB-910E891A5DC4}"/>
              </a:ext>
            </a:extLst>
          </p:cNvPr>
          <p:cNvSpPr>
            <a:spLocks noGrp="1"/>
          </p:cNvSpPr>
          <p:nvPr>
            <p:ph idx="1"/>
          </p:nvPr>
        </p:nvSpPr>
        <p:spPr/>
        <p:txBody>
          <a:bodyPr/>
          <a:lstStyle/>
          <a:p>
            <a:pPr algn="just"/>
            <a:r>
              <a:rPr lang="en-US" dirty="0"/>
              <a:t>YARA is a tool aimed at (but not limited to) helping malware researchers to identify and classify malware samples.</a:t>
            </a:r>
          </a:p>
          <a:p>
            <a:pPr algn="just"/>
            <a:endParaRPr lang="en-US" dirty="0"/>
          </a:p>
          <a:p>
            <a:pPr algn="just"/>
            <a:r>
              <a:rPr lang="en-US" dirty="0"/>
              <a:t>Yara - http://virustotal.github.io/yara/</a:t>
            </a:r>
          </a:p>
          <a:p>
            <a:pPr algn="just"/>
            <a:r>
              <a:rPr lang="en-US" dirty="0"/>
              <a:t>Signatures - https://github.com/Neo23x0/signature-base</a:t>
            </a:r>
          </a:p>
          <a:p>
            <a:pPr algn="just"/>
            <a:endParaRPr lang="en-US" dirty="0"/>
          </a:p>
          <a:p>
            <a:pPr marL="0" indent="0" algn="just">
              <a:buNone/>
            </a:pPr>
            <a:r>
              <a:rPr lang="en-US" dirty="0"/>
              <a:t>* In practice, Yara helped to find Chinese encrypted Cobalt Strike payload.</a:t>
            </a:r>
          </a:p>
        </p:txBody>
      </p:sp>
    </p:spTree>
    <p:extLst>
      <p:ext uri="{BB962C8B-B14F-4D97-AF65-F5344CB8AC3E}">
        <p14:creationId xmlns:p14="http://schemas.microsoft.com/office/powerpoint/2010/main" val="3692911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6765A-CFC2-49DE-8F3D-A55D062B4284}"/>
              </a:ext>
            </a:extLst>
          </p:cNvPr>
          <p:cNvSpPr>
            <a:spLocks noGrp="1"/>
          </p:cNvSpPr>
          <p:nvPr>
            <p:ph type="title"/>
          </p:nvPr>
        </p:nvSpPr>
        <p:spPr>
          <a:xfrm>
            <a:off x="3993357" y="2770187"/>
            <a:ext cx="4514850" cy="1325563"/>
          </a:xfrm>
        </p:spPr>
        <p:txBody>
          <a:bodyPr/>
          <a:lstStyle/>
          <a:p>
            <a:r>
              <a:rPr lang="en-US" dirty="0">
                <a:ea typeface="+mj-lt"/>
                <a:cs typeface="+mj-lt"/>
              </a:rPr>
              <a:t>Any questions?</a:t>
            </a:r>
            <a:endParaRPr lang="en-US" dirty="0"/>
          </a:p>
        </p:txBody>
      </p:sp>
    </p:spTree>
    <p:extLst>
      <p:ext uri="{BB962C8B-B14F-4D97-AF65-F5344CB8AC3E}">
        <p14:creationId xmlns:p14="http://schemas.microsoft.com/office/powerpoint/2010/main" val="1037057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5550-9889-4096-A1B1-FB4A72A72550}"/>
              </a:ext>
            </a:extLst>
          </p:cNvPr>
          <p:cNvSpPr>
            <a:spLocks noGrp="1"/>
          </p:cNvSpPr>
          <p:nvPr>
            <p:ph type="title"/>
          </p:nvPr>
        </p:nvSpPr>
        <p:spPr/>
        <p:txBody>
          <a:bodyPr/>
          <a:lstStyle/>
          <a:p>
            <a:r>
              <a:rPr lang="en-US" dirty="0">
                <a:cs typeface="Calibri Light"/>
              </a:rPr>
              <a:t>Homework for the next lesson</a:t>
            </a:r>
            <a:endParaRPr lang="en-US" dirty="0"/>
          </a:p>
        </p:txBody>
      </p:sp>
      <p:sp>
        <p:nvSpPr>
          <p:cNvPr id="3" name="Content Placeholder 2">
            <a:extLst>
              <a:ext uri="{FF2B5EF4-FFF2-40B4-BE49-F238E27FC236}">
                <a16:creationId xmlns:a16="http://schemas.microsoft.com/office/drawing/2014/main" id="{A274CE4E-3340-4596-97C5-9BCCB7ABCF0E}"/>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Complete manually (without using automatic tools) SQL injection task in DVWA (use </a:t>
            </a:r>
            <a:r>
              <a:rPr lang="en-US" b="1" dirty="0">
                <a:ea typeface="+mn-lt"/>
                <a:cs typeface="+mn-lt"/>
              </a:rPr>
              <a:t>low</a:t>
            </a:r>
            <a:r>
              <a:rPr lang="en-US" dirty="0">
                <a:ea typeface="+mn-lt"/>
                <a:cs typeface="+mn-lt"/>
              </a:rPr>
              <a:t> security level). Final payload should get the version of MySQL.</a:t>
            </a:r>
          </a:p>
          <a:p>
            <a:pPr algn="just"/>
            <a:r>
              <a:rPr lang="en-US" dirty="0">
                <a:ea typeface="+mn-lt"/>
                <a:cs typeface="+mn-lt"/>
              </a:rPr>
              <a:t>Complete manually (without using automatic tools) XSS Reflected task in DVWA (use </a:t>
            </a:r>
            <a:r>
              <a:rPr lang="en-US" b="1" dirty="0">
                <a:ea typeface="+mn-lt"/>
                <a:cs typeface="+mn-lt"/>
              </a:rPr>
              <a:t>low</a:t>
            </a:r>
            <a:r>
              <a:rPr lang="en-US" dirty="0">
                <a:ea typeface="+mn-lt"/>
                <a:cs typeface="+mn-lt"/>
              </a:rPr>
              <a:t> security level). Final payload should get the value of </a:t>
            </a:r>
            <a:r>
              <a:rPr lang="en-US" dirty="0" err="1">
                <a:ea typeface="+mn-lt"/>
                <a:cs typeface="+mn-lt"/>
              </a:rPr>
              <a:t>document.cookie</a:t>
            </a:r>
            <a:r>
              <a:rPr lang="en-US" dirty="0">
                <a:ea typeface="+mn-lt"/>
                <a:cs typeface="+mn-lt"/>
              </a:rPr>
              <a:t> param.</a:t>
            </a:r>
          </a:p>
          <a:p>
            <a:pPr algn="just"/>
            <a:r>
              <a:rPr lang="en-US" dirty="0">
                <a:ea typeface="+mn-lt"/>
                <a:cs typeface="+mn-lt"/>
              </a:rPr>
              <a:t>Complete manually (without using automatic tools) Command Execution task in DVWA (use </a:t>
            </a:r>
            <a:r>
              <a:rPr lang="en-US" b="1" dirty="0">
                <a:ea typeface="+mn-lt"/>
                <a:cs typeface="+mn-lt"/>
              </a:rPr>
              <a:t>medium</a:t>
            </a:r>
            <a:r>
              <a:rPr lang="en-US" dirty="0">
                <a:ea typeface="+mn-lt"/>
                <a:cs typeface="+mn-lt"/>
              </a:rPr>
              <a:t> security level). Final payload should execute </a:t>
            </a:r>
            <a:r>
              <a:rPr lang="en-US" dirty="0" err="1">
                <a:ea typeface="+mn-lt"/>
                <a:cs typeface="+mn-lt"/>
              </a:rPr>
              <a:t>whoami</a:t>
            </a:r>
            <a:r>
              <a:rPr lang="en-US" dirty="0">
                <a:ea typeface="+mn-lt"/>
                <a:cs typeface="+mn-lt"/>
              </a:rPr>
              <a:t> command.</a:t>
            </a:r>
          </a:p>
          <a:p>
            <a:pPr algn="just"/>
            <a:endParaRPr lang="en-US" dirty="0">
              <a:ea typeface="+mn-lt"/>
              <a:cs typeface="+mn-lt"/>
            </a:endParaRPr>
          </a:p>
        </p:txBody>
      </p:sp>
    </p:spTree>
    <p:extLst>
      <p:ext uri="{BB962C8B-B14F-4D97-AF65-F5344CB8AC3E}">
        <p14:creationId xmlns:p14="http://schemas.microsoft.com/office/powerpoint/2010/main" val="3885785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8439-3E25-4C32-8666-8EB4C07D5560}"/>
              </a:ext>
            </a:extLst>
          </p:cNvPr>
          <p:cNvSpPr>
            <a:spLocks noGrp="1"/>
          </p:cNvSpPr>
          <p:nvPr>
            <p:ph type="title"/>
          </p:nvPr>
        </p:nvSpPr>
        <p:spPr/>
        <p:txBody>
          <a:bodyPr/>
          <a:lstStyle/>
          <a:p>
            <a:r>
              <a:rPr lang="en-US">
                <a:ea typeface="+mj-lt"/>
                <a:cs typeface="+mj-lt"/>
              </a:rPr>
              <a:t>Feedback: did we achieved the goals of our lesson?</a:t>
            </a:r>
          </a:p>
        </p:txBody>
      </p:sp>
      <p:sp>
        <p:nvSpPr>
          <p:cNvPr id="3" name="Content Placeholder 2">
            <a:extLst>
              <a:ext uri="{FF2B5EF4-FFF2-40B4-BE49-F238E27FC236}">
                <a16:creationId xmlns:a16="http://schemas.microsoft.com/office/drawing/2014/main" id="{BB6D86C4-FFB0-4DF4-9FF9-4D565CD58774}"/>
              </a:ext>
            </a:extLst>
          </p:cNvPr>
          <p:cNvSpPr>
            <a:spLocks noGrp="1"/>
          </p:cNvSpPr>
          <p:nvPr>
            <p:ph idx="1"/>
          </p:nvPr>
        </p:nvSpPr>
        <p:spPr/>
        <p:txBody>
          <a:bodyPr vert="horz" lIns="91440" tIns="45720" rIns="91440" bIns="45720" rtlCol="0" anchor="t">
            <a:normAutofit/>
          </a:bodyPr>
          <a:lstStyle/>
          <a:p>
            <a:r>
              <a:rPr lang="en-US" dirty="0">
                <a:cs typeface="Calibri"/>
              </a:rPr>
              <a:t>Discussion 5-10 minutes</a:t>
            </a:r>
            <a:endParaRPr lang="en-US" dirty="0"/>
          </a:p>
        </p:txBody>
      </p:sp>
    </p:spTree>
    <p:extLst>
      <p:ext uri="{BB962C8B-B14F-4D97-AF65-F5344CB8AC3E}">
        <p14:creationId xmlns:p14="http://schemas.microsoft.com/office/powerpoint/2010/main" val="1559735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4779-7DF3-4654-9B16-24B9D88038FA}"/>
              </a:ext>
            </a:extLst>
          </p:cNvPr>
          <p:cNvSpPr>
            <a:spLocks noGrp="1"/>
          </p:cNvSpPr>
          <p:nvPr>
            <p:ph type="title"/>
          </p:nvPr>
        </p:nvSpPr>
        <p:spPr/>
        <p:txBody>
          <a:bodyPr/>
          <a:lstStyle/>
          <a:p>
            <a:r>
              <a:rPr lang="en-US" dirty="0"/>
              <a:t>Web applications structure</a:t>
            </a:r>
          </a:p>
        </p:txBody>
      </p:sp>
      <p:pic>
        <p:nvPicPr>
          <p:cNvPr id="4" name="Picture 2">
            <a:extLst>
              <a:ext uri="{FF2B5EF4-FFF2-40B4-BE49-F238E27FC236}">
                <a16:creationId xmlns:a16="http://schemas.microsoft.com/office/drawing/2014/main" id="{BAF7DB06-7550-45FC-858B-0E2D441EF4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4512" y="1825625"/>
            <a:ext cx="7844046"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768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1592-09FF-43BD-BAB6-F2AD6109CBF2}"/>
              </a:ext>
            </a:extLst>
          </p:cNvPr>
          <p:cNvSpPr>
            <a:spLocks noGrp="1"/>
          </p:cNvSpPr>
          <p:nvPr>
            <p:ph type="title"/>
          </p:nvPr>
        </p:nvSpPr>
        <p:spPr/>
        <p:txBody>
          <a:bodyPr/>
          <a:lstStyle/>
          <a:p>
            <a:r>
              <a:rPr lang="en-US" dirty="0"/>
              <a:t>Useful links</a:t>
            </a:r>
          </a:p>
        </p:txBody>
      </p:sp>
      <p:sp>
        <p:nvSpPr>
          <p:cNvPr id="4" name="Content Placeholder 3">
            <a:extLst>
              <a:ext uri="{FF2B5EF4-FFF2-40B4-BE49-F238E27FC236}">
                <a16:creationId xmlns:a16="http://schemas.microsoft.com/office/drawing/2014/main" id="{278B3B33-81A6-4B71-B9B1-3807F3294B7D}"/>
              </a:ext>
            </a:extLst>
          </p:cNvPr>
          <p:cNvSpPr txBox="1">
            <a:spLocks noGrp="1"/>
          </p:cNvSpPr>
          <p:nvPr>
            <p:ph idx="1"/>
          </p:nvPr>
        </p:nvSpPr>
        <p:spPr>
          <a:xfrm>
            <a:off x="838200" y="1825625"/>
            <a:ext cx="10515600" cy="46115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cs typeface="Calibri"/>
                <a:hlinkClick r:id="rId2"/>
              </a:rPr>
              <a:t>https://reinvently.com/blog/fundamentals-web-application-architecture/</a:t>
            </a:r>
            <a:r>
              <a:rPr lang="en-US" dirty="0">
                <a:cs typeface="Calibri"/>
              </a:rPr>
              <a:t> </a:t>
            </a:r>
          </a:p>
          <a:p>
            <a:pPr algn="just"/>
            <a:r>
              <a:rPr lang="en-US" dirty="0">
                <a:cs typeface="Calibri"/>
                <a:hlinkClick r:id="rId3"/>
              </a:rPr>
              <a:t>https://owasp.org/www-project-web-security-testing-guide/stable/4-Web_Application_Security_Testing/11-Client-side_Testing/README</a:t>
            </a:r>
            <a:endParaRPr lang="en-US" dirty="0">
              <a:cs typeface="Calibri"/>
            </a:endParaRPr>
          </a:p>
          <a:p>
            <a:pPr algn="just"/>
            <a:r>
              <a:rPr lang="en-US" dirty="0">
                <a:cs typeface="Calibri"/>
                <a:hlinkClick r:id="rId4"/>
              </a:rPr>
              <a:t>https://pwning.owasp-juice.shop/part1/rules.html</a:t>
            </a:r>
            <a:endParaRPr lang="en-US" dirty="0">
              <a:cs typeface="Calibri"/>
            </a:endParaRPr>
          </a:p>
          <a:p>
            <a:pPr algn="just"/>
            <a:r>
              <a:rPr lang="en-US" dirty="0">
                <a:hlinkClick r:id="rId5"/>
              </a:rPr>
              <a:t>https://geekflare.com/open-source-web-application-firewall/</a:t>
            </a:r>
            <a:r>
              <a:rPr lang="en-US" dirty="0"/>
              <a:t> </a:t>
            </a:r>
          </a:p>
          <a:p>
            <a:pPr algn="just"/>
            <a:r>
              <a:rPr lang="en-US" dirty="0">
                <a:hlinkClick r:id="rId6"/>
              </a:rPr>
              <a:t>https://serverguy.com/security/open-source-web-application-firewall/</a:t>
            </a:r>
            <a:r>
              <a:rPr lang="en-US" dirty="0"/>
              <a:t> </a:t>
            </a:r>
          </a:p>
          <a:p>
            <a:pPr algn="just"/>
            <a:r>
              <a:rPr lang="en-US" dirty="0">
                <a:hlinkClick r:id="rId7"/>
              </a:rPr>
              <a:t>https://www.imperva.com/learn/application-security/command-injection/</a:t>
            </a:r>
            <a:r>
              <a:rPr lang="en-US" dirty="0"/>
              <a:t> </a:t>
            </a:r>
          </a:p>
        </p:txBody>
      </p:sp>
    </p:spTree>
    <p:extLst>
      <p:ext uri="{BB962C8B-B14F-4D97-AF65-F5344CB8AC3E}">
        <p14:creationId xmlns:p14="http://schemas.microsoft.com/office/powerpoint/2010/main" val="39723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484F8-2E45-4E69-94EA-0B64F1224601}"/>
              </a:ext>
            </a:extLst>
          </p:cNvPr>
          <p:cNvSpPr>
            <a:spLocks noGrp="1"/>
          </p:cNvSpPr>
          <p:nvPr>
            <p:ph type="title"/>
          </p:nvPr>
        </p:nvSpPr>
        <p:spPr/>
        <p:txBody>
          <a:bodyPr/>
          <a:lstStyle/>
          <a:p>
            <a:r>
              <a:rPr lang="en-US" dirty="0"/>
              <a:t>Choosing web browser</a:t>
            </a:r>
          </a:p>
        </p:txBody>
      </p:sp>
      <p:pic>
        <p:nvPicPr>
          <p:cNvPr id="4" name="Picture 3">
            <a:extLst>
              <a:ext uri="{FF2B5EF4-FFF2-40B4-BE49-F238E27FC236}">
                <a16:creationId xmlns:a16="http://schemas.microsoft.com/office/drawing/2014/main" id="{E9907801-B656-4808-9541-BB04CEC6AF08}"/>
              </a:ext>
            </a:extLst>
          </p:cNvPr>
          <p:cNvPicPr>
            <a:picLocks noChangeAspect="1"/>
          </p:cNvPicPr>
          <p:nvPr/>
        </p:nvPicPr>
        <p:blipFill>
          <a:blip r:embed="rId2"/>
          <a:stretch>
            <a:fillRect/>
          </a:stretch>
        </p:blipFill>
        <p:spPr>
          <a:xfrm>
            <a:off x="1833937" y="1550066"/>
            <a:ext cx="8524126" cy="4942809"/>
          </a:xfrm>
          <a:prstGeom prst="rect">
            <a:avLst/>
          </a:prstGeom>
        </p:spPr>
      </p:pic>
    </p:spTree>
    <p:extLst>
      <p:ext uri="{BB962C8B-B14F-4D97-AF65-F5344CB8AC3E}">
        <p14:creationId xmlns:p14="http://schemas.microsoft.com/office/powerpoint/2010/main" val="1210226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CACF-6396-49AB-BEB9-2C699BA7838F}"/>
              </a:ext>
            </a:extLst>
          </p:cNvPr>
          <p:cNvSpPr>
            <a:spLocks noGrp="1"/>
          </p:cNvSpPr>
          <p:nvPr>
            <p:ph type="title"/>
          </p:nvPr>
        </p:nvSpPr>
        <p:spPr/>
        <p:txBody>
          <a:bodyPr/>
          <a:lstStyle/>
          <a:p>
            <a:r>
              <a:rPr lang="en-US" dirty="0"/>
              <a:t>Setting up Burp Suite</a:t>
            </a:r>
          </a:p>
        </p:txBody>
      </p:sp>
      <p:sp>
        <p:nvSpPr>
          <p:cNvPr id="3" name="Content Placeholder 2">
            <a:extLst>
              <a:ext uri="{FF2B5EF4-FFF2-40B4-BE49-F238E27FC236}">
                <a16:creationId xmlns:a16="http://schemas.microsoft.com/office/drawing/2014/main" id="{60596AD3-EC80-4007-9E22-AC24C345A31D}"/>
              </a:ext>
            </a:extLst>
          </p:cNvPr>
          <p:cNvSpPr>
            <a:spLocks noGrp="1"/>
          </p:cNvSpPr>
          <p:nvPr>
            <p:ph idx="1"/>
          </p:nvPr>
        </p:nvSpPr>
        <p:spPr/>
        <p:txBody>
          <a:bodyPr/>
          <a:lstStyle/>
          <a:p>
            <a:pPr algn="just"/>
            <a:r>
              <a:rPr lang="en-US" b="1" dirty="0"/>
              <a:t>Burp Suite </a:t>
            </a:r>
            <a:r>
              <a:rPr lang="en-US" dirty="0"/>
              <a:t>is a proxy-based tool used to evaluate the security of web-based applications and do hands-on testing.</a:t>
            </a:r>
          </a:p>
          <a:p>
            <a:endParaRPr lang="en-US" dirty="0"/>
          </a:p>
          <a:p>
            <a:r>
              <a:rPr lang="en-US" dirty="0"/>
              <a:t>Official website: https://portswigger.net</a:t>
            </a:r>
          </a:p>
          <a:p>
            <a:endParaRPr lang="en-US" dirty="0"/>
          </a:p>
          <a:p>
            <a:r>
              <a:rPr lang="en-US" dirty="0"/>
              <a:t>Setting up: https://portswigger.net/burp/documentation/desktop/external-browser-config/browser-config-firefox</a:t>
            </a:r>
          </a:p>
        </p:txBody>
      </p:sp>
    </p:spTree>
    <p:extLst>
      <p:ext uri="{BB962C8B-B14F-4D97-AF65-F5344CB8AC3E}">
        <p14:creationId xmlns:p14="http://schemas.microsoft.com/office/powerpoint/2010/main" val="384815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C7CA-0FA9-4951-AEC7-9B554815D43F}"/>
              </a:ext>
            </a:extLst>
          </p:cNvPr>
          <p:cNvSpPr>
            <a:spLocks noGrp="1"/>
          </p:cNvSpPr>
          <p:nvPr>
            <p:ph type="ctrTitle"/>
          </p:nvPr>
        </p:nvSpPr>
        <p:spPr>
          <a:xfrm>
            <a:off x="1523999" y="1500027"/>
            <a:ext cx="9972783" cy="2178121"/>
          </a:xfrm>
        </p:spPr>
        <p:txBody>
          <a:bodyPr>
            <a:normAutofit/>
          </a:bodyPr>
          <a:lstStyle/>
          <a:p>
            <a:r>
              <a:rPr lang="en-US" dirty="0"/>
              <a:t>Web Application Vulnerabilities</a:t>
            </a:r>
          </a:p>
        </p:txBody>
      </p:sp>
    </p:spTree>
    <p:extLst>
      <p:ext uri="{BB962C8B-B14F-4D97-AF65-F5344CB8AC3E}">
        <p14:creationId xmlns:p14="http://schemas.microsoft.com/office/powerpoint/2010/main" val="3974180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E082-D057-475D-AD8C-9DB7D9DD669D}"/>
              </a:ext>
            </a:extLst>
          </p:cNvPr>
          <p:cNvSpPr>
            <a:spLocks noGrp="1"/>
          </p:cNvSpPr>
          <p:nvPr>
            <p:ph type="title"/>
          </p:nvPr>
        </p:nvSpPr>
        <p:spPr/>
        <p:txBody>
          <a:bodyPr/>
          <a:lstStyle/>
          <a:p>
            <a:r>
              <a:rPr lang="en-US" dirty="0"/>
              <a:t>What is CIA?</a:t>
            </a:r>
          </a:p>
        </p:txBody>
      </p:sp>
      <p:sp>
        <p:nvSpPr>
          <p:cNvPr id="3" name="Content Placeholder 2">
            <a:extLst>
              <a:ext uri="{FF2B5EF4-FFF2-40B4-BE49-F238E27FC236}">
                <a16:creationId xmlns:a16="http://schemas.microsoft.com/office/drawing/2014/main" id="{F30C2E60-A0C1-4741-B0BD-4E179C9EC72D}"/>
              </a:ext>
            </a:extLst>
          </p:cNvPr>
          <p:cNvSpPr>
            <a:spLocks noGrp="1"/>
          </p:cNvSpPr>
          <p:nvPr>
            <p:ph idx="1"/>
          </p:nvPr>
        </p:nvSpPr>
        <p:spPr/>
        <p:txBody>
          <a:bodyPr/>
          <a:lstStyle/>
          <a:p>
            <a:pPr algn="just"/>
            <a:r>
              <a:rPr lang="en-US" b="1" dirty="0"/>
              <a:t>The CIA Triad </a:t>
            </a:r>
            <a:r>
              <a:rPr lang="en-US" dirty="0"/>
              <a:t>(confidentiality, integrity, availability) is a model for information security. The three elements of the triad are considered the most crucial information security components and should be guaranteed in any secure system. Serious consequences can result if even one these elements is breached.</a:t>
            </a:r>
          </a:p>
        </p:txBody>
      </p:sp>
    </p:spTree>
    <p:extLst>
      <p:ext uri="{BB962C8B-B14F-4D97-AF65-F5344CB8AC3E}">
        <p14:creationId xmlns:p14="http://schemas.microsoft.com/office/powerpoint/2010/main" val="407405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F74F-3786-4832-9B92-1B8DDDA2A8F2}"/>
              </a:ext>
            </a:extLst>
          </p:cNvPr>
          <p:cNvSpPr>
            <a:spLocks noGrp="1"/>
          </p:cNvSpPr>
          <p:nvPr>
            <p:ph type="title"/>
          </p:nvPr>
        </p:nvSpPr>
        <p:spPr/>
        <p:txBody>
          <a:bodyPr/>
          <a:lstStyle/>
          <a:p>
            <a:r>
              <a:rPr lang="en-US" dirty="0"/>
              <a:t>Confidentiality</a:t>
            </a:r>
          </a:p>
        </p:txBody>
      </p:sp>
      <p:sp>
        <p:nvSpPr>
          <p:cNvPr id="3" name="Content Placeholder 2">
            <a:extLst>
              <a:ext uri="{FF2B5EF4-FFF2-40B4-BE49-F238E27FC236}">
                <a16:creationId xmlns:a16="http://schemas.microsoft.com/office/drawing/2014/main" id="{32B2E401-1902-4CC0-AD51-A92141186870}"/>
              </a:ext>
            </a:extLst>
          </p:cNvPr>
          <p:cNvSpPr>
            <a:spLocks noGrp="1"/>
          </p:cNvSpPr>
          <p:nvPr>
            <p:ph idx="1"/>
          </p:nvPr>
        </p:nvSpPr>
        <p:spPr/>
        <p:txBody>
          <a:bodyPr/>
          <a:lstStyle/>
          <a:p>
            <a:pPr algn="just"/>
            <a:r>
              <a:rPr lang="en-US" b="1" dirty="0"/>
              <a:t>Confidentiality</a:t>
            </a:r>
            <a:r>
              <a:rPr lang="en-US" dirty="0"/>
              <a:t> is "the property, that information is not made available or disclosed to unauthorized individuals, entities, or processes." In other words, confidentiality requires that unauthorized users should not be able to access sensitive resources. </a:t>
            </a:r>
          </a:p>
          <a:p>
            <a:pPr algn="just"/>
            <a:r>
              <a:rPr lang="en-US" dirty="0"/>
              <a:t>Confidentiality must be balanced with availability; authorized persons must still be able to access the resources they have been granted permissions for.</a:t>
            </a:r>
          </a:p>
        </p:txBody>
      </p:sp>
    </p:spTree>
    <p:extLst>
      <p:ext uri="{BB962C8B-B14F-4D97-AF65-F5344CB8AC3E}">
        <p14:creationId xmlns:p14="http://schemas.microsoft.com/office/powerpoint/2010/main" val="212994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7941-BFD9-4F8F-951B-7B8CAF4BD52C}"/>
              </a:ext>
            </a:extLst>
          </p:cNvPr>
          <p:cNvSpPr>
            <a:spLocks noGrp="1"/>
          </p:cNvSpPr>
          <p:nvPr>
            <p:ph type="title"/>
          </p:nvPr>
        </p:nvSpPr>
        <p:spPr/>
        <p:txBody>
          <a:bodyPr/>
          <a:lstStyle/>
          <a:p>
            <a:r>
              <a:rPr lang="en-US"/>
              <a:t>Integrity</a:t>
            </a:r>
          </a:p>
        </p:txBody>
      </p:sp>
      <p:sp>
        <p:nvSpPr>
          <p:cNvPr id="3" name="Content Placeholder 2">
            <a:extLst>
              <a:ext uri="{FF2B5EF4-FFF2-40B4-BE49-F238E27FC236}">
                <a16:creationId xmlns:a16="http://schemas.microsoft.com/office/drawing/2014/main" id="{CE738E32-7358-4935-BB8F-6EAD1F76F0D0}"/>
              </a:ext>
            </a:extLst>
          </p:cNvPr>
          <p:cNvSpPr>
            <a:spLocks noGrp="1"/>
          </p:cNvSpPr>
          <p:nvPr>
            <p:ph idx="1"/>
          </p:nvPr>
        </p:nvSpPr>
        <p:spPr/>
        <p:txBody>
          <a:bodyPr/>
          <a:lstStyle/>
          <a:p>
            <a:pPr algn="just"/>
            <a:r>
              <a:rPr lang="en-US" b="1" dirty="0"/>
              <a:t>Integrity</a:t>
            </a:r>
            <a:r>
              <a:rPr lang="en-US" dirty="0"/>
              <a:t> is "the property of accuracy and completeness." In other words, integrity means maintaining the consistency, accuracy and trustworthiness of data over its entire life cycle. Data must not be changed during transit and unauthorized entities should not be able to alter the data.</a:t>
            </a:r>
          </a:p>
        </p:txBody>
      </p:sp>
    </p:spTree>
    <p:extLst>
      <p:ext uri="{BB962C8B-B14F-4D97-AF65-F5344CB8AC3E}">
        <p14:creationId xmlns:p14="http://schemas.microsoft.com/office/powerpoint/2010/main" val="570464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TotalTime>
  <Words>1291</Words>
  <Application>Microsoft Office PowerPoint</Application>
  <PresentationFormat>Widescreen</PresentationFormat>
  <Paragraphs>118</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   Ethical hacking and Penetration Testing  Web applications security</vt:lpstr>
      <vt:lpstr>Identifying the goals of lesson</vt:lpstr>
      <vt:lpstr>Web applications structure</vt:lpstr>
      <vt:lpstr>Choosing web browser</vt:lpstr>
      <vt:lpstr>Setting up Burp Suite</vt:lpstr>
      <vt:lpstr>Web Application Vulnerabilities</vt:lpstr>
      <vt:lpstr>What is CIA?</vt:lpstr>
      <vt:lpstr>Confidentiality</vt:lpstr>
      <vt:lpstr>Integrity</vt:lpstr>
      <vt:lpstr>Availability</vt:lpstr>
      <vt:lpstr>CVSS</vt:lpstr>
      <vt:lpstr>OWASP TOP 10</vt:lpstr>
      <vt:lpstr>Vulnerability types</vt:lpstr>
      <vt:lpstr>Command injection</vt:lpstr>
      <vt:lpstr>SQL injection</vt:lpstr>
      <vt:lpstr>Path traversal</vt:lpstr>
      <vt:lpstr>Bruteforce</vt:lpstr>
      <vt:lpstr>JWT token attacks</vt:lpstr>
      <vt:lpstr>XML External Entity (XXE)</vt:lpstr>
      <vt:lpstr>PowerPoint Presentation</vt:lpstr>
      <vt:lpstr>Cross-Site Scripting (XSS)</vt:lpstr>
      <vt:lpstr>Session fixation attack</vt:lpstr>
      <vt:lpstr>A little bit about defense</vt:lpstr>
      <vt:lpstr>Web application firewall</vt:lpstr>
      <vt:lpstr>Backdoor scanners</vt:lpstr>
      <vt:lpstr>Yara rules</vt:lpstr>
      <vt:lpstr>Any questions?</vt:lpstr>
      <vt:lpstr>Homework for the next lesson</vt:lpstr>
      <vt:lpstr>Feedback: did we achieved the goals of our lesson?</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Kutlymurat Mambetniyazov</dc:creator>
  <cp:lastModifiedBy>Kutlymurat Mambetniyazov</cp:lastModifiedBy>
  <cp:revision>200</cp:revision>
  <dcterms:created xsi:type="dcterms:W3CDTF">2021-11-27T16:40:35Z</dcterms:created>
  <dcterms:modified xsi:type="dcterms:W3CDTF">2022-02-08T23:41:35Z</dcterms:modified>
</cp:coreProperties>
</file>