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0" r:id="rId2"/>
    <p:sldId id="261" r:id="rId3"/>
    <p:sldId id="303" r:id="rId4"/>
    <p:sldId id="304" r:id="rId5"/>
    <p:sldId id="305" r:id="rId6"/>
    <p:sldId id="306" r:id="rId7"/>
    <p:sldId id="300" r:id="rId8"/>
    <p:sldId id="297" r:id="rId9"/>
    <p:sldId id="298" r:id="rId10"/>
    <p:sldId id="296" r:id="rId11"/>
    <p:sldId id="291" r:id="rId12"/>
    <p:sldId id="299" r:id="rId13"/>
    <p:sldId id="301" r:id="rId14"/>
    <p:sldId id="288" r:id="rId15"/>
    <p:sldId id="292" r:id="rId16"/>
    <p:sldId id="293" r:id="rId17"/>
    <p:sldId id="294" r:id="rId18"/>
    <p:sldId id="295" r:id="rId19"/>
    <p:sldId id="307" r:id="rId20"/>
    <p:sldId id="308" r:id="rId21"/>
    <p:sldId id="309" r:id="rId22"/>
    <p:sldId id="302" r:id="rId23"/>
    <p:sldId id="263" r:id="rId24"/>
    <p:sldId id="271" r:id="rId25"/>
    <p:sldId id="264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02BC-97A6-429C-ACB7-A50DF066929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03757-AFDA-46FB-923C-DABFEBC8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763C-2BD8-4387-8AEC-E86B2143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BDDB0-3F79-46EB-A1DD-789B7E61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832E-3442-4C12-9FB4-0BCD28A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4ACB-59DA-4586-8B8F-688A8A9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D618-B070-4BF8-8D46-B9A30CC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6ED7-1E25-484F-AE8D-E953CDE1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693D-8C00-4B00-BF9F-4AC27696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A698-4BB6-4BA3-A4F9-46C2F8F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2405-51F5-40F8-B244-90A482C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BBF9-C62C-47C7-B21C-5AA80143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B5F3B-4808-4EB6-87E9-EFE83E73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E49C-BA93-45D0-8973-E1DAFD758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3E3D-5BF7-4067-B216-EC33C614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8315-09DD-4F91-AC7C-2F247AF6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2B1F-3641-42EB-9A4D-4F034BE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A59-01ED-4614-94AD-1D90007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115E-3B4E-4E08-8F96-86ECFDD2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B78D-C289-4A3E-A0FE-C3AAB65F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8431-30D5-49CD-AA05-2C3788FE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D994-82C9-4155-B5AD-E659AEC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9FA-2A5C-4B67-B56F-CF2C230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D0D3-4E70-4035-A68C-35E6A0BF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2581-D8EF-40F1-85AA-329079A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4786-9486-44B2-A013-1232F03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8244-C00C-4E77-8DEA-924FCCF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76A-E124-42F6-BA51-63BDBF3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497D-4810-4413-B5BB-D1B752EE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E6E16-ECB3-4D09-866C-7C551420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33A5-BD38-4CA1-BE7D-2D1858E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BEA0-85CE-426C-B390-2C81D51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A1D-C071-4E9E-A656-EE2E02A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3D58-CE0F-44CF-A2C6-4722953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4D76-25B6-4604-973A-AA6C7D7F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4D515-0B3A-4D5D-BE27-15C396C5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5E122-E427-4730-B5A6-EE0C68DA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3232-03F3-40C1-89CE-7DC7F3A3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94270-1D84-48C8-87A0-D4C0666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C8C54-BDA0-4D89-89C9-6C929C5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184C0-CB0D-451E-8139-A6F1914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F686-7971-493C-A9AC-FC1F051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72CC3-06B3-4FD2-9007-2DB701B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968A-AB69-4C73-89B5-1ED4AC7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1693-4D74-4A62-8096-C7ED0D56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12C-57BF-4013-932D-584BF656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6992B-0044-4A24-8FCD-B739BBC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67C81-0B9F-4EE8-A3B9-EE94C572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BEEC-6F62-4472-BFAA-DD9D5D6B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CEB6-AEBD-413F-920E-14D55033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1234-E1A3-4EDB-AC6E-85AFD239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F700-260D-4CD5-A102-B3FFEA4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BC59-6FD3-408B-B366-FC9180E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62E7-1AE7-47A5-9C35-B10F2634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B982-765B-41D2-B6AD-F7955B0E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4B8A-8917-4FF0-9029-2044EFD0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4794-E6B4-4493-B9C3-1B032D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A103-270A-4962-B6EC-531A3EE3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7CB0-89F8-4C6E-9F4A-56B5C0E6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5388-2484-4803-AB68-8F376BF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D9BB-90BF-417D-A428-99BBDFE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4656-9B06-4ED3-B538-1D30C581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D952-B978-4F85-A6A4-2304B711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4E40-BC5A-464A-A2FA-F95112E551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4C31-09FE-403F-9463-382FE549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78D8-366C-43F7-93C0-41E1100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hacktricks.xyz/windows/active-directory-methodology" TargetMode="External"/><Relationship Id="rId2" Type="http://schemas.openxmlformats.org/officeDocument/2006/relationships/hyperlink" Target="https://purplesec.us/external-vs-internal-network-penetration-tes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reekb.net/Article?id=741" TargetMode="External"/><Relationship Id="rId4" Type="http://schemas.openxmlformats.org/officeDocument/2006/relationships/hyperlink" Target="https://www.varonis.com/blog/the-difference-between-active-directory-and-lda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C7CA-0FA9-4951-AEC7-9B554815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239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b="1" dirty="0"/>
              <a:t>Ethical hacking and Penetration Testing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Infrastructure security. Reconnaissance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C8F8D-3010-4C13-87F6-67E41E97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91" y="6308333"/>
            <a:ext cx="4236378" cy="3159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Author: Kutlymurat Mambetniyazov (@</a:t>
            </a:r>
            <a:r>
              <a:rPr lang="en-US" dirty="0" err="1"/>
              <a:t>manfromkz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47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020F-3B59-4D98-AC52-8AE13BF3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FE1F-82CB-4DDE-B04E-6AA6D4BD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Active Reconnaissance – you connect to the objects of scope</a:t>
            </a:r>
          </a:p>
          <a:p>
            <a:r>
              <a:rPr lang="en-US" dirty="0"/>
              <a:t>Passive Reconnaissance – you don’t connect to the objects of scope</a:t>
            </a:r>
          </a:p>
        </p:txBody>
      </p:sp>
    </p:spTree>
    <p:extLst>
      <p:ext uri="{BB962C8B-B14F-4D97-AF65-F5344CB8AC3E}">
        <p14:creationId xmlns:p14="http://schemas.microsoft.com/office/powerpoint/2010/main" val="315605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0833-CD58-4DF7-8659-364A607D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7146-9D8F-4D0C-B1B0-4A99FD36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Site: https://nmap.org/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Nmap ("Network Mapper") is a free and open source (license) utility for network discovery and security auditing.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lvl="1" algn="just"/>
            <a:r>
              <a:rPr lang="en-US" dirty="0" err="1"/>
              <a:t>nmap</a:t>
            </a:r>
            <a:r>
              <a:rPr lang="en-US" dirty="0"/>
              <a:t> -p1-100 127.0.0.1-255</a:t>
            </a:r>
          </a:p>
          <a:p>
            <a:pPr lvl="1" algn="just"/>
            <a:r>
              <a:rPr lang="en-US" dirty="0" err="1"/>
              <a:t>nmap</a:t>
            </a:r>
            <a:r>
              <a:rPr lang="en-US" dirty="0"/>
              <a:t> -p- --script vuln* 127.0.0.1</a:t>
            </a:r>
          </a:p>
          <a:p>
            <a:pPr lvl="1" algn="just"/>
            <a:r>
              <a:rPr lang="en-US" dirty="0" err="1"/>
              <a:t>nmap</a:t>
            </a:r>
            <a:r>
              <a:rPr lang="en-US" dirty="0"/>
              <a:t> -p- -T4 --open -</a:t>
            </a:r>
            <a:r>
              <a:rPr lang="en-US" dirty="0" err="1"/>
              <a:t>sV</a:t>
            </a:r>
            <a:r>
              <a:rPr lang="en-US" dirty="0"/>
              <a:t> 127.0.0.1</a:t>
            </a:r>
          </a:p>
        </p:txBody>
      </p:sp>
    </p:spTree>
    <p:extLst>
      <p:ext uri="{BB962C8B-B14F-4D97-AF65-F5344CB8AC3E}">
        <p14:creationId xmlns:p14="http://schemas.microsoft.com/office/powerpoint/2010/main" val="3616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35B8-BC08-463B-B6BE-92445D93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finding web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3DD0-C507-4785-978D-C9E51E71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Check version of installed software and try to use public exploits</a:t>
            </a:r>
          </a:p>
          <a:p>
            <a:pPr algn="just"/>
            <a:r>
              <a:rPr lang="en-US" dirty="0"/>
              <a:t>Search for custom scripts, hidden files/directories</a:t>
            </a:r>
          </a:p>
          <a:p>
            <a:pPr algn="just"/>
            <a:r>
              <a:rPr lang="en-US" dirty="0"/>
              <a:t>Try to </a:t>
            </a:r>
            <a:r>
              <a:rPr lang="en-US" dirty="0" err="1"/>
              <a:t>bruteforce</a:t>
            </a:r>
            <a:r>
              <a:rPr lang="en-US" dirty="0"/>
              <a:t> admin panel</a:t>
            </a:r>
          </a:p>
          <a:p>
            <a:pPr algn="just"/>
            <a:r>
              <a:rPr lang="en-US" dirty="0"/>
              <a:t>Gain shell</a:t>
            </a:r>
          </a:p>
          <a:p>
            <a:pPr algn="just"/>
            <a:r>
              <a:rPr lang="en-US" dirty="0"/>
              <a:t>When you have only IP address and you find some port (example, 443, 8443, etc.) with SSL certificate, you can view info (</a:t>
            </a:r>
            <a:r>
              <a:rPr lang="en-US" dirty="0" err="1"/>
              <a:t>sslyze</a:t>
            </a:r>
            <a:r>
              <a:rPr lang="en-US" dirty="0"/>
              <a:t>, </a:t>
            </a:r>
            <a:r>
              <a:rPr lang="en-US" dirty="0" err="1"/>
              <a:t>sslscan</a:t>
            </a:r>
            <a:r>
              <a:rPr lang="en-US" dirty="0"/>
              <a:t>, or just web browser) about this certificate and get the domain name (it is useful, for example for DNS 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Search for 0day and register CVE :)</a:t>
            </a:r>
          </a:p>
          <a:p>
            <a:pPr algn="just"/>
            <a:r>
              <a:rPr lang="en-US" dirty="0"/>
              <a:t>Look for web hacking cheat sheets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5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3BB4-6CF9-4BB1-9602-D2E0CF61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finding non-web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9CEA-0D2D-4E94-8FB9-DF3D1231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run </a:t>
            </a:r>
            <a:r>
              <a:rPr lang="en-US" dirty="0" err="1"/>
              <a:t>nmap</a:t>
            </a:r>
            <a:r>
              <a:rPr lang="en-US" dirty="0"/>
              <a:t> with -</a:t>
            </a:r>
            <a:r>
              <a:rPr lang="en-US" dirty="0" err="1"/>
              <a:t>sV</a:t>
            </a:r>
            <a:r>
              <a:rPr lang="en-US" dirty="0"/>
              <a:t> key to detect service version</a:t>
            </a:r>
          </a:p>
          <a:p>
            <a:r>
              <a:rPr lang="en-US" dirty="0"/>
              <a:t>Try to run </a:t>
            </a:r>
            <a:r>
              <a:rPr lang="en-US" dirty="0" err="1"/>
              <a:t>nmap</a:t>
            </a:r>
            <a:r>
              <a:rPr lang="en-US" dirty="0"/>
              <a:t> with --script parameter</a:t>
            </a:r>
          </a:p>
          <a:p>
            <a:r>
              <a:rPr lang="en-US" dirty="0"/>
              <a:t>Search for exploits and use them</a:t>
            </a:r>
          </a:p>
          <a:p>
            <a:r>
              <a:rPr lang="en-US" dirty="0"/>
              <a:t>Try to use default passwords</a:t>
            </a:r>
          </a:p>
          <a:p>
            <a:r>
              <a:rPr lang="en-US" dirty="0"/>
              <a:t>Gain shell</a:t>
            </a:r>
          </a:p>
          <a:p>
            <a:r>
              <a:rPr lang="en-US" dirty="0"/>
              <a:t>Search for 0day and register CVE :)</a:t>
            </a:r>
          </a:p>
          <a:p>
            <a:r>
              <a:rPr lang="en-US" dirty="0"/>
              <a:t>Look for cheat sheets about </a:t>
            </a:r>
            <a:r>
              <a:rPr lang="en-US" dirty="0" err="1"/>
              <a:t>pentesting</a:t>
            </a:r>
            <a:r>
              <a:rPr lang="en-US" dirty="0"/>
              <a:t> this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9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DNS enumeration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Tools: </a:t>
            </a:r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, dig, host, </a:t>
            </a:r>
            <a:r>
              <a:rPr lang="en-US" dirty="0" err="1">
                <a:cs typeface="Calibri"/>
              </a:rPr>
              <a:t>dnsenum</a:t>
            </a:r>
            <a:r>
              <a:rPr lang="en-US" dirty="0">
                <a:cs typeface="Calibri"/>
              </a:rPr>
              <a:t> or web services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Usage:</a:t>
            </a:r>
          </a:p>
          <a:p>
            <a:pPr lvl="1"/>
            <a:r>
              <a:rPr lang="en-US" dirty="0" err="1">
                <a:cs typeface="Calibri"/>
              </a:rPr>
              <a:t>whois</a:t>
            </a:r>
            <a:r>
              <a:rPr lang="en-US" dirty="0">
                <a:cs typeface="Calibri"/>
              </a:rPr>
              <a:t> domain-name-here.com</a:t>
            </a:r>
          </a:p>
          <a:p>
            <a:pPr lvl="1"/>
            <a:r>
              <a:rPr lang="en-US" dirty="0"/>
              <a:t>dig a domain-name-here.com @nameserver </a:t>
            </a:r>
          </a:p>
          <a:p>
            <a:pPr lvl="1"/>
            <a:r>
              <a:rPr lang="en-US" dirty="0"/>
              <a:t>dig </a:t>
            </a:r>
            <a:r>
              <a:rPr lang="en-US" dirty="0" err="1"/>
              <a:t>axfr</a:t>
            </a:r>
            <a:r>
              <a:rPr lang="en-US" dirty="0"/>
              <a:t> domain-name-here.com @nameserver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Example:</a:t>
            </a:r>
          </a:p>
          <a:p>
            <a:pPr lvl="1"/>
            <a:r>
              <a:rPr lang="en-US" dirty="0">
                <a:cs typeface="Calibri"/>
              </a:rPr>
              <a:t>https://digi.ninja/projects/zonetransferme.php</a:t>
            </a:r>
          </a:p>
        </p:txBody>
      </p:sp>
    </p:spTree>
    <p:extLst>
      <p:ext uri="{BB962C8B-B14F-4D97-AF65-F5344CB8AC3E}">
        <p14:creationId xmlns:p14="http://schemas.microsoft.com/office/powerpoint/2010/main" val="99454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SMB enumeration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smbclient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smbmap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enum4linux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Example:</a:t>
            </a:r>
          </a:p>
          <a:p>
            <a:pPr lvl="1"/>
            <a:r>
              <a:rPr lang="pt-BR" dirty="0">
                <a:cs typeface="Calibri"/>
              </a:rPr>
              <a:t>enum4linux -a -u "" -p "" &lt;DC IP&gt;</a:t>
            </a:r>
          </a:p>
          <a:p>
            <a:pPr lvl="1"/>
            <a:r>
              <a:rPr lang="en-US" dirty="0" err="1">
                <a:cs typeface="Calibri"/>
              </a:rPr>
              <a:t>smbmap</a:t>
            </a:r>
            <a:r>
              <a:rPr lang="en-US" dirty="0">
                <a:cs typeface="Calibri"/>
              </a:rPr>
              <a:t> -u "" -p "" -P 445 -H &lt;IP&gt;</a:t>
            </a:r>
          </a:p>
          <a:p>
            <a:pPr lvl="1"/>
            <a:r>
              <a:rPr lang="en-US" dirty="0" err="1">
                <a:cs typeface="Calibri"/>
              </a:rPr>
              <a:t>smbclient</a:t>
            </a:r>
            <a:r>
              <a:rPr lang="en-US" dirty="0">
                <a:cs typeface="Calibri"/>
              </a:rPr>
              <a:t> -U '%' -L //&lt;IP&gt;</a:t>
            </a:r>
          </a:p>
        </p:txBody>
      </p:sp>
    </p:spTree>
    <p:extLst>
      <p:ext uri="{BB962C8B-B14F-4D97-AF65-F5344CB8AC3E}">
        <p14:creationId xmlns:p14="http://schemas.microsoft.com/office/powerpoint/2010/main" val="199274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FTP enumeration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nmap</a:t>
            </a:r>
            <a:r>
              <a:rPr lang="en-US" dirty="0">
                <a:cs typeface="Calibri"/>
              </a:rPr>
              <a:t> --script ftp-anon,ftp-bounce,ftp-libopie,ftp-proftpd-backdoor,ftp-vsftpd-backdoor,ftp-vuln-cve2010-4221,tftp-enum -p 21 10.0.0.1</a:t>
            </a:r>
          </a:p>
        </p:txBody>
      </p:sp>
    </p:spTree>
    <p:extLst>
      <p:ext uri="{BB962C8B-B14F-4D97-AF65-F5344CB8AC3E}">
        <p14:creationId xmlns:p14="http://schemas.microsoft.com/office/powerpoint/2010/main" val="362624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SMTP enumeration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nmap</a:t>
            </a:r>
            <a:r>
              <a:rPr lang="en-US" dirty="0">
                <a:cs typeface="Calibri"/>
              </a:rPr>
              <a:t> --script smtp-commands,smtp-enum-users,smtp-vuln-cve2010-4344,smtp-vuln-cve2011-1720,smtp-vuln-cve2011-1764 -p 25 10.0.0.1</a:t>
            </a:r>
          </a:p>
          <a:p>
            <a:r>
              <a:rPr lang="en-US" dirty="0" err="1">
                <a:cs typeface="Calibri"/>
              </a:rPr>
              <a:t>nc</a:t>
            </a:r>
            <a:r>
              <a:rPr lang="en-US" dirty="0">
                <a:cs typeface="Calibri"/>
              </a:rPr>
              <a:t> -</a:t>
            </a:r>
            <a:r>
              <a:rPr lang="en-US" dirty="0" err="1">
                <a:cs typeface="Calibri"/>
              </a:rPr>
              <a:t>nvv</a:t>
            </a:r>
            <a:r>
              <a:rPr lang="en-US" dirty="0">
                <a:cs typeface="Calibri"/>
              </a:rPr>
              <a:t> INSERTIPADDRESS 25</a:t>
            </a:r>
          </a:p>
          <a:p>
            <a:r>
              <a:rPr lang="en-US" dirty="0">
                <a:cs typeface="Calibri"/>
              </a:rPr>
              <a:t>telnet INSERTIPADDRESS 25</a:t>
            </a:r>
          </a:p>
        </p:txBody>
      </p:sp>
    </p:spTree>
    <p:extLst>
      <p:ext uri="{BB962C8B-B14F-4D97-AF65-F5344CB8AC3E}">
        <p14:creationId xmlns:p14="http://schemas.microsoft.com/office/powerpoint/2010/main" val="250352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NFS file shares enumeration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Show:</a:t>
            </a:r>
          </a:p>
          <a:p>
            <a:pPr lvl="1"/>
            <a:r>
              <a:rPr lang="en-US" dirty="0" err="1">
                <a:cs typeface="Calibri"/>
              </a:rPr>
              <a:t>showmount</a:t>
            </a:r>
            <a:r>
              <a:rPr lang="en-US" dirty="0">
                <a:cs typeface="Calibri"/>
              </a:rPr>
              <a:t> -e IPADDR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Mount:</a:t>
            </a:r>
          </a:p>
          <a:p>
            <a:pPr lvl="1"/>
            <a:r>
              <a:rPr lang="en-US" dirty="0">
                <a:cs typeface="Calibri"/>
              </a:rPr>
              <a:t>mount 192.168.1.1:/vol/share /</a:t>
            </a:r>
            <a:r>
              <a:rPr lang="en-US" dirty="0" err="1">
                <a:cs typeface="Calibri"/>
              </a:rPr>
              <a:t>mnt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nfs</a:t>
            </a:r>
            <a:r>
              <a:rPr lang="en-US" dirty="0">
                <a:cs typeface="Calibri"/>
              </a:rPr>
              <a:t>  -</a:t>
            </a:r>
            <a:r>
              <a:rPr lang="en-US" dirty="0" err="1">
                <a:cs typeface="Calibri"/>
              </a:rPr>
              <a:t>nolock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55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17DD-6E5B-442C-A508-9EA71AA0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9CC3-A293-4D5F-9445-E3593524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Search in Google detected service name in this context “SOMESERVICE </a:t>
            </a:r>
            <a:r>
              <a:rPr lang="en-US" dirty="0" err="1"/>
              <a:t>pentest</a:t>
            </a:r>
            <a:r>
              <a:rPr lang="en-US" dirty="0"/>
              <a:t>”, “SOMESERVICE exploit”, “SOMESERVICE vulnerabilities”, etc.</a:t>
            </a:r>
          </a:p>
          <a:p>
            <a:pPr algn="just"/>
            <a:r>
              <a:rPr lang="en-US" dirty="0"/>
              <a:t>Install the same version of SOMESERVICE on your local environment to perform tests without additional noise</a:t>
            </a:r>
          </a:p>
          <a:p>
            <a:pPr algn="just"/>
            <a:r>
              <a:rPr lang="en-US" dirty="0"/>
              <a:t>Create final exploit and try on real target</a:t>
            </a:r>
          </a:p>
          <a:p>
            <a:pPr algn="just"/>
            <a:r>
              <a:rPr lang="en-US" dirty="0"/>
              <a:t>If nothing gained, move to the next service</a:t>
            </a:r>
          </a:p>
        </p:txBody>
      </p:sp>
    </p:spTree>
    <p:extLst>
      <p:ext uri="{BB962C8B-B14F-4D97-AF65-F5344CB8AC3E}">
        <p14:creationId xmlns:p14="http://schemas.microsoft.com/office/powerpoint/2010/main" val="383522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Identifying the goals of lesson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Understanding basic terms and the way of hacking infrastructure</a:t>
            </a:r>
          </a:p>
          <a:p>
            <a:r>
              <a:rPr lang="en-US" dirty="0">
                <a:cs typeface="Calibri"/>
              </a:rPr>
              <a:t>Reviewing active information gathering methods</a:t>
            </a:r>
          </a:p>
          <a:p>
            <a:r>
              <a:rPr lang="en-US" dirty="0">
                <a:cs typeface="Calibri"/>
              </a:rPr>
              <a:t>Practicing Bloodhound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08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7E7E-66BB-4310-93BF-5E6F4E65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B4B4-0ADF-4211-AB0A-E2D8EFCF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get code execution, then you should get interactive shell for convenience work</a:t>
            </a:r>
          </a:p>
          <a:p>
            <a:endParaRPr lang="en-US" dirty="0"/>
          </a:p>
          <a:p>
            <a:r>
              <a:rPr lang="en-US" dirty="0"/>
              <a:t>Reverse shells:</a:t>
            </a:r>
          </a:p>
          <a:p>
            <a:pPr lvl="1"/>
            <a:r>
              <a:rPr lang="en-US" dirty="0"/>
              <a:t>https://github.com/swisskyrepo/PayloadsAllTheThings/blob/master/Methodology%20and%20Resources/Reverse%20Shell%20Cheatsheet.md</a:t>
            </a:r>
          </a:p>
          <a:p>
            <a:pPr lvl="1"/>
            <a:endParaRPr lang="en-US" dirty="0"/>
          </a:p>
          <a:p>
            <a:r>
              <a:rPr lang="en-US" dirty="0"/>
              <a:t>C2 agents (in other word - trojan to control host remotely):</a:t>
            </a:r>
          </a:p>
          <a:p>
            <a:pPr lvl="1"/>
            <a:r>
              <a:rPr lang="en-US" dirty="0"/>
              <a:t>Merlin C2</a:t>
            </a:r>
          </a:p>
          <a:p>
            <a:pPr lvl="1"/>
            <a:r>
              <a:rPr lang="en-US" dirty="0"/>
              <a:t>Covenant C2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523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B296-8F8B-41F6-BEC3-C1255F38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Bloodhound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1AAF-602A-4D6E-ACAC-531B1CE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Bloodhound</a:t>
            </a:r>
            <a:r>
              <a:rPr lang="en-US" dirty="0"/>
              <a:t> is </a:t>
            </a:r>
            <a:r>
              <a:rPr lang="en-US"/>
              <a:t>a </a:t>
            </a:r>
            <a:r>
              <a:rPr lang="en-US" b="1"/>
              <a:t>post-exploitation</a:t>
            </a:r>
            <a:r>
              <a:rPr lang="en-US"/>
              <a:t> </a:t>
            </a:r>
            <a:r>
              <a:rPr lang="en-US" dirty="0"/>
              <a:t>tool that uses graph theory to reveal the hidden and often unintended relationships within an Active Directory or Azure environment.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https://github.com/BloodHoundAD/BloodHound</a:t>
            </a:r>
          </a:p>
          <a:p>
            <a:pPr algn="just"/>
            <a:r>
              <a:rPr lang="en-US" dirty="0"/>
              <a:t>https://tryhackme.com/room/postexploit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Attacker should start </a:t>
            </a:r>
            <a:r>
              <a:rPr lang="en-US" dirty="0" err="1"/>
              <a:t>SharpHound</a:t>
            </a:r>
            <a:r>
              <a:rPr lang="en-US" dirty="0"/>
              <a:t> (client of </a:t>
            </a:r>
            <a:r>
              <a:rPr lang="en-US" dirty="0" err="1"/>
              <a:t>BloodHound</a:t>
            </a:r>
            <a:r>
              <a:rPr lang="en-US" dirty="0"/>
              <a:t>) on target host to collect information about AD.</a:t>
            </a:r>
          </a:p>
        </p:txBody>
      </p:sp>
    </p:spTree>
    <p:extLst>
      <p:ext uri="{BB962C8B-B14F-4D97-AF65-F5344CB8AC3E}">
        <p14:creationId xmlns:p14="http://schemas.microsoft.com/office/powerpoint/2010/main" val="123247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D8F-A9EA-4791-B858-A822CFA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75BA-9BAC-4E29-A60E-38813F5D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https://mitechnews.com/guest-columns/aws-penetration-testing-cheat-sheet/</a:t>
            </a:r>
          </a:p>
          <a:p>
            <a:r>
              <a:rPr lang="en-US" dirty="0"/>
              <a:t>https://github.com/swisskyrepo/PayloadsAllTheThings/tree/master/Methodology%20and%20Resources</a:t>
            </a:r>
          </a:p>
          <a:p>
            <a:r>
              <a:rPr lang="en-US" dirty="0"/>
              <a:t>https://github.com/dafthack/CloudPentestCheatsheets</a:t>
            </a:r>
          </a:p>
        </p:txBody>
      </p:sp>
    </p:spTree>
    <p:extLst>
      <p:ext uri="{BB962C8B-B14F-4D97-AF65-F5344CB8AC3E}">
        <p14:creationId xmlns:p14="http://schemas.microsoft.com/office/powerpoint/2010/main" val="4083550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765A-CFC2-49DE-8F3D-A55D062B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357" y="2770187"/>
            <a:ext cx="451485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7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5550-9889-4096-A1B1-FB4A72A7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for the next lesson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CE4E-3340-4596-97C5-9BCCB7AB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Scan </a:t>
            </a:r>
            <a:r>
              <a:rPr lang="en-US" dirty="0" err="1">
                <a:ea typeface="+mn-lt"/>
                <a:cs typeface="+mn-lt"/>
              </a:rPr>
              <a:t>Metasploitable</a:t>
            </a:r>
            <a:r>
              <a:rPr lang="en-US" dirty="0">
                <a:ea typeface="+mn-lt"/>
                <a:cs typeface="+mn-lt"/>
              </a:rPr>
              <a:t> for all ports using -</a:t>
            </a:r>
            <a:r>
              <a:rPr lang="en-US" dirty="0" err="1">
                <a:ea typeface="+mn-lt"/>
                <a:cs typeface="+mn-lt"/>
              </a:rPr>
              <a:t>sV</a:t>
            </a:r>
            <a:r>
              <a:rPr lang="en-US" dirty="0">
                <a:ea typeface="+mn-lt"/>
                <a:cs typeface="+mn-lt"/>
              </a:rPr>
              <a:t> parameter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Repeat yourself Bloodhound usage at </a:t>
            </a:r>
            <a:r>
              <a:rPr lang="en-US" dirty="0" err="1">
                <a:ea typeface="+mn-lt"/>
                <a:cs typeface="+mn-lt"/>
              </a:rPr>
              <a:t>Tryhackme</a:t>
            </a:r>
            <a:r>
              <a:rPr lang="en-US" dirty="0">
                <a:ea typeface="+mn-lt"/>
                <a:cs typeface="+mn-lt"/>
              </a:rPr>
              <a:t> Post-Exploit room </a:t>
            </a:r>
            <a:r>
              <a:rPr lang="en-US" dirty="0"/>
              <a:t>https://tryhackme.com/room/postexploit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78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8439-3E25-4C32-8666-8EB4C0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Feedback: did we achieved the goals of our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86C4-FFB0-4DF4-9FF9-4D565CD5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5-10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1592-09FF-43BD-BAB6-F2AD6109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B3B33-81A6-4B71-B9B1-3807F3294B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4802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cs typeface="Calibri"/>
                <a:hlinkClick r:id="rId2"/>
              </a:rPr>
              <a:t>https://purplesec.us/external-vs-internal-network-penetration-tests/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3"/>
              </a:rPr>
              <a:t>https://book.hacktricks.xyz/windows/active-directory-methodology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4"/>
              </a:rPr>
              <a:t>https://www.varonis.com/blog/the-difference-between-active-directory-and-ldap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5"/>
              </a:rPr>
              <a:t>http://www.freekb.net/Article?id=741</a:t>
            </a:r>
            <a:endParaRPr lang="en-US" dirty="0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3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CD67-D10B-4006-80DE-C6C471D9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 and DC, LDAP?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E9B6-90FE-44B4-8598-EA981767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Active Directory (AD) </a:t>
            </a:r>
            <a:r>
              <a:rPr lang="en-US" dirty="0"/>
              <a:t>is a directory service developed by Microsoft for Windows domain networks.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 domain controller (DC) </a:t>
            </a:r>
            <a:r>
              <a:rPr lang="en-US" dirty="0"/>
              <a:t>is a server (most commonly Microsoft Active Directory) that manages network and identity security, effectively acting as the gatekeeper for user authentication and authorization to IT resources within the domain.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Lightweight directory access protocol (LDAP) </a:t>
            </a:r>
            <a:r>
              <a:rPr lang="en-US" dirty="0"/>
              <a:t>is a way (protocol) of speaking to Active Directory.</a:t>
            </a:r>
          </a:p>
        </p:txBody>
      </p:sp>
    </p:spTree>
    <p:extLst>
      <p:ext uri="{BB962C8B-B14F-4D97-AF65-F5344CB8AC3E}">
        <p14:creationId xmlns:p14="http://schemas.microsoft.com/office/powerpoint/2010/main" val="15327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53D4210-337D-4FCE-B4A3-BD8AADC4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8" y="800100"/>
            <a:ext cx="1137364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9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F93-C4C6-4DFB-8717-B898C027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analogies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3CCB-F235-4749-B515-7C63F952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https://www.thewindowsclub.com/top-10-free-microsoft-active-directory-alternative-software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Microsoft Active Directory is not the only directory software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107099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5EBE-FE35-434C-8DB7-DA0F6112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7" y="1454186"/>
            <a:ext cx="10997629" cy="3508232"/>
          </a:xfrm>
        </p:spPr>
        <p:txBody>
          <a:bodyPr/>
          <a:lstStyle/>
          <a:p>
            <a:r>
              <a:rPr lang="en-US" dirty="0"/>
              <a:t>Let’s start from beginning…</a:t>
            </a:r>
          </a:p>
        </p:txBody>
      </p:sp>
    </p:spTree>
    <p:extLst>
      <p:ext uri="{BB962C8B-B14F-4D97-AF65-F5344CB8AC3E}">
        <p14:creationId xmlns:p14="http://schemas.microsoft.com/office/powerpoint/2010/main" val="417874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E865-3C5F-4928-B23A-33337D6A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FE83-86BE-4CE4-842D-EC49647C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getting foothold by hacking web / other service / phishing</a:t>
            </a:r>
          </a:p>
          <a:p>
            <a:r>
              <a:rPr lang="en-US" dirty="0"/>
              <a:t>Step 2: escalating privilege on hacked host if possible, or starting scanning internal network</a:t>
            </a:r>
          </a:p>
          <a:p>
            <a:r>
              <a:rPr lang="en-US" dirty="0"/>
              <a:t>Step 3: attacking internal network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Step N-1: ????</a:t>
            </a:r>
          </a:p>
          <a:p>
            <a:r>
              <a:rPr lang="en-US" dirty="0"/>
              <a:t>Step N: getting sensitive info / domain admin / etc.</a:t>
            </a:r>
          </a:p>
        </p:txBody>
      </p:sp>
    </p:spTree>
    <p:extLst>
      <p:ext uri="{BB962C8B-B14F-4D97-AF65-F5344CB8AC3E}">
        <p14:creationId xmlns:p14="http://schemas.microsoft.com/office/powerpoint/2010/main" val="42379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64DA-8A91-470F-A415-148305AA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attack to infrastructure</a:t>
            </a:r>
          </a:p>
        </p:txBody>
      </p:sp>
      <p:pic>
        <p:nvPicPr>
          <p:cNvPr id="1026" name="Picture 2" descr="external penetration testing">
            <a:extLst>
              <a:ext uri="{FF2B5EF4-FFF2-40B4-BE49-F238E27FC236}">
                <a16:creationId xmlns:a16="http://schemas.microsoft.com/office/drawing/2014/main" id="{91D75791-89B2-42F5-9488-79700192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38" y="1618590"/>
            <a:ext cx="8665396" cy="487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8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55E1-DD98-4050-B186-DBE5F2C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attack to infrastructure</a:t>
            </a:r>
          </a:p>
        </p:txBody>
      </p:sp>
      <p:pic>
        <p:nvPicPr>
          <p:cNvPr id="2050" name="Picture 2" descr="internal penetration testing">
            <a:extLst>
              <a:ext uri="{FF2B5EF4-FFF2-40B4-BE49-F238E27FC236}">
                <a16:creationId xmlns:a16="http://schemas.microsoft.com/office/drawing/2014/main" id="{42C94976-D829-479A-AD5C-126D6B6B1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4" t="4063" r="21383" b="3971"/>
          <a:stretch/>
        </p:blipFill>
        <p:spPr bwMode="auto">
          <a:xfrm>
            <a:off x="2989779" y="1495479"/>
            <a:ext cx="5568593" cy="511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6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922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  Ethical hacking and Penetration Testing  Infrastructure security. Reconnaissance</vt:lpstr>
      <vt:lpstr>Identifying the goals of lesson</vt:lpstr>
      <vt:lpstr>What is AD and DC, LDAP?</vt:lpstr>
      <vt:lpstr>PowerPoint Presentation</vt:lpstr>
      <vt:lpstr>Active Directory analogies</vt:lpstr>
      <vt:lpstr>Let’s start from beginning…</vt:lpstr>
      <vt:lpstr>The classic way</vt:lpstr>
      <vt:lpstr>External attack to infrastructure</vt:lpstr>
      <vt:lpstr>Internal attack to infrastructure</vt:lpstr>
      <vt:lpstr>Information gathering</vt:lpstr>
      <vt:lpstr>Nmap</vt:lpstr>
      <vt:lpstr>In case of finding web ports</vt:lpstr>
      <vt:lpstr>In case of finding non-web ports</vt:lpstr>
      <vt:lpstr>DNS enumeration</vt:lpstr>
      <vt:lpstr>SMB enumeration</vt:lpstr>
      <vt:lpstr>FTP enumeration</vt:lpstr>
      <vt:lpstr>SMTP enumeration</vt:lpstr>
      <vt:lpstr>NFS file shares enumeration</vt:lpstr>
      <vt:lpstr>??? enumeration</vt:lpstr>
      <vt:lpstr>Gaining shell</vt:lpstr>
      <vt:lpstr>Bloodhound</vt:lpstr>
      <vt:lpstr>Cloud security</vt:lpstr>
      <vt:lpstr>Any questions?</vt:lpstr>
      <vt:lpstr>Homework for the next lesson</vt:lpstr>
      <vt:lpstr>Feedback: did we achieved the goals of our lesson?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Kutlymurat Mambetniyazov</dc:creator>
  <cp:lastModifiedBy>Kutlymurat Mambetniyazov</cp:lastModifiedBy>
  <cp:revision>331</cp:revision>
  <dcterms:created xsi:type="dcterms:W3CDTF">2021-11-27T16:40:35Z</dcterms:created>
  <dcterms:modified xsi:type="dcterms:W3CDTF">2022-02-15T08:43:26Z</dcterms:modified>
</cp:coreProperties>
</file>