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61" r:id="rId3"/>
    <p:sldId id="303" r:id="rId4"/>
    <p:sldId id="304" r:id="rId5"/>
    <p:sldId id="305" r:id="rId6"/>
    <p:sldId id="307" r:id="rId7"/>
    <p:sldId id="306" r:id="rId8"/>
    <p:sldId id="308" r:id="rId9"/>
    <p:sldId id="315" r:id="rId10"/>
    <p:sldId id="309" r:id="rId11"/>
    <p:sldId id="313" r:id="rId12"/>
    <p:sldId id="312" r:id="rId13"/>
    <p:sldId id="311" r:id="rId14"/>
    <p:sldId id="310" r:id="rId15"/>
    <p:sldId id="314" r:id="rId16"/>
    <p:sldId id="316" r:id="rId17"/>
    <p:sldId id="318" r:id="rId18"/>
    <p:sldId id="317" r:id="rId19"/>
    <p:sldId id="319" r:id="rId20"/>
    <p:sldId id="263" r:id="rId21"/>
    <p:sldId id="271" r:id="rId22"/>
    <p:sldId id="264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02BC-97A6-429C-ACB7-A50DF066929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3757-AFDA-46FB-923C-DABFEBC8F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763C-2BD8-4387-8AEC-E86B2143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BDDB0-3F79-46EB-A1DD-789B7E6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832E-3442-4C12-9FB4-0BCD28A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4ACB-59DA-4586-8B8F-688A8A9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D618-B070-4BF8-8D46-B9A30CC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6ED7-1E25-484F-AE8D-E953CDE1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A693D-8C00-4B00-BF9F-4AC27696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A698-4BB6-4BA3-A4F9-46C2F8F6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2405-51F5-40F8-B244-90A482C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BF9-C62C-47C7-B21C-5AA80143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5F3B-4808-4EB6-87E9-EFE83E73D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CE49C-BA93-45D0-8973-E1DAFD758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3E3D-5BF7-4067-B216-EC33C6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315-09DD-4F91-AC7C-2F247AF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2B1F-3641-42EB-9A4D-4F034BE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A59-01ED-4614-94AD-1D90007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115E-3B4E-4E08-8F96-86ECFDD2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B78D-C289-4A3E-A0FE-C3AAB65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8431-30D5-49CD-AA05-2C3788FE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D994-82C9-4155-B5AD-E659AECE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49FA-2A5C-4B67-B56F-CF2C230B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D0D3-4E70-4035-A68C-35E6A0B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2581-D8EF-40F1-85AA-329079A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4786-9486-44B2-A013-1232F038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8244-C00C-4E77-8DEA-924FCCF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76A-E124-42F6-BA51-63BDBF3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497D-4810-4413-B5BB-D1B752EE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6E16-ECB3-4D09-866C-7C551420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3A5-BD38-4CA1-BE7D-2D1858E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BEA0-85CE-426C-B390-2C81D511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A1D-C071-4E9E-A656-EE2E02A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3D58-CE0F-44CF-A2C6-4722953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4D76-25B6-4604-973A-AA6C7D7F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4D515-0B3A-4D5D-BE27-15C396C5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5E122-E427-4730-B5A6-EE0C68DAD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3232-03F3-40C1-89CE-7DC7F3A38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94270-1D84-48C8-87A0-D4C0666E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C8C54-BDA0-4D89-89C9-6C929C52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184C0-CB0D-451E-8139-A6F1914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686-7971-493C-A9AC-FC1F051C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72CC3-06B3-4FD2-9007-2DB701B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968A-AB69-4C73-89B5-1ED4AC77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1693-4D74-4A62-8096-C7ED0D56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812C-57BF-4013-932D-584BF656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6992B-0044-4A24-8FCD-B739BBC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67C81-0B9F-4EE8-A3B9-EE94C572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BEEC-6F62-4472-BFAA-DD9D5D6B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EB6-AEBD-413F-920E-14D5503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1234-E1A3-4EDB-AC6E-85AFD239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F700-260D-4CD5-A102-B3FFEA40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BC59-6FD3-408B-B366-FC9180E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62E7-1AE7-47A5-9C35-B10F263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982-765B-41D2-B6AD-F7955B0E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4B8A-8917-4FF0-9029-2044EFD07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94794-E6B4-4493-B9C3-1B032D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A103-270A-4962-B6EC-531A3EE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7CB0-89F8-4C6E-9F4A-56B5C0E6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5388-2484-4803-AB68-8F376BF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9BB-90BF-417D-A428-99BBDFEA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4656-9B06-4ED3-B538-1D30C581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D952-B978-4F85-A6A4-2304B7119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4E40-BC5A-464A-A2FA-F95112E5513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4C31-09FE-403F-9463-382FE54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78D8-366C-43F7-93C0-41E1100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B7BC-0EC8-4EE7-97CB-D6E92E08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entestlab.blog/methodologies/red-teaming/persistence/" TargetMode="External"/><Relationship Id="rId3" Type="http://schemas.openxmlformats.org/officeDocument/2006/relationships/hyperlink" Target="https://docs.rapid7.com/metasploit/msf-overview/" TargetMode="External"/><Relationship Id="rId7" Type="http://schemas.openxmlformats.org/officeDocument/2006/relationships/hyperlink" Target="https://pentest.blog/explore-hidden-networks-with-double-pivoting/" TargetMode="External"/><Relationship Id="rId2" Type="http://schemas.openxmlformats.org/officeDocument/2006/relationships/hyperlink" Target="https://en.wikipedia.org/wiki/Privilege_esca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ensive-security.com/metasploit-unleashed/pivoting/" TargetMode="External"/><Relationship Id="rId5" Type="http://schemas.openxmlformats.org/officeDocument/2006/relationships/hyperlink" Target="https://nullsweep.com/pivot-cheatsheet-for-pentesters/" TargetMode="External"/><Relationship Id="rId4" Type="http://schemas.openxmlformats.org/officeDocument/2006/relationships/hyperlink" Target="https://github.com/haad/proxychains" TargetMode="External"/><Relationship Id="rId9" Type="http://schemas.openxmlformats.org/officeDocument/2006/relationships/hyperlink" Target="https://resources.infosecinstitute.com/topic/red-team-c2-frameworks-for-pentest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7CA-0FA9-4951-AEC7-9B554815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23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b="1" dirty="0"/>
            </a:br>
            <a:r>
              <a:rPr lang="en-US" b="1" dirty="0"/>
              <a:t>Ethical hacking and Penetration Testing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Infrastructure attacks. Metasploit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C8F8D-3010-4C13-87F6-67E41E97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891" y="6308333"/>
            <a:ext cx="4236378" cy="3159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Author: Kutlymurat Mambetniyazov (@</a:t>
            </a:r>
            <a:r>
              <a:rPr lang="en-US" dirty="0" err="1"/>
              <a:t>manfromkz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47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8354-4279-4ACE-8A06-149D0467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pivoting?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1BD6-AE70-44EE-836C-D4A30BDF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Pivoting</a:t>
            </a:r>
            <a:r>
              <a:rPr lang="en-US" dirty="0"/>
              <a:t> is the unique technique of using an instance (also referred to as a ‘plant’ or ‘foothold’) to be able to move around inside a network.</a:t>
            </a:r>
          </a:p>
          <a:p>
            <a:endParaRPr lang="en-US" dirty="0"/>
          </a:p>
          <a:p>
            <a:r>
              <a:rPr lang="en-US" dirty="0"/>
              <a:t>Popular tools:</a:t>
            </a:r>
          </a:p>
          <a:p>
            <a:pPr lvl="1"/>
            <a:r>
              <a:rPr lang="en-US" dirty="0"/>
              <a:t>Chisel - https://github.com/jpillora/chisel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 err="1"/>
              <a:t>Ncat</a:t>
            </a:r>
            <a:endParaRPr lang="en-US" dirty="0"/>
          </a:p>
          <a:p>
            <a:pPr lvl="1"/>
            <a:r>
              <a:rPr lang="en-US" dirty="0"/>
              <a:t>Metasploit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CE4933D-1BD5-42AB-A983-89862155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8" y="1409914"/>
            <a:ext cx="11323240" cy="419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CF5F-A20A-4EE2-9602-F8F452A4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 with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6E4-8936-45F3-B223-64C34D01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Create socks proxy on 9000 port:</a:t>
            </a:r>
          </a:p>
          <a:p>
            <a:pPr lvl="1" algn="just"/>
            <a:r>
              <a:rPr lang="pt-BR" dirty="0"/>
              <a:t>ssh -D localhost:9000 -f -N pentester@172.16.0.11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Then use this proxy in web browser or Proxychains.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Using proxy at 172.16.0.11, we can access resources in network 7.7.7.0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2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DD8-650B-408F-8DB5-727E338C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Proxychains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4800-EF67-4E63-A62F-4E8BC192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ProxyChains</a:t>
            </a:r>
            <a:r>
              <a:rPr lang="en-US" dirty="0"/>
              <a:t> is a UNIX program, that hooks network-related </a:t>
            </a:r>
            <a:r>
              <a:rPr lang="en-US" dirty="0" err="1"/>
              <a:t>libc</a:t>
            </a:r>
            <a:r>
              <a:rPr lang="en-US" dirty="0"/>
              <a:t> functions in dynamically linked programs via a preloaded DLL and redirects the connections through SOCKS or HTTP proxies.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 proxy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proxychains.conf</a:t>
            </a:r>
            <a:r>
              <a:rPr lang="en-US" dirty="0"/>
              <a:t> or place </a:t>
            </a:r>
            <a:r>
              <a:rPr lang="en-US" dirty="0" err="1"/>
              <a:t>proxychains.conf</a:t>
            </a:r>
            <a:r>
              <a:rPr lang="en-US" dirty="0"/>
              <a:t> near the tool, which needed to be </a:t>
            </a:r>
            <a:r>
              <a:rPr lang="en-US" dirty="0" err="1"/>
              <a:t>proxified</a:t>
            </a:r>
            <a:r>
              <a:rPr lang="en-US" dirty="0"/>
              <a:t>. Example:</a:t>
            </a:r>
          </a:p>
          <a:p>
            <a:pPr lvl="1" algn="just"/>
            <a:r>
              <a:rPr lang="en-US" dirty="0"/>
              <a:t>socks5 127.0.0.1 9000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Run:</a:t>
            </a:r>
          </a:p>
          <a:p>
            <a:pPr lvl="1" algn="just"/>
            <a:r>
              <a:rPr lang="en-US" dirty="0" err="1"/>
              <a:t>proxychains</a:t>
            </a:r>
            <a:r>
              <a:rPr lang="en-US" dirty="0"/>
              <a:t> </a:t>
            </a:r>
            <a:r>
              <a:rPr lang="en-US" dirty="0" err="1"/>
              <a:t>nmap</a:t>
            </a:r>
            <a:r>
              <a:rPr lang="en-US" dirty="0"/>
              <a:t> -p1-100 10.0.0.1</a:t>
            </a:r>
          </a:p>
        </p:txBody>
      </p:sp>
    </p:spTree>
    <p:extLst>
      <p:ext uri="{BB962C8B-B14F-4D97-AF65-F5344CB8AC3E}">
        <p14:creationId xmlns:p14="http://schemas.microsoft.com/office/powerpoint/2010/main" val="131190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A821-0335-4225-8E04-432CAA5A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Metasploit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67BD-6280-4608-AA9A-0956219C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The Metasploit Framework</a:t>
            </a:r>
            <a:r>
              <a:rPr lang="en-US" dirty="0"/>
              <a:t> is a Ruby-based, modular penetration testing platform that enables you to write, test, and execute exploit code.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he Metasploit Framework contains a suite of tools that you can use to test security vulnerabilities, enumerate networks, execute attacks, and evade detection.</a:t>
            </a:r>
          </a:p>
        </p:txBody>
      </p:sp>
    </p:spTree>
    <p:extLst>
      <p:ext uri="{BB962C8B-B14F-4D97-AF65-F5344CB8AC3E}">
        <p14:creationId xmlns:p14="http://schemas.microsoft.com/office/powerpoint/2010/main" val="365590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9A41-4011-40BB-B675-5538D547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persistence?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4129-D027-4450-B579-A8462C57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Persistence</a:t>
            </a:r>
            <a:r>
              <a:rPr lang="en-US" dirty="0"/>
              <a:t> is the step of creating backdoors on the system.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- https://github.com/swisskyrepo/PayloadsAllTheThings/blob/master/Methodology%20and%20Resources/Windows%20-%20Persistence.md</a:t>
            </a:r>
          </a:p>
          <a:p>
            <a:r>
              <a:rPr lang="en-US" dirty="0"/>
              <a:t>Linux -https://github.com/swisskyrepo/PayloadsAllTheThings/blob/master/Methodology%20and%20Resources/Linux%20-%20Persistence.md</a:t>
            </a:r>
          </a:p>
        </p:txBody>
      </p:sp>
    </p:spTree>
    <p:extLst>
      <p:ext uri="{BB962C8B-B14F-4D97-AF65-F5344CB8AC3E}">
        <p14:creationId xmlns:p14="http://schemas.microsoft.com/office/powerpoint/2010/main" val="203484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7CA0-9FB6-416D-B83C-80DB47EC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C2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A691-011F-4E08-BECB-3FF6D62D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40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C2 frameworks — the abbreviation to the Command and Control (C&amp;C) infrastructure — are how red teamers and </a:t>
            </a:r>
            <a:r>
              <a:rPr lang="en-US" dirty="0" err="1"/>
              <a:t>pentesters</a:t>
            </a:r>
            <a:r>
              <a:rPr lang="en-US" dirty="0"/>
              <a:t> can control compromised machines during security assessments.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Examples:</a:t>
            </a:r>
          </a:p>
          <a:p>
            <a:pPr lvl="1" algn="just"/>
            <a:r>
              <a:rPr lang="en-US" dirty="0" err="1"/>
              <a:t>Cobaltstrike</a:t>
            </a:r>
            <a:endParaRPr lang="en-US" dirty="0"/>
          </a:p>
          <a:p>
            <a:pPr lvl="1" algn="just"/>
            <a:r>
              <a:rPr lang="en-US" dirty="0"/>
              <a:t>Covenant</a:t>
            </a:r>
          </a:p>
          <a:p>
            <a:pPr lvl="1" algn="just"/>
            <a:r>
              <a:rPr lang="en-US" dirty="0" err="1"/>
              <a:t>Sillenttrinity</a:t>
            </a:r>
            <a:endParaRPr lang="en-US" dirty="0"/>
          </a:p>
          <a:p>
            <a:pPr lvl="1" algn="just"/>
            <a:r>
              <a:rPr lang="en-US" dirty="0"/>
              <a:t>Metasploit</a:t>
            </a:r>
          </a:p>
          <a:p>
            <a:pPr lvl="1" algn="just"/>
            <a:r>
              <a:rPr lang="en-US" dirty="0"/>
              <a:t>Merlin</a:t>
            </a:r>
          </a:p>
          <a:p>
            <a:pPr lvl="1" algn="just"/>
            <a:r>
              <a:rPr lang="en-US" dirty="0"/>
              <a:t>Empire</a:t>
            </a:r>
          </a:p>
          <a:p>
            <a:pPr lvl="1" algn="just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0928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F24C-753E-4F7E-AC3C-FD082863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C2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226D-1FBB-4B34-9072-EB3F289C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Agent – malicious binary installed on victim, that connects to the server and waits for instructions</a:t>
            </a:r>
          </a:p>
          <a:p>
            <a:pPr algn="just"/>
            <a:r>
              <a:rPr lang="en-US" dirty="0"/>
              <a:t>Server – remote server, that responds to agents and manages them</a:t>
            </a:r>
          </a:p>
          <a:p>
            <a:pPr algn="just"/>
            <a:r>
              <a:rPr lang="en-US" dirty="0"/>
              <a:t>Client – program (</a:t>
            </a:r>
            <a:r>
              <a:rPr lang="en-US" dirty="0" err="1"/>
              <a:t>runned</a:t>
            </a:r>
            <a:r>
              <a:rPr lang="en-US" dirty="0"/>
              <a:t> on attacker), that helps to conveniently control agents. In some cases, server = client</a:t>
            </a:r>
          </a:p>
        </p:txBody>
      </p:sp>
    </p:spTree>
    <p:extLst>
      <p:ext uri="{BB962C8B-B14F-4D97-AF65-F5344CB8AC3E}">
        <p14:creationId xmlns:p14="http://schemas.microsoft.com/office/powerpoint/2010/main" val="366806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FCB7-5495-4696-B351-C9DE9917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Covenant 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AC3B-C0F2-45C7-AE24-A6032898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https://github.com/cobbr/Covenant</a:t>
            </a:r>
          </a:p>
          <a:p>
            <a:endParaRPr lang="en-US" dirty="0"/>
          </a:p>
          <a:p>
            <a:pPr algn="just"/>
            <a:r>
              <a:rPr lang="en-US" dirty="0"/>
              <a:t>Covenant targets .NET Core, which is multi-platform. This allows Covenant to run natively on Linux, MacOS, and Windows platforms. Additionally, Covenant has docker support, allowing it to run within a container on any system that has docker installed.</a:t>
            </a:r>
          </a:p>
        </p:txBody>
      </p:sp>
    </p:spTree>
    <p:extLst>
      <p:ext uri="{BB962C8B-B14F-4D97-AF65-F5344CB8AC3E}">
        <p14:creationId xmlns:p14="http://schemas.microsoft.com/office/powerpoint/2010/main" val="142059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4892-7BC5-49E4-BD2D-1FFD5D1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Merlin 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9034-2BB7-4336-8DF5-0958AE2D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Github</a:t>
            </a:r>
            <a:r>
              <a:rPr lang="en-US" dirty="0"/>
              <a:t> - https://github.com/Ne0nd0g/merlin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Merlin is a cross-platform post-exploitation Command &amp; Control server and agent written in Go.</a:t>
            </a:r>
          </a:p>
        </p:txBody>
      </p:sp>
    </p:spTree>
    <p:extLst>
      <p:ext uri="{BB962C8B-B14F-4D97-AF65-F5344CB8AC3E}">
        <p14:creationId xmlns:p14="http://schemas.microsoft.com/office/powerpoint/2010/main" val="32438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8D1-D0B6-4AE6-B09D-696820CE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/>
                <a:cs typeface="Calibri"/>
              </a:rPr>
              <a:t>Identifying the goals of lesson</a:t>
            </a:r>
            <a:endParaRPr lang="en-US" dirty="0">
              <a:latin typeface="Calibri Light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28C7-B0D3-47A1-8578-57A7D8F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Understanding basic terms</a:t>
            </a:r>
          </a:p>
          <a:p>
            <a:r>
              <a:rPr lang="en-US" dirty="0">
                <a:cs typeface="Calibri"/>
              </a:rPr>
              <a:t>Practicing post-exploitation techniques and privilege escalation</a:t>
            </a:r>
          </a:p>
          <a:p>
            <a:r>
              <a:rPr lang="en-US" dirty="0">
                <a:cs typeface="Calibri"/>
              </a:rPr>
              <a:t>Practicing Metasploit Framework</a:t>
            </a:r>
          </a:p>
          <a:p>
            <a:r>
              <a:rPr lang="en-US" dirty="0">
                <a:cs typeface="Calibri"/>
              </a:rPr>
              <a:t>Practicing Merlin C2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08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765A-CFC2-49DE-8F3D-A55D062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357" y="2770187"/>
            <a:ext cx="451485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5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550-9889-4096-A1B1-FB4A72A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Homework for the next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CE4E-3340-4596-97C5-9BCCB7AB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Exploit any service of </a:t>
            </a:r>
            <a:r>
              <a:rPr lang="en-US" dirty="0" err="1">
                <a:ea typeface="+mn-lt"/>
                <a:cs typeface="+mn-lt"/>
              </a:rPr>
              <a:t>Metasploitable</a:t>
            </a:r>
            <a:r>
              <a:rPr lang="en-US" dirty="0">
                <a:ea typeface="+mn-lt"/>
                <a:cs typeface="+mn-lt"/>
              </a:rPr>
              <a:t> using Metasploit</a:t>
            </a:r>
          </a:p>
          <a:p>
            <a:r>
              <a:rPr lang="en-US" dirty="0"/>
              <a:t>Perform at least two techniques of privilege escalation on rooms at </a:t>
            </a:r>
            <a:r>
              <a:rPr lang="en-US" dirty="0" err="1"/>
              <a:t>Tryhackme</a:t>
            </a:r>
            <a:r>
              <a:rPr lang="en-US" dirty="0"/>
              <a:t> (https://tryhackme.com/room/linuxprivesc or https://tryhackme.com/room/windows10privesc)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78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39-3E25-4C32-8666-8EB4C0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Feedback: did we achieved the goals of our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86C4-FFB0-4DF4-9FF9-4D565CD5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5-10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1592-09FF-43BD-BAB6-F2AD6109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B3B33-81A6-4B71-B9B1-3807F3294B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4802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cs typeface="Calibri"/>
                <a:hlinkClick r:id="rId2"/>
              </a:rPr>
              <a:t>https://en.wikipedia.org/wiki/Privilege_escalation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3"/>
              </a:rPr>
              <a:t>https://docs.rapid7.com/metasploit/msf-overview/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4"/>
              </a:rPr>
              <a:t>https://github.com/haad/proxychains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5"/>
              </a:rPr>
              <a:t>https://nullsweep.com/pivot-cheatsheet-for-pentesters/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6"/>
              </a:rPr>
              <a:t>https://www.offensive-security.com/metasploit-unleashed/pivoting/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7"/>
              </a:rPr>
              <a:t>https://pentest.blog/explore-hidden-networks-with-double-pivoting/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8"/>
              </a:rPr>
              <a:t>https://pentestlab.blog/methodologies/red-teaming/persistence/</a:t>
            </a:r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  <a:hlinkClick r:id="rId9"/>
              </a:rPr>
              <a:t>https://resources.infosecinstitute.com/topic/red-team-c2-frameworks-for-pentesting/</a:t>
            </a:r>
            <a:r>
              <a:rPr lang="en-US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3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D67-D10B-4006-80DE-C6C471D9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post-exploitation?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E9B6-90FE-44B4-8598-EA981767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Post-exploitation</a:t>
            </a:r>
            <a:r>
              <a:rPr lang="en-US" dirty="0"/>
              <a:t> is any action taken after gaining shell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Examples:</a:t>
            </a:r>
          </a:p>
          <a:p>
            <a:pPr lvl="1" algn="just"/>
            <a:r>
              <a:rPr lang="en-US" dirty="0"/>
              <a:t>escalating privileges</a:t>
            </a:r>
          </a:p>
          <a:p>
            <a:pPr lvl="1" algn="just"/>
            <a:r>
              <a:rPr lang="en-US" dirty="0"/>
              <a:t>persistence</a:t>
            </a:r>
          </a:p>
          <a:p>
            <a:pPr lvl="1" algn="just"/>
            <a:r>
              <a:rPr lang="en-US" dirty="0"/>
              <a:t>pivoting</a:t>
            </a:r>
          </a:p>
          <a:p>
            <a:pPr lvl="1" algn="just"/>
            <a:r>
              <a:rPr lang="en-US" dirty="0"/>
              <a:t>dumping hashes, passwords</a:t>
            </a:r>
          </a:p>
          <a:p>
            <a:pPr lvl="1" algn="just"/>
            <a:r>
              <a:rPr lang="en-US" dirty="0"/>
              <a:t>internal resources enumeration</a:t>
            </a:r>
          </a:p>
          <a:p>
            <a:pPr lvl="1" algn="just"/>
            <a:r>
              <a:rPr lang="en-US" dirty="0"/>
              <a:t>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D4C2-2F34-4363-A2DF-44520B78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privilege escalation?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B759-145D-48DC-81F1-D7F20892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Privilege escalation (</a:t>
            </a:r>
            <a:r>
              <a:rPr lang="en-US" b="1" dirty="0" err="1"/>
              <a:t>privesc</a:t>
            </a:r>
            <a:r>
              <a:rPr lang="en-US" b="1" dirty="0"/>
              <a:t>) </a:t>
            </a:r>
            <a:r>
              <a:rPr lang="en-US" dirty="0"/>
              <a:t>means users receive privileges they are not entitled to.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 you’ve hacked web server and have www-data web shell. Gaining shell as another user (example, root or NT/SYSTEM) using current shell is privilege escalation.</a:t>
            </a:r>
          </a:p>
        </p:txBody>
      </p:sp>
    </p:spTree>
    <p:extLst>
      <p:ext uri="{BB962C8B-B14F-4D97-AF65-F5344CB8AC3E}">
        <p14:creationId xmlns:p14="http://schemas.microsoft.com/office/powerpoint/2010/main" val="173887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0E94-4679-429A-BA55-1D95AA7B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privesc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FF2A-683E-4846-A7AD-4A85F84B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 - https://book.hacktricks.xyz/windows/checklist-windows-privilege-escalation</a:t>
            </a:r>
          </a:p>
          <a:p>
            <a:endParaRPr lang="en-US" dirty="0"/>
          </a:p>
          <a:p>
            <a:r>
              <a:rPr lang="en-US" dirty="0"/>
              <a:t>Automated enumeration scripts:</a:t>
            </a:r>
          </a:p>
          <a:p>
            <a:pPr lvl="1"/>
            <a:r>
              <a:rPr lang="en-US" dirty="0" err="1"/>
              <a:t>winPEAS</a:t>
            </a:r>
            <a:r>
              <a:rPr lang="en-US" dirty="0"/>
              <a:t> - https://github.com/carlospolop/PEASS-ng/tree/master/winPEAS</a:t>
            </a:r>
          </a:p>
          <a:p>
            <a:pPr lvl="1"/>
            <a:r>
              <a:rPr lang="en-US" dirty="0"/>
              <a:t>WES-NG - https://github.com/bitsadmin/wesng</a:t>
            </a:r>
          </a:p>
          <a:p>
            <a:pPr lvl="1"/>
            <a:endParaRPr lang="en-US" dirty="0"/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LOLBAS - https://lolbas-project.github.io/</a:t>
            </a:r>
          </a:p>
        </p:txBody>
      </p:sp>
    </p:spTree>
    <p:extLst>
      <p:ext uri="{BB962C8B-B14F-4D97-AF65-F5344CB8AC3E}">
        <p14:creationId xmlns:p14="http://schemas.microsoft.com/office/powerpoint/2010/main" val="276744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040E-C56C-4CED-9507-DDE1937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privesc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D4BA-1136-4586-B2FE-71E23B6B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- https://tryhackme.com/room/windows10privesc</a:t>
            </a:r>
          </a:p>
        </p:txBody>
      </p:sp>
    </p:spTree>
    <p:extLst>
      <p:ext uri="{BB962C8B-B14F-4D97-AF65-F5344CB8AC3E}">
        <p14:creationId xmlns:p14="http://schemas.microsoft.com/office/powerpoint/2010/main" val="28601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8B88-4981-49DA-BA66-6B3F6992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privesc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7985-2749-44A2-87AA-5356FB6B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Checklist - https://book.hacktricks.xyz/linux-unix/linux-privilege-escalation-checklist</a:t>
            </a:r>
          </a:p>
          <a:p>
            <a:endParaRPr lang="en-US" dirty="0"/>
          </a:p>
          <a:p>
            <a:r>
              <a:rPr lang="en-US" dirty="0"/>
              <a:t>Automated enumeration scripts:</a:t>
            </a:r>
          </a:p>
          <a:p>
            <a:pPr lvl="1"/>
            <a:r>
              <a:rPr lang="en-US" dirty="0" err="1"/>
              <a:t>linPEAS</a:t>
            </a:r>
            <a:r>
              <a:rPr lang="en-US" dirty="0"/>
              <a:t> - https://github.com/carlospolop/PEASS-ng/tree/master/linPEAS</a:t>
            </a:r>
          </a:p>
          <a:p>
            <a:pPr lvl="1"/>
            <a:r>
              <a:rPr lang="en-US" dirty="0"/>
              <a:t>LES - https://github.com/mzet-/linux-exploit-suggester</a:t>
            </a:r>
          </a:p>
          <a:p>
            <a:pPr lvl="1"/>
            <a:r>
              <a:rPr lang="en-US" dirty="0"/>
              <a:t>LES2 - https://github.com/jondonas/linux-exploit-suggester-2</a:t>
            </a:r>
          </a:p>
          <a:p>
            <a:pPr lvl="1"/>
            <a:endParaRPr lang="en-US" dirty="0"/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 err="1"/>
              <a:t>GTFOBins</a:t>
            </a:r>
            <a:r>
              <a:rPr lang="en-US" dirty="0"/>
              <a:t> - https://gtfobins.github.io/</a:t>
            </a:r>
          </a:p>
        </p:txBody>
      </p:sp>
    </p:spTree>
    <p:extLst>
      <p:ext uri="{BB962C8B-B14F-4D97-AF65-F5344CB8AC3E}">
        <p14:creationId xmlns:p14="http://schemas.microsoft.com/office/powerpoint/2010/main" val="349627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A1C-C289-4569-AC01-FDD75E6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privesc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8632-5E1F-4EFF-A51C-D5F1E146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- https://tryhackme.com/room/linuxprivesc</a:t>
            </a:r>
          </a:p>
        </p:txBody>
      </p:sp>
    </p:spTree>
    <p:extLst>
      <p:ext uri="{BB962C8B-B14F-4D97-AF65-F5344CB8AC3E}">
        <p14:creationId xmlns:p14="http://schemas.microsoft.com/office/powerpoint/2010/main" val="118674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9055-3AB5-494E-BBF8-EA9219AE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3841-1724-4DB8-A5FA-D99B41E2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 - https://zer1t0.gitlab.io/posts/attacking_ad</a:t>
            </a:r>
          </a:p>
          <a:p>
            <a:endParaRPr lang="en-US" dirty="0"/>
          </a:p>
          <a:p>
            <a:r>
              <a:rPr lang="en-US" dirty="0"/>
              <a:t>Useful tools:</a:t>
            </a:r>
          </a:p>
          <a:p>
            <a:pPr lvl="1"/>
            <a:r>
              <a:rPr lang="en-US" dirty="0"/>
              <a:t>Bloodhound</a:t>
            </a:r>
          </a:p>
          <a:p>
            <a:pPr lvl="1"/>
            <a:r>
              <a:rPr lang="en-US" dirty="0"/>
              <a:t>Rubeus</a:t>
            </a:r>
          </a:p>
          <a:p>
            <a:pPr lvl="1"/>
            <a:r>
              <a:rPr lang="en-US" dirty="0" err="1"/>
              <a:t>mimikatz</a:t>
            </a:r>
            <a:endParaRPr lang="en-US" dirty="0"/>
          </a:p>
          <a:p>
            <a:pPr lvl="1"/>
            <a:r>
              <a:rPr lang="en-US" dirty="0" err="1"/>
              <a:t>Impacket</a:t>
            </a:r>
            <a:endParaRPr lang="en-US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0738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933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 Ethical hacking and Penetration Testing  Infrastructure attacks. Metasploit Framework</vt:lpstr>
      <vt:lpstr>Identifying the goals of lesson</vt:lpstr>
      <vt:lpstr>What is post-exploitation?</vt:lpstr>
      <vt:lpstr>What is privilege escalation?</vt:lpstr>
      <vt:lpstr>Windows privesc</vt:lpstr>
      <vt:lpstr>Windows privesc practice</vt:lpstr>
      <vt:lpstr>Linux privesc</vt:lpstr>
      <vt:lpstr>Linux privesc practice</vt:lpstr>
      <vt:lpstr>Active Directory attacks</vt:lpstr>
      <vt:lpstr>What is pivoting?</vt:lpstr>
      <vt:lpstr>PowerPoint Presentation</vt:lpstr>
      <vt:lpstr>Classic example with SSH</vt:lpstr>
      <vt:lpstr>What is Proxychains?</vt:lpstr>
      <vt:lpstr>What is Metasploit Framework?</vt:lpstr>
      <vt:lpstr>What is persistence?</vt:lpstr>
      <vt:lpstr>What is C2 framework?</vt:lpstr>
      <vt:lpstr>Structure of C2 frameworks</vt:lpstr>
      <vt:lpstr>Covenant C2</vt:lpstr>
      <vt:lpstr>Merlin C2</vt:lpstr>
      <vt:lpstr>Any questions?</vt:lpstr>
      <vt:lpstr>Homework for the next lesson</vt:lpstr>
      <vt:lpstr>Feedback: did we achieved the goals of our lesson?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Kutlymurat Mambetniyazov</dc:creator>
  <cp:lastModifiedBy>Kutlymurat Mambetniyazov</cp:lastModifiedBy>
  <cp:revision>386</cp:revision>
  <dcterms:created xsi:type="dcterms:W3CDTF">2021-11-27T16:40:35Z</dcterms:created>
  <dcterms:modified xsi:type="dcterms:W3CDTF">2022-02-16T22:06:19Z</dcterms:modified>
</cp:coreProperties>
</file>