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952" r:id="rId2"/>
  </p:sldMasterIdLst>
  <p:notesMasterIdLst>
    <p:notesMasterId r:id="rId15"/>
  </p:notesMasterIdLst>
  <p:sldIdLst>
    <p:sldId id="256" r:id="rId3"/>
    <p:sldId id="257" r:id="rId4"/>
    <p:sldId id="267" r:id="rId5"/>
    <p:sldId id="268" r:id="rId6"/>
    <p:sldId id="269" r:id="rId7"/>
    <p:sldId id="258" r:id="rId8"/>
    <p:sldId id="265" r:id="rId9"/>
    <p:sldId id="260" r:id="rId10"/>
    <p:sldId id="263" r:id="rId11"/>
    <p:sldId id="264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2F731-63D0-4951-A5E1-E2973679442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0651-1BD3-49E1-92C2-B7D191CB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9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954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020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72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50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89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88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80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1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0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5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7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18C872-238B-4A13-903F-2030D521CBD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71EA79E-EC3B-4003-AAD8-4E26D6EB9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3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nYQSoC-YK4&amp;feature=youtu.be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39589"/>
            <a:ext cx="9144000" cy="29662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8900" dirty="0" err="1" smtClean="0">
                <a:solidFill>
                  <a:srgbClr val="FF0000"/>
                </a:solidFill>
              </a:rPr>
              <a:t>L</a:t>
            </a:r>
            <a:r>
              <a:rPr lang="en-US" altLang="ko-KR" sz="8900" dirty="0" err="1" smtClean="0">
                <a:solidFill>
                  <a:srgbClr val="00B050"/>
                </a:solidFill>
              </a:rPr>
              <a:t>u</a:t>
            </a:r>
            <a:r>
              <a:rPr lang="en-US" altLang="ko-KR" sz="8900" dirty="0" err="1" smtClean="0">
                <a:solidFill>
                  <a:srgbClr val="FFFF00"/>
                </a:solidFill>
              </a:rPr>
              <a:t>b</a:t>
            </a:r>
            <a:r>
              <a:rPr lang="en-US" altLang="ko-KR" sz="8900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8900" dirty="0" err="1" smtClean="0">
                <a:solidFill>
                  <a:srgbClr val="F60AA7"/>
                </a:solidFill>
              </a:rPr>
              <a:t>k</a:t>
            </a:r>
            <a:r>
              <a:rPr lang="en-US" altLang="ko-KR" sz="8900" dirty="0" err="1" smtClean="0"/>
              <a:t>‘</a:t>
            </a:r>
            <a:r>
              <a:rPr lang="en-US" altLang="ko-KR" sz="8900" dirty="0" err="1" smtClean="0">
                <a:solidFill>
                  <a:srgbClr val="7030A0"/>
                </a:solidFill>
              </a:rPr>
              <a:t>s</a:t>
            </a:r>
            <a:r>
              <a:rPr lang="en-US" altLang="ko-KR" sz="8900" dirty="0" smtClean="0"/>
              <a:t> </a:t>
            </a:r>
            <a:r>
              <a:rPr lang="en-US" altLang="ko-KR" sz="8900" dirty="0" smtClean="0">
                <a:solidFill>
                  <a:srgbClr val="0070C0"/>
                </a:solidFill>
              </a:rPr>
              <a:t>C</a:t>
            </a:r>
            <a:r>
              <a:rPr lang="en-US" altLang="ko-KR" sz="8900" dirty="0" smtClean="0">
                <a:solidFill>
                  <a:srgbClr val="00B050"/>
                </a:solidFill>
              </a:rPr>
              <a:t>u</a:t>
            </a:r>
            <a:r>
              <a:rPr lang="en-US" altLang="ko-KR" sz="8900" dirty="0" smtClean="0">
                <a:solidFill>
                  <a:srgbClr val="FFFF00"/>
                </a:solidFill>
              </a:rPr>
              <a:t>b</a:t>
            </a:r>
            <a:r>
              <a:rPr lang="en-US" altLang="ko-KR" sz="8900" dirty="0" smtClean="0">
                <a:solidFill>
                  <a:srgbClr val="FF0000"/>
                </a:solidFill>
              </a:rPr>
              <a:t>e</a:t>
            </a:r>
            <a:br>
              <a:rPr lang="en-US" altLang="ko-KR" sz="8900" dirty="0" smtClean="0">
                <a:solidFill>
                  <a:srgbClr val="FF0000"/>
                </a:solidFill>
              </a:rPr>
            </a:br>
            <a:r>
              <a:rPr lang="en-US" altLang="ko-KR" sz="5300" dirty="0">
                <a:solidFill>
                  <a:schemeClr val="bg1"/>
                </a:solidFill>
              </a:rPr>
              <a:t>(</a:t>
            </a:r>
            <a:r>
              <a:rPr lang="en-US" altLang="ko-KR" sz="5300" dirty="0" smtClean="0">
                <a:solidFill>
                  <a:schemeClr val="tx1"/>
                </a:solidFill>
              </a:rPr>
              <a:t>L</a:t>
            </a:r>
            <a:r>
              <a:rPr lang="en-US" altLang="ko-KR" sz="3600" dirty="0" smtClean="0"/>
              <a:t>ED </a:t>
            </a:r>
            <a:r>
              <a:rPr lang="en-US" altLang="ko-KR" sz="3600" dirty="0">
                <a:solidFill>
                  <a:schemeClr val="bg1"/>
                </a:solidFill>
              </a:rPr>
              <a:t>R</a:t>
            </a:r>
            <a:r>
              <a:rPr lang="en-US" altLang="ko-KR" sz="5300" dirty="0">
                <a:solidFill>
                  <a:schemeClr val="tx1"/>
                </a:solidFill>
              </a:rPr>
              <a:t>ubik’s </a:t>
            </a:r>
            <a:r>
              <a:rPr lang="en-US" altLang="ko-KR" sz="5300" dirty="0" smtClean="0">
                <a:solidFill>
                  <a:schemeClr val="tx1"/>
                </a:solidFill>
              </a:rPr>
              <a:t>Cube</a:t>
            </a:r>
            <a:r>
              <a:rPr lang="en-US" altLang="ko-KR" sz="5300" dirty="0" smtClean="0">
                <a:solidFill>
                  <a:schemeClr val="bg1"/>
                </a:solidFill>
              </a:rPr>
              <a:t>)</a:t>
            </a:r>
            <a:r>
              <a:rPr lang="en-US" altLang="ko-KR" sz="8000" dirty="0"/>
              <a:t/>
            </a:r>
            <a:br>
              <a:rPr lang="en-US" altLang="ko-KR" sz="8000" dirty="0"/>
            </a:br>
            <a:endParaRPr lang="ko-KR" altLang="en-US" sz="8000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222702"/>
            <a:ext cx="12192000" cy="326730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r"/>
            <a:r>
              <a:rPr lang="ko-KR" altLang="en-US" dirty="0" smtClean="0"/>
              <a:t>마이크로프로세서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분반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2013136110 </a:t>
            </a:r>
            <a:r>
              <a:rPr lang="ko-KR" altLang="en-US" dirty="0" err="1" smtClean="0"/>
              <a:t>전두영</a:t>
            </a:r>
            <a:endParaRPr lang="ko-KR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89211"/>
            <a:ext cx="7924800" cy="56871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3200" dirty="0" smtClean="0">
                <a:solidFill>
                  <a:srgbClr val="FF0000"/>
                </a:solidFill>
              </a:rPr>
              <a:t>최종 완성품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82" y="658750"/>
            <a:ext cx="3737518" cy="61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89209"/>
            <a:ext cx="7924800" cy="54641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3200" dirty="0" smtClean="0">
                <a:solidFill>
                  <a:srgbClr val="FF0000"/>
                </a:solidFill>
              </a:rPr>
              <a:t>동작 </a:t>
            </a:r>
            <a:r>
              <a:rPr lang="ko-KR" altLang="en-US" sz="3200" dirty="0" smtClean="0">
                <a:solidFill>
                  <a:srgbClr val="FF0000"/>
                </a:solidFill>
              </a:rPr>
              <a:t>영상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13349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https://www.youtube.com/watch?v=OnYQSoC-YK4&amp;feature=youtu.be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2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 smtClean="0">
                <a:solidFill>
                  <a:schemeClr val="tx1"/>
                </a:solidFill>
              </a:rPr>
              <a:t>작품 시연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1152" y="61331"/>
            <a:ext cx="7924800" cy="579863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solidFill>
                  <a:srgbClr val="FF0000"/>
                </a:solidFill>
              </a:rPr>
              <a:t>개요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81308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누구나 한번쯤은 맞춰보려고 애써봤던 퍼즐 장난감을 </a:t>
            </a:r>
            <a:r>
              <a:rPr lang="ko-KR" altLang="en-US" dirty="0" err="1" smtClean="0"/>
              <a:t>큐브라고</a:t>
            </a:r>
            <a:r>
              <a:rPr lang="ko-KR" altLang="en-US" dirty="0" smtClean="0"/>
              <a:t>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 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으로 만들어진 큐브를 특별히 </a:t>
            </a:r>
            <a:r>
              <a:rPr lang="ko-KR" altLang="en-US" dirty="0" err="1" smtClean="0"/>
              <a:t>루빅스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큐브라고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평소에 큐브를 좋아하는 동호인으로써 언젠가 큐브를 만들어보고 싶다는 생각을 하고 있었고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활용하여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로 구성된 </a:t>
            </a:r>
            <a:r>
              <a:rPr lang="ko-KR" altLang="en-US" dirty="0" err="1" smtClean="0"/>
              <a:t>루빅스</a:t>
            </a:r>
            <a:r>
              <a:rPr lang="ko-KR" altLang="en-US" dirty="0" smtClean="0"/>
              <a:t> 큐브를 만들면 어떨까 하는 생각이 들어서 주제를 선정하게 되었다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참고 제품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                                   &lt; </a:t>
            </a:r>
            <a:r>
              <a:rPr lang="ko-KR" altLang="en-US" dirty="0" smtClean="0"/>
              <a:t>상용화된 큐브 </a:t>
            </a:r>
            <a:r>
              <a:rPr lang="en-US" altLang="ko-KR" dirty="0" smtClean="0"/>
              <a:t>&gt;                                                  &lt; LED</a:t>
            </a:r>
            <a:r>
              <a:rPr lang="ko-KR" altLang="en-US" dirty="0" smtClean="0"/>
              <a:t>로 제작된 큐브 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                                  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17648" y="2776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13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145259120" descr="EMB0000297c97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56" y="3233853"/>
            <a:ext cx="2635405" cy="269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947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145260240" descr="EMB0000297c97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716" y="3233854"/>
            <a:ext cx="2897202" cy="269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6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1152" y="61331"/>
            <a:ext cx="7924800" cy="579863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solidFill>
                  <a:srgbClr val="FF0000"/>
                </a:solidFill>
              </a:rPr>
              <a:t>사용 부품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13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947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30" y="964628"/>
            <a:ext cx="3603671" cy="1894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30" y="3668519"/>
            <a:ext cx="3603671" cy="21303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095" y="964628"/>
            <a:ext cx="1909434" cy="18943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97" y="964628"/>
            <a:ext cx="2328795" cy="18943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568" y="964628"/>
            <a:ext cx="2503886" cy="19194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7095" y="3668519"/>
            <a:ext cx="2847666" cy="21303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1938" y="2997715"/>
            <a:ext cx="113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&lt;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메가 보드 </a:t>
            </a:r>
            <a:r>
              <a:rPr lang="en-US" altLang="ko-KR" dirty="0" smtClean="0"/>
              <a:t>&gt;                      &lt; </a:t>
            </a:r>
            <a:r>
              <a:rPr lang="ko-KR" altLang="en-US" dirty="0" smtClean="0"/>
              <a:t>조이스틱 모듈 </a:t>
            </a:r>
            <a:r>
              <a:rPr lang="en-US" altLang="ko-KR" dirty="0" smtClean="0"/>
              <a:t>&gt;               &lt; </a:t>
            </a:r>
            <a:r>
              <a:rPr lang="ko-KR" altLang="en-US" dirty="0" smtClean="0"/>
              <a:t>버튼 모듈 </a:t>
            </a:r>
            <a:r>
              <a:rPr lang="en-US" altLang="ko-KR" dirty="0" smtClean="0"/>
              <a:t>&gt;                       &lt; RGB LED &gt; 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3330" y="6007261"/>
            <a:ext cx="68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&lt;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우노</a:t>
            </a:r>
            <a:r>
              <a:rPr lang="ko-KR" altLang="en-US" dirty="0" smtClean="0"/>
              <a:t> 보드</a:t>
            </a:r>
            <a:r>
              <a:rPr lang="en-US" altLang="ko-KR" dirty="0" smtClean="0"/>
              <a:t>&gt;                               &lt; 16x2 LCD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1152" y="61331"/>
            <a:ext cx="7924800" cy="579863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solidFill>
                  <a:srgbClr val="FF0000"/>
                </a:solidFill>
              </a:rPr>
              <a:t>원리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13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947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61" y="1062402"/>
            <a:ext cx="3760754" cy="3393851"/>
          </a:xfrm>
          <a:prstGeom prst="rect">
            <a:avLst/>
          </a:prstGeom>
        </p:spPr>
      </p:pic>
      <p:pic>
        <p:nvPicPr>
          <p:cNvPr id="18" name="_x145259120" descr="EMB0000297c97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4" y="1062402"/>
            <a:ext cx="3312744" cy="339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78034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ㆍ</a:t>
            </a:r>
            <a:r>
              <a:rPr lang="en-US" altLang="ko-KR" dirty="0" smtClean="0"/>
              <a:t>RGB LED</a:t>
            </a:r>
            <a:r>
              <a:rPr lang="ko-KR" altLang="en-US" dirty="0" smtClean="0"/>
              <a:t>는 빛의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원색인 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파란색의 조합을 이용하여 모든 색깔을 표현할 수 있다는 원리를 적용한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ㆍ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큐브의 경우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가지의 색깔이 필요하기 때문에 </a:t>
            </a:r>
            <a:r>
              <a:rPr lang="en-US" altLang="ko-KR" dirty="0" smtClean="0"/>
              <a:t>RGB LED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 색깔을 표현할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1152" y="61331"/>
            <a:ext cx="7924800" cy="579863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solidFill>
                  <a:srgbClr val="FF0000"/>
                </a:solidFill>
              </a:rPr>
              <a:t>원리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13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947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41" y="702525"/>
            <a:ext cx="3912109" cy="4200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741" y="1307362"/>
            <a:ext cx="2457450" cy="2990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4541" y="5185458"/>
            <a:ext cx="1137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ㆍ많은</a:t>
            </a:r>
            <a:r>
              <a:rPr lang="ko-KR" altLang="en-US" dirty="0" smtClean="0"/>
              <a:t> 기호들 중 실질적으로 필요한 기호는 </a:t>
            </a:r>
            <a:r>
              <a:rPr lang="en-US" altLang="ko-KR" dirty="0" smtClean="0"/>
              <a:t>R, U, F, L, D, M, X, Y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각각은 시계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반시계</a:t>
            </a:r>
            <a:r>
              <a:rPr lang="ko-KR" altLang="en-US" dirty="0" smtClean="0"/>
              <a:t> 방향 회전이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/>
              <a:t>ㆍ</a:t>
            </a:r>
            <a:r>
              <a:rPr lang="ko-KR" altLang="en-US" dirty="0" err="1" smtClean="0"/>
              <a:t>따라서</a:t>
            </a:r>
            <a:r>
              <a:rPr lang="ko-KR" altLang="en-US" dirty="0" smtClean="0"/>
              <a:t> 회전에 필요한 입력은 총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조이스틱은 하나당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입력</a:t>
            </a:r>
            <a:r>
              <a:rPr lang="en-US" altLang="ko-KR" dirty="0" smtClean="0"/>
              <a:t>(X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Y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받을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/>
              <a:t>ㆍ</a:t>
            </a:r>
            <a:r>
              <a:rPr lang="ko-KR" altLang="en-US" dirty="0" err="1" smtClean="0"/>
              <a:t>따라서</a:t>
            </a:r>
            <a:r>
              <a:rPr lang="ko-KR" altLang="en-US" dirty="0" smtClean="0"/>
              <a:t>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조이스틱을 활용하여 </a:t>
            </a:r>
            <a:r>
              <a:rPr lang="ko-KR" altLang="en-US" dirty="0" err="1" smtClean="0"/>
              <a:t>큐브회전을</a:t>
            </a:r>
            <a:r>
              <a:rPr lang="ko-KR" altLang="en-US" dirty="0" smtClean="0"/>
              <a:t> 구현한다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4884516" y="2060294"/>
            <a:ext cx="1967697" cy="151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1582400" cy="651509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solidFill>
                  <a:srgbClr val="FF0000"/>
                </a:solidFill>
              </a:rPr>
              <a:t>구성</a:t>
            </a:r>
            <a:r>
              <a:rPr lang="ko-KR" altLang="en-US" sz="3200" dirty="0">
                <a:solidFill>
                  <a:srgbClr val="FF0000"/>
                </a:solidFill>
              </a:rPr>
              <a:t>도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91004" y="5241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88205" y="2023110"/>
            <a:ext cx="220599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메가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0160" y="2023110"/>
            <a:ext cx="220599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82000" y="2050792"/>
            <a:ext cx="220599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Lubik’s</a:t>
            </a:r>
            <a:r>
              <a:rPr lang="en-US" altLang="ko-KR" dirty="0" smtClean="0">
                <a:solidFill>
                  <a:schemeClr val="bg1"/>
                </a:solidFill>
              </a:rPr>
              <a:t> Cube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8205" y="4103257"/>
            <a:ext cx="220599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우노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82000" y="4103257"/>
            <a:ext cx="220599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LCD </a:t>
            </a:r>
            <a:r>
              <a:rPr lang="ko-KR" altLang="en-US" dirty="0" smtClean="0">
                <a:solidFill>
                  <a:schemeClr val="bg1"/>
                </a:solidFill>
              </a:rPr>
              <a:t>디스플레이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6905" y="2329934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컨트롤러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63548" y="2279392"/>
            <a:ext cx="857250" cy="4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209472" y="2279392"/>
            <a:ext cx="857250" cy="4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524982" y="3190071"/>
            <a:ext cx="532436" cy="7292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209472" y="4359539"/>
            <a:ext cx="857250" cy="4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722" y="3348632"/>
            <a:ext cx="6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00172" y="3348632"/>
            <a:ext cx="6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9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1582400" cy="651509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>
                <a:solidFill>
                  <a:srgbClr val="FF0000"/>
                </a:solidFill>
              </a:rPr>
              <a:t>동작 흐름도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91004" y="5241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88205" y="2023110"/>
            <a:ext cx="220599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큐브 켜기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0160" y="2023110"/>
            <a:ext cx="220599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82000" y="2050792"/>
            <a:ext cx="241935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 섞기 후 맞추기 시작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8205" y="4103257"/>
            <a:ext cx="220599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큐브 끄기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82000" y="4103257"/>
            <a:ext cx="2205990" cy="982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맞추기 성공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6905" y="2329934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전원 연결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63548" y="2279392"/>
            <a:ext cx="857250" cy="4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209472" y="2279392"/>
            <a:ext cx="857250" cy="4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258764" y="3203912"/>
            <a:ext cx="532436" cy="7292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209472" y="4594747"/>
            <a:ext cx="857250" cy="4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9591675" y="3190072"/>
            <a:ext cx="532436" cy="7153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0800000">
            <a:off x="5923127" y="3196991"/>
            <a:ext cx="532436" cy="7153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8927312" y="3203912"/>
            <a:ext cx="532436" cy="7292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8362416">
            <a:off x="7209472" y="3355082"/>
            <a:ext cx="857250" cy="4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7159633" y="4124331"/>
            <a:ext cx="857250" cy="4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89210"/>
            <a:ext cx="7924800" cy="56871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3200" dirty="0" smtClean="0">
                <a:solidFill>
                  <a:srgbClr val="FF0000"/>
                </a:solidFill>
              </a:rPr>
              <a:t>구현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417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조이스틱과 버튼으로 구성된 컨트롤러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72542" y="358451"/>
            <a:ext cx="3646915" cy="65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89210"/>
            <a:ext cx="7924800" cy="56871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3200" dirty="0" smtClean="0">
                <a:solidFill>
                  <a:srgbClr val="FF0000"/>
                </a:solidFill>
              </a:rPr>
              <a:t>구현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417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RGB LED</a:t>
            </a:r>
            <a:r>
              <a:rPr lang="ko-KR" altLang="en-US" dirty="0" smtClean="0"/>
              <a:t>로 구성된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큐브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16" y="1792219"/>
            <a:ext cx="3210390" cy="38950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52" y="1794854"/>
            <a:ext cx="3156028" cy="38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TM02900771[[fn=조각]]</Template>
  <TotalTime>194</TotalTime>
  <Words>274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맑은 고딕</vt:lpstr>
      <vt:lpstr>휴먼모음T</vt:lpstr>
      <vt:lpstr>Arial</vt:lpstr>
      <vt:lpstr>Calibri</vt:lpstr>
      <vt:lpstr>Calibri Light</vt:lpstr>
      <vt:lpstr>Corbel</vt:lpstr>
      <vt:lpstr>Tw Cen MT</vt:lpstr>
      <vt:lpstr>Wingdings</vt:lpstr>
      <vt:lpstr>Wingdings 2</vt:lpstr>
      <vt:lpstr>HDOfficeLightV0</vt:lpstr>
      <vt:lpstr>New_Korea03</vt:lpstr>
      <vt:lpstr>Lubik‘s Cube (LED Rubik’s Cube)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작품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Lubik‘s Cube</dc:title>
  <dc:creator>jun</dc:creator>
  <cp:lastModifiedBy>jun</cp:lastModifiedBy>
  <cp:revision>15</cp:revision>
  <dcterms:created xsi:type="dcterms:W3CDTF">2016-12-09T18:56:07Z</dcterms:created>
  <dcterms:modified xsi:type="dcterms:W3CDTF">2016-12-12T15:22:09Z</dcterms:modified>
</cp:coreProperties>
</file>