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EB9"/>
    <a:srgbClr val="90AFC8"/>
    <a:srgbClr val="EFEFEF"/>
    <a:srgbClr val="FFC000"/>
    <a:srgbClr val="00BBD6"/>
    <a:srgbClr val="B3D236"/>
    <a:srgbClr val="404040"/>
    <a:srgbClr val="F23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5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8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3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14E5-BFFA-4D4F-A4CE-860AA0B3336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207749"/>
            <a:ext cx="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82236" y="4891509"/>
            <a:ext cx="6833922" cy="1578883"/>
            <a:chOff x="489916" y="3198586"/>
            <a:chExt cx="6833922" cy="1578883"/>
          </a:xfrm>
        </p:grpSpPr>
        <p:sp>
          <p:nvSpPr>
            <p:cNvPr id="13" name="TextBox 12"/>
            <p:cNvSpPr txBox="1"/>
            <p:nvPr/>
          </p:nvSpPr>
          <p:spPr>
            <a:xfrm>
              <a:off x="489916" y="3198586"/>
              <a:ext cx="68339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조선일보명조" panose="02030304000000000000" pitchFamily="18" charset="-127"/>
                </a:rPr>
                <a:t>HEALTH TEETH</a:t>
              </a:r>
              <a:endParaRPr lang="ko-KR" altLang="en-US" sz="60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701" y="4408137"/>
              <a:ext cx="6143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3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조선일보명조" panose="02030304000000000000" pitchFamily="18" charset="-127"/>
                </a:rPr>
                <a:t>2014136021 </a:t>
              </a:r>
              <a:r>
                <a:rPr lang="ko-KR" altLang="en-US" spc="3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조선일보명조" panose="02030304000000000000" pitchFamily="18" charset="-127"/>
                </a:rPr>
                <a:t>김동준 </a:t>
              </a:r>
              <a:r>
                <a:rPr lang="en-US" altLang="ko-KR" spc="3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조선일보명조" panose="02030304000000000000" pitchFamily="18" charset="-127"/>
                </a:rPr>
                <a:t>/ 2015136073 </a:t>
              </a:r>
              <a:r>
                <a:rPr lang="ko-KR" altLang="en-US" spc="3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조선일보명조" panose="02030304000000000000" pitchFamily="18" charset="-127"/>
                </a:rPr>
                <a:t>양한솔</a:t>
              </a:r>
              <a:endParaRPr lang="ko-KR" altLang="en-US" spc="3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76656" y="4408137"/>
              <a:ext cx="6501384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-561975" y="-207748"/>
            <a:ext cx="13163550" cy="7894424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1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207749"/>
            <a:ext cx="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00543" y="-640152"/>
            <a:ext cx="13163550" cy="7894424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33887" y="-337575"/>
            <a:ext cx="6929120" cy="728926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16111" y="2112579"/>
            <a:ext cx="253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INDEX</a:t>
            </a:r>
            <a:endParaRPr lang="ko-KR" altLang="en-US" sz="4800" dirty="0">
              <a:solidFill>
                <a:schemeClr val="bg1"/>
              </a:solidFill>
              <a:latin typeface="Adobe Fan Heiti Std B" panose="020B07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6111" y="2943576"/>
            <a:ext cx="2785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주제 및 목표</a:t>
            </a:r>
            <a:endParaRPr lang="en-US" altLang="ko-KR" sz="2400" dirty="0" smtClean="0">
              <a:solidFill>
                <a:schemeClr val="bg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구조도</a:t>
            </a:r>
            <a:endParaRPr lang="en-US" altLang="ko-KR" sz="2400" dirty="0" smtClean="0">
              <a:solidFill>
                <a:schemeClr val="bg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기능</a:t>
            </a:r>
            <a:endParaRPr lang="en-US" altLang="ko-KR" sz="2400" dirty="0" smtClean="0">
              <a:solidFill>
                <a:schemeClr val="bg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시연 영상</a:t>
            </a:r>
            <a:endParaRPr lang="ko-KR" altLang="en-US" sz="2400" dirty="0">
              <a:solidFill>
                <a:schemeClr val="bg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6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주제 및 목표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00100" y="2139053"/>
            <a:ext cx="2923216" cy="2923214"/>
            <a:chOff x="838202" y="1708296"/>
            <a:chExt cx="2923216" cy="2923214"/>
          </a:xfrm>
        </p:grpSpPr>
        <p:grpSp>
          <p:nvGrpSpPr>
            <p:cNvPr id="46" name="그룹 45"/>
            <p:cNvGrpSpPr/>
            <p:nvPr/>
          </p:nvGrpSpPr>
          <p:grpSpPr>
            <a:xfrm>
              <a:off x="838202" y="1708296"/>
              <a:ext cx="2923216" cy="2923214"/>
              <a:chOff x="-1200150" y="895807"/>
              <a:chExt cx="3657600" cy="365760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-1200150" y="895807"/>
                <a:ext cx="3657600" cy="3657600"/>
              </a:xfrm>
              <a:prstGeom prst="ellipse">
                <a:avLst/>
              </a:prstGeom>
              <a:solidFill>
                <a:srgbClr val="A3ABCF"/>
              </a:solidFill>
              <a:ln>
                <a:solidFill>
                  <a:srgbClr val="A3AB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-828675" y="1267282"/>
                <a:ext cx="2914650" cy="2914650"/>
              </a:xfrm>
              <a:prstGeom prst="ellipse">
                <a:avLst/>
              </a:prstGeom>
              <a:solidFill>
                <a:srgbClr val="F3F3F3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-547687" y="1548270"/>
                <a:ext cx="2352675" cy="2352675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439625" y="2841329"/>
              <a:ext cx="172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868EC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센서의 원리 및 작동법 인지</a:t>
              </a:r>
              <a:endParaRPr lang="ko-KR" altLang="en-US" sz="1600" dirty="0">
                <a:solidFill>
                  <a:srgbClr val="868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96291" y="2102867"/>
            <a:ext cx="2923216" cy="2923214"/>
            <a:chOff x="4634393" y="1672110"/>
            <a:chExt cx="2923216" cy="2923214"/>
          </a:xfrm>
        </p:grpSpPr>
        <p:grpSp>
          <p:nvGrpSpPr>
            <p:cNvPr id="52" name="그룹 51"/>
            <p:cNvGrpSpPr/>
            <p:nvPr/>
          </p:nvGrpSpPr>
          <p:grpSpPr>
            <a:xfrm>
              <a:off x="4634393" y="1672110"/>
              <a:ext cx="2923216" cy="2923214"/>
              <a:chOff x="-1200150" y="895807"/>
              <a:chExt cx="3657600" cy="3657600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-1200150" y="895807"/>
                <a:ext cx="3657600" cy="3657600"/>
              </a:xfrm>
              <a:prstGeom prst="ellipse">
                <a:avLst/>
              </a:prstGeom>
              <a:solidFill>
                <a:srgbClr val="A5BFD6"/>
              </a:solidFill>
              <a:ln>
                <a:solidFill>
                  <a:srgbClr val="A5BF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-828675" y="1267282"/>
                <a:ext cx="2914650" cy="2914650"/>
              </a:xfrm>
              <a:prstGeom prst="ellipse">
                <a:avLst/>
              </a:prstGeom>
              <a:solidFill>
                <a:srgbClr val="F3F3F3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-547687" y="1548270"/>
                <a:ext cx="2352675" cy="2352675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172209" y="2964440"/>
              <a:ext cx="1847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>
                  <a:solidFill>
                    <a:srgbClr val="A3ABC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아두이노의</a:t>
              </a:r>
              <a:r>
                <a:rPr lang="ko-KR" altLang="en-US" sz="1600" dirty="0" smtClean="0">
                  <a:solidFill>
                    <a:srgbClr val="A3ABC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사용</a:t>
              </a:r>
              <a:endParaRPr lang="ko-KR" altLang="en-US" sz="1600" dirty="0">
                <a:solidFill>
                  <a:srgbClr val="A3ABC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392482" y="2163231"/>
            <a:ext cx="2923216" cy="2923214"/>
            <a:chOff x="8430584" y="1732474"/>
            <a:chExt cx="2923216" cy="2923214"/>
          </a:xfrm>
        </p:grpSpPr>
        <p:grpSp>
          <p:nvGrpSpPr>
            <p:cNvPr id="58" name="그룹 57"/>
            <p:cNvGrpSpPr/>
            <p:nvPr/>
          </p:nvGrpSpPr>
          <p:grpSpPr>
            <a:xfrm>
              <a:off x="8430584" y="1732474"/>
              <a:ext cx="2923216" cy="2923214"/>
              <a:chOff x="-1200150" y="895807"/>
              <a:chExt cx="3657600" cy="3657600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-1200150" y="895807"/>
                <a:ext cx="3657600" cy="3657600"/>
              </a:xfrm>
              <a:prstGeom prst="ellipse">
                <a:avLst/>
              </a:prstGeom>
              <a:solidFill>
                <a:srgbClr val="A5D6DD"/>
              </a:solidFill>
              <a:ln>
                <a:solidFill>
                  <a:srgbClr val="A5D6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-828675" y="1267282"/>
                <a:ext cx="2914650" cy="2914650"/>
              </a:xfrm>
              <a:prstGeom prst="ellipse">
                <a:avLst/>
              </a:prstGeom>
              <a:solidFill>
                <a:srgbClr val="F3F3F3"/>
              </a:solidFill>
              <a:ln>
                <a:solidFill>
                  <a:srgbClr val="F5F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-547686" y="1548270"/>
                <a:ext cx="2352675" cy="2352676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8909087" y="3006837"/>
              <a:ext cx="1966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rgbClr val="A5D6D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작동과정을 이해</a:t>
              </a:r>
              <a:endParaRPr lang="ko-KR" altLang="en-US" sz="1600" dirty="0">
                <a:solidFill>
                  <a:srgbClr val="A5D6D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26863" y="5286837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600" dirty="0" smtClean="0"/>
              <a:t>센서 및 모터의 원리 및 작동법을</a:t>
            </a:r>
            <a:endParaRPr lang="en-US" altLang="ko-KR" sz="1600" dirty="0" smtClean="0"/>
          </a:p>
          <a:p>
            <a:r>
              <a:rPr lang="ko-KR" altLang="en-US" sz="1600" dirty="0" smtClean="0"/>
              <a:t>제대로 인지하고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623055" y="5286552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600" dirty="0" err="1" smtClean="0"/>
              <a:t>아두이노의</a:t>
            </a:r>
            <a:r>
              <a:rPr lang="ko-KR" altLang="en-US" sz="1600" dirty="0" smtClean="0"/>
              <a:t> 사용법을 익히고</a:t>
            </a:r>
            <a:endParaRPr lang="en-US" altLang="ko-KR" sz="1600" dirty="0"/>
          </a:p>
          <a:p>
            <a:r>
              <a:rPr lang="ko-KR" altLang="en-US" sz="1600" dirty="0" smtClean="0"/>
              <a:t>익힌 방법을 토대로 사용해 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26272" y="5286267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1600" dirty="0" smtClean="0"/>
              <a:t>기계들의 작동과정을 이해하고</a:t>
            </a:r>
            <a:endParaRPr lang="en-US" altLang="ko-KR" sz="1600" dirty="0" smtClean="0"/>
          </a:p>
          <a:p>
            <a:r>
              <a:rPr lang="ko-KR" altLang="en-US" sz="1600" dirty="0" smtClean="0"/>
              <a:t>이해를 토대로 작품을 만들어 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76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구조도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078726" y="2015570"/>
            <a:ext cx="9767576" cy="4174407"/>
            <a:chOff x="814566" y="2096850"/>
            <a:chExt cx="9767576" cy="4174407"/>
          </a:xfrm>
        </p:grpSpPr>
        <p:grpSp>
          <p:nvGrpSpPr>
            <p:cNvPr id="67" name="그룹 66"/>
            <p:cNvGrpSpPr/>
            <p:nvPr/>
          </p:nvGrpSpPr>
          <p:grpSpPr>
            <a:xfrm>
              <a:off x="2652218" y="2096850"/>
              <a:ext cx="7929924" cy="1642074"/>
              <a:chOff x="429472" y="2586372"/>
              <a:chExt cx="7929924" cy="1642074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429472" y="2608446"/>
                <a:ext cx="1965528" cy="1620000"/>
                <a:chOff x="368992" y="2634996"/>
                <a:chExt cx="1965528" cy="1620000"/>
              </a:xfrm>
            </p:grpSpPr>
            <p:sp>
              <p:nvSpPr>
                <p:cNvPr id="84" name="타원 83"/>
                <p:cNvSpPr/>
                <p:nvPr/>
              </p:nvSpPr>
              <p:spPr>
                <a:xfrm>
                  <a:off x="368992" y="2634996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548992" y="2814996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오른쪽 화살표 85"/>
                <p:cNvSpPr/>
                <p:nvPr/>
              </p:nvSpPr>
              <p:spPr>
                <a:xfrm>
                  <a:off x="1988992" y="3221212"/>
                  <a:ext cx="345528" cy="454826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2532780" y="2601088"/>
                <a:ext cx="1965528" cy="1620000"/>
                <a:chOff x="368992" y="2634996"/>
                <a:chExt cx="1965528" cy="1620000"/>
              </a:xfrm>
            </p:grpSpPr>
            <p:sp>
              <p:nvSpPr>
                <p:cNvPr id="81" name="타원 80"/>
                <p:cNvSpPr/>
                <p:nvPr/>
              </p:nvSpPr>
              <p:spPr>
                <a:xfrm>
                  <a:off x="368992" y="2634996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548992" y="2814996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오른쪽 화살표 82"/>
                <p:cNvSpPr/>
                <p:nvPr/>
              </p:nvSpPr>
              <p:spPr>
                <a:xfrm>
                  <a:off x="1988992" y="3221212"/>
                  <a:ext cx="345528" cy="454826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4636088" y="2593730"/>
                <a:ext cx="1965528" cy="1620000"/>
                <a:chOff x="368992" y="2634996"/>
                <a:chExt cx="1965528" cy="1620000"/>
              </a:xfrm>
            </p:grpSpPr>
            <p:sp>
              <p:nvSpPr>
                <p:cNvPr id="78" name="타원 77"/>
                <p:cNvSpPr/>
                <p:nvPr/>
              </p:nvSpPr>
              <p:spPr>
                <a:xfrm>
                  <a:off x="368992" y="2634996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548992" y="2814996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오른쪽 화살표 79"/>
                <p:cNvSpPr/>
                <p:nvPr/>
              </p:nvSpPr>
              <p:spPr>
                <a:xfrm>
                  <a:off x="1988992" y="3221212"/>
                  <a:ext cx="345528" cy="454826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>
                <a:off x="6739396" y="2586372"/>
                <a:ext cx="1620000" cy="1620000"/>
                <a:chOff x="6669072" y="2586372"/>
                <a:chExt cx="1620000" cy="1620000"/>
              </a:xfrm>
            </p:grpSpPr>
            <p:sp>
              <p:nvSpPr>
                <p:cNvPr id="76" name="타원 75"/>
                <p:cNvSpPr/>
                <p:nvPr/>
              </p:nvSpPr>
              <p:spPr>
                <a:xfrm>
                  <a:off x="6669072" y="2586372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6849072" y="2766372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762418" y="3076617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50" pitchFamily="18" charset="-127"/>
                    <a:ea typeface="-윤고딕350" pitchFamily="18" charset="-127"/>
                  </a:rPr>
                  <a:t>초음파</a:t>
                </a:r>
                <a:endPara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50" pitchFamily="18" charset="-127"/>
                    <a:ea typeface="-윤고딕350" pitchFamily="18" charset="-127"/>
                  </a:rPr>
                  <a:t>센서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76391" y="3068580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스테핑</a:t>
                </a:r>
                <a:endPara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모터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989534" y="3057145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캐릭터</a:t>
                </a:r>
                <a:endPara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en-US" altLang="ko-KR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LCD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968808" y="321103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진동센서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2652218" y="4629183"/>
              <a:ext cx="7929924" cy="1642074"/>
              <a:chOff x="429472" y="2586372"/>
              <a:chExt cx="7929924" cy="1642074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29472" y="2608446"/>
                <a:ext cx="1965528" cy="1620000"/>
                <a:chOff x="368992" y="2634996"/>
                <a:chExt cx="1965528" cy="1620000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368992" y="2634996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48992" y="2814996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오른쪽 화살표 104"/>
                <p:cNvSpPr/>
                <p:nvPr/>
              </p:nvSpPr>
              <p:spPr>
                <a:xfrm>
                  <a:off x="1988992" y="3221212"/>
                  <a:ext cx="345528" cy="454826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>
                <a:off x="2532780" y="2601088"/>
                <a:ext cx="1965528" cy="1620000"/>
                <a:chOff x="368992" y="2634996"/>
                <a:chExt cx="1965528" cy="1620000"/>
              </a:xfrm>
            </p:grpSpPr>
            <p:sp>
              <p:nvSpPr>
                <p:cNvPr id="100" name="타원 99"/>
                <p:cNvSpPr/>
                <p:nvPr/>
              </p:nvSpPr>
              <p:spPr>
                <a:xfrm>
                  <a:off x="368992" y="2634996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48992" y="2814996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오른쪽 화살표 101"/>
                <p:cNvSpPr/>
                <p:nvPr/>
              </p:nvSpPr>
              <p:spPr>
                <a:xfrm>
                  <a:off x="1988992" y="3221212"/>
                  <a:ext cx="345528" cy="454826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4636088" y="2593730"/>
                <a:ext cx="1965528" cy="1620000"/>
                <a:chOff x="368992" y="2634996"/>
                <a:chExt cx="1965528" cy="1620000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368992" y="2634996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548992" y="2814996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오른쪽 화살표 98"/>
                <p:cNvSpPr/>
                <p:nvPr/>
              </p:nvSpPr>
              <p:spPr>
                <a:xfrm>
                  <a:off x="1988992" y="3221212"/>
                  <a:ext cx="345528" cy="454826"/>
                </a:xfrm>
                <a:prstGeom prst="rightArrow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1" name="그룹 90"/>
              <p:cNvGrpSpPr/>
              <p:nvPr/>
            </p:nvGrpSpPr>
            <p:grpSpPr>
              <a:xfrm>
                <a:off x="6739396" y="2586372"/>
                <a:ext cx="1620000" cy="1620000"/>
                <a:chOff x="6669072" y="2586372"/>
                <a:chExt cx="1620000" cy="1620000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6669072" y="2586372"/>
                  <a:ext cx="1620000" cy="16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6849072" y="2766372"/>
                  <a:ext cx="1260000" cy="12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773083" y="3076617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초음파</a:t>
                </a:r>
                <a:endPara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센서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737486" y="321103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워터펌프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969034" y="3076788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초음파</a:t>
                </a:r>
                <a:endPara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  <a:p>
                <a:pPr algn="ctr"/>
                <a:r>
                  <a:rPr lang="ko-KR" altLang="en-US" sz="2000" dirty="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latin typeface="-윤고딕350" pitchFamily="18" charset="-127"/>
                    <a:ea typeface="-윤고딕350" pitchFamily="18" charset="-127"/>
                  </a:rPr>
                  <a:t>센서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9319794" y="5107314"/>
              <a:ext cx="954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rPr>
                <a:t>캐릭터</a:t>
              </a:r>
              <a:endParaRPr lang="en-US" altLang="ko-KR" sz="2000" dirty="0" smtClean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endParaRPr>
            </a:p>
            <a:p>
              <a:pPr algn="ctr"/>
              <a:r>
                <a:rPr lang="en-US" altLang="ko-KR" sz="200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latin typeface="-윤고딕350" pitchFamily="18" charset="-127"/>
                  <a:ea typeface="-윤고딕350" pitchFamily="18" charset="-127"/>
                </a:rPr>
                <a:t>LCD</a:t>
              </a:r>
              <a:endParaRPr lang="ko-KR" altLang="en-US" sz="20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814566" y="3272162"/>
              <a:ext cx="1742917" cy="1781073"/>
              <a:chOff x="499308" y="3223645"/>
              <a:chExt cx="1742917" cy="1781073"/>
            </a:xfrm>
          </p:grpSpPr>
          <p:sp>
            <p:nvSpPr>
              <p:cNvPr id="107" name="타원 106"/>
              <p:cNvSpPr/>
              <p:nvPr/>
            </p:nvSpPr>
            <p:spPr>
              <a:xfrm>
                <a:off x="499308" y="3297484"/>
                <a:ext cx="1620000" cy="162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679308" y="3477484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아래쪽 화살표 14"/>
              <p:cNvSpPr/>
              <p:nvPr/>
            </p:nvSpPr>
            <p:spPr>
              <a:xfrm rot="13187948">
                <a:off x="1768837" y="3223645"/>
                <a:ext cx="473388" cy="467360"/>
              </a:xfrm>
              <a:prstGeom prst="downArrow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아래쪽 화살표 109"/>
              <p:cNvSpPr/>
              <p:nvPr/>
            </p:nvSpPr>
            <p:spPr>
              <a:xfrm rot="18627383">
                <a:off x="1761108" y="4534344"/>
                <a:ext cx="473388" cy="467360"/>
              </a:xfrm>
              <a:prstGeom prst="downArrow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28719" y="3901647"/>
                <a:ext cx="12105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smtClean="0">
                    <a:ln>
                      <a:solidFill>
                        <a:schemeClr val="tx1">
                          <a:lumMod val="95000"/>
                          <a:lumOff val="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50" pitchFamily="18" charset="-127"/>
                    <a:ea typeface="-윤고딕350" pitchFamily="18" charset="-127"/>
                  </a:rPr>
                  <a:t>아두이노</a:t>
                </a:r>
                <a:endParaRPr lang="ko-KR" altLang="en-US" sz="2000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itchFamily="18" charset="-127"/>
                  <a:ea typeface="-윤고딕35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4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기능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51368" y="1579485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2286" y="1579485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1368" y="2871624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286" y="2871624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51368" y="4163763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2286" y="4163763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51368" y="5455902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2286" y="5455902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286" y="1592185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Sense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870" y="2869802"/>
            <a:ext cx="73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Water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454" y="4172819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Amount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574" y="5455902"/>
            <a:ext cx="717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Timer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2400" y="1888942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칫솔이 감지되면 치약을 짜고</a:t>
            </a:r>
            <a:r>
              <a:rPr lang="en-US" altLang="ko-KR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컵이 감지되면 물을 따른다</a:t>
            </a:r>
            <a:r>
              <a:rPr lang="en-US" altLang="ko-KR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2400" y="4457740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남은 물의 양을 알려줘 물이 없으면 미리 알 수 있게 한다</a:t>
            </a:r>
            <a:r>
              <a:rPr lang="en-US" altLang="ko-KR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2400" y="5757619"/>
            <a:ext cx="6287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치약을 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짠 후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, 3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분을 재서 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분이 지나면 진동을 통해 알려준다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69797" y="3189776"/>
            <a:ext cx="316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물을 일정한 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양만큼 </a:t>
            </a:r>
            <a:r>
              <a:rPr lang="ko-KR" altLang="en-US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따라준다</a:t>
            </a:r>
            <a:r>
              <a:rPr lang="en-US" altLang="ko-KR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05" y="1863084"/>
            <a:ext cx="801524" cy="5962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95" y="3189777"/>
            <a:ext cx="530733" cy="5672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10" y="4470597"/>
            <a:ext cx="602276" cy="6022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38" y="5757619"/>
            <a:ext cx="578757" cy="5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4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146550" y="2066924"/>
            <a:ext cx="3898900" cy="3898900"/>
            <a:chOff x="4158302" y="1476052"/>
            <a:chExt cx="3898900" cy="3898900"/>
          </a:xfrm>
        </p:grpSpPr>
        <p:grpSp>
          <p:nvGrpSpPr>
            <p:cNvPr id="11" name="그룹 10"/>
            <p:cNvGrpSpPr/>
            <p:nvPr/>
          </p:nvGrpSpPr>
          <p:grpSpPr>
            <a:xfrm>
              <a:off x="4158302" y="1476052"/>
              <a:ext cx="3898900" cy="3898900"/>
              <a:chOff x="2809795" y="1494971"/>
              <a:chExt cx="3898900" cy="389890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2809795" y="1494971"/>
                <a:ext cx="3898900" cy="3898900"/>
              </a:xfrm>
              <a:prstGeom prst="ellipse">
                <a:avLst/>
              </a:prstGeom>
              <a:noFill/>
              <a:ln w="190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0944" y="1806120"/>
                <a:ext cx="3276602" cy="3276602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451" y="1787201"/>
              <a:ext cx="3276602" cy="3276602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2" name="직사각형 1"/>
          <p:cNvSpPr/>
          <p:nvPr/>
        </p:nvSpPr>
        <p:spPr>
          <a:xfrm>
            <a:off x="-381000" y="2659062"/>
            <a:ext cx="12954000" cy="27146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smtClean="0">
                <a:latin typeface="Tw Cen MT" panose="020B0602020104020603" pitchFamily="34" charset="0"/>
              </a:rPr>
              <a:t>THANK YOU</a:t>
            </a:r>
            <a:endParaRPr lang="ko-KR" altLang="en-US" sz="8800" dirty="0">
              <a:latin typeface="Tw Cen MT" panose="020B06020201040206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" y="438269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시연 영상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1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121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Adobe Fan Heiti Std B</vt:lpstr>
      <vt:lpstr>KBIZ한마음고딕 R</vt:lpstr>
      <vt:lpstr>Sandoll 고딕Neo1 06 SemiBold</vt:lpstr>
      <vt:lpstr>나눔고딕</vt:lpstr>
      <vt:lpstr>나눔고딕 ExtraBold</vt:lpstr>
      <vt:lpstr>맑은 고딕</vt:lpstr>
      <vt:lpstr>-윤고딕350</vt:lpstr>
      <vt:lpstr>조선일보명조</vt:lpstr>
      <vt:lpstr>Arial</vt:lpstr>
      <vt:lpstr>Tw Cen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양한솔</cp:lastModifiedBy>
  <cp:revision>53</cp:revision>
  <dcterms:created xsi:type="dcterms:W3CDTF">2016-04-28T04:10:59Z</dcterms:created>
  <dcterms:modified xsi:type="dcterms:W3CDTF">2016-12-20T08:47:52Z</dcterms:modified>
</cp:coreProperties>
</file>