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68" r:id="rId1"/>
  </p:sldMasterIdLst>
  <p:notesMasterIdLst>
    <p:notesMasterId r:id="rId13"/>
  </p:notesMasterIdLst>
  <p:sldIdLst>
    <p:sldId id="287" r:id="rId2"/>
    <p:sldId id="283" r:id="rId3"/>
    <p:sldId id="298" r:id="rId4"/>
    <p:sldId id="303" r:id="rId5"/>
    <p:sldId id="301" r:id="rId6"/>
    <p:sldId id="300" r:id="rId7"/>
    <p:sldId id="305" r:id="rId8"/>
    <p:sldId id="306" r:id="rId9"/>
    <p:sldId id="299" r:id="rId10"/>
    <p:sldId id="307" r:id="rId11"/>
    <p:sldId id="277" r:id="rId12"/>
  </p:sldIdLst>
  <p:sldSz cx="9144000" cy="6858000" type="screen4x3"/>
  <p:notesSz cx="6805613" cy="9939338"/>
  <p:embeddedFontLst>
    <p:embeddedFont>
      <p:font typeface="나눔고딕 ExtraBold" panose="020B0600000101010101" charset="-127"/>
      <p:bold r:id="rId14"/>
    </p:embeddedFont>
    <p:embeddedFont>
      <p:font typeface="맑은 고딕" panose="020B0503020000020004" pitchFamily="50" charset="-127"/>
      <p:regular r:id="rId15"/>
      <p:bold r:id="rId16"/>
    </p:embeddedFont>
    <p:embeddedFont>
      <p:font typeface="나눔고딕" panose="020B0600000101010101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2795">
          <p15:clr>
            <a:srgbClr val="A4A3A4"/>
          </p15:clr>
        </p15:guide>
        <p15:guide id="3" orient="horz" pos="4110">
          <p15:clr>
            <a:srgbClr val="A4A3A4"/>
          </p15:clr>
        </p15:guide>
        <p15:guide id="4" pos="2880">
          <p15:clr>
            <a:srgbClr val="A4A3A4"/>
          </p15:clr>
        </p15:guide>
        <p15:guide id="5" pos="5507">
          <p15:clr>
            <a:srgbClr val="A4A3A4"/>
          </p15:clr>
        </p15:guide>
        <p15:guide id="6" pos="1127">
          <p15:clr>
            <a:srgbClr val="A4A3A4"/>
          </p15:clr>
        </p15:guide>
        <p15:guide id="7" pos="267">
          <p15:clr>
            <a:srgbClr val="A4A3A4"/>
          </p15:clr>
        </p15:guide>
        <p15:guide id="8" pos="141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73C"/>
    <a:srgbClr val="FD7C35"/>
    <a:srgbClr val="FF8232"/>
    <a:srgbClr val="FF963C"/>
    <a:srgbClr val="FF863B"/>
    <a:srgbClr val="FF9933"/>
    <a:srgbClr val="FF7D25"/>
    <a:srgbClr val="FF6600"/>
    <a:srgbClr val="FF6E00"/>
    <a:srgbClr val="FF82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86364" autoAdjust="0"/>
  </p:normalViewPr>
  <p:slideViewPr>
    <p:cSldViewPr>
      <p:cViewPr varScale="1">
        <p:scale>
          <a:sx n="79" d="100"/>
          <a:sy n="79" d="100"/>
        </p:scale>
        <p:origin x="1290" y="96"/>
      </p:cViewPr>
      <p:guideLst>
        <p:guide orient="horz" pos="391"/>
        <p:guide orient="horz" pos="2795"/>
        <p:guide orient="horz" pos="4110"/>
        <p:guide pos="2880"/>
        <p:guide pos="5507"/>
        <p:guide pos="1127"/>
        <p:guide pos="267"/>
        <p:guide pos="14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r">
              <a:defRPr sz="1200"/>
            </a:lvl1pPr>
          </a:lstStyle>
          <a:p>
            <a:fld id="{24DFBBAD-CF51-4FA8-8814-5F33CDE7218D}" type="datetimeFigureOut">
              <a:rPr lang="ko-KR" altLang="en-US" smtClean="0"/>
              <a:pPr/>
              <a:t>2017-12-12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15" tIns="45907" rIns="91815" bIns="4590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815" tIns="45907" rIns="91815" bIns="45907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646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r">
              <a:defRPr sz="1200"/>
            </a:lvl1pPr>
          </a:lstStyle>
          <a:p>
            <a:fld id="{5C2B20BF-27CD-4C66-878F-3D50775A61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826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vicemart.co.kr/1327426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889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79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627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568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203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터치센서 </a:t>
            </a:r>
            <a:r>
              <a:rPr lang="en-US" altLang="ko-KR" dirty="0" smtClean="0"/>
              <a:t>: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http://www.devicemart.co.kr/1327426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아두이노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전원 공급기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https://www.devicemart.co.kr/1236949</a:t>
            </a:r>
          </a:p>
          <a:p>
            <a:r>
              <a:rPr lang="ko-KR" altLang="en-US" dirty="0" err="1" smtClean="0"/>
              <a:t>피에조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부저</a:t>
            </a:r>
            <a:r>
              <a:rPr lang="en-US" altLang="ko-KR" baseline="0" dirty="0" smtClean="0"/>
              <a:t> : https://www.devicemart.co.kr/32840/support/#support</a:t>
            </a:r>
          </a:p>
          <a:p>
            <a:r>
              <a:rPr lang="ko-KR" altLang="en-US" baseline="0" dirty="0" smtClean="0"/>
              <a:t>서브모터 </a:t>
            </a:r>
            <a:r>
              <a:rPr lang="en-US" altLang="ko-KR" baseline="0" dirty="0" smtClean="0"/>
              <a:t>: https://www.devicemart.co.kr/1342181</a:t>
            </a:r>
          </a:p>
          <a:p>
            <a:r>
              <a:rPr lang="en-US" altLang="ko-KR" baseline="0" dirty="0" smtClean="0"/>
              <a:t>RGB </a:t>
            </a:r>
            <a:r>
              <a:rPr lang="ko-KR" altLang="en-US" baseline="0" dirty="0" smtClean="0"/>
              <a:t>컬러 픽셀 </a:t>
            </a:r>
            <a:r>
              <a:rPr lang="en-US" altLang="ko-KR" baseline="0" dirty="0" smtClean="0"/>
              <a:t>: http://artrobot.co.kr/product/ta1463-rgb-%EC%B9%BC%EB%9D%BC%ED%94%BD%EC%85%80-led-16%EA%B0%9C-%EC%9B%90%ED%98%95%ED%83%9C-%EA%B0%9C%EB%B3%84%EC%83%89%EC%83%81-%EC%A0%9C%EC%96%B4-neopixel-ring-16-x-ws2812-5050-rgb/939/category/39/display/1/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441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298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554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hangeul.naver.com/font" TargetMode="Externa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hangeul.naver.com/font" TargetMode="Externa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5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1" spc="-15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0" spc="-8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0" spc="-100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바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15BD8-D507-466C-BE65-3CF0EE978C8C}" type="datetimeFigureOut">
              <a:rPr lang="ko-KR" altLang="en-US" smtClean="0"/>
              <a:pPr/>
              <a:t>2017-12-12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B835-C8C7-43F8-9A40-E6B1164448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1" spc="-15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0" spc="-8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0" spc="-100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바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5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7415BD8-D507-466C-BE65-3CF0EE978C8C}" type="datetimeFigureOut">
              <a:rPr lang="ko-KR" altLang="en-US" smtClean="0"/>
              <a:pPr/>
              <a:t>2017-12-12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D11B835-C8C7-43F8-9A40-E6B1164448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40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1" r:id="rId2"/>
    <p:sldLayoutId id="2147483770" r:id="rId3"/>
    <p:sldLayoutId id="2147483786" r:id="rId4"/>
    <p:sldLayoutId id="2147483787" r:id="rId5"/>
    <p:sldLayoutId id="2147483788" r:id="rId6"/>
    <p:sldLayoutId id="2147483781" r:id="rId7"/>
    <p:sldLayoutId id="2147483782" r:id="rId8"/>
    <p:sldLayoutId id="2147483783" r:id="rId9"/>
    <p:sldLayoutId id="2147483784" r:id="rId10"/>
    <p:sldLayoutId id="2147483789" r:id="rId11"/>
    <p:sldLayoutId id="2147483790" r:id="rId12"/>
    <p:sldLayoutId id="2147483791" r:id="rId13"/>
    <p:sldLayoutId id="2147483769" r:id="rId14"/>
    <p:sldLayoutId id="2147483785" r:id="rId15"/>
  </p:sldLayoutIdLst>
  <p:transition>
    <p:fade thruBlk="1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65768" y="3081645"/>
            <a:ext cx="16193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2014136053 </a:t>
            </a:r>
            <a:r>
              <a:rPr lang="ko-KR" altLang="en-US" sz="1200" b="1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박윤기</a:t>
            </a:r>
            <a:endParaRPr lang="ko-KR" altLang="en-US" sz="12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/>
          <p:cNvSpPr>
            <a:spLocks noGrp="1"/>
          </p:cNvSpPr>
          <p:nvPr>
            <p:ph type="title" idx="4294967295"/>
          </p:nvPr>
        </p:nvSpPr>
        <p:spPr>
          <a:xfrm>
            <a:off x="302840" y="836712"/>
            <a:ext cx="8229600" cy="172819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200" b="1" spc="-150" dirty="0" smtClean="0">
                <a:latin typeface="+mj-ea"/>
              </a:rPr>
              <a:t>마이크로프로세스 </a:t>
            </a:r>
            <a:r>
              <a:rPr lang="en-US" altLang="ko-KR" sz="4200" b="1" spc="-150" dirty="0" smtClean="0">
                <a:latin typeface="+mj-ea"/>
              </a:rPr>
              <a:t/>
            </a:r>
            <a:br>
              <a:rPr lang="en-US" altLang="ko-KR" sz="4200" b="1" spc="-150" dirty="0" smtClean="0">
                <a:latin typeface="+mj-ea"/>
              </a:rPr>
            </a:br>
            <a:r>
              <a:rPr lang="en-US" altLang="ko-KR" sz="4200" b="1" spc="-150" dirty="0" smtClean="0">
                <a:latin typeface="+mj-ea"/>
              </a:rPr>
              <a:t>1</a:t>
            </a:r>
            <a:r>
              <a:rPr lang="ko-KR" altLang="en-US" sz="4200" b="1" spc="-150" dirty="0" smtClean="0">
                <a:latin typeface="+mj-ea"/>
              </a:rPr>
              <a:t>조 </a:t>
            </a:r>
            <a:r>
              <a:rPr lang="ko-KR" altLang="en-US" sz="4200" b="1" spc="-150" dirty="0" smtClean="0">
                <a:latin typeface="+mj-ea"/>
              </a:rPr>
              <a:t>중간발표</a:t>
            </a:r>
            <a:r>
              <a:rPr lang="ko-KR" altLang="en-US" sz="4200" b="1" spc="-150" dirty="0" smtClean="0">
                <a:latin typeface="+mj-ea"/>
              </a:rPr>
              <a:t> </a:t>
            </a:r>
            <a:endParaRPr lang="ko-KR" altLang="en-US" sz="4200" b="1" spc="-150" dirty="0">
              <a:latin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65768" y="3368038"/>
            <a:ext cx="16097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2014136028 </a:t>
            </a:r>
            <a:r>
              <a:rPr lang="ko-KR" altLang="en-US" sz="1200" b="1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김진렬</a:t>
            </a:r>
            <a:endParaRPr lang="ko-KR" altLang="en-US" sz="12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 rot="10800000">
            <a:off x="431800" y="1418395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7"/>
          <p:cNvSpPr>
            <a:spLocks noGrp="1"/>
          </p:cNvSpPr>
          <p:nvPr>
            <p:ph type="title" idx="4294967295"/>
          </p:nvPr>
        </p:nvSpPr>
        <p:spPr>
          <a:xfrm>
            <a:off x="2088427" y="1241884"/>
            <a:ext cx="6653935" cy="1143000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200" b="1" dirty="0" err="1" smtClean="0">
                <a:latin typeface="+mn-lt"/>
              </a:rPr>
              <a:t>현제</a:t>
            </a:r>
            <a:r>
              <a:rPr lang="ko-KR" altLang="en-US" sz="4200" b="1" dirty="0" smtClean="0">
                <a:latin typeface="+mn-lt"/>
              </a:rPr>
              <a:t> 진행상황</a:t>
            </a:r>
            <a:endParaRPr lang="ko-KR" altLang="en-US" sz="4200" b="1" dirty="0">
              <a:latin typeface="+mn-l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740" y="2312876"/>
            <a:ext cx="4535801" cy="369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07418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 rot="10800000">
            <a:off x="431800" y="1418395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7"/>
          <p:cNvSpPr>
            <a:spLocks noGrp="1"/>
          </p:cNvSpPr>
          <p:nvPr>
            <p:ph type="title" idx="4294967295"/>
          </p:nvPr>
        </p:nvSpPr>
        <p:spPr>
          <a:xfrm>
            <a:off x="2088427" y="1241884"/>
            <a:ext cx="6653935" cy="1143000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4200" b="1" dirty="0" smtClean="0">
                <a:latin typeface="+mn-lt"/>
              </a:rPr>
              <a:t>Q&amp;A</a:t>
            </a:r>
            <a:endParaRPr lang="ko-KR" altLang="en-US" sz="4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37635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 idx="4294967295"/>
          </p:nvPr>
        </p:nvSpPr>
        <p:spPr>
          <a:xfrm>
            <a:off x="2123728" y="1211266"/>
            <a:ext cx="6624736" cy="1944216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r>
              <a:rPr lang="ko-KR" altLang="en-US" sz="2400" b="1" spc="-100" dirty="0" smtClean="0">
                <a:latin typeface="+mj-ea"/>
              </a:rPr>
              <a:t>1</a:t>
            </a:r>
            <a:r>
              <a:rPr lang="en-US" altLang="ko-KR" sz="2400" b="1" spc="-100" baseline="0" dirty="0" smtClean="0">
                <a:latin typeface="+mj-ea"/>
              </a:rPr>
              <a:t>  </a:t>
            </a:r>
            <a:r>
              <a:rPr lang="ko-KR" altLang="en-US" sz="2400" b="1" spc="-100" baseline="0" dirty="0" smtClean="0">
                <a:latin typeface="+mj-ea"/>
              </a:rPr>
              <a:t>소개</a:t>
            </a:r>
            <a:r>
              <a:rPr lang="en-US" altLang="ko-KR" sz="2400" b="1" spc="-100" baseline="0" dirty="0" smtClean="0">
                <a:latin typeface="+mj-ea"/>
              </a:rPr>
              <a:t>,</a:t>
            </a:r>
            <a:r>
              <a:rPr lang="ko-KR" altLang="en-US" sz="2400" b="1" spc="-100" baseline="0" dirty="0" smtClean="0">
                <a:latin typeface="+mj-ea"/>
              </a:rPr>
              <a:t>기능</a:t>
            </a:r>
            <a:r>
              <a:rPr lang="en-US" altLang="ko-KR" sz="2400" b="1" spc="-100" baseline="0" dirty="0" smtClean="0">
                <a:latin typeface="+mj-ea"/>
              </a:rPr>
              <a:t/>
            </a:r>
            <a:br>
              <a:rPr lang="en-US" altLang="ko-KR" sz="2400" b="1" spc="-100" baseline="0" dirty="0" smtClean="0">
                <a:latin typeface="+mj-ea"/>
              </a:rPr>
            </a:br>
            <a:r>
              <a:rPr lang="en-US" altLang="ko-KR" sz="2400" b="1" spc="-100" dirty="0" smtClean="0">
                <a:latin typeface="+mj-ea"/>
              </a:rPr>
              <a:t>2  </a:t>
            </a:r>
            <a:r>
              <a:rPr lang="ko-KR" altLang="en-US" sz="2400" b="1" spc="-100" smtClean="0">
                <a:latin typeface="+mj-ea"/>
              </a:rPr>
              <a:t>구상도</a:t>
            </a:r>
            <a:r>
              <a:rPr lang="en-US" altLang="ko-KR" sz="2400" b="1" spc="-100" dirty="0" smtClean="0">
                <a:latin typeface="+mj-ea"/>
              </a:rPr>
              <a:t/>
            </a:r>
            <a:br>
              <a:rPr lang="en-US" altLang="ko-KR" sz="2400" b="1" spc="-100" dirty="0" smtClean="0">
                <a:latin typeface="+mj-ea"/>
              </a:rPr>
            </a:br>
            <a:r>
              <a:rPr lang="en-US" altLang="ko-KR" sz="2400" b="1" spc="-100" dirty="0" smtClean="0">
                <a:latin typeface="+mj-ea"/>
              </a:rPr>
              <a:t>3  </a:t>
            </a:r>
            <a:r>
              <a:rPr lang="ko-KR" altLang="en-US" sz="2400" b="1" spc="-100" dirty="0" smtClean="0">
                <a:latin typeface="+mj-ea"/>
              </a:rPr>
              <a:t>재료목록</a:t>
            </a:r>
            <a:r>
              <a:rPr lang="en-US" altLang="ko-KR" sz="2400" b="1" spc="-100" dirty="0" smtClean="0">
                <a:latin typeface="+mj-ea"/>
              </a:rPr>
              <a:t/>
            </a:r>
            <a:br>
              <a:rPr lang="en-US" altLang="ko-KR" sz="2400" b="1" spc="-100" dirty="0" smtClean="0">
                <a:latin typeface="+mj-ea"/>
              </a:rPr>
            </a:br>
            <a:endParaRPr lang="ko-KR" altLang="en-US" sz="2400" b="1" i="1" spc="-100" dirty="0">
              <a:latin typeface="+mj-ea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01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59832" y="1420724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sz="4800" b="1" spc="-80" dirty="0" err="1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오르골</a:t>
            </a:r>
            <a:endParaRPr lang="en-US" altLang="ko-KR" sz="4800" b="1" spc="-80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147540" y="212960"/>
            <a:ext cx="2424460" cy="103198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00" dirty="0" smtClean="0"/>
              <a:t>소개</a:t>
            </a:r>
            <a:endParaRPr lang="ko-KR" altLang="en-US" sz="2400" spc="-100" dirty="0"/>
          </a:p>
        </p:txBody>
      </p:sp>
      <p:pic>
        <p:nvPicPr>
          <p:cNvPr id="1028" name="Picture 4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348880"/>
            <a:ext cx="3810000" cy="3810000"/>
          </a:xfrm>
          <a:prstGeom prst="rect">
            <a:avLst/>
          </a:prstGeom>
          <a:noFill/>
          <a:effectLst>
            <a:softEdge rad="177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01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35696" y="1420724"/>
            <a:ext cx="3960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기능</a:t>
            </a:r>
            <a:endParaRPr lang="en-US" altLang="ko-KR" sz="3000" b="1" spc="-80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08166" y="2288991"/>
            <a:ext cx="3504294" cy="4197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4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음악 재생</a:t>
            </a:r>
            <a:endParaRPr lang="en-US" altLang="ko-KR" sz="1400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ko-KR" altLang="en-US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1400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피에조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부저를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활용</a:t>
            </a:r>
            <a:endParaRPr lang="en-US" altLang="ko-KR" sz="14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  - 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곡 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2~3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개 한정</a:t>
            </a:r>
            <a:endParaRPr lang="en-US" altLang="ko-KR" sz="14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 - 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단순한 멜로디</a:t>
            </a:r>
            <a:endParaRPr lang="en-US" altLang="ko-KR" sz="14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strike="sngStrike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2. MP3 </a:t>
            </a:r>
            <a:r>
              <a:rPr lang="ko-KR" altLang="en-US" sz="1400" strike="sngStrike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모듈과 스피커 활용</a:t>
            </a:r>
            <a:endParaRPr lang="en-US" altLang="ko-KR" sz="1400" strike="sngStrike" spc="-20" dirty="0" smtClean="0">
              <a:solidFill>
                <a:srgbClr val="FFC000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1400" strike="sngStrike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strike="sngStrike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 - </a:t>
            </a:r>
            <a:r>
              <a:rPr lang="ko-KR" altLang="en-US" sz="1400" strike="sngStrike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많은 곡 수록 가능</a:t>
            </a:r>
            <a:endParaRPr lang="en-US" altLang="ko-KR" sz="1400" strike="sngStrike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1400" strike="sngStrike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strike="sngStrike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 - </a:t>
            </a:r>
            <a:r>
              <a:rPr lang="ko-KR" altLang="en-US" sz="1400" strike="sngStrike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다양한 멜로디</a:t>
            </a:r>
            <a:endParaRPr lang="en-US" altLang="ko-KR" sz="1400" strike="sngStrike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endParaRPr lang="en-US" altLang="ko-KR" sz="14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endParaRPr lang="en-US" altLang="ko-KR" sz="1400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4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버튼 </a:t>
            </a:r>
            <a:r>
              <a:rPr lang="en-US" altLang="ko-KR" sz="14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ON/OFF</a:t>
            </a:r>
          </a:p>
          <a:p>
            <a:pPr>
              <a:lnSpc>
                <a:spcPct val="114000"/>
              </a:lnSpc>
            </a:pP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1. ON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시키면 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LED 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켜짐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음악 재생 및 장식물 회전</a:t>
            </a:r>
            <a:endParaRPr lang="en-US" altLang="ko-KR" sz="14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2. OFF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시키면 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LED, 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음악 꺼짐 및 장식물 회전 멈춤</a:t>
            </a:r>
            <a:endParaRPr lang="en-US" altLang="ko-KR" sz="14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3. 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짧게 누를 시 다음 곡 재생</a:t>
            </a:r>
            <a:endParaRPr lang="en-US" altLang="ko-KR" sz="14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endParaRPr lang="en-US" altLang="ko-KR" sz="12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12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8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3995936" y="512676"/>
            <a:ext cx="2424460" cy="103198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spc="-100" dirty="0" smtClean="0"/>
              <a:t>소개</a:t>
            </a:r>
            <a:endParaRPr lang="ko-KR" altLang="en-US" sz="4000" spc="-1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72" y="4565937"/>
            <a:ext cx="1575463" cy="1575463"/>
          </a:xfrm>
          <a:prstGeom prst="rect">
            <a:avLst/>
          </a:prstGeom>
          <a:effectLst>
            <a:softEdge rad="152400"/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7804" y="4569968"/>
            <a:ext cx="1408654" cy="1578539"/>
          </a:xfrm>
          <a:prstGeom prst="rect">
            <a:avLst/>
          </a:prstGeom>
          <a:effectLst>
            <a:softEdge rad="139700"/>
          </a:effec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61" y="2077723"/>
            <a:ext cx="4279143" cy="235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9385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01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50844" y="1420724"/>
            <a:ext cx="3960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기능</a:t>
            </a:r>
            <a:endParaRPr lang="en-US" altLang="ko-KR" sz="3000" b="1" spc="-80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71765" y="2446234"/>
            <a:ext cx="4686113" cy="3745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SD</a:t>
            </a:r>
            <a:r>
              <a:rPr lang="ko-KR" altLang="en-US" sz="14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카드 유무</a:t>
            </a:r>
            <a:endParaRPr lang="en-US" altLang="ko-KR" sz="1400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en-US" altLang="ko-KR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SD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카드 없이 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ON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할 시 </a:t>
            </a:r>
            <a:r>
              <a:rPr lang="ko-KR" altLang="en-US" sz="1400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피에조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부저를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통해 노래 재생</a:t>
            </a:r>
            <a:endParaRPr lang="en-US" altLang="ko-KR" sz="14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2. SD</a:t>
            </a:r>
            <a:r>
              <a:rPr lang="ko-KR" altLang="en-US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카드 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있이 </a:t>
            </a:r>
            <a:r>
              <a:rPr lang="en-US" altLang="ko-KR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ON</a:t>
            </a:r>
            <a:r>
              <a:rPr lang="ko-KR" altLang="en-US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할 시 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MP3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모듈을 통해 노래 재생</a:t>
            </a:r>
            <a:endParaRPr lang="en-US" altLang="ko-KR" sz="14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3.</a:t>
            </a:r>
            <a:r>
              <a:rPr lang="ko-KR" altLang="en-US" sz="1400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피에조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부조 재생 도중 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SD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삽입 하더라도 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MP3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모듈로 전환 불가 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전원 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RESET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시 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SD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카드 인식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)</a:t>
            </a:r>
            <a:endParaRPr lang="en-US" altLang="ko-KR" sz="14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LED</a:t>
            </a:r>
            <a:endParaRPr lang="en-US" altLang="ko-KR" sz="1400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en-US" altLang="ko-KR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400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피에조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부저의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헤르츠와 박자를 이용한 </a:t>
            </a:r>
            <a:r>
              <a:rPr lang="ko-KR" altLang="en-US" sz="1400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이퀄라이저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효과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2</a:t>
            </a:r>
            <a:r>
              <a:rPr lang="en-US" altLang="ko-KR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MP3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모듈을 통해 재생 시 </a:t>
            </a:r>
            <a:r>
              <a:rPr lang="ko-KR" altLang="en-US" sz="1400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랜덤한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이퀄라이저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효과</a:t>
            </a:r>
            <a:endParaRPr lang="en-US" altLang="ko-KR" sz="14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endParaRPr lang="en-US" altLang="ko-KR" sz="12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12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8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3995936" y="512676"/>
            <a:ext cx="2424460" cy="103198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spc="-100" dirty="0" smtClean="0"/>
              <a:t>소개</a:t>
            </a:r>
            <a:endParaRPr lang="ko-KR" altLang="en-US" sz="4000" spc="-1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857" y="4318734"/>
            <a:ext cx="2684908" cy="1440424"/>
          </a:xfrm>
          <a:prstGeom prst="rect">
            <a:avLst/>
          </a:prstGeom>
          <a:effectLst>
            <a:softEdge rad="101600"/>
          </a:effec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892" y="2123822"/>
            <a:ext cx="2370191" cy="2187483"/>
          </a:xfrm>
          <a:prstGeom prst="rect">
            <a:avLst/>
          </a:prstGeom>
          <a:effectLst>
            <a:softEdge rad="393700"/>
          </a:effectLst>
        </p:spPr>
      </p:pic>
    </p:spTree>
    <p:extLst>
      <p:ext uri="{BB962C8B-B14F-4D97-AF65-F5344CB8AC3E}">
        <p14:creationId xmlns:p14="http://schemas.microsoft.com/office/powerpoint/2010/main" val="14238244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16"/>
          <p:cNvSpPr>
            <a:spLocks noGrp="1"/>
          </p:cNvSpPr>
          <p:nvPr>
            <p:ph type="title" idx="4294967295"/>
          </p:nvPr>
        </p:nvSpPr>
        <p:spPr>
          <a:xfrm>
            <a:off x="2153031" y="237408"/>
            <a:ext cx="6589332" cy="103135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b="1" spc="-100" dirty="0" smtClean="0"/>
              <a:t>제품 구상도 </a:t>
            </a:r>
            <a:r>
              <a:rPr lang="en-US" altLang="ko-KR" sz="2400" b="1" spc="-100" dirty="0" smtClean="0"/>
              <a:t>– </a:t>
            </a:r>
            <a:r>
              <a:rPr lang="ko-KR" altLang="en-US" sz="2400" b="1" spc="-100" dirty="0" err="1" smtClean="0"/>
              <a:t>글래스가</a:t>
            </a:r>
            <a:r>
              <a:rPr lang="ko-KR" altLang="en-US" sz="2400" b="1" spc="-100" dirty="0" smtClean="0"/>
              <a:t> </a:t>
            </a:r>
            <a:r>
              <a:rPr lang="ko-KR" altLang="en-US" sz="2400" b="1" spc="-100" dirty="0" err="1" smtClean="0"/>
              <a:t>씌여진</a:t>
            </a:r>
            <a:r>
              <a:rPr lang="ko-KR" altLang="en-US" sz="2400" b="1" spc="-100" dirty="0" smtClean="0"/>
              <a:t>  상태의 외관</a:t>
            </a:r>
            <a:endParaRPr lang="ko-KR" altLang="en-US" sz="2400" b="1" spc="-1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631" b="97635" l="7285" r="9255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03748" y="807843"/>
            <a:ext cx="4500500" cy="5859535"/>
          </a:xfrm>
          <a:prstGeom prst="rect">
            <a:avLst/>
          </a:prstGeom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16"/>
          <p:cNvSpPr>
            <a:spLocks noGrp="1"/>
          </p:cNvSpPr>
          <p:nvPr>
            <p:ph type="title" idx="4294967295"/>
          </p:nvPr>
        </p:nvSpPr>
        <p:spPr>
          <a:xfrm>
            <a:off x="2153031" y="237408"/>
            <a:ext cx="6589332" cy="103135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b="1" spc="-100" dirty="0" smtClean="0"/>
              <a:t>제품 구상도 </a:t>
            </a:r>
            <a:r>
              <a:rPr lang="en-US" altLang="ko-KR" sz="2400" b="1" spc="-100" dirty="0" smtClean="0"/>
              <a:t>– </a:t>
            </a:r>
            <a:r>
              <a:rPr lang="ko-KR" altLang="en-US" sz="2400" b="1" spc="-100" dirty="0" err="1" smtClean="0"/>
              <a:t>글래스</a:t>
            </a:r>
            <a:r>
              <a:rPr lang="ko-KR" altLang="en-US" sz="2400" b="1" spc="-100" dirty="0" smtClean="0"/>
              <a:t> 내부</a:t>
            </a:r>
            <a:endParaRPr lang="ko-KR" altLang="en-US" sz="2400" b="1" spc="-1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1124744"/>
            <a:ext cx="4356484" cy="5494351"/>
          </a:xfrm>
          <a:prstGeom prst="rect">
            <a:avLst/>
          </a:prstGeom>
          <a:effectLst>
            <a:softEdge rad="215900"/>
          </a:effectLst>
        </p:spPr>
      </p:pic>
    </p:spTree>
    <p:extLst>
      <p:ext uri="{BB962C8B-B14F-4D97-AF65-F5344CB8AC3E}">
        <p14:creationId xmlns:p14="http://schemas.microsoft.com/office/powerpoint/2010/main" val="56388212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16"/>
          <p:cNvSpPr>
            <a:spLocks noGrp="1"/>
          </p:cNvSpPr>
          <p:nvPr>
            <p:ph type="title" idx="4294967295"/>
          </p:nvPr>
        </p:nvSpPr>
        <p:spPr>
          <a:xfrm>
            <a:off x="2153031" y="237408"/>
            <a:ext cx="6589332" cy="103135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b="1" spc="-100" dirty="0" smtClean="0"/>
              <a:t>제품 구상도 </a:t>
            </a:r>
            <a:r>
              <a:rPr lang="en-US" altLang="ko-KR" sz="2400" b="1" spc="-100" dirty="0" smtClean="0"/>
              <a:t>– </a:t>
            </a:r>
            <a:r>
              <a:rPr lang="ko-KR" altLang="en-US" sz="2400" b="1" spc="-100" dirty="0" smtClean="0"/>
              <a:t>회전체</a:t>
            </a:r>
            <a:endParaRPr lang="ko-KR" altLang="en-US" sz="2400" b="1" spc="-1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031" y="1489534"/>
            <a:ext cx="4932548" cy="4818897"/>
          </a:xfrm>
          <a:prstGeom prst="rect">
            <a:avLst/>
          </a:prstGeom>
          <a:effectLst>
            <a:softEdge rad="139700"/>
          </a:effec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8084" y="1628800"/>
            <a:ext cx="1637283" cy="1369107"/>
          </a:xfrm>
          <a:prstGeom prst="rect">
            <a:avLst/>
          </a:prstGeom>
          <a:effectLst>
            <a:softEdge rad="152400"/>
          </a:effectLst>
        </p:spPr>
      </p:pic>
    </p:spTree>
    <p:extLst>
      <p:ext uri="{BB962C8B-B14F-4D97-AF65-F5344CB8AC3E}">
        <p14:creationId xmlns:p14="http://schemas.microsoft.com/office/powerpoint/2010/main" val="24625748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03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393022"/>
              </p:ext>
            </p:extLst>
          </p:nvPr>
        </p:nvGraphicFramePr>
        <p:xfrm>
          <a:off x="1752917" y="1420725"/>
          <a:ext cx="6989445" cy="4628295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8397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273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7048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890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6283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2226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00" b="1" kern="120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재료 명</a:t>
                      </a:r>
                    </a:p>
                  </a:txBody>
                  <a:tcPr marL="36000" marT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87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2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사진</a:t>
                      </a:r>
                    </a:p>
                  </a:txBody>
                  <a:tcPr marL="36000" marT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87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00" b="1" kern="120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가격</a:t>
                      </a:r>
                    </a:p>
                  </a:txBody>
                  <a:tcPr marL="36000" marT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87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kern="1200" spc="-20" dirty="0" err="1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갯수</a:t>
                      </a:r>
                      <a:endParaRPr lang="ko-KR" altLang="en-US" sz="1000" b="1" kern="1200" spc="-20" dirty="0" smtClean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36000" marT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87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00" b="1" kern="120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총 가격</a:t>
                      </a:r>
                    </a:p>
                  </a:txBody>
                  <a:tcPr marL="36000" marT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87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22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터치 센서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50000"/>
                        </a:lnSpc>
                      </a:pPr>
                      <a:r>
                        <a:rPr lang="ko-KR" altLang="en-US" sz="10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세부내용</a:t>
                      </a: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457200" marR="0" lvl="1" indent="0" algn="ctr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1200</a:t>
                      </a:r>
                      <a:r>
                        <a:rPr lang="ko-KR" altLang="en-US" sz="14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원</a:t>
                      </a:r>
                      <a:endParaRPr lang="en-US" altLang="ko-KR" sz="1400" b="0" spc="-20" dirty="0" smtClean="0">
                        <a:solidFill>
                          <a:srgbClr val="FF873C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latinLnBrk="1">
                        <a:lnSpc>
                          <a:spcPct val="250000"/>
                        </a:lnSpc>
                      </a:pPr>
                      <a:r>
                        <a:rPr lang="en-US" altLang="ko-KR" sz="14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1</a:t>
                      </a:r>
                      <a:endParaRPr lang="ko-KR" altLang="en-US" sz="1400" b="0" kern="1200" spc="-2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1200</a:t>
                      </a: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444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kern="1200" dirty="0" smtClean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AA5N(WL)</a:t>
                      </a:r>
                      <a:endParaRPr lang="en-US" altLang="ko-KR" sz="1000" b="0" spc="-20" dirty="0" smtClean="0">
                        <a:solidFill>
                          <a:schemeClr val="accent6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50000"/>
                        </a:lnSpc>
                      </a:pPr>
                      <a:endParaRPr lang="ko-KR" altLang="en-US" sz="1000" b="0" kern="1200" spc="-2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457200" marR="0" lvl="1" indent="0" algn="ctr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2000</a:t>
                      </a:r>
                      <a:r>
                        <a:rPr lang="ko-KR" altLang="en-US" sz="14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원</a:t>
                      </a:r>
                      <a:endParaRPr lang="en-US" altLang="ko-KR" sz="1400" b="0" spc="-20" dirty="0" smtClean="0">
                        <a:solidFill>
                          <a:srgbClr val="FF873C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latinLnBrk="1">
                        <a:lnSpc>
                          <a:spcPct val="250000"/>
                        </a:lnSpc>
                      </a:pPr>
                      <a:r>
                        <a:rPr lang="en-US" altLang="ko-KR" sz="14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1</a:t>
                      </a:r>
                      <a:endParaRPr lang="ko-KR" altLang="en-US" sz="1400" b="0" kern="1200" spc="-2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2000</a:t>
                      </a: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9551"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r>
                        <a:rPr lang="en-US" altLang="ko-KR" sz="1050" dirty="0" smtClean="0">
                          <a:solidFill>
                            <a:srgbClr val="FF873C"/>
                          </a:solidFill>
                        </a:rPr>
                        <a:t>RGB</a:t>
                      </a:r>
                      <a:r>
                        <a:rPr lang="en-US" altLang="ko-KR" sz="1050" baseline="0" dirty="0" smtClean="0">
                          <a:solidFill>
                            <a:srgbClr val="FF873C"/>
                          </a:solidFill>
                        </a:rPr>
                        <a:t> </a:t>
                      </a:r>
                      <a:r>
                        <a:rPr lang="ko-KR" altLang="en-US" sz="1050" baseline="0" dirty="0" smtClean="0">
                          <a:solidFill>
                            <a:srgbClr val="FF873C"/>
                          </a:solidFill>
                        </a:rPr>
                        <a:t>컬러 픽셀</a:t>
                      </a:r>
                      <a:endParaRPr lang="ko-KR" altLang="en-US" sz="1050" dirty="0">
                        <a:solidFill>
                          <a:srgbClr val="FF873C"/>
                        </a:solidFill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endParaRPr lang="ko-KR" altLang="en-US" dirty="0"/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457200" marR="0" lvl="1" indent="0" algn="ctr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10900</a:t>
                      </a:r>
                      <a:r>
                        <a:rPr lang="ko-KR" altLang="en-US" sz="14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원</a:t>
                      </a:r>
                      <a:endParaRPr lang="en-US" altLang="ko-KR" sz="1400" b="0" spc="-20" dirty="0" smtClean="0">
                        <a:solidFill>
                          <a:srgbClr val="FF873C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latinLnBrk="1">
                        <a:lnSpc>
                          <a:spcPct val="250000"/>
                        </a:lnSpc>
                      </a:pPr>
                      <a:r>
                        <a:rPr lang="en-US" altLang="ko-KR" sz="14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1</a:t>
                      </a:r>
                      <a:endParaRPr lang="ko-KR" altLang="en-US" sz="1400" b="0" kern="1200" spc="-2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10900</a:t>
                      </a: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33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altLang="ko-KR" sz="1050" b="0" spc="-20" dirty="0" err="1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TowerPro</a:t>
                      </a:r>
                      <a:r>
                        <a:rPr lang="en-US" altLang="ko-KR" sz="1050" b="0" spc="-20" baseline="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MG946R </a:t>
                      </a:r>
                      <a:r>
                        <a:rPr lang="ko-KR" altLang="en-US" sz="1050" b="0" spc="-20" baseline="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메탈기어 디지털 하이 토크 </a:t>
                      </a:r>
                      <a:r>
                        <a:rPr lang="ko-KR" altLang="en-US" sz="1050" b="0" spc="-20" baseline="0" dirty="0" err="1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서보</a:t>
                      </a:r>
                      <a:endParaRPr lang="en-US" altLang="ko-KR" sz="1050" b="0" spc="-20" dirty="0" smtClean="0">
                        <a:solidFill>
                          <a:srgbClr val="FF873C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50000"/>
                        </a:lnSpc>
                      </a:pPr>
                      <a:endParaRPr lang="ko-KR" altLang="en-US" sz="1000" b="0" kern="1200" spc="-20" dirty="0" smtClean="0">
                        <a:blipFill dpi="0" rotWithShape="1"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a:blip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457200" marR="0" lvl="1" indent="0" algn="ctr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8800</a:t>
                      </a:r>
                      <a:r>
                        <a:rPr lang="ko-KR" altLang="en-US" sz="14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원</a:t>
                      </a:r>
                      <a:endParaRPr lang="en-US" altLang="ko-KR" sz="1400" b="0" spc="-20" dirty="0" smtClean="0">
                        <a:solidFill>
                          <a:srgbClr val="FF873C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latinLnBrk="1">
                        <a:lnSpc>
                          <a:spcPct val="250000"/>
                        </a:lnSpc>
                      </a:pPr>
                      <a:r>
                        <a:rPr lang="en-US" altLang="ko-KR" sz="14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1</a:t>
                      </a:r>
                      <a:endParaRPr lang="ko-KR" altLang="en-US" sz="1400" b="0" kern="1200" spc="-2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8800</a:t>
                      </a: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12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spc="-20" dirty="0" err="1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피에조</a:t>
                      </a:r>
                      <a:r>
                        <a:rPr lang="ko-KR" altLang="en-US" sz="105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ko-KR" altLang="en-US" sz="1050" b="0" spc="-20" dirty="0" err="1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부저</a:t>
                      </a:r>
                      <a:endParaRPr lang="en-US" altLang="ko-KR" sz="1050" b="0" spc="-20" dirty="0" smtClean="0">
                        <a:solidFill>
                          <a:srgbClr val="FF873C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GEC</a:t>
                      </a:r>
                      <a:r>
                        <a:rPr lang="en-US" altLang="ko-KR" sz="1050" b="0" spc="-20" baseline="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23C</a:t>
                      </a:r>
                      <a:endParaRPr lang="en-US" altLang="ko-KR" sz="1050" b="0" spc="-20" dirty="0" smtClean="0">
                        <a:solidFill>
                          <a:srgbClr val="FF873C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50000"/>
                        </a:lnSpc>
                      </a:pPr>
                      <a:endParaRPr lang="ko-KR" altLang="en-US" sz="1000" b="0" kern="1200" spc="-2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457200" marR="0" lvl="1" indent="0" algn="ctr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935</a:t>
                      </a:r>
                      <a:r>
                        <a:rPr lang="ko-KR" altLang="en-US" sz="14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원</a:t>
                      </a:r>
                      <a:endParaRPr lang="en-US" altLang="ko-KR" sz="1400" b="0" spc="-20" dirty="0" smtClean="0">
                        <a:solidFill>
                          <a:srgbClr val="FF873C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latinLnBrk="1">
                        <a:lnSpc>
                          <a:spcPct val="250000"/>
                        </a:lnSpc>
                      </a:pPr>
                      <a:r>
                        <a:rPr lang="en-US" altLang="ko-KR" sz="14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1</a:t>
                      </a:r>
                      <a:endParaRPr lang="ko-KR" altLang="en-US" sz="1400" b="0" kern="1200" spc="-2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935</a:t>
                      </a: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2" name="제목 11"/>
          <p:cNvSpPr>
            <a:spLocks noGrp="1"/>
          </p:cNvSpPr>
          <p:nvPr>
            <p:ph type="title" idx="4294967295"/>
          </p:nvPr>
        </p:nvSpPr>
        <p:spPr>
          <a:xfrm>
            <a:off x="2143325" y="224644"/>
            <a:ext cx="6599038" cy="792063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00" dirty="0" smtClean="0"/>
              <a:t>재료 리스트</a:t>
            </a:r>
            <a:endParaRPr lang="ko-KR" altLang="en-US" sz="2400" spc="-1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8"/>
          <a:srcRect l="11922" t="40156" r="61118" b="17024"/>
          <a:stretch/>
        </p:blipFill>
        <p:spPr>
          <a:xfrm>
            <a:off x="3599892" y="2492897"/>
            <a:ext cx="1800200" cy="9000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24228" y="6268372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총 가격 </a:t>
            </a:r>
            <a:r>
              <a:rPr lang="en-US" altLang="ko-KR" dirty="0" smtClean="0"/>
              <a:t>: 23,835</a:t>
            </a:r>
            <a:endParaRPr lang="ko-KR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2F2F2"/>
      </a:hlink>
      <a:folHlink>
        <a:srgbClr val="A5A5A5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9259</TotalTime>
  <Words>295</Words>
  <Application>Microsoft Office PowerPoint</Application>
  <PresentationFormat>화면 슬라이드 쇼(4:3)</PresentationFormat>
  <Paragraphs>91</Paragraphs>
  <Slides>11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나눔고딕 ExtraBold</vt:lpstr>
      <vt:lpstr>Arial</vt:lpstr>
      <vt:lpstr>맑은 고딕</vt:lpstr>
      <vt:lpstr>나눔고딕</vt:lpstr>
      <vt:lpstr>Office 테마</vt:lpstr>
      <vt:lpstr>마이크로프로세스  1조 중간발표 </vt:lpstr>
      <vt:lpstr>1  소개,기능 2  구상도 3  재료목록 </vt:lpstr>
      <vt:lpstr>소개</vt:lpstr>
      <vt:lpstr>소개</vt:lpstr>
      <vt:lpstr>소개</vt:lpstr>
      <vt:lpstr>제품 구상도 – 글래스가 씌여진  상태의 외관</vt:lpstr>
      <vt:lpstr>제품 구상도 – 글래스 내부</vt:lpstr>
      <vt:lpstr>제품 구상도 – 회전체</vt:lpstr>
      <vt:lpstr>재료 리스트</vt:lpstr>
      <vt:lpstr>현제 진행상황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user</cp:lastModifiedBy>
  <cp:revision>40</cp:revision>
  <cp:lastPrinted>2011-08-28T20:58:26Z</cp:lastPrinted>
  <dcterms:created xsi:type="dcterms:W3CDTF">2011-08-16T07:24:57Z</dcterms:created>
  <dcterms:modified xsi:type="dcterms:W3CDTF">2017-12-12T01:02:35Z</dcterms:modified>
</cp:coreProperties>
</file>