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063" r:id="rId2"/>
    <p:sldId id="1055" r:id="rId3"/>
    <p:sldId id="1065" r:id="rId4"/>
    <p:sldId id="1057" r:id="rId5"/>
    <p:sldId id="1067" r:id="rId6"/>
    <p:sldId id="1058" r:id="rId7"/>
    <p:sldId id="1068" r:id="rId8"/>
    <p:sldId id="1078" r:id="rId9"/>
    <p:sldId id="1070" r:id="rId10"/>
    <p:sldId id="1069" r:id="rId11"/>
    <p:sldId id="1077" r:id="rId12"/>
    <p:sldId id="1076" r:id="rId13"/>
    <p:sldId id="1075" r:id="rId14"/>
    <p:sldId id="1066" r:id="rId15"/>
    <p:sldId id="1062" r:id="rId16"/>
  </p:sldIdLst>
  <p:sldSz cx="12160250" cy="6840538"/>
  <p:notesSz cx="9874250" cy="6797675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AFAFA"/>
    <a:srgbClr val="FFDC4E"/>
    <a:srgbClr val="187ED0"/>
    <a:srgbClr val="009CDA"/>
    <a:srgbClr val="E51B13"/>
    <a:srgbClr val="F08200"/>
    <a:srgbClr val="2F3498"/>
    <a:srgbClr val="DFBCBA"/>
    <a:srgbClr val="E8D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488" autoAdjust="0"/>
  </p:normalViewPr>
  <p:slideViewPr>
    <p:cSldViewPr>
      <p:cViewPr varScale="1">
        <p:scale>
          <a:sx n="88" d="100"/>
          <a:sy n="88" d="100"/>
        </p:scale>
        <p:origin x="504" y="67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6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61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3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3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0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4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0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1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28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4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8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DC60040C-C52E-46A6-BE25-B00183BD0CAF}" type="datetimeFigureOut">
              <a:rPr lang="ko-KR" altLang="en-US" smtClean="0"/>
              <a:pPr/>
              <a:t>2017-12-15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RmxZXK6Jw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ywDGTZ" TargetMode="External"/><Relationship Id="rId2" Type="http://schemas.openxmlformats.org/officeDocument/2006/relationships/hyperlink" Target="https://goo.gl/tRs55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6UM6V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36115"/>
            <a:ext cx="12160250" cy="68405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조</a:t>
            </a:r>
            <a:endParaRPr lang="en-US" altLang="ko-KR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509" y="539949"/>
            <a:ext cx="10131075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RC</a:t>
            </a:r>
            <a:r>
              <a:rPr lang="ko-KR" altLang="en-US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기반</a:t>
            </a:r>
            <a:endParaRPr lang="en-US" altLang="ko-KR" sz="60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ELECTRIC CLEANER.</a:t>
            </a:r>
            <a:endParaRPr lang="en-US" altLang="ko-KR" sz="6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600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10</a:t>
            </a:r>
            <a:r>
              <a:rPr lang="ko-KR" altLang="en-US" sz="600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조</a:t>
            </a:r>
            <a:endParaRPr lang="en-US" altLang="ko-KR" sz="60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87837" y="971997"/>
            <a:ext cx="180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5509" y="4771057"/>
            <a:ext cx="27061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2014136010 </a:t>
            </a:r>
            <a:r>
              <a:rPr lang="ko-KR" altLang="en-US" sz="2400" dirty="0" err="1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김도겸</a:t>
            </a:r>
            <a:endParaRPr lang="en-US" altLang="ko-KR" sz="2400" dirty="0" smtClean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r>
              <a:rPr lang="en-US" altLang="ko-KR" sz="240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2016136017 </a:t>
            </a:r>
            <a:r>
              <a:rPr lang="ko-KR" altLang="en-US" sz="240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김소영</a:t>
            </a:r>
            <a:endParaRPr lang="en-US" altLang="ko-KR" sz="2400" dirty="0" smtClean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r>
              <a:rPr lang="en-US" altLang="ko-KR" sz="240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2016136048 </a:t>
            </a:r>
            <a:r>
              <a:rPr lang="ko-KR" altLang="en-US" sz="240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박효경</a:t>
            </a:r>
            <a:endParaRPr lang="en-US" altLang="ko-KR" sz="2400" dirty="0" smtClean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r>
              <a:rPr lang="en-US" altLang="ko-KR" sz="240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2016136051 </a:t>
            </a:r>
            <a:r>
              <a:rPr lang="ko-KR" altLang="en-US" sz="2400" dirty="0" err="1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배예진</a:t>
            </a:r>
            <a:endParaRPr lang="en-US" altLang="ko-KR" sz="2400" dirty="0" smtClean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62" y="3371393"/>
            <a:ext cx="807137" cy="807137"/>
          </a:xfrm>
          <a:prstGeom prst="rect">
            <a:avLst/>
          </a:prstGeom>
        </p:spPr>
      </p:pic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t="-196" r="-322" b="1"/>
          <a:stretch/>
        </p:blipFill>
        <p:spPr>
          <a:xfrm>
            <a:off x="1043249" y="1548061"/>
            <a:ext cx="4748845" cy="4755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t="-99" r="-30" b="-511"/>
          <a:stretch/>
        </p:blipFill>
        <p:spPr>
          <a:xfrm>
            <a:off x="6368157" y="1529010"/>
            <a:ext cx="4608511" cy="476215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95867" y="488727"/>
            <a:ext cx="541225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제품 외관 제작 과정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8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9" y="1548061"/>
            <a:ext cx="4608511" cy="47621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53" y="1561373"/>
            <a:ext cx="4748845" cy="474884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95867" y="488727"/>
            <a:ext cx="541225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제품 정면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t="-196" r="-322" b="1"/>
          <a:stretch/>
        </p:blipFill>
        <p:spPr>
          <a:xfrm>
            <a:off x="1043249" y="1548061"/>
            <a:ext cx="4748845" cy="4755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t="-99" r="-30" b="-511"/>
          <a:stretch/>
        </p:blipFill>
        <p:spPr>
          <a:xfrm>
            <a:off x="6368157" y="1529010"/>
            <a:ext cx="4608511" cy="476215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95867" y="488727"/>
            <a:ext cx="541225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제품 측면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511" y="1529010"/>
            <a:ext cx="4762157" cy="4762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9" y="1548061"/>
            <a:ext cx="4755312" cy="47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  <a:hlinkClick r:id="rId2"/>
              </a:rPr>
              <a:t>시연 영상</a:t>
            </a:r>
            <a:endParaRPr lang="en-US" altLang="ko-KR" sz="60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775869" y="3132237"/>
            <a:ext cx="838438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Q &amp; A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271813" y="3105157"/>
            <a:ext cx="888843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4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76643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2135" y="519587"/>
            <a:ext cx="7056784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54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발표 순서</a:t>
            </a:r>
            <a:endParaRPr lang="en-US" altLang="ko-KR" sz="54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9404" y="2556173"/>
            <a:ext cx="1756659" cy="1756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제품 및 기능</a:t>
            </a:r>
            <a:endParaRPr lang="en-US" altLang="ko-KR" sz="1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lvl="0" algn="ctr"/>
            <a:r>
              <a:rPr lang="ko-KR" altLang="en-US" sz="1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소개</a:t>
            </a:r>
            <a:endParaRPr lang="en-US" altLang="ko-KR" sz="1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89992" y="2556173"/>
            <a:ext cx="1756658" cy="1756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제품 구성 </a:t>
            </a:r>
            <a:endParaRPr lang="en-US" altLang="ko-KR" sz="1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lvl="0" algn="ctr"/>
            <a:r>
              <a:rPr lang="ko-KR" altLang="en-US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및 </a:t>
            </a:r>
            <a:endParaRPr lang="en-US" altLang="ko-KR" sz="1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lvl="0" algn="ctr"/>
            <a:r>
              <a:rPr lang="ko-KR" altLang="en-US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구성도</a:t>
            </a:r>
            <a:endParaRPr lang="en-US" altLang="ko-KR" sz="1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25006" y="2556173"/>
            <a:ext cx="1756660" cy="1756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부품 목록 및 설명</a:t>
            </a:r>
            <a:endParaRPr lang="en-US" altLang="ko-KR" sz="1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127817" y="3249287"/>
            <a:ext cx="509330" cy="137030"/>
            <a:chOff x="3207670" y="3697560"/>
            <a:chExt cx="551086" cy="148264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4580556" y="3249287"/>
            <a:ext cx="509330" cy="137030"/>
            <a:chOff x="3207670" y="3697560"/>
            <a:chExt cx="551086" cy="14826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타원 63"/>
          <p:cNvSpPr/>
          <p:nvPr/>
        </p:nvSpPr>
        <p:spPr>
          <a:xfrm>
            <a:off x="7598919" y="2556173"/>
            <a:ext cx="1756660" cy="1756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제작 과정</a:t>
            </a:r>
            <a:endParaRPr lang="en-US" altLang="ko-KR" sz="1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012941" y="3249287"/>
            <a:ext cx="509330" cy="137030"/>
            <a:chOff x="3207670" y="3697560"/>
            <a:chExt cx="551086" cy="148264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sz="900" dirty="0"/>
          </a:p>
        </p:txBody>
      </p:sp>
      <p:sp>
        <p:nvSpPr>
          <p:cNvPr id="31" name="타원 30"/>
          <p:cNvSpPr/>
          <p:nvPr/>
        </p:nvSpPr>
        <p:spPr>
          <a:xfrm>
            <a:off x="9972832" y="2556173"/>
            <a:ext cx="1756660" cy="1756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시연 영상</a:t>
            </a:r>
            <a:endParaRPr lang="en-US" altLang="ko-KR" sz="1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9386854" y="3249287"/>
            <a:ext cx="509330" cy="137030"/>
            <a:chOff x="3207670" y="3697560"/>
            <a:chExt cx="551086" cy="14826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7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13585" y="2435671"/>
            <a:ext cx="2160239" cy="2443335"/>
            <a:chOff x="2689499" y="2484165"/>
            <a:chExt cx="2160239" cy="2443335"/>
          </a:xfrm>
        </p:grpSpPr>
        <p:sp>
          <p:nvSpPr>
            <p:cNvPr id="10" name="타원 9"/>
            <p:cNvSpPr/>
            <p:nvPr/>
          </p:nvSpPr>
          <p:spPr>
            <a:xfrm>
              <a:off x="2829044" y="2484165"/>
              <a:ext cx="1900675" cy="19006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ko-KR" altLang="en-US" sz="1400" dirty="0" smtClean="0"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자율 주행</a:t>
              </a:r>
              <a:endPara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470" y="3984636"/>
              <a:ext cx="604438" cy="604438"/>
            </a:xfrm>
            <a:prstGeom prst="rect">
              <a:avLst/>
            </a:prstGeom>
          </p:spPr>
        </p:pic>
        <p:sp>
          <p:nvSpPr>
            <p:cNvPr id="57" name="직사각형 56"/>
            <p:cNvSpPr/>
            <p:nvPr/>
          </p:nvSpPr>
          <p:spPr>
            <a:xfrm>
              <a:off x="2689499" y="4650501"/>
              <a:ext cx="21602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초음파 센서 기반</a:t>
              </a:r>
              <a:endPara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611041" y="2431203"/>
            <a:ext cx="1993906" cy="2752983"/>
            <a:chOff x="5265537" y="2359184"/>
            <a:chExt cx="1993906" cy="2752983"/>
          </a:xfrm>
        </p:grpSpPr>
        <p:sp>
          <p:nvSpPr>
            <p:cNvPr id="11" name="타원 10"/>
            <p:cNvSpPr/>
            <p:nvPr/>
          </p:nvSpPr>
          <p:spPr>
            <a:xfrm>
              <a:off x="5274364" y="2359184"/>
              <a:ext cx="1985079" cy="2025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ko-KR" altLang="en-US" sz="1400" dirty="0" smtClean="0"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회귀 기능</a:t>
              </a:r>
              <a:endPara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483" y="3979595"/>
              <a:ext cx="604438" cy="604438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5265537" y="4650502"/>
              <a:ext cx="19006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왔던 길을 저장하고 </a:t>
              </a:r>
              <a:endParaRPr lang="en-US" altLang="ko-KR" sz="12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/>
              <a:r>
                <a:rPr lang="ko-KR" altLang="en-US" sz="12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제자리로 자동 회귀</a:t>
              </a:r>
              <a:endPara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37388" y="479510"/>
            <a:ext cx="2762417" cy="707485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64690" y="2431203"/>
            <a:ext cx="1911678" cy="2812667"/>
            <a:chOff x="566692" y="2484165"/>
            <a:chExt cx="1911678" cy="2812667"/>
          </a:xfrm>
        </p:grpSpPr>
        <p:sp>
          <p:nvSpPr>
            <p:cNvPr id="9" name="타원 8"/>
            <p:cNvSpPr/>
            <p:nvPr/>
          </p:nvSpPr>
          <p:spPr>
            <a:xfrm>
              <a:off x="577695" y="2484165"/>
              <a:ext cx="1900675" cy="19006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ko-KR" altLang="en-US" sz="1400" dirty="0" err="1" smtClean="0"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블루투스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 연동</a:t>
              </a:r>
              <a:endPara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6692" y="4650501"/>
              <a:ext cx="1900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Android </a:t>
              </a:r>
              <a:r>
                <a:rPr lang="ko-KR" altLang="en-US" sz="12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기반 </a:t>
              </a:r>
              <a:r>
                <a:rPr lang="en-US" altLang="ko-KR" sz="12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APP</a:t>
              </a:r>
              <a:endPara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/>
              <a:r>
                <a:rPr lang="en-US" altLang="ko-KR" sz="12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</a:t>
              </a:r>
              <a:r>
                <a:rPr lang="en-US" altLang="ko-KR" sz="9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ARDUINO </a:t>
              </a:r>
              <a:r>
                <a:rPr lang="en-US" altLang="ko-KR" sz="900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BT JOYSTICK </a:t>
              </a:r>
              <a:r>
                <a:rPr lang="en-US" altLang="ko-KR" sz="9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FREE</a:t>
              </a:r>
              <a:r>
                <a:rPr lang="en-US" altLang="ko-KR" sz="12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) </a:t>
              </a:r>
              <a:r>
                <a:rPr lang="ko-KR" altLang="en-US" sz="12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이용</a:t>
              </a:r>
              <a:endPara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811" y="3979595"/>
              <a:ext cx="604438" cy="604438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42135" y="519587"/>
            <a:ext cx="7056784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제품의 기능</a:t>
            </a:r>
            <a:endParaRPr lang="en-US" altLang="ko-KR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257759" y="2431203"/>
            <a:ext cx="2078950" cy="2550404"/>
            <a:chOff x="10091949" y="2395083"/>
            <a:chExt cx="2078950" cy="2550404"/>
          </a:xfrm>
        </p:grpSpPr>
        <p:sp>
          <p:nvSpPr>
            <p:cNvPr id="18" name="타원 17"/>
            <p:cNvSpPr/>
            <p:nvPr/>
          </p:nvSpPr>
          <p:spPr>
            <a:xfrm>
              <a:off x="10091949" y="2395083"/>
              <a:ext cx="1900675" cy="1989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ko-KR" altLang="en-US" sz="1400" dirty="0" smtClean="0"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청소 기능</a:t>
              </a:r>
              <a:endPara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641" y="3979595"/>
              <a:ext cx="604438" cy="604438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10091949" y="4668488"/>
              <a:ext cx="20789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0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7477" y="2903678"/>
            <a:ext cx="5472608" cy="504056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7477" y="2324710"/>
            <a:ext cx="7056784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Android </a:t>
            </a:r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기반 </a:t>
            </a:r>
            <a:r>
              <a:rPr lang="en-US" altLang="ko-KR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APP</a:t>
            </a:r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을 통한</a:t>
            </a:r>
            <a:r>
              <a:rPr lang="en-US" altLang="ko-KR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간단한 조작과 자동 회귀 기능으로</a:t>
            </a:r>
            <a:endParaRPr lang="en-US" altLang="ko-KR" sz="36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 편리한 청소 생활을 기대</a:t>
            </a:r>
            <a:r>
              <a:rPr lang="en-US" altLang="ko-KR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81" y="0"/>
            <a:ext cx="5576069" cy="6840538"/>
          </a:xfrm>
          <a:prstGeom prst="rect">
            <a:avLst/>
          </a:prstGeom>
        </p:spPr>
      </p:pic>
      <p:sp>
        <p:nvSpPr>
          <p:cNvPr id="1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656351" y="6153466"/>
            <a:ext cx="2473624" cy="364195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235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42136" y="491591"/>
            <a:ext cx="2873694" cy="559750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595867" y="488727"/>
            <a:ext cx="2711342" cy="5626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제품의 구성도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471483" y="755973"/>
            <a:ext cx="7777080" cy="5832810"/>
            <a:chOff x="254403" y="307894"/>
            <a:chExt cx="8042557" cy="6234055"/>
          </a:xfrm>
        </p:grpSpPr>
        <p:grpSp>
          <p:nvGrpSpPr>
            <p:cNvPr id="26" name="그룹 25"/>
            <p:cNvGrpSpPr/>
            <p:nvPr/>
          </p:nvGrpSpPr>
          <p:grpSpPr>
            <a:xfrm>
              <a:off x="5832015" y="1338552"/>
              <a:ext cx="2464945" cy="5111234"/>
              <a:chOff x="5796169" y="1165800"/>
              <a:chExt cx="2464945" cy="5111234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5796169" y="1386395"/>
                <a:ext cx="2464945" cy="489063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358916" y="1165800"/>
                <a:ext cx="1394408" cy="4660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주행모듈</a:t>
                </a:r>
                <a:endParaRPr lang="ko-KR" altLang="en-US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183666" y="2024067"/>
                <a:ext cx="1792933" cy="7476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초음파 센서</a:t>
                </a:r>
                <a:endParaRPr lang="en-US" altLang="ko-KR" sz="1600" dirty="0" smtClean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  <a:p>
                <a:pPr algn="ctr"/>
                <a:r>
                  <a:rPr lang="en-US" altLang="ko-KR" sz="1600" dirty="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(HC-SR04)</a:t>
                </a:r>
                <a:endParaRPr lang="ko-KR" altLang="en-US" sz="16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183667" y="5098082"/>
                <a:ext cx="1792932" cy="6825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모터</a:t>
                </a:r>
                <a:endParaRPr lang="ko-KR" altLang="en-US" sz="16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183666" y="3574839"/>
                <a:ext cx="1792933" cy="7201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경로 저장</a:t>
                </a:r>
                <a:endParaRPr lang="ko-KR" altLang="en-US" sz="16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54403" y="3077620"/>
              <a:ext cx="2611571" cy="3464329"/>
              <a:chOff x="254403" y="3077620"/>
              <a:chExt cx="2611571" cy="3464329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254403" y="3077620"/>
                <a:ext cx="2611571" cy="3464329"/>
                <a:chOff x="434905" y="3156039"/>
                <a:chExt cx="2758633" cy="3464329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434905" y="3348555"/>
                  <a:ext cx="2758633" cy="327181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CJK KR Black" panose="020B0A00000000000000" pitchFamily="34" charset="-127"/>
                    <a:ea typeface="Noto Sans CJK KR Black" panose="020B0A00000000000000" pitchFamily="34" charset="-127"/>
                  </a:endParaRPr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1216102" y="3156039"/>
                  <a:ext cx="1563404" cy="44036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 smtClean="0">
                      <a:latin typeface="Noto Sans CJK KR Black" panose="020B0A00000000000000" pitchFamily="34" charset="-127"/>
                      <a:ea typeface="Noto Sans CJK KR Black" panose="020B0A00000000000000" pitchFamily="34" charset="-127"/>
                    </a:rPr>
                    <a:t>제어모듈</a:t>
                  </a:r>
                  <a:endParaRPr lang="ko-KR" altLang="en-US" dirty="0">
                    <a:latin typeface="Noto Sans CJK KR Black" panose="020B0A00000000000000" pitchFamily="34" charset="-127"/>
                    <a:ea typeface="Noto Sans CJK KR Black" panose="020B0A00000000000000" pitchFamily="34" charset="-127"/>
                  </a:endParaRPr>
                </a:p>
              </p:txBody>
            </p:sp>
          </p:grpSp>
          <p:sp>
            <p:nvSpPr>
              <p:cNvPr id="45" name="직사각형 44"/>
              <p:cNvSpPr/>
              <p:nvPr/>
            </p:nvSpPr>
            <p:spPr>
              <a:xfrm>
                <a:off x="650436" y="5159201"/>
                <a:ext cx="1763826" cy="9057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Android </a:t>
                </a:r>
              </a:p>
              <a:p>
                <a:pPr algn="ctr"/>
                <a:r>
                  <a:rPr lang="en-US" altLang="ko-KR" sz="1600" dirty="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APP</a:t>
                </a:r>
                <a:endParaRPr lang="ko-KR" altLang="en-US" sz="16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50436" y="3936023"/>
                <a:ext cx="1763826" cy="8975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블루투스</a:t>
                </a:r>
                <a:r>
                  <a:rPr lang="ko-KR" altLang="en-US" sz="1600" dirty="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 </a:t>
                </a:r>
                <a:endParaRPr lang="en-US" altLang="ko-KR" sz="16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  <a:p>
                <a:pPr algn="ctr"/>
                <a:r>
                  <a:rPr lang="ko-KR" altLang="en-US" sz="1600" dirty="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통신 모듈</a:t>
                </a:r>
                <a:endParaRPr lang="ko-KR" altLang="en-US" sz="16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548188" y="5013220"/>
              <a:ext cx="1621336" cy="7227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전원</a:t>
              </a:r>
              <a:r>
                <a:rPr lang="en-US" altLang="ko-KR" sz="1600" dirty="0" smtClean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(</a:t>
              </a:r>
              <a:r>
                <a:rPr lang="ko-KR" altLang="en-US" sz="1600" dirty="0" smtClean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건전지</a:t>
              </a:r>
              <a:r>
                <a:rPr lang="en-US" altLang="ko-KR" sz="1600" dirty="0" smtClean="0"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)</a:t>
              </a:r>
              <a:endParaRPr lang="ko-KR" altLang="en-US" sz="1600"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54403" y="307894"/>
              <a:ext cx="2455871" cy="2187394"/>
              <a:chOff x="252515" y="304276"/>
              <a:chExt cx="2455871" cy="2187394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252515" y="524457"/>
                <a:ext cx="2455871" cy="19672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874205" y="304276"/>
                <a:ext cx="1538169" cy="44036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입력모듈</a:t>
                </a:r>
                <a:endParaRPr lang="ko-KR" altLang="en-US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32018" y="1046343"/>
                <a:ext cx="1678309" cy="1043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사용자</a:t>
                </a:r>
                <a:endParaRPr lang="ko-KR" altLang="en-US" sz="16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311928" y="1386397"/>
              <a:ext cx="2074133" cy="2819879"/>
              <a:chOff x="3314880" y="1386397"/>
              <a:chExt cx="2074133" cy="2819879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3314880" y="1556740"/>
                <a:ext cx="2074133" cy="2649536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557057" y="3086396"/>
                <a:ext cx="1527033" cy="7585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Arduino</a:t>
                </a:r>
              </a:p>
              <a:p>
                <a:pPr algn="ctr"/>
                <a:r>
                  <a:rPr lang="en-US" altLang="ko-KR" sz="1600" dirty="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UNO</a:t>
                </a:r>
                <a:endParaRPr lang="ko-KR" altLang="en-US" sz="16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551140" y="1949259"/>
                <a:ext cx="1488639" cy="8646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브레드</a:t>
                </a:r>
                <a:r>
                  <a:rPr lang="ko-KR" altLang="en-US" sz="1600" dirty="0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 보드</a:t>
                </a:r>
                <a:endParaRPr lang="ko-KR" altLang="en-US" sz="1600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3666672" y="1386397"/>
                <a:ext cx="1379536" cy="39251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연산모듈</a:t>
                </a:r>
                <a:endParaRPr lang="ko-KR" altLang="en-US" dirty="0"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</p:grpSp>
        <p:sp>
          <p:nvSpPr>
            <p:cNvPr id="32" name="아래쪽 화살표 31"/>
            <p:cNvSpPr/>
            <p:nvPr/>
          </p:nvSpPr>
          <p:spPr>
            <a:xfrm rot="10800000">
              <a:off x="4579618" y="3914989"/>
              <a:ext cx="338976" cy="1138889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 rot="16200000">
              <a:off x="2838868" y="3453802"/>
              <a:ext cx="358760" cy="78231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34" name="아래쪽 화살표 33"/>
            <p:cNvSpPr/>
            <p:nvPr/>
          </p:nvSpPr>
          <p:spPr>
            <a:xfrm rot="16200000">
              <a:off x="5448789" y="2100514"/>
              <a:ext cx="358760" cy="78231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35" name="아래쪽 화살표 34"/>
            <p:cNvSpPr/>
            <p:nvPr/>
          </p:nvSpPr>
          <p:spPr>
            <a:xfrm rot="5400000">
              <a:off x="5381298" y="1692518"/>
              <a:ext cx="358760" cy="78231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36" name="아래쪽 화살표 35"/>
            <p:cNvSpPr/>
            <p:nvPr/>
          </p:nvSpPr>
          <p:spPr>
            <a:xfrm>
              <a:off x="633905" y="2278639"/>
              <a:ext cx="360050" cy="133274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262305" y="5576132"/>
            <a:ext cx="1254605" cy="590834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2462"/>
              </p:ext>
            </p:extLst>
          </p:nvPr>
        </p:nvGraphicFramePr>
        <p:xfrm>
          <a:off x="415391" y="1320346"/>
          <a:ext cx="11415938" cy="50522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07026">
                  <a:extLst>
                    <a:ext uri="{9D8B030D-6E8A-4147-A177-3AD203B41FA5}">
                      <a16:colId xmlns:a16="http://schemas.microsoft.com/office/drawing/2014/main" val="31613486"/>
                    </a:ext>
                  </a:extLst>
                </a:gridCol>
                <a:gridCol w="1665620">
                  <a:extLst>
                    <a:ext uri="{9D8B030D-6E8A-4147-A177-3AD203B41FA5}">
                      <a16:colId xmlns:a16="http://schemas.microsoft.com/office/drawing/2014/main" val="3849411363"/>
                    </a:ext>
                  </a:extLst>
                </a:gridCol>
                <a:gridCol w="2294820">
                  <a:extLst>
                    <a:ext uri="{9D8B030D-6E8A-4147-A177-3AD203B41FA5}">
                      <a16:colId xmlns:a16="http://schemas.microsoft.com/office/drawing/2014/main" val="53436048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부품 종류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수량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가격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부품 사진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55144"/>
                  </a:ext>
                </a:extLst>
              </a:tr>
              <a:tr h="453213"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Arduino</a:t>
                      </a:r>
                      <a:r>
                        <a:rPr lang="en-US" altLang="ko-KR" sz="2000" baseline="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Uno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27,900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34053"/>
                  </a:ext>
                </a:extLst>
              </a:tr>
              <a:tr h="453213">
                <a:tc>
                  <a:txBody>
                    <a:bodyPr/>
                    <a:lstStyle/>
                    <a:p>
                      <a:r>
                        <a:rPr lang="ko-KR" altLang="en-US" sz="2000" dirty="0" err="1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브레드</a:t>
                      </a:r>
                      <a:r>
                        <a:rPr lang="ko-KR" altLang="en-US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보드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3,500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04670"/>
                  </a:ext>
                </a:extLst>
              </a:tr>
              <a:tr h="453213">
                <a:tc>
                  <a:txBody>
                    <a:bodyPr/>
                    <a:lstStyle/>
                    <a:p>
                      <a:r>
                        <a:rPr lang="ko-KR" altLang="en-US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초음파 센서 </a:t>
                      </a:r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(HC</a:t>
                      </a:r>
                      <a:r>
                        <a:rPr lang="en-US" altLang="ko-KR" sz="2000" baseline="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-SR04)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2,200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76371"/>
                  </a:ext>
                </a:extLst>
              </a:tr>
              <a:tr h="453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블루투스</a:t>
                      </a:r>
                      <a:r>
                        <a:rPr lang="ko-KR" altLang="en-US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통신 모듈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4,000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0332"/>
                  </a:ext>
                </a:extLst>
              </a:tr>
              <a:tr h="453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서보</a:t>
                      </a:r>
                      <a:r>
                        <a:rPr lang="ko-KR" altLang="en-US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모터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1,540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91112"/>
                  </a:ext>
                </a:extLst>
              </a:tr>
              <a:tr h="665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DC</a:t>
                      </a:r>
                      <a:r>
                        <a:rPr lang="ko-KR" altLang="en-US" sz="2000" baseline="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모터 드라이버 </a:t>
                      </a:r>
                      <a:r>
                        <a:rPr lang="en-US" altLang="ko-KR" sz="2000" baseline="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(L298N)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5,500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배터리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3,300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Noto Sans CJK KR Thin" panose="020B0200000000000000" pitchFamily="34" charset="-127"/>
                        <a:ea typeface="Noto Sans CJK KR Thin" panose="020B02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66106"/>
                  </a:ext>
                </a:extLst>
              </a:tr>
              <a:tr h="1106940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총액</a:t>
                      </a:r>
                      <a:endParaRPr lang="ko-KR" altLang="en-US" sz="2400" b="1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2400" b="1" baseline="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59,140- </a:t>
                      </a:r>
                      <a:r>
                        <a:rPr lang="en-US" altLang="ko-KR" sz="2400" b="1" baseline="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31,240= </a:t>
                      </a:r>
                      <a:r>
                        <a:rPr lang="en-US" altLang="ko-KR" sz="2400" b="1" baseline="0" dirty="0" smtClean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27,900</a:t>
                      </a:r>
                      <a:endParaRPr lang="ko-KR" altLang="en-US" sz="2400" b="1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2514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424827" y="442843"/>
            <a:ext cx="4791201" cy="707485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79190" y="506308"/>
            <a:ext cx="7056784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제품의 구성 및 부품 목록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18427" r="8048" b="17314"/>
          <a:stretch/>
        </p:blipFill>
        <p:spPr>
          <a:xfrm>
            <a:off x="7513064" y="1834412"/>
            <a:ext cx="4327701" cy="4723571"/>
          </a:xfrm>
          <a:prstGeom prst="rect">
            <a:avLst/>
          </a:prstGeom>
        </p:spPr>
      </p:pic>
      <p:pic>
        <p:nvPicPr>
          <p:cNvPr id="2050" name="Picture 2" descr="https://image.jimcdn.com/app/cms/image/transf/dimension=253x1024:format=jpg/path/s1320040a394c168b/image/i563abd207a0bbb43/version/1480587442/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04" y="1874572"/>
            <a:ext cx="4330461" cy="47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14236" t="9282" r="7814" b="10640"/>
          <a:stretch/>
        </p:blipFill>
        <p:spPr>
          <a:xfrm>
            <a:off x="7515431" y="1852317"/>
            <a:ext cx="4286490" cy="4713531"/>
          </a:xfrm>
          <a:prstGeom prst="rect">
            <a:avLst/>
          </a:prstGeom>
        </p:spPr>
      </p:pic>
      <p:pic>
        <p:nvPicPr>
          <p:cNvPr id="2052" name="Picture 4" descr="https://image.jimcdn.com/app/cms/image/transf/dimension=253x1024:format=jpg/path/s1320040a394c168b/image/i0049fc6faff1cf1e/version/1480589005/ima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409" y="1838636"/>
            <a:ext cx="4336375" cy="47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age.jimcdn.com/app/cms/image/transf/dimension=253x1024:format=jpg/path/s1320040a394c168b/image/if3fc2aaf3d8cf869/version/1480589964/imag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18" y="1865998"/>
            <a:ext cx="4336375" cy="47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0304" y="1874571"/>
            <a:ext cx="4326298" cy="47135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0304" y="1865288"/>
            <a:ext cx="4346452" cy="46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477" y="323925"/>
            <a:ext cx="5040560" cy="942859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54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부품 참고 사이트</a:t>
            </a:r>
            <a:endParaRPr lang="en-US" altLang="ko-KR" sz="54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3781" y="2987999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513" y="1622722"/>
            <a:ext cx="11141220" cy="449353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Arduino UNO :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https://goo.gl/PsbxU2</a:t>
            </a:r>
            <a:endParaRPr lang="en-US" altLang="ko-KR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브레드</a:t>
            </a:r>
            <a:r>
              <a:rPr lang="ko-KR" altLang="en-US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보드 </a:t>
            </a: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https://</a:t>
            </a: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goo.gl/9QjN2k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초음파 센서 </a:t>
            </a: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https://goo.gl/myfe11</a:t>
            </a:r>
            <a:endParaRPr lang="en-US" altLang="ko-KR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블루투스</a:t>
            </a:r>
            <a:r>
              <a:rPr lang="ko-KR" altLang="en-US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통신 모듈 </a:t>
            </a: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https://goo.gl/nc9UiT</a:t>
            </a:r>
            <a:endParaRPr lang="en-US" altLang="ko-KR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서보</a:t>
            </a:r>
            <a:r>
              <a:rPr lang="ko-KR" altLang="en-US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모터 </a:t>
            </a: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hlinkClick r:id="rId2"/>
              </a:rPr>
              <a:t>https://</a:t>
            </a: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  <a:hlinkClick r:id="rId2"/>
              </a:rPr>
              <a:t>goo.gl/tRs558</a:t>
            </a:r>
            <a:endParaRPr lang="en-US" altLang="ko-KR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DC </a:t>
            </a:r>
            <a:r>
              <a:rPr lang="ko-KR" altLang="en-US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모터 드라이버 </a:t>
            </a: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(L298N) :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hlinkClick r:id="rId3"/>
              </a:rPr>
              <a:t>https://</a:t>
            </a: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  <a:hlinkClick r:id="rId3"/>
              </a:rPr>
              <a:t>goo.gl/ywDGTZ</a:t>
            </a:r>
            <a:endParaRPr lang="en-US" altLang="ko-KR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배터리 </a:t>
            </a: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hlinkClick r:id="rId4"/>
              </a:rPr>
              <a:t>https://</a:t>
            </a: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  <a:hlinkClick r:id="rId4"/>
              </a:rPr>
              <a:t>goo.gl/6UM6VF</a:t>
            </a:r>
            <a:endParaRPr lang="en-US" altLang="ko-KR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무한회전</a:t>
            </a:r>
            <a:r>
              <a:rPr lang="ko-KR" altLang="en-US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특수서보모터 </a:t>
            </a:r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dirty="0"/>
              <a:t>https://goo.gl/sjVpHR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6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4" y="1557693"/>
            <a:ext cx="10081119" cy="4739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867" y="488727"/>
            <a:ext cx="1883858" cy="5626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제작 과정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5867" y="488727"/>
            <a:ext cx="1883858" cy="5626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제작 과정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5" y="1548061"/>
            <a:ext cx="4752529" cy="4752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57" y="1548063"/>
            <a:ext cx="4752527" cy="4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26083</TotalTime>
  <Words>247</Words>
  <Application>Microsoft Office PowerPoint</Application>
  <PresentationFormat>사용자 지정</PresentationFormat>
  <Paragraphs>112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CJK KR Medium</vt:lpstr>
      <vt:lpstr>Noto Sans CJK KR Bold</vt:lpstr>
      <vt:lpstr>Arial</vt:lpstr>
      <vt:lpstr>Wingdings</vt:lpstr>
      <vt:lpstr>Noto Sans CJK KR Thin</vt:lpstr>
      <vt:lpstr>Noto Sans CJK KR Black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홍현지</dc:creator>
  <cp:lastModifiedBy>박효경</cp:lastModifiedBy>
  <cp:revision>3046</cp:revision>
  <cp:lastPrinted>2017-06-28T02:15:48Z</cp:lastPrinted>
  <dcterms:created xsi:type="dcterms:W3CDTF">2015-02-06T05:35:23Z</dcterms:created>
  <dcterms:modified xsi:type="dcterms:W3CDTF">2017-12-14T19:58:39Z</dcterms:modified>
</cp:coreProperties>
</file>