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1" r:id="rId5"/>
    <p:sldId id="272" r:id="rId6"/>
    <p:sldId id="276" r:id="rId7"/>
    <p:sldId id="257" r:id="rId8"/>
    <p:sldId id="294" r:id="rId9"/>
    <p:sldId id="287" r:id="rId10"/>
    <p:sldId id="288" r:id="rId11"/>
    <p:sldId id="289" r:id="rId12"/>
    <p:sldId id="275" r:id="rId13"/>
    <p:sldId id="282" r:id="rId14"/>
    <p:sldId id="283" r:id="rId15"/>
    <p:sldId id="285" r:id="rId16"/>
    <p:sldId id="286" r:id="rId17"/>
    <p:sldId id="284" r:id="rId18"/>
    <p:sldId id="290" r:id="rId19"/>
    <p:sldId id="277" r:id="rId20"/>
    <p:sldId id="292" r:id="rId21"/>
    <p:sldId id="293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69"/>
    <a:srgbClr val="FFAE9B"/>
    <a:srgbClr val="FF9981"/>
    <a:srgbClr val="FFE9E5"/>
    <a:srgbClr val="FFFFFF"/>
    <a:srgbClr val="FFF5F3"/>
    <a:srgbClr val="FFD3C9"/>
    <a:srgbClr val="FFC5B7"/>
    <a:srgbClr val="FF7453"/>
    <a:srgbClr val="FF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82" y="39"/>
      </p:cViewPr>
      <p:guideLst>
        <p:guide pos="288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12/8/2017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2017-12-08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8888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8179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>
                <a:solidFill>
                  <a:srgbClr val="2D2E2D"/>
                </a:solidFill>
              </a:rPr>
              <a:pPr/>
              <a:t>8</a:t>
            </a:fld>
            <a:endParaRPr altLang="en-US">
              <a:solidFill>
                <a:srgbClr val="2D2E2D"/>
              </a:solidFill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6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585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algn="ctr" latinLnBrk="1">
              <a:buNone/>
              <a:defRPr lang="ko-KR" sz="1500"/>
            </a:lvl2pPr>
            <a:lvl3pPr marL="685800" indent="0" algn="ctr" latinLnBrk="1">
              <a:buNone/>
              <a:defRPr lang="ko-KR" sz="1350"/>
            </a:lvl3pPr>
            <a:lvl4pPr marL="1028700" indent="0" algn="ctr" latinLnBrk="1">
              <a:buNone/>
              <a:defRPr lang="ko-KR" sz="1200"/>
            </a:lvl4pPr>
            <a:lvl5pPr marL="1371600" indent="0" algn="ctr" latinLnBrk="1">
              <a:buNone/>
              <a:defRPr lang="ko-KR" sz="1200"/>
            </a:lvl5pPr>
            <a:lvl6pPr marL="1714500" indent="0" algn="ctr" latinLnBrk="1">
              <a:buNone/>
              <a:defRPr lang="ko-KR" sz="1200"/>
            </a:lvl6pPr>
            <a:lvl7pPr marL="2057400" indent="0" algn="ctr" latinLnBrk="1">
              <a:buNone/>
              <a:defRPr lang="ko-KR" sz="1200"/>
            </a:lvl7pPr>
            <a:lvl8pPr marL="2400300" indent="0" algn="ctr" latinLnBrk="1">
              <a:buNone/>
              <a:defRPr lang="ko-KR" sz="1200"/>
            </a:lvl8pPr>
            <a:lvl9pPr marL="2743200" indent="0" algn="ctr" latinLnBrk="1">
              <a:buNone/>
              <a:defRPr lang="ko-KR"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2017-12-08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2017-12-08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2017-12-08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45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tx1"/>
                </a:solidFill>
              </a:defRPr>
            </a:lvl1pPr>
            <a:lvl2pPr marL="342900" indent="0" latinLnBrk="1">
              <a:buNone/>
              <a:defRPr lang="ko-KR" sz="1500"/>
            </a:lvl2pPr>
            <a:lvl3pPr marL="685800" indent="0" latinLnBrk="1">
              <a:buNone/>
              <a:defRPr lang="ko-KR" sz="1350"/>
            </a:lvl3pPr>
            <a:lvl4pPr marL="1028700" indent="0" latinLnBrk="1">
              <a:buNone/>
              <a:defRPr lang="ko-KR" sz="1200"/>
            </a:lvl4pPr>
            <a:lvl5pPr marL="1371600" indent="0" latinLnBrk="1">
              <a:buNone/>
              <a:defRPr lang="ko-KR" sz="1200"/>
            </a:lvl5pPr>
            <a:lvl6pPr marL="1714500" indent="0" latinLnBrk="1">
              <a:buNone/>
              <a:defRPr lang="ko-KR" sz="1200"/>
            </a:lvl6pPr>
            <a:lvl7pPr marL="2057400" indent="0" latinLnBrk="1">
              <a:buNone/>
              <a:defRPr lang="ko-KR" sz="1200"/>
            </a:lvl7pPr>
            <a:lvl8pPr marL="2400300" indent="0" latinLnBrk="1">
              <a:buNone/>
              <a:defRPr lang="ko-KR" sz="1200"/>
            </a:lvl8pPr>
            <a:lvl9pPr marL="2743200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350"/>
            </a:lvl6pPr>
            <a:lvl7pPr latinLnBrk="1">
              <a:defRPr lang="ko-KR" sz="1350"/>
            </a:lvl7pPr>
            <a:lvl8pPr latinLnBrk="1">
              <a:defRPr lang="ko-KR" sz="1350"/>
            </a:lvl8pPr>
            <a:lvl9pPr latinLnBrk="1">
              <a:defRPr lang="ko-KR" sz="13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350"/>
            </a:lvl6pPr>
            <a:lvl7pPr latinLnBrk="1">
              <a:defRPr lang="ko-KR" sz="1350"/>
            </a:lvl7pPr>
            <a:lvl8pPr latinLnBrk="1">
              <a:defRPr lang="ko-KR" sz="1350"/>
            </a:lvl8pPr>
            <a:lvl9pPr latinLnBrk="1">
              <a:defRPr lang="ko-KR" sz="13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2017-12-08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latinLnBrk="1">
              <a:buNone/>
              <a:defRPr lang="ko-KR" sz="1500" b="1"/>
            </a:lvl2pPr>
            <a:lvl3pPr marL="685800" indent="0" latinLnBrk="1">
              <a:buNone/>
              <a:defRPr lang="ko-KR" sz="1350" b="1"/>
            </a:lvl3pPr>
            <a:lvl4pPr marL="1028700" indent="0" latinLnBrk="1">
              <a:buNone/>
              <a:defRPr lang="ko-KR" sz="1200" b="1"/>
            </a:lvl4pPr>
            <a:lvl5pPr marL="1371600" indent="0" latinLnBrk="1">
              <a:buNone/>
              <a:defRPr lang="ko-KR" sz="1200" b="1"/>
            </a:lvl5pPr>
            <a:lvl6pPr marL="1714500" indent="0" latinLnBrk="1">
              <a:buNone/>
              <a:defRPr lang="ko-KR" sz="1200" b="1"/>
            </a:lvl6pPr>
            <a:lvl7pPr marL="2057400" indent="0" latinLnBrk="1">
              <a:buNone/>
              <a:defRPr lang="ko-KR" sz="1200" b="1"/>
            </a:lvl7pPr>
            <a:lvl8pPr marL="2400300" indent="0" latinLnBrk="1">
              <a:buNone/>
              <a:defRPr lang="ko-KR" sz="1200" b="1"/>
            </a:lvl8pPr>
            <a:lvl9pPr marL="2743200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500" b="0">
                <a:solidFill>
                  <a:schemeClr val="accent1"/>
                </a:solidFill>
              </a:defRPr>
            </a:lvl1pPr>
            <a:lvl2pPr marL="342900" indent="0" latinLnBrk="1">
              <a:buNone/>
              <a:defRPr lang="ko-KR" sz="1500" b="1"/>
            </a:lvl2pPr>
            <a:lvl3pPr marL="685800" indent="0" latinLnBrk="1">
              <a:buNone/>
              <a:defRPr lang="ko-KR" sz="1350" b="1"/>
            </a:lvl3pPr>
            <a:lvl4pPr marL="1028700" indent="0" latinLnBrk="1">
              <a:buNone/>
              <a:defRPr lang="ko-KR" sz="1200" b="1"/>
            </a:lvl4pPr>
            <a:lvl5pPr marL="1371600" indent="0" latinLnBrk="1">
              <a:buNone/>
              <a:defRPr lang="ko-KR" sz="1200" b="1"/>
            </a:lvl5pPr>
            <a:lvl6pPr marL="1714500" indent="0" latinLnBrk="1">
              <a:buNone/>
              <a:defRPr lang="ko-KR" sz="1200" b="1"/>
            </a:lvl6pPr>
            <a:lvl7pPr marL="2057400" indent="0" latinLnBrk="1">
              <a:buNone/>
              <a:defRPr lang="ko-KR" sz="1200" b="1"/>
            </a:lvl7pPr>
            <a:lvl8pPr marL="2400300" indent="0" latinLnBrk="1">
              <a:buNone/>
              <a:defRPr lang="ko-KR" sz="1200" b="1"/>
            </a:lvl8pPr>
            <a:lvl9pPr marL="2743200" indent="0" latinLnBrk="1">
              <a:buNone/>
              <a:defRPr lang="ko-KR" sz="12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2017-12-08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2017-12-08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2017-12-08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 latinLnBrk="1">
              <a:defRPr lang="ko-KR"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 latinLnBrk="1">
              <a:defRPr lang="ko-KR" sz="1500"/>
            </a:lvl1pPr>
            <a:lvl2pPr latinLnBrk="1">
              <a:defRPr lang="ko-KR" sz="1350"/>
            </a:lvl2pPr>
            <a:lvl3pPr latinLnBrk="1">
              <a:defRPr lang="ko-KR" sz="1200"/>
            </a:lvl3pPr>
            <a:lvl4pPr latinLnBrk="1">
              <a:defRPr lang="ko-KR" sz="1050"/>
            </a:lvl4pPr>
            <a:lvl5pPr latinLnBrk="1">
              <a:defRPr lang="ko-KR" sz="1050"/>
            </a:lvl5pPr>
            <a:lvl6pPr latinLnBrk="1">
              <a:defRPr lang="ko-KR" sz="1500"/>
            </a:lvl6pPr>
            <a:lvl7pPr latinLnBrk="1">
              <a:defRPr lang="ko-KR" sz="1500"/>
            </a:lvl7pPr>
            <a:lvl8pPr latinLnBrk="1">
              <a:defRPr lang="ko-KR" sz="1500"/>
            </a:lvl8pPr>
            <a:lvl9pPr latinLnBrk="1">
              <a:defRPr lang="ko-KR" sz="15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900"/>
              </a:spcBef>
              <a:buNone/>
              <a:defRPr lang="ko-KR" sz="1200">
                <a:solidFill>
                  <a:schemeClr val="bg1"/>
                </a:solidFill>
              </a:defRPr>
            </a:lvl1pPr>
            <a:lvl2pPr marL="342900" indent="0" latinLnBrk="1">
              <a:buNone/>
              <a:defRPr lang="ko-KR" sz="1050"/>
            </a:lvl2pPr>
            <a:lvl3pPr marL="685800" indent="0" latinLnBrk="1">
              <a:buNone/>
              <a:defRPr lang="ko-KR" sz="900"/>
            </a:lvl3pPr>
            <a:lvl4pPr marL="1028700" indent="0" latinLnBrk="1">
              <a:buNone/>
              <a:defRPr lang="ko-KR" sz="750"/>
            </a:lvl4pPr>
            <a:lvl5pPr marL="1371600" indent="0" latinLnBrk="1">
              <a:buNone/>
              <a:defRPr lang="ko-KR" sz="750"/>
            </a:lvl5pPr>
            <a:lvl6pPr marL="1714500" indent="0" latinLnBrk="1">
              <a:buNone/>
              <a:defRPr lang="ko-KR" sz="750"/>
            </a:lvl6pPr>
            <a:lvl7pPr marL="2057400" indent="0" latinLnBrk="1">
              <a:buNone/>
              <a:defRPr lang="ko-KR" sz="750"/>
            </a:lvl7pPr>
            <a:lvl8pPr marL="2400300" indent="0" latinLnBrk="1">
              <a:buNone/>
              <a:defRPr lang="ko-KR" sz="750"/>
            </a:lvl8pPr>
            <a:lvl9pPr marL="2743200" indent="0" latinLnBrk="1">
              <a:buNone/>
              <a:defRPr lang="ko-KR" sz="7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2017-12-08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135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1500"/>
            </a:lvl1pPr>
            <a:lvl2pPr marL="342900" indent="0" latinLnBrk="1">
              <a:buNone/>
              <a:defRPr lang="ko-KR" sz="2100"/>
            </a:lvl2pPr>
            <a:lvl3pPr marL="685800" indent="0" latinLnBrk="1">
              <a:buNone/>
              <a:defRPr lang="ko-KR" sz="1800"/>
            </a:lvl3pPr>
            <a:lvl4pPr marL="1028700" indent="0" latinLnBrk="1">
              <a:buNone/>
              <a:defRPr lang="ko-KR" sz="1500"/>
            </a:lvl4pPr>
            <a:lvl5pPr marL="1371600" indent="0" latinLnBrk="1">
              <a:buNone/>
              <a:defRPr lang="ko-KR" sz="1500"/>
            </a:lvl5pPr>
            <a:lvl6pPr marL="1714500" indent="0" latinLnBrk="1">
              <a:buNone/>
              <a:defRPr lang="ko-KR" sz="1500"/>
            </a:lvl6pPr>
            <a:lvl7pPr marL="2057400" indent="0" latinLnBrk="1">
              <a:buNone/>
              <a:defRPr lang="ko-KR" sz="1500"/>
            </a:lvl7pPr>
            <a:lvl8pPr marL="2400300" indent="0" latinLnBrk="1">
              <a:buNone/>
              <a:defRPr lang="ko-KR" sz="1500"/>
            </a:lvl8pPr>
            <a:lvl9pPr marL="2743200" indent="0" latinLnBrk="1">
              <a:buNone/>
              <a:defRPr lang="ko-KR"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 latinLnBrk="1">
              <a:defRPr lang="ko-KR" sz="195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 latinLnBrk="1">
              <a:spcBef>
                <a:spcPts val="900"/>
              </a:spcBef>
              <a:buNone/>
              <a:defRPr lang="ko-KR" sz="1200">
                <a:solidFill>
                  <a:schemeClr val="bg1"/>
                </a:solidFill>
              </a:defRPr>
            </a:lvl1pPr>
            <a:lvl2pPr marL="342900" indent="0" latinLnBrk="1">
              <a:buNone/>
              <a:defRPr lang="ko-KR" sz="1050"/>
            </a:lvl2pPr>
            <a:lvl3pPr marL="685800" indent="0" latinLnBrk="1">
              <a:buNone/>
              <a:defRPr lang="ko-KR" sz="900"/>
            </a:lvl3pPr>
            <a:lvl4pPr marL="1028700" indent="0" latinLnBrk="1">
              <a:buNone/>
              <a:defRPr lang="ko-KR" sz="750"/>
            </a:lvl4pPr>
            <a:lvl5pPr marL="1371600" indent="0" latinLnBrk="1">
              <a:buNone/>
              <a:defRPr lang="ko-KR" sz="750"/>
            </a:lvl5pPr>
            <a:lvl6pPr marL="1714500" indent="0" latinLnBrk="1">
              <a:buNone/>
              <a:defRPr lang="ko-KR" sz="750"/>
            </a:lvl6pPr>
            <a:lvl7pPr marL="2057400" indent="0" latinLnBrk="1">
              <a:buNone/>
              <a:defRPr lang="ko-KR" sz="750"/>
            </a:lvl7pPr>
            <a:lvl8pPr marL="2400300" indent="0" latinLnBrk="1">
              <a:buNone/>
              <a:defRPr lang="ko-KR" sz="750"/>
            </a:lvl8pPr>
            <a:lvl9pPr marL="2743200" indent="0" latinLnBrk="1">
              <a:buNone/>
              <a:defRPr lang="ko-KR" sz="75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2017-12-08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ko-KR"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lang="ko-KR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900"/>
        </a:spcBef>
        <a:buClr>
          <a:schemeClr val="accent1"/>
        </a:buClr>
        <a:buSzPct val="100000"/>
        <a:buFont typeface="Arial" pitchFamily="34" charset="0"/>
        <a:buChar char="▪"/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l" defTabSz="6858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l" defTabSz="6858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1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lang="ko-KR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lang="ko-KR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uM7ETQ881A&amp;feature=youtu.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0384" y="2918048"/>
            <a:ext cx="7203233" cy="17388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 프로세서</a:t>
            </a:r>
            <a: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ko-KR" altLang="en-US" sz="4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 sz="2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2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0384" y="5388590"/>
            <a:ext cx="7203233" cy="5527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2014136127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최선문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2016136083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유연휘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2014136062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배민천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2016136072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양지우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Proposal1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1067839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전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783330" cy="400119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</a:t>
            </a: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>
          <a:xfrm>
            <a:off x="4764914" y="1781693"/>
            <a:ext cx="3783330" cy="40011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밝기 단계 조절 기능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태양광을 이용한 자동 충전 기능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9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Proposal1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3051810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교수님의 피드백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태양광 패널 출력 세기 고려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   -&gt;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다른 충전 방식</a:t>
            </a:r>
            <a:r>
              <a:rPr lang="ko-KR" altLang="en-US" sz="13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고려</a:t>
            </a:r>
            <a:endParaRPr lang="en-US" altLang="ko-KR" sz="1350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 추가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4765618" y="1302327"/>
            <a:ext cx="1474470" cy="382387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사항</a:t>
            </a:r>
            <a:endParaRPr lang="ko-KR" altLang="en-US" sz="1700" b="1" dirty="0"/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4825875" y="1759530"/>
            <a:ext cx="3429000" cy="400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1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34541" algn="l" defTabSz="6858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37160" algn="l" defTabSz="6858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34541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37160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34541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34541" algn="l" defTabSz="685800" rtl="0" eaLnBrk="1" latin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노랑 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–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청록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주황 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–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파랑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377190" indent="-342900"/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충전 방식 변경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 사용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320040" indent="-285750"/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5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Proposal2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1067839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전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색상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 err="1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그라데이션으로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표현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빛의 밝기 조절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변화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배터리를 이용한 무선 사용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케이블을 이용한 충전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idx="1"/>
          </p:nvPr>
        </p:nvSpPr>
        <p:spPr>
          <a:xfrm>
            <a:off x="4762147" y="1307870"/>
            <a:ext cx="2009948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교수님의 피드백</a:t>
            </a:r>
            <a:endParaRPr lang="ko-KR" altLang="en-US" sz="1700" b="1" dirty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4"/>
          </p:nvPr>
        </p:nvSpPr>
        <p:spPr>
          <a:xfrm>
            <a:off x="4881994" y="1790008"/>
            <a:ext cx="3429000" cy="4001194"/>
          </a:xfrm>
        </p:spPr>
        <p:txBody>
          <a:bodyPr/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수정할 만한 피드백 없었음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</a:t>
            </a:r>
          </a:p>
          <a:p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             그대로 진행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868780" y="2333106"/>
            <a:ext cx="532015" cy="604058"/>
          </a:xfrm>
          <a:prstGeom prst="downArrow">
            <a:avLst/>
          </a:prstGeom>
          <a:solidFill>
            <a:srgbClr val="FF99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중간발표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1067839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전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색상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2"/>
            <a:r>
              <a:rPr lang="ko-KR" altLang="en-US" sz="1350" dirty="0" err="1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그라데이션으로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</a:t>
            </a:r>
            <a:r>
              <a:rPr lang="ko-KR" altLang="en-US" sz="13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표현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>
          <a:xfrm>
            <a:off x="4759372" y="1781695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sz="13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빛의 밝기 조절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변화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배터리를 이용한 무선 사용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케이블을 이용한 충전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560175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 변경 사항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중간발표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71550" y="1307870"/>
            <a:ext cx="1982239" cy="382386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교수님의 피드백</a:t>
            </a:r>
            <a:endParaRPr lang="ko-KR" altLang="en-US" sz="1700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971550" y="1790007"/>
            <a:ext cx="3429000" cy="400119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중간 온도 조절 기능 추가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중간 온도일 시 발광하는 색상 변경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기존의 흰색에서 사용자가 선호하는 색으로 변경 고려</a:t>
            </a:r>
            <a:endParaRPr lang="en-US" altLang="ko-KR" sz="1500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4743450" y="1285701"/>
            <a:ext cx="1158586" cy="382387"/>
          </a:xfrm>
        </p:spPr>
        <p:txBody>
          <a:bodyPr>
            <a:normAutofit/>
          </a:bodyPr>
          <a:lstStyle/>
          <a:p>
            <a:r>
              <a:rPr lang="ko-KR" altLang="en-US" sz="1700" b="1" dirty="0" smtClean="0"/>
              <a:t>변경 사항</a:t>
            </a:r>
            <a:endParaRPr lang="ko-KR" altLang="en-US" sz="1700" b="1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4743450" y="1729046"/>
            <a:ext cx="3429000" cy="4001194"/>
          </a:xfrm>
        </p:spPr>
        <p:txBody>
          <a:bodyPr/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변동 사항 없음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업을 하려면 추가 모듈 필요</a:t>
            </a:r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lvl="1"/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일정 상 </a:t>
            </a:r>
            <a:r>
              <a:rPr lang="ko-KR" altLang="en-US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업 포기</a:t>
            </a:r>
            <a:endParaRPr lang="ko-KR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0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최종 </a:t>
            </a:r>
            <a:r>
              <a:rPr lang="ko-KR" altLang="en-US" sz="4950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8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4.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최종 </a:t>
            </a:r>
            <a:r>
              <a:rPr lang="ko-KR" altLang="en-US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971550" y="1855320"/>
            <a:ext cx="3429000" cy="328748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핵심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온도에 따른 색상 변화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추울 때</a:t>
            </a:r>
            <a:r>
              <a:rPr lang="en-US" altLang="ko-KR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5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따뜻한 계열의 색상</a:t>
            </a:r>
            <a:endParaRPr lang="en-US" alt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더울 때</a:t>
            </a:r>
            <a:r>
              <a:rPr lang="en-US" altLang="ko-KR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, </a:t>
            </a: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시원한 계열의 색상</a:t>
            </a:r>
            <a:endParaRPr lang="en-US" altLang="ko-KR" sz="1500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548640" lvl="1" indent="-342900">
              <a:buFont typeface="+mj-lt"/>
              <a:buAutoNum type="arabicPeriod"/>
            </a:pPr>
            <a:r>
              <a:rPr lang="ko-KR" altLang="en-US" sz="1500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그라데이션으로</a:t>
            </a:r>
            <a:r>
              <a:rPr lang="ko-KR" altLang="en-US" sz="15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표현</a:t>
            </a:r>
            <a:endParaRPr lang="ko-KR" sz="15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4"/>
          </p:nvPr>
        </p:nvSpPr>
        <p:spPr>
          <a:xfrm>
            <a:off x="4743450" y="1829120"/>
            <a:ext cx="3429000" cy="3287487"/>
          </a:xfrm>
        </p:spPr>
        <p:txBody>
          <a:bodyPr/>
          <a:lstStyle/>
          <a:p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보조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터치를 이용한 조작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빛의 밝기 조절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색상 변화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배터리를 이용한 무선 사용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600075" lvl="2" indent="-257175">
              <a:buFont typeface="+mj-lt"/>
              <a:buAutoNum type="arabicPeriod"/>
            </a:pP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마이크로 </a:t>
            </a:r>
            <a:r>
              <a:rPr lang="en-US" altLang="ko-KR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ko-KR" altLang="en-US" sz="13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핀 케이블을 이용한 충전</a:t>
            </a:r>
            <a:endParaRPr lang="en-US" altLang="ko-KR" sz="13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pPr marL="428625" lvl="1" indent="-257175">
              <a:buFont typeface="+mj-lt"/>
              <a:buAutoNum type="arabicPeriod"/>
            </a:pP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배터리 잔량 표시 기능</a:t>
            </a:r>
            <a:endParaRPr lang="en-US" alt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56690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부품 목록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3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품 목록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aphicFrame>
        <p:nvGraphicFramePr>
          <p:cNvPr id="6" name="내용 개체 틀 4" descr="열이 3개, 행이 4개인 예제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3177902"/>
              </p:ext>
            </p:extLst>
          </p:nvPr>
        </p:nvGraphicFramePr>
        <p:xfrm>
          <a:off x="1870616" y="1820141"/>
          <a:ext cx="5402769" cy="31306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0175"/>
                <a:gridCol w="621671"/>
                <a:gridCol w="1800923"/>
              </a:tblGrid>
              <a:tr h="48006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부품 종류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사용 </a:t>
                      </a:r>
                      <a:r>
                        <a:rPr lang="ko-KR" altLang="en-US" sz="1400" dirty="0" err="1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갯수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가격</a:t>
                      </a:r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원</a:t>
                      </a:r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)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78995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Solar Cell Self-Charging Shield 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20,000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81702">
                <a:tc>
                  <a:txBody>
                    <a:bodyPr/>
                    <a:lstStyle/>
                    <a:p>
                      <a:r>
                        <a:rPr lang="en-US" altLang="ko-KR" sz="15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RGB Color Pixels </a:t>
                      </a:r>
                      <a:endParaRPr lang="ko-KR" sz="15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10,900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444867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Lithium Polymer Battery 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5,800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463821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Temperature Sensor Module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1,600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51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RGB</a:t>
                      </a:r>
                      <a:r>
                        <a:rPr lang="en-US" altLang="ko-KR" sz="1400" b="1" baseline="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 LED Module</a:t>
                      </a:r>
                      <a:endParaRPr lang="ko-KR" altLang="ko-KR" sz="1400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1,200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332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Touch Sensor </a:t>
                      </a:r>
                      <a:endParaRPr lang="ko-KR" altLang="ko-KR" sz="1400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2,400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  <a:tr h="281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총액</a:t>
                      </a:r>
                      <a:endParaRPr lang="ko-KR" altLang="ko-KR" sz="1400" b="1" dirty="0" smtClean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Microsoft NeoGothic" panose="020B0402040204020203" pitchFamily="50" charset="-127"/>
                          <a:ea typeface="Microsoft NeoGothic" panose="020B0402040204020203" pitchFamily="50" charset="-127"/>
                        </a:rPr>
                        <a:t>41,900</a:t>
                      </a:r>
                      <a:endParaRPr lang="ko-KR" sz="1400" dirty="0">
                        <a:latin typeface="Microsoft NeoGothic" panose="020B0402040204020203" pitchFamily="50" charset="-127"/>
                        <a:ea typeface="Microsoft NeoGothic" panose="020B0402040204020203" pitchFamily="50" charset="-127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78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71" y="2084471"/>
            <a:ext cx="6180019" cy="1722097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감사합니다</a:t>
            </a:r>
            <a:endParaRPr lang="en-US" sz="72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13878" y="-30512"/>
            <a:ext cx="7030122" cy="6845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54151" y="1240655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Index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88916" y="1332400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</a:t>
            </a:r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1206" y="2197460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altLang="en-US" sz="2000" dirty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2290" y="3117931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3. </a:t>
            </a:r>
            <a:r>
              <a:rPr lang="ko-KR" altLang="en-US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 변경 사항</a:t>
            </a:r>
            <a:endParaRPr lang="ko-KR" altLang="en-US" sz="2000" dirty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6748" y="4010689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4. </a:t>
            </a:r>
            <a:r>
              <a:rPr lang="ko-KR" altLang="en-US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최종 </a:t>
            </a:r>
            <a:r>
              <a:rPr lang="ko-KR" altLang="en-US" sz="2000" dirty="0" err="1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스펙</a:t>
            </a:r>
            <a:endParaRPr lang="en-US" altLang="ko-KR" sz="2000" dirty="0" smtClean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5062" y="4911240"/>
            <a:ext cx="512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5</a:t>
            </a:r>
            <a:r>
              <a:rPr lang="en-US" altLang="ko-KR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sz="2000" dirty="0" smtClean="0">
                <a:solidFill>
                  <a:schemeClr val="bg2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부품 목록</a:t>
            </a:r>
            <a:endParaRPr lang="en-US" altLang="ko-KR" sz="2000" dirty="0" smtClean="0">
              <a:solidFill>
                <a:schemeClr val="bg2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8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2063034" y="1413755"/>
            <a:ext cx="5020399" cy="2894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1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주변 </a:t>
            </a:r>
            <a:r>
              <a:rPr lang="ko-KR" altLang="en-US" sz="210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온도에 </a:t>
            </a:r>
            <a:r>
              <a:rPr lang="ko-KR" altLang="en-US" sz="2100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따라 색상이 변화하는 </a:t>
            </a:r>
            <a:r>
              <a:rPr lang="ko-KR" altLang="en-US" sz="2100" dirty="0" err="1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무드등</a:t>
            </a:r>
            <a:endParaRPr lang="ko-KR" altLang="en-US" sz="210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09" y="2399606"/>
            <a:ext cx="2911883" cy="2660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78" y="2399606"/>
            <a:ext cx="2865466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1.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소개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https://www.youtube.com/watch?v=NuM7ETQ881A&amp;feature=youtu.be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59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8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67391" y="1212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3802" y="3170447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Solar Shield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021613" y="2976932"/>
            <a:ext cx="2693856" cy="923330"/>
            <a:chOff x="4021613" y="2976932"/>
            <a:chExt cx="2693856" cy="923330"/>
          </a:xfrm>
        </p:grpSpPr>
        <p:cxnSp>
          <p:nvCxnSpPr>
            <p:cNvPr id="46" name="직선 연결선 45"/>
            <p:cNvCxnSpPr>
              <a:stCxn id="45" idx="3"/>
              <a:endCxn id="47" idx="1"/>
            </p:cNvCxnSpPr>
            <p:nvPr/>
          </p:nvCxnSpPr>
          <p:spPr>
            <a:xfrm>
              <a:off x="4021613" y="3433553"/>
              <a:ext cx="1752573" cy="504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74186" y="2976932"/>
              <a:ext cx="9412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Power</a:t>
              </a:r>
            </a:p>
            <a:p>
              <a:r>
                <a:rPr lang="en-US" altLang="ko-KR" dirty="0" smtClean="0"/>
                <a:t>Boost</a:t>
              </a:r>
            </a:p>
            <a:p>
              <a:r>
                <a:rPr lang="en-US" altLang="ko-KR" dirty="0" smtClean="0"/>
                <a:t>Charge</a:t>
              </a: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2123801" y="2611405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LiPo</a:t>
            </a:r>
            <a:r>
              <a:rPr lang="en-US" altLang="ko-KR" b="1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Battery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3802" y="3729489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ATMega</a:t>
            </a:r>
            <a:endParaRPr lang="ko-KR" altLang="en-US" b="1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21613" y="3807929"/>
            <a:ext cx="3069772" cy="369332"/>
            <a:chOff x="4021613" y="3807929"/>
            <a:chExt cx="3069772" cy="369332"/>
          </a:xfrm>
        </p:grpSpPr>
        <p:cxnSp>
          <p:nvCxnSpPr>
            <p:cNvPr id="55" name="직선 연결선 54"/>
            <p:cNvCxnSpPr>
              <a:stCxn id="54" idx="3"/>
              <a:endCxn id="56" idx="1"/>
            </p:cNvCxnSpPr>
            <p:nvPr/>
          </p:nvCxnSpPr>
          <p:spPr>
            <a:xfrm>
              <a:off x="4021613" y="3992595"/>
              <a:ext cx="174376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765381" y="380792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Processing</a:t>
              </a:r>
            </a:p>
          </p:txBody>
        </p:sp>
      </p:grpSp>
      <p:cxnSp>
        <p:nvCxnSpPr>
          <p:cNvPr id="60" name="구부러진 연결선 59"/>
          <p:cNvCxnSpPr>
            <a:stCxn id="50" idx="1"/>
            <a:endCxn id="45" idx="1"/>
          </p:cNvCxnSpPr>
          <p:nvPr/>
        </p:nvCxnSpPr>
        <p:spPr>
          <a:xfrm rot="10800000" flipH="1" flipV="1">
            <a:off x="2123800" y="2874511"/>
            <a:ext cx="1" cy="55904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45" idx="3"/>
            <a:endCxn id="50" idx="3"/>
          </p:cNvCxnSpPr>
          <p:nvPr/>
        </p:nvCxnSpPr>
        <p:spPr>
          <a:xfrm flipH="1" flipV="1">
            <a:off x="4021612" y="2874511"/>
            <a:ext cx="1" cy="559042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187145" y="3269377"/>
            <a:ext cx="1936657" cy="719532"/>
            <a:chOff x="187145" y="3269377"/>
            <a:chExt cx="1936657" cy="719532"/>
          </a:xfrm>
        </p:grpSpPr>
        <p:grpSp>
          <p:nvGrpSpPr>
            <p:cNvPr id="69" name="그룹 68"/>
            <p:cNvGrpSpPr/>
            <p:nvPr/>
          </p:nvGrpSpPr>
          <p:grpSpPr>
            <a:xfrm>
              <a:off x="187145" y="3433553"/>
              <a:ext cx="1936657" cy="555356"/>
              <a:chOff x="187145" y="3433553"/>
              <a:chExt cx="1936657" cy="555356"/>
            </a:xfrm>
          </p:grpSpPr>
          <p:cxnSp>
            <p:nvCxnSpPr>
              <p:cNvPr id="63" name="구부러진 연결선 62"/>
              <p:cNvCxnSpPr>
                <a:endCxn id="45" idx="1"/>
              </p:cNvCxnSpPr>
              <p:nvPr/>
            </p:nvCxnSpPr>
            <p:spPr>
              <a:xfrm flipV="1">
                <a:off x="576799" y="3433553"/>
                <a:ext cx="1547003" cy="374376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145" y="3620741"/>
                <a:ext cx="368168" cy="368168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697714" y="3269377"/>
              <a:ext cx="1143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Micro 5pin Cable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79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4021613" y="878638"/>
            <a:ext cx="4515656" cy="4952826"/>
            <a:chOff x="4021613" y="921763"/>
            <a:chExt cx="4515656" cy="46652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767526" y="1291095"/>
              <a:ext cx="3769743" cy="429595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rgbClr val="2D2E2D"/>
                </a:solidFill>
              </a:endParaRPr>
            </a:p>
          </p:txBody>
        </p:sp>
        <p:cxnSp>
          <p:nvCxnSpPr>
            <p:cNvPr id="3" name="직선 화살표 연결선 2"/>
            <p:cNvCxnSpPr>
              <a:stCxn id="45" idx="3"/>
            </p:cNvCxnSpPr>
            <p:nvPr/>
          </p:nvCxnSpPr>
          <p:spPr>
            <a:xfrm>
              <a:off x="4021613" y="3328351"/>
              <a:ext cx="7459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226405" y="3125881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VCC</a:t>
              </a:r>
              <a:endParaRPr lang="ko-KR" altLang="en-US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4897" y="921763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Bread Board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67391" y="1212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62592" y="558190"/>
            <a:ext cx="2151212" cy="549488"/>
          </a:xfrm>
        </p:spPr>
        <p:txBody>
          <a:bodyPr/>
          <a:lstStyle/>
          <a:p>
            <a:r>
              <a:rPr lang="en-US" altLang="ko-KR" dirty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2</a:t>
            </a:r>
            <a:r>
              <a:rPr lang="en-US" altLang="ko-KR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. </a:t>
            </a:r>
            <a:r>
              <a:rPr lang="ko-KR" altLang="en-US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제품 구성도</a:t>
            </a:r>
            <a:endParaRPr lang="ko-KR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3802" y="3170447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Solar Shield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23801" y="2611405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LiPo</a:t>
            </a:r>
            <a:r>
              <a:rPr lang="en-US" altLang="ko-KR" b="1" dirty="0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 Battery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3802" y="3729489"/>
            <a:ext cx="1897811" cy="526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ATMega</a:t>
            </a:r>
            <a:endParaRPr lang="ko-KR" altLang="en-US" b="1" dirty="0">
              <a:solidFill>
                <a:srgbClr val="2D2E2D"/>
              </a:solidFill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91507" y="1395781"/>
            <a:ext cx="2691441" cy="1819280"/>
            <a:chOff x="5400133" y="1395781"/>
            <a:chExt cx="2691441" cy="181928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400133" y="1395781"/>
              <a:ext cx="2691441" cy="18192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779693" y="2543378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Neopixel</a:t>
              </a:r>
              <a:endParaRPr lang="ko-KR" altLang="en-US" b="1" dirty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82566" y="1917953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RGB LED</a:t>
              </a:r>
              <a:endParaRPr lang="ko-KR" altLang="en-US" b="1" dirty="0">
                <a:solidFill>
                  <a:srgbClr val="2D2E2D"/>
                </a:solidFill>
                <a:latin typeface="Microsoft NeoGothic" panose="020B0402040204020203" pitchFamily="50" charset="-127"/>
                <a:ea typeface="Microsoft NeoGothic" panose="020B0402040204020203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384783" y="3282396"/>
            <a:ext cx="2689539" cy="2403866"/>
            <a:chOff x="5384783" y="3282396"/>
            <a:chExt cx="2689539" cy="240386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384783" y="3282396"/>
              <a:ext cx="2689539" cy="24038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779068" y="3762583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Temper Sensor</a:t>
              </a: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779693" y="4297421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Touch Sensor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779068" y="4828177"/>
              <a:ext cx="1897811" cy="5262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2D2E2D"/>
                  </a:solidFill>
                  <a:latin typeface="Microsoft NeoGothic" panose="020B0402040204020203" pitchFamily="50" charset="-127"/>
                  <a:ea typeface="Microsoft NeoGothic" panose="020B0402040204020203" pitchFamily="50" charset="-127"/>
                </a:rPr>
                <a:t>Touch Sensor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021613" y="3684313"/>
            <a:ext cx="1757455" cy="369332"/>
            <a:chOff x="4021613" y="3684313"/>
            <a:chExt cx="1757455" cy="369332"/>
          </a:xfrm>
        </p:grpSpPr>
        <p:cxnSp>
          <p:nvCxnSpPr>
            <p:cNvPr id="48" name="직선 화살표 연결선 47"/>
            <p:cNvCxnSpPr>
              <a:stCxn id="35" idx="1"/>
              <a:endCxn id="54" idx="3"/>
            </p:cNvCxnSpPr>
            <p:nvPr/>
          </p:nvCxnSpPr>
          <p:spPr>
            <a:xfrm flipH="1" flipV="1">
              <a:off x="4021613" y="3992595"/>
              <a:ext cx="1757455" cy="330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45132" y="368431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Serial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21613" y="3992595"/>
            <a:ext cx="1758080" cy="1098688"/>
            <a:chOff x="4021613" y="3992595"/>
            <a:chExt cx="1758080" cy="1098688"/>
          </a:xfrm>
        </p:grpSpPr>
        <p:cxnSp>
          <p:nvCxnSpPr>
            <p:cNvPr id="11" name="직선 화살표 연결선 10"/>
            <p:cNvCxnSpPr>
              <a:stCxn id="34" idx="1"/>
              <a:endCxn id="54" idx="3"/>
            </p:cNvCxnSpPr>
            <p:nvPr/>
          </p:nvCxnSpPr>
          <p:spPr>
            <a:xfrm flipH="1" flipV="1">
              <a:off x="4021613" y="3992595"/>
              <a:ext cx="1757455" cy="10986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3" idx="1"/>
              <a:endCxn id="54" idx="3"/>
            </p:cNvCxnSpPr>
            <p:nvPr/>
          </p:nvCxnSpPr>
          <p:spPr>
            <a:xfrm flipH="1" flipV="1">
              <a:off x="4021613" y="3992595"/>
              <a:ext cx="1758080" cy="56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69812" y="458108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Interrupt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5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539" y="2156237"/>
            <a:ext cx="6180019" cy="1355841"/>
          </a:xfrm>
        </p:spPr>
        <p:txBody>
          <a:bodyPr>
            <a:normAutofit/>
          </a:bodyPr>
          <a:lstStyle/>
          <a:p>
            <a:pPr algn="ctr"/>
            <a:r>
              <a:rPr lang="ko-KR" altLang="en-US" sz="4950" dirty="0" smtClean="0">
                <a:latin typeface="Microsoft NeoGothic" panose="020B0402040204020203" pitchFamily="50" charset="-127"/>
                <a:ea typeface="Microsoft NeoGothic" panose="020B0402040204020203" pitchFamily="50" charset="-127"/>
              </a:rPr>
              <a:t>기능 변경 사항</a:t>
            </a:r>
            <a:endParaRPr lang="en-US" sz="4950" dirty="0">
              <a:latin typeface="Microsoft NeoGothic" panose="020B0402040204020203" pitchFamily="50" charset="-127"/>
              <a:ea typeface="Microsoft NeoGothic" panose="020B04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7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9c1fb53-399a-4d91-bfc2-0a118990ebe4" xsi:nil="true"/>
    <AssetExpire xmlns="49c1fb53-399a-4d91-bfc2-0a118990ebe4">2029-01-01T08:00:00+00:00</AssetExpire>
    <CampaignTagsTaxHTField0 xmlns="49c1fb53-399a-4d91-bfc2-0a118990ebe4">
      <Terms xmlns="http://schemas.microsoft.com/office/infopath/2007/PartnerControls"/>
    </CampaignTagsTaxHTField0>
    <IntlLangReviewDate xmlns="49c1fb53-399a-4d91-bfc2-0a118990ebe4" xsi:nil="true"/>
    <TPFriendlyName xmlns="49c1fb53-399a-4d91-bfc2-0a118990ebe4" xsi:nil="true"/>
    <IntlLangReview xmlns="49c1fb53-399a-4d91-bfc2-0a118990ebe4">false</IntlLangReview>
    <LocLastLocAttemptVersionLookup xmlns="49c1fb53-399a-4d91-bfc2-0a118990ebe4">847684</LocLastLocAttemptVersionLookup>
    <PolicheckWords xmlns="49c1fb53-399a-4d91-bfc2-0a118990ebe4" xsi:nil="true"/>
    <SubmitterId xmlns="49c1fb53-399a-4d91-bfc2-0a118990ebe4" xsi:nil="true"/>
    <AcquiredFrom xmlns="49c1fb53-399a-4d91-bfc2-0a118990ebe4">Internal MS</AcquiredFrom>
    <EditorialStatus xmlns="49c1fb53-399a-4d91-bfc2-0a118990ebe4">Complete</EditorialStatus>
    <Markets xmlns="49c1fb53-399a-4d91-bfc2-0a118990ebe4"/>
    <OriginAsset xmlns="49c1fb53-399a-4d91-bfc2-0a118990ebe4" xsi:nil="true"/>
    <AssetStart xmlns="49c1fb53-399a-4d91-bfc2-0a118990ebe4">2012-07-18T04:03:00+00:00</AssetStart>
    <FriendlyTitle xmlns="49c1fb53-399a-4d91-bfc2-0a118990ebe4" xsi:nil="true"/>
    <MarketSpecific xmlns="49c1fb53-399a-4d91-bfc2-0a118990ebe4">false</MarketSpecific>
    <TPNamespace xmlns="49c1fb53-399a-4d91-bfc2-0a118990ebe4" xsi:nil="true"/>
    <PublishStatusLookup xmlns="49c1fb53-399a-4d91-bfc2-0a118990ebe4">
      <Value>471160</Value>
    </PublishStatusLookup>
    <APAuthor xmlns="49c1fb53-399a-4d91-bfc2-0a118990ebe4">
      <UserInfo>
        <DisplayName>REDMOND\kristaa</DisplayName>
        <AccountId>136</AccountId>
        <AccountType/>
      </UserInfo>
    </APAuthor>
    <TPCommandLine xmlns="49c1fb53-399a-4d91-bfc2-0a118990ebe4" xsi:nil="true"/>
    <IntlLangReviewer xmlns="49c1fb53-399a-4d91-bfc2-0a118990ebe4" xsi:nil="true"/>
    <OpenTemplate xmlns="49c1fb53-399a-4d91-bfc2-0a118990ebe4">true</OpenTemplate>
    <CSXSubmissionDate xmlns="49c1fb53-399a-4d91-bfc2-0a118990ebe4" xsi:nil="true"/>
    <TaxCatchAll xmlns="49c1fb53-399a-4d91-bfc2-0a118990ebe4"/>
    <Manager xmlns="49c1fb53-399a-4d91-bfc2-0a118990ebe4" xsi:nil="true"/>
    <NumericId xmlns="49c1fb53-399a-4d91-bfc2-0a118990ebe4" xsi:nil="true"/>
    <ParentAssetId xmlns="49c1fb53-399a-4d91-bfc2-0a118990ebe4" xsi:nil="true"/>
    <OriginalSourceMarket xmlns="49c1fb53-399a-4d91-bfc2-0a118990ebe4">english</OriginalSourceMarket>
    <ApprovalStatus xmlns="49c1fb53-399a-4d91-bfc2-0a118990ebe4">InProgress</ApprovalStatus>
    <TPComponent xmlns="49c1fb53-399a-4d91-bfc2-0a118990ebe4" xsi:nil="true"/>
    <EditorialTags xmlns="49c1fb53-399a-4d91-bfc2-0a118990ebe4" xsi:nil="true"/>
    <TPExecutable xmlns="49c1fb53-399a-4d91-bfc2-0a118990ebe4" xsi:nil="true"/>
    <TPLaunchHelpLink xmlns="49c1fb53-399a-4d91-bfc2-0a118990ebe4" xsi:nil="true"/>
    <LocComments xmlns="49c1fb53-399a-4d91-bfc2-0a118990ebe4" xsi:nil="true"/>
    <LocRecommendedHandoff xmlns="49c1fb53-399a-4d91-bfc2-0a118990ebe4" xsi:nil="true"/>
    <SourceTitle xmlns="49c1fb53-399a-4d91-bfc2-0a118990ebe4" xsi:nil="true"/>
    <CSXUpdate xmlns="49c1fb53-399a-4d91-bfc2-0a118990ebe4">false</CSXUpdate>
    <IntlLocPriority xmlns="49c1fb53-399a-4d91-bfc2-0a118990ebe4" xsi:nil="true"/>
    <UAProjectedTotalWords xmlns="49c1fb53-399a-4d91-bfc2-0a118990ebe4" xsi:nil="true"/>
    <AssetType xmlns="49c1fb53-399a-4d91-bfc2-0a118990ebe4">TP</AssetType>
    <MachineTranslated xmlns="49c1fb53-399a-4d91-bfc2-0a118990ebe4">false</MachineTranslated>
    <OutputCachingOn xmlns="49c1fb53-399a-4d91-bfc2-0a118990ebe4">false</OutputCachingOn>
    <TemplateStatus xmlns="49c1fb53-399a-4d91-bfc2-0a118990ebe4">Complete</TemplateStatus>
    <IsSearchable xmlns="49c1fb53-399a-4d91-bfc2-0a118990ebe4">true</IsSearchable>
    <ContentItem xmlns="49c1fb53-399a-4d91-bfc2-0a118990ebe4" xsi:nil="true"/>
    <HandoffToMSDN xmlns="49c1fb53-399a-4d91-bfc2-0a118990ebe4" xsi:nil="true"/>
    <ShowIn xmlns="49c1fb53-399a-4d91-bfc2-0a118990ebe4">Show everywhere</ShowIn>
    <ThumbnailAssetId xmlns="49c1fb53-399a-4d91-bfc2-0a118990ebe4" xsi:nil="true"/>
    <UALocComments xmlns="49c1fb53-399a-4d91-bfc2-0a118990ebe4" xsi:nil="true"/>
    <UALocRecommendation xmlns="49c1fb53-399a-4d91-bfc2-0a118990ebe4">Localize</UALocRecommendation>
    <LastModifiedDateTime xmlns="49c1fb53-399a-4d91-bfc2-0a118990ebe4" xsi:nil="true"/>
    <LegacyData xmlns="49c1fb53-399a-4d91-bfc2-0a118990ebe4" xsi:nil="true"/>
    <LocManualTestRequired xmlns="49c1fb53-399a-4d91-bfc2-0a118990ebe4">false</LocManualTestRequired>
    <LocMarketGroupTiers2 xmlns="49c1fb53-399a-4d91-bfc2-0a118990ebe4" xsi:nil="true"/>
    <ClipArtFilename xmlns="49c1fb53-399a-4d91-bfc2-0a118990ebe4" xsi:nil="true"/>
    <TPApplication xmlns="49c1fb53-399a-4d91-bfc2-0a118990ebe4" xsi:nil="true"/>
    <CSXHash xmlns="49c1fb53-399a-4d91-bfc2-0a118990ebe4" xsi:nil="true"/>
    <DirectSourceMarket xmlns="49c1fb53-399a-4d91-bfc2-0a118990ebe4">english</DirectSourceMarket>
    <PrimaryImageGen xmlns="49c1fb53-399a-4d91-bfc2-0a118990ebe4">true</PrimaryImageGen>
    <PlannedPubDate xmlns="49c1fb53-399a-4d91-bfc2-0a118990ebe4" xsi:nil="true"/>
    <CSXSubmissionMarket xmlns="49c1fb53-399a-4d91-bfc2-0a118990ebe4" xsi:nil="true"/>
    <Downloads xmlns="49c1fb53-399a-4d91-bfc2-0a118990ebe4">0</Downloads>
    <ArtSampleDocs xmlns="49c1fb53-399a-4d91-bfc2-0a118990ebe4" xsi:nil="true"/>
    <TrustLevel xmlns="49c1fb53-399a-4d91-bfc2-0a118990ebe4">1 Microsoft Managed Content</TrustLevel>
    <BlockPublish xmlns="49c1fb53-399a-4d91-bfc2-0a118990ebe4">false</BlockPublish>
    <TPLaunchHelpLinkType xmlns="49c1fb53-399a-4d91-bfc2-0a118990ebe4">Template</TPLaunchHelpLinkType>
    <LocalizationTagsTaxHTField0 xmlns="49c1fb53-399a-4d91-bfc2-0a118990ebe4">
      <Terms xmlns="http://schemas.microsoft.com/office/infopath/2007/PartnerControls"/>
    </LocalizationTagsTaxHTField0>
    <BusinessGroup xmlns="49c1fb53-399a-4d91-bfc2-0a118990ebe4" xsi:nil="true"/>
    <Providers xmlns="49c1fb53-399a-4d91-bfc2-0a118990ebe4" xsi:nil="true"/>
    <TemplateTemplateType xmlns="49c1fb53-399a-4d91-bfc2-0a118990ebe4">PowerPoint Presentation Template</TemplateTemplateType>
    <TimesCloned xmlns="49c1fb53-399a-4d91-bfc2-0a118990ebe4" xsi:nil="true"/>
    <TPAppVersion xmlns="49c1fb53-399a-4d91-bfc2-0a118990ebe4" xsi:nil="true"/>
    <VoteCount xmlns="49c1fb53-399a-4d91-bfc2-0a118990ebe4" xsi:nil="true"/>
    <AverageRating xmlns="49c1fb53-399a-4d91-bfc2-0a118990ebe4" xsi:nil="true"/>
    <FeatureTagsTaxHTField0 xmlns="49c1fb53-399a-4d91-bfc2-0a118990ebe4">
      <Terms xmlns="http://schemas.microsoft.com/office/infopath/2007/PartnerControls"/>
    </FeatureTagsTaxHTField0>
    <Provider xmlns="49c1fb53-399a-4d91-bfc2-0a118990ebe4" xsi:nil="true"/>
    <UACurrentWords xmlns="49c1fb53-399a-4d91-bfc2-0a118990ebe4" xsi:nil="true"/>
    <AssetId xmlns="49c1fb53-399a-4d91-bfc2-0a118990ebe4">TP103031012</AssetId>
    <TPClientViewer xmlns="49c1fb53-399a-4d91-bfc2-0a118990ebe4" xsi:nil="true"/>
    <DSATActionTaken xmlns="49c1fb53-399a-4d91-bfc2-0a118990ebe4" xsi:nil="true"/>
    <APEditor xmlns="49c1fb53-399a-4d91-bfc2-0a118990ebe4">
      <UserInfo>
        <DisplayName/>
        <AccountId xsi:nil="true"/>
        <AccountType/>
      </UserInfo>
    </APEditor>
    <TPInstallLocation xmlns="49c1fb53-399a-4d91-bfc2-0a118990ebe4" xsi:nil="true"/>
    <OOCacheId xmlns="49c1fb53-399a-4d91-bfc2-0a118990ebe4" xsi:nil="true"/>
    <IsDeleted xmlns="49c1fb53-399a-4d91-bfc2-0a118990ebe4">false</IsDeleted>
    <PublishTargets xmlns="49c1fb53-399a-4d91-bfc2-0a118990ebe4">OfficeOnlineVNext</PublishTargets>
    <ApprovalLog xmlns="49c1fb53-399a-4d91-bfc2-0a118990ebe4" xsi:nil="true"/>
    <BugNumber xmlns="49c1fb53-399a-4d91-bfc2-0a118990ebe4" xsi:nil="true"/>
    <CrawlForDependencies xmlns="49c1fb53-399a-4d91-bfc2-0a118990ebe4">false</CrawlForDependencies>
    <InternalTagsTaxHTField0 xmlns="49c1fb53-399a-4d91-bfc2-0a118990ebe4">
      <Terms xmlns="http://schemas.microsoft.com/office/infopath/2007/PartnerControls"/>
    </InternalTagsTaxHTField0>
    <LastHandOff xmlns="49c1fb53-399a-4d91-bfc2-0a118990ebe4" xsi:nil="true"/>
    <Milestone xmlns="49c1fb53-399a-4d91-bfc2-0a118990ebe4" xsi:nil="true"/>
    <OriginalRelease xmlns="49c1fb53-399a-4d91-bfc2-0a118990ebe4">15</OriginalRelease>
    <RecommendationsModifier xmlns="49c1fb53-399a-4d91-bfc2-0a118990ebe4" xsi:nil="true"/>
    <ScenarioTagsTaxHTField0 xmlns="49c1fb53-399a-4d91-bfc2-0a118990ebe4">
      <Terms xmlns="http://schemas.microsoft.com/office/infopath/2007/PartnerControls"/>
    </ScenarioTagsTaxHTField0>
    <UANotes xmlns="49c1fb53-399a-4d91-bfc2-0a118990ebe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57" ma:contentTypeDescription="Create a new document." ma:contentTypeScope="" ma:versionID="fb68b574494ff423512a6d157fda585d">
  <xsd:schema xmlns:xsd="http://www.w3.org/2001/XMLSchema" xmlns:xs="http://www.w3.org/2001/XMLSchema" xmlns:p="http://schemas.microsoft.com/office/2006/metadata/properties" xmlns:ns2="49c1fb53-399a-4d91-bfc2-0a118990ebe4" targetNamespace="http://schemas.microsoft.com/office/2006/metadata/properties" ma:root="true" ma:fieldsID="0c909fc9147f5cd72e5e5bce45a50b95" ns2:_="">
    <xsd:import namespace="49c1fb53-399a-4d91-bfc2-0a118990ebe4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1fb53-399a-4d91-bfc2-0a118990ebe4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46eace49-6800-49f1-a64f-ebba43398223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998FE1E4-65AF-4644-A335-DDF948C303E5}" ma:internalName="CSXSubmissionMarket" ma:readOnly="false" ma:showField="MarketName" ma:web="49c1fb53-399a-4d91-bfc2-0a118990ebe4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f9e05721-622c-44cb-9266-41f3c0e6162c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9DE6945-A8C8-4B02-AD64-E66D49B13DD1}" ma:internalName="InProjectListLookup" ma:readOnly="true" ma:showField="InProjectLis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085c3879-e14f-4ad1-98de-c23ee0a5169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9DE6945-A8C8-4B02-AD64-E66D49B13DD1}" ma:internalName="LastCompleteVersionLookup" ma:readOnly="true" ma:showField="LastComplete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9DE6945-A8C8-4B02-AD64-E66D49B13DD1}" ma:internalName="LastPreviewErrorLookup" ma:readOnly="true" ma:showField="LastPreview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9DE6945-A8C8-4B02-AD64-E66D49B13DD1}" ma:internalName="LastPreviewResultLookup" ma:readOnly="true" ma:showField="LastPreview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9DE6945-A8C8-4B02-AD64-E66D49B13DD1}" ma:internalName="LastPreviewAttemptDateLookup" ma:readOnly="true" ma:showField="LastPreview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9DE6945-A8C8-4B02-AD64-E66D49B13DD1}" ma:internalName="LastPreviewedByLookup" ma:readOnly="true" ma:showField="LastPreview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9DE6945-A8C8-4B02-AD64-E66D49B13DD1}" ma:internalName="LastPreviewTimeLookup" ma:readOnly="true" ma:showField="LastPreview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9DE6945-A8C8-4B02-AD64-E66D49B13DD1}" ma:internalName="LastPreviewVersionLookup" ma:readOnly="true" ma:showField="LastPreview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9DE6945-A8C8-4B02-AD64-E66D49B13DD1}" ma:internalName="LastPublishErrorLookup" ma:readOnly="true" ma:showField="LastPublishError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9DE6945-A8C8-4B02-AD64-E66D49B13DD1}" ma:internalName="LastPublishResultLookup" ma:readOnly="true" ma:showField="LastPublishResult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9DE6945-A8C8-4B02-AD64-E66D49B13DD1}" ma:internalName="LastPublishAttemptDateLookup" ma:readOnly="true" ma:showField="LastPublishAttemptDat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9DE6945-A8C8-4B02-AD64-E66D49B13DD1}" ma:internalName="LastPublishedByLookup" ma:readOnly="true" ma:showField="LastPublishedBy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9DE6945-A8C8-4B02-AD64-E66D49B13DD1}" ma:internalName="LastPublishTimeLookup" ma:readOnly="true" ma:showField="LastPublishTi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9DE6945-A8C8-4B02-AD64-E66D49B13DD1}" ma:internalName="LastPublishVersionLookup" ma:readOnly="true" ma:showField="LastPublishVersion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0F6EFE92-EA97-47A1-8B41-AB7AAC6F2484}" ma:internalName="LocLastLocAttemptVersionLookup" ma:readOnly="false" ma:showField="LastLocAttemptVersion" ma:web="49c1fb53-399a-4d91-bfc2-0a118990ebe4">
      <xsd:simpleType>
        <xsd:restriction base="dms:Lookup"/>
      </xsd:simpleType>
    </xsd:element>
    <xsd:element name="LocLastLocAttemptVersionTypeLookup" ma:index="72" nillable="true" ma:displayName="Loc Last Loc Attempt Version Type" ma:default="" ma:list="{0F6EFE92-EA97-47A1-8B41-AB7AAC6F2484}" ma:internalName="LocLastLocAttemptVersionTypeLookup" ma:readOnly="true" ma:showField="LastLocAttemptVersionType" ma:web="49c1fb53-399a-4d91-bfc2-0a118990ebe4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0F6EFE92-EA97-47A1-8B41-AB7AAC6F2484}" ma:internalName="LocNewPublishedVersionLookup" ma:readOnly="true" ma:showField="NewPublishedVersion" ma:web="49c1fb53-399a-4d91-bfc2-0a118990ebe4">
      <xsd:simpleType>
        <xsd:restriction base="dms:Lookup"/>
      </xsd:simpleType>
    </xsd:element>
    <xsd:element name="LocOverallHandbackStatusLookup" ma:index="76" nillable="true" ma:displayName="Loc Overall Handback Status" ma:default="" ma:list="{0F6EFE92-EA97-47A1-8B41-AB7AAC6F2484}" ma:internalName="LocOverallHandbackStatusLookup" ma:readOnly="true" ma:showField="OverallHandbackStatus" ma:web="49c1fb53-399a-4d91-bfc2-0a118990ebe4">
      <xsd:simpleType>
        <xsd:restriction base="dms:Lookup"/>
      </xsd:simpleType>
    </xsd:element>
    <xsd:element name="LocOverallLocStatusLookup" ma:index="77" nillable="true" ma:displayName="Loc Overall Localize Status" ma:default="" ma:list="{0F6EFE92-EA97-47A1-8B41-AB7AAC6F2484}" ma:internalName="LocOverallLocStatusLookup" ma:readOnly="true" ma:showField="OverallLocStatus" ma:web="49c1fb53-399a-4d91-bfc2-0a118990ebe4">
      <xsd:simpleType>
        <xsd:restriction base="dms:Lookup"/>
      </xsd:simpleType>
    </xsd:element>
    <xsd:element name="LocOverallPreviewStatusLookup" ma:index="78" nillable="true" ma:displayName="Loc Overall Preview Status" ma:default="" ma:list="{0F6EFE92-EA97-47A1-8B41-AB7AAC6F2484}" ma:internalName="LocOverallPreviewStatusLookup" ma:readOnly="true" ma:showField="OverallPreviewStatus" ma:web="49c1fb53-399a-4d91-bfc2-0a118990ebe4">
      <xsd:simpleType>
        <xsd:restriction base="dms:Lookup"/>
      </xsd:simpleType>
    </xsd:element>
    <xsd:element name="LocOverallPublishStatusLookup" ma:index="79" nillable="true" ma:displayName="Loc Overall Publish Status" ma:default="" ma:list="{0F6EFE92-EA97-47A1-8B41-AB7AAC6F2484}" ma:internalName="LocOverallPublishStatusLookup" ma:readOnly="true" ma:showField="OverallPublishStatus" ma:web="49c1fb53-399a-4d91-bfc2-0a118990ebe4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0F6EFE92-EA97-47A1-8B41-AB7AAC6F2484}" ma:internalName="LocProcessedForHandoffsLookup" ma:readOnly="true" ma:showField="ProcessedForHandoffs" ma:web="49c1fb53-399a-4d91-bfc2-0a118990ebe4">
      <xsd:simpleType>
        <xsd:restriction base="dms:Lookup"/>
      </xsd:simpleType>
    </xsd:element>
    <xsd:element name="LocProcessedForMarketsLookup" ma:index="82" nillable="true" ma:displayName="Loc Processed For Markets" ma:default="" ma:list="{0F6EFE92-EA97-47A1-8B41-AB7AAC6F2484}" ma:internalName="LocProcessedForMarketsLookup" ma:readOnly="true" ma:showField="ProcessedForMarkets" ma:web="49c1fb53-399a-4d91-bfc2-0a118990ebe4">
      <xsd:simpleType>
        <xsd:restriction base="dms:Lookup"/>
      </xsd:simpleType>
    </xsd:element>
    <xsd:element name="LocPublishedDependentAssetsLookup" ma:index="83" nillable="true" ma:displayName="Loc Published Dependent Assets" ma:default="" ma:list="{0F6EFE92-EA97-47A1-8B41-AB7AAC6F2484}" ma:internalName="LocPublishedDependentAssetsLookup" ma:readOnly="true" ma:showField="PublishedDependentAssets" ma:web="49c1fb53-399a-4d91-bfc2-0a118990ebe4">
      <xsd:simpleType>
        <xsd:restriction base="dms:Lookup"/>
      </xsd:simpleType>
    </xsd:element>
    <xsd:element name="LocPublishedLinkedAssetsLookup" ma:index="84" nillable="true" ma:displayName="Loc Published Linked Assets" ma:default="" ma:list="{0F6EFE92-EA97-47A1-8B41-AB7AAC6F2484}" ma:internalName="LocPublishedLinkedAssetsLookup" ma:readOnly="true" ma:showField="PublishedLinkedAssets" ma:web="49c1fb53-399a-4d91-bfc2-0a118990ebe4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6e2371ae-b2bd-4992-837f-63963325355f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998FE1E4-65AF-4644-A335-DDF948C303E5}" ma:internalName="Markets" ma:readOnly="false" ma:showField="MarketName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9DE6945-A8C8-4B02-AD64-E66D49B13DD1}" ma:internalName="NumOfRatingsLookup" ma:readOnly="true" ma:showField="NumOfRating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9DE6945-A8C8-4B02-AD64-E66D49B13DD1}" ma:internalName="PublishStatusLookup" ma:readOnly="false" ma:showField="PublishStatus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502d106f-1a72-436f-9056-09977804f36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eaa5a869-0ce9-45b3-aa27-3f613c45af54}" ma:internalName="TaxCatchAll" ma:showField="CatchAllData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eaa5a869-0ce9-45b3-aa27-3f613c45af54}" ma:internalName="TaxCatchAllLabel" ma:readOnly="true" ma:showField="CatchAllDataLabel" ma:web="49c1fb53-399a-4d91-bfc2-0a118990eb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49c1fb53-399a-4d91-bfc2-0a118990ebe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BF95A-9E72-42DC-B3AD-E4D515EB37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1fb53-399a-4d91-bfc2-0a118990e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454</Words>
  <Application>Microsoft Office PowerPoint</Application>
  <PresentationFormat>화면 슬라이드 쇼(4:3)</PresentationFormat>
  <Paragraphs>153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HY중고딕</vt:lpstr>
      <vt:lpstr>Microsoft NeoGothic</vt:lpstr>
      <vt:lpstr>맑은 고딕</vt:lpstr>
      <vt:lpstr>Arial</vt:lpstr>
      <vt:lpstr>Diamond Grid 16x9</vt:lpstr>
      <vt:lpstr>마이크로 프로세서 3조 팀 프로젝트 보고서</vt:lpstr>
      <vt:lpstr>PowerPoint 프레젠테이션</vt:lpstr>
      <vt:lpstr>제품 소개</vt:lpstr>
      <vt:lpstr>1. 제품 소개</vt:lpstr>
      <vt:lpstr>1. 제품 소개</vt:lpstr>
      <vt:lpstr>제품 구성도</vt:lpstr>
      <vt:lpstr>2. 제품 구성도</vt:lpstr>
      <vt:lpstr>2. 제품 구성도</vt:lpstr>
      <vt:lpstr>기능 변경 사항</vt:lpstr>
      <vt:lpstr>3. 기능 변경 사항 – Proposal1</vt:lpstr>
      <vt:lpstr>3. 기능 변경 사항 – Proposal1</vt:lpstr>
      <vt:lpstr>3. 기능 변경 사항 – Proposal2</vt:lpstr>
      <vt:lpstr>3. 기능 변경 사항 – 중간발표</vt:lpstr>
      <vt:lpstr>3. 기능 변경 사항 – 중간발표</vt:lpstr>
      <vt:lpstr>최종 스펙</vt:lpstr>
      <vt:lpstr>4. 최종 스펙</vt:lpstr>
      <vt:lpstr>부품 목록</vt:lpstr>
      <vt:lpstr>3. 부품 목록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2017-11-01T14:22:51Z</dcterms:created>
  <dcterms:modified xsi:type="dcterms:W3CDTF">2017-12-08T09:38:32Z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0x01010070926BE6910EE541A5C8A9203B4061CC0400C52140320FE295488DD4381964E77F84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