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67" r:id="rId2"/>
    <p:sldId id="314" r:id="rId3"/>
    <p:sldId id="307" r:id="rId4"/>
    <p:sldId id="299" r:id="rId5"/>
    <p:sldId id="324" r:id="rId6"/>
    <p:sldId id="352" r:id="rId7"/>
    <p:sldId id="377" r:id="rId8"/>
    <p:sldId id="351" r:id="rId9"/>
    <p:sldId id="350" r:id="rId10"/>
    <p:sldId id="349" r:id="rId11"/>
    <p:sldId id="347" r:id="rId12"/>
    <p:sldId id="348" r:id="rId13"/>
    <p:sldId id="300" r:id="rId14"/>
    <p:sldId id="304" r:id="rId15"/>
    <p:sldId id="360" r:id="rId16"/>
    <p:sldId id="370" r:id="rId17"/>
    <p:sldId id="371" r:id="rId18"/>
    <p:sldId id="372" r:id="rId19"/>
    <p:sldId id="373" r:id="rId20"/>
    <p:sldId id="374" r:id="rId21"/>
    <p:sldId id="375" r:id="rId22"/>
    <p:sldId id="346" r:id="rId23"/>
    <p:sldId id="3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or, Dr. Mark" initials="ADM" lastIdx="11" clrIdx="0">
    <p:extLst>
      <p:ext uri="{19B8F6BF-5375-455C-9EA6-DF929625EA0E}">
        <p15:presenceInfo xmlns:p15="http://schemas.microsoft.com/office/powerpoint/2012/main" userId="S-1-5-21-4081431932-1880705324-2212345263-27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3842" autoAdjust="0"/>
  </p:normalViewPr>
  <p:slideViewPr>
    <p:cSldViewPr snapToGrid="0">
      <p:cViewPr varScale="1">
        <p:scale>
          <a:sx n="63" d="100"/>
          <a:sy n="63" d="100"/>
        </p:scale>
        <p:origin x="102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Evolution of resource consumption over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Sheet1!$B$10</c:f>
              <c:strCache>
                <c:ptCount val="1"/>
                <c:pt idx="0">
                  <c:v>You</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Sheet1!$A$11:$A$17</c:f>
              <c:strCache>
                <c:ptCount val="7"/>
                <c:pt idx="0">
                  <c:v>July-2</c:v>
                </c:pt>
                <c:pt idx="1">
                  <c:v>July-3</c:v>
                </c:pt>
                <c:pt idx="2">
                  <c:v>July-4</c:v>
                </c:pt>
                <c:pt idx="3">
                  <c:v>August-1</c:v>
                </c:pt>
                <c:pt idx="4">
                  <c:v>August-2</c:v>
                </c:pt>
                <c:pt idx="5">
                  <c:v>August-3</c:v>
                </c:pt>
                <c:pt idx="6">
                  <c:v>August-4</c:v>
                </c:pt>
              </c:strCache>
            </c:strRef>
          </c:xVal>
          <c:yVal>
            <c:numRef>
              <c:f>Sheet1!$B$11:$B$17</c:f>
              <c:numCache>
                <c:formatCode>General</c:formatCode>
                <c:ptCount val="7"/>
                <c:pt idx="0">
                  <c:v>35</c:v>
                </c:pt>
                <c:pt idx="1">
                  <c:v>36</c:v>
                </c:pt>
                <c:pt idx="2">
                  <c:v>35</c:v>
                </c:pt>
              </c:numCache>
            </c:numRef>
          </c:yVal>
          <c:smooth val="1"/>
          <c:extLst>
            <c:ext xmlns:c16="http://schemas.microsoft.com/office/drawing/2014/chart" uri="{C3380CC4-5D6E-409C-BE32-E72D297353CC}">
              <c16:uniqueId val="{00000000-CE5E-47E1-9079-FFD155BD026E}"/>
            </c:ext>
          </c:extLst>
        </c:ser>
        <c:ser>
          <c:idx val="1"/>
          <c:order val="1"/>
          <c:tx>
            <c:strRef>
              <c:f>Sheet1!$C$10</c:f>
              <c:strCache>
                <c:ptCount val="1"/>
                <c:pt idx="0">
                  <c:v>Reference group</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strRef>
              <c:f>Sheet1!$A$11:$A$17</c:f>
              <c:strCache>
                <c:ptCount val="7"/>
                <c:pt idx="0">
                  <c:v>July-2</c:v>
                </c:pt>
                <c:pt idx="1">
                  <c:v>July-3</c:v>
                </c:pt>
                <c:pt idx="2">
                  <c:v>July-4</c:v>
                </c:pt>
                <c:pt idx="3">
                  <c:v>August-1</c:v>
                </c:pt>
                <c:pt idx="4">
                  <c:v>August-2</c:v>
                </c:pt>
                <c:pt idx="5">
                  <c:v>August-3</c:v>
                </c:pt>
                <c:pt idx="6">
                  <c:v>August-4</c:v>
                </c:pt>
              </c:strCache>
            </c:strRef>
          </c:xVal>
          <c:yVal>
            <c:numRef>
              <c:f>Sheet1!$C$11:$C$17</c:f>
              <c:numCache>
                <c:formatCode>General</c:formatCode>
                <c:ptCount val="7"/>
                <c:pt idx="0">
                  <c:v>39</c:v>
                </c:pt>
                <c:pt idx="1">
                  <c:v>37</c:v>
                </c:pt>
                <c:pt idx="2">
                  <c:v>35</c:v>
                </c:pt>
              </c:numCache>
            </c:numRef>
          </c:yVal>
          <c:smooth val="1"/>
          <c:extLst>
            <c:ext xmlns:c16="http://schemas.microsoft.com/office/drawing/2014/chart" uri="{C3380CC4-5D6E-409C-BE32-E72D297353CC}">
              <c16:uniqueId val="{00000001-CE5E-47E1-9079-FFD155BD026E}"/>
            </c:ext>
          </c:extLst>
        </c:ser>
        <c:dLbls>
          <c:showLegendKey val="0"/>
          <c:showVal val="0"/>
          <c:showCatName val="0"/>
          <c:showSerName val="0"/>
          <c:showPercent val="0"/>
          <c:showBubbleSize val="0"/>
        </c:dLbls>
        <c:axId val="401524768"/>
        <c:axId val="511152960"/>
      </c:scatterChart>
      <c:valAx>
        <c:axId val="40152476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152960"/>
        <c:crosses val="autoZero"/>
        <c:crossBetween val="midCat"/>
      </c:valAx>
      <c:valAx>
        <c:axId val="511152960"/>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water</a:t>
                </a:r>
                <a:r>
                  <a:rPr lang="en-US" baseline="0"/>
                  <a:t> use per shower</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5247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B043-2AA3-44EC-B200-A754AC81F552}"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ED8F1-4BE1-43CC-B2FD-0725C16C5F2E}" type="slidenum">
              <a:rPr lang="en-US" smtClean="0"/>
              <a:t>‹#›</a:t>
            </a:fld>
            <a:endParaRPr lang="en-US"/>
          </a:p>
        </p:txBody>
      </p:sp>
    </p:spTree>
    <p:extLst>
      <p:ext uri="{BB962C8B-B14F-4D97-AF65-F5344CB8AC3E}">
        <p14:creationId xmlns:p14="http://schemas.microsoft.com/office/powerpoint/2010/main" val="416175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Further </a:t>
            </a:r>
            <a:r>
              <a:rPr lang="de-DE" dirty="0" err="1"/>
              <a:t>steps</a:t>
            </a:r>
            <a:r>
              <a:rPr lang="de-DE" dirty="0"/>
              <a:t> (</a:t>
            </a:r>
            <a:r>
              <a:rPr lang="de-DE" dirty="0" err="1"/>
              <a:t>for</a:t>
            </a:r>
            <a:r>
              <a:rPr lang="de-DE" dirty="0"/>
              <a:t> </a:t>
            </a:r>
            <a:r>
              <a:rPr lang="de-DE" dirty="0" err="1"/>
              <a:t>the</a:t>
            </a:r>
            <a:r>
              <a:rPr lang="de-DE" dirty="0"/>
              <a:t> </a:t>
            </a:r>
            <a:r>
              <a:rPr lang="de-DE" dirty="0" err="1"/>
              <a:t>future</a:t>
            </a:r>
            <a:r>
              <a:rPr lang="de-DE" dirty="0"/>
              <a:t>): </a:t>
            </a:r>
            <a:r>
              <a:rPr lang="de-DE" dirty="0" err="1"/>
              <a:t>ensure</a:t>
            </a:r>
            <a:r>
              <a:rPr lang="de-DE" dirty="0"/>
              <a:t> WTP </a:t>
            </a:r>
            <a:r>
              <a:rPr lang="de-DE" dirty="0" err="1"/>
              <a:t>inquiry</a:t>
            </a:r>
            <a:r>
              <a:rPr lang="de-DE" dirty="0"/>
              <a:t> </a:t>
            </a:r>
            <a:r>
              <a:rPr lang="de-DE" dirty="0" err="1"/>
              <a:t>is</a:t>
            </a:r>
            <a:r>
              <a:rPr lang="de-DE" dirty="0"/>
              <a:t> </a:t>
            </a:r>
            <a:r>
              <a:rPr lang="de-DE" dirty="0" err="1"/>
              <a:t>understandable</a:t>
            </a:r>
            <a:r>
              <a:rPr lang="de-DE" dirty="0"/>
              <a:t> (check </a:t>
            </a:r>
            <a:r>
              <a:rPr lang="de-DE" dirty="0" err="1"/>
              <a:t>the</a:t>
            </a:r>
            <a:r>
              <a:rPr lang="de-DE" dirty="0"/>
              <a:t> German </a:t>
            </a:r>
            <a:r>
              <a:rPr lang="de-DE" dirty="0" err="1"/>
              <a:t>version</a:t>
            </a:r>
            <a:r>
              <a:rPr lang="de-DE" dirty="0"/>
              <a:t>), </a:t>
            </a:r>
            <a:r>
              <a:rPr lang="de-DE" dirty="0" err="1"/>
              <a:t>agree</a:t>
            </a:r>
            <a:r>
              <a:rPr lang="de-DE" dirty="0"/>
              <a:t> on a follow-</a:t>
            </a:r>
            <a:r>
              <a:rPr lang="de-DE" dirty="0" err="1"/>
              <a:t>up</a:t>
            </a:r>
            <a:r>
              <a:rPr lang="de-DE" dirty="0"/>
              <a:t> plan </a:t>
            </a:r>
            <a:r>
              <a:rPr lang="de-DE" dirty="0" err="1"/>
              <a:t>for</a:t>
            </a:r>
            <a:r>
              <a:rPr lang="de-DE" dirty="0"/>
              <a:t> </a:t>
            </a:r>
            <a:r>
              <a:rPr lang="de-DE" dirty="0" err="1"/>
              <a:t>the</a:t>
            </a:r>
            <a:r>
              <a:rPr lang="de-DE" dirty="0"/>
              <a:t> </a:t>
            </a:r>
            <a:r>
              <a:rPr lang="de-DE" dirty="0" err="1"/>
              <a:t>case</a:t>
            </a:r>
            <a:r>
              <a:rPr lang="de-DE" dirty="0"/>
              <a:t> </a:t>
            </a:r>
            <a:r>
              <a:rPr lang="de-DE" dirty="0" err="1"/>
              <a:t>of</a:t>
            </a:r>
            <a:r>
              <a:rPr lang="de-DE" dirty="0"/>
              <a:t> non-response</a:t>
            </a:r>
            <a:endParaRPr lang="en-US" dirty="0"/>
          </a:p>
        </p:txBody>
      </p:sp>
      <p:sp>
        <p:nvSpPr>
          <p:cNvPr id="4" name="Slide Number Placeholder 3"/>
          <p:cNvSpPr>
            <a:spLocks noGrp="1"/>
          </p:cNvSpPr>
          <p:nvPr>
            <p:ph type="sldNum" sz="quarter" idx="5"/>
          </p:nvPr>
        </p:nvSpPr>
        <p:spPr/>
        <p:txBody>
          <a:bodyPr/>
          <a:lstStyle/>
          <a:p>
            <a:fld id="{C9EED8F1-4BE1-43CC-B2FD-0725C16C5F2E}" type="slidenum">
              <a:rPr lang="en-US" smtClean="0"/>
              <a:t>1</a:t>
            </a:fld>
            <a:endParaRPr lang="en-US"/>
          </a:p>
        </p:txBody>
      </p:sp>
    </p:spTree>
    <p:extLst>
      <p:ext uri="{BB962C8B-B14F-4D97-AF65-F5344CB8AC3E}">
        <p14:creationId xmlns:p14="http://schemas.microsoft.com/office/powerpoint/2010/main" val="414952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11</a:t>
            </a:fld>
            <a:endParaRPr lang="en-US"/>
          </a:p>
        </p:txBody>
      </p:sp>
    </p:spTree>
    <p:extLst>
      <p:ext uri="{BB962C8B-B14F-4D97-AF65-F5344CB8AC3E}">
        <p14:creationId xmlns:p14="http://schemas.microsoft.com/office/powerpoint/2010/main" val="30281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12</a:t>
            </a:fld>
            <a:endParaRPr lang="en-US"/>
          </a:p>
        </p:txBody>
      </p:sp>
    </p:spTree>
    <p:extLst>
      <p:ext uri="{BB962C8B-B14F-4D97-AF65-F5344CB8AC3E}">
        <p14:creationId xmlns:p14="http://schemas.microsoft.com/office/powerpoint/2010/main" val="3351449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13</a:t>
            </a:fld>
            <a:endParaRPr lang="en-US"/>
          </a:p>
        </p:txBody>
      </p:sp>
    </p:spTree>
    <p:extLst>
      <p:ext uri="{BB962C8B-B14F-4D97-AF65-F5344CB8AC3E}">
        <p14:creationId xmlns:p14="http://schemas.microsoft.com/office/powerpoint/2010/main" val="137855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14</a:t>
            </a:fld>
            <a:endParaRPr lang="en-US"/>
          </a:p>
        </p:txBody>
      </p:sp>
    </p:spTree>
    <p:extLst>
      <p:ext uri="{BB962C8B-B14F-4D97-AF65-F5344CB8AC3E}">
        <p14:creationId xmlns:p14="http://schemas.microsoft.com/office/powerpoint/2010/main" val="113093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15</a:t>
            </a:fld>
            <a:endParaRPr lang="en-US"/>
          </a:p>
        </p:txBody>
      </p:sp>
    </p:spTree>
    <p:extLst>
      <p:ext uri="{BB962C8B-B14F-4D97-AF65-F5344CB8AC3E}">
        <p14:creationId xmlns:p14="http://schemas.microsoft.com/office/powerpoint/2010/main" val="1732529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16</a:t>
            </a:fld>
            <a:endParaRPr lang="en-US"/>
          </a:p>
        </p:txBody>
      </p:sp>
    </p:spTree>
    <p:extLst>
      <p:ext uri="{BB962C8B-B14F-4D97-AF65-F5344CB8AC3E}">
        <p14:creationId xmlns:p14="http://schemas.microsoft.com/office/powerpoint/2010/main" val="274362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17</a:t>
            </a:fld>
            <a:endParaRPr lang="en-US"/>
          </a:p>
        </p:txBody>
      </p:sp>
    </p:spTree>
    <p:extLst>
      <p:ext uri="{BB962C8B-B14F-4D97-AF65-F5344CB8AC3E}">
        <p14:creationId xmlns:p14="http://schemas.microsoft.com/office/powerpoint/2010/main" val="113159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18</a:t>
            </a:fld>
            <a:endParaRPr lang="en-US"/>
          </a:p>
        </p:txBody>
      </p:sp>
    </p:spTree>
    <p:extLst>
      <p:ext uri="{BB962C8B-B14F-4D97-AF65-F5344CB8AC3E}">
        <p14:creationId xmlns:p14="http://schemas.microsoft.com/office/powerpoint/2010/main" val="26601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19</a:t>
            </a:fld>
            <a:endParaRPr lang="en-US"/>
          </a:p>
        </p:txBody>
      </p:sp>
    </p:spTree>
    <p:extLst>
      <p:ext uri="{BB962C8B-B14F-4D97-AF65-F5344CB8AC3E}">
        <p14:creationId xmlns:p14="http://schemas.microsoft.com/office/powerpoint/2010/main" val="2127874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20</a:t>
            </a:fld>
            <a:endParaRPr lang="en-US"/>
          </a:p>
        </p:txBody>
      </p:sp>
    </p:spTree>
    <p:extLst>
      <p:ext uri="{BB962C8B-B14F-4D97-AF65-F5344CB8AC3E}">
        <p14:creationId xmlns:p14="http://schemas.microsoft.com/office/powerpoint/2010/main" val="198988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3</a:t>
            </a:fld>
            <a:endParaRPr lang="en-US"/>
          </a:p>
        </p:txBody>
      </p:sp>
    </p:spTree>
    <p:extLst>
      <p:ext uri="{BB962C8B-B14F-4D97-AF65-F5344CB8AC3E}">
        <p14:creationId xmlns:p14="http://schemas.microsoft.com/office/powerpoint/2010/main" val="2816238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21</a:t>
            </a:fld>
            <a:endParaRPr lang="en-US"/>
          </a:p>
        </p:txBody>
      </p:sp>
    </p:spTree>
    <p:extLst>
      <p:ext uri="{BB962C8B-B14F-4D97-AF65-F5344CB8AC3E}">
        <p14:creationId xmlns:p14="http://schemas.microsoft.com/office/powerpoint/2010/main" val="341049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4</a:t>
            </a:fld>
            <a:endParaRPr lang="en-US"/>
          </a:p>
        </p:txBody>
      </p:sp>
    </p:spTree>
    <p:extLst>
      <p:ext uri="{BB962C8B-B14F-4D97-AF65-F5344CB8AC3E}">
        <p14:creationId xmlns:p14="http://schemas.microsoft.com/office/powerpoint/2010/main" val="174187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5</a:t>
            </a:fld>
            <a:endParaRPr lang="en-US"/>
          </a:p>
        </p:txBody>
      </p:sp>
    </p:spTree>
    <p:extLst>
      <p:ext uri="{BB962C8B-B14F-4D97-AF65-F5344CB8AC3E}">
        <p14:creationId xmlns:p14="http://schemas.microsoft.com/office/powerpoint/2010/main" val="17975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6</a:t>
            </a:fld>
            <a:endParaRPr lang="en-US"/>
          </a:p>
        </p:txBody>
      </p:sp>
    </p:spTree>
    <p:extLst>
      <p:ext uri="{BB962C8B-B14F-4D97-AF65-F5344CB8AC3E}">
        <p14:creationId xmlns:p14="http://schemas.microsoft.com/office/powerpoint/2010/main" val="255723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7</a:t>
            </a:fld>
            <a:endParaRPr lang="en-US"/>
          </a:p>
        </p:txBody>
      </p:sp>
    </p:spTree>
    <p:extLst>
      <p:ext uri="{BB962C8B-B14F-4D97-AF65-F5344CB8AC3E}">
        <p14:creationId xmlns:p14="http://schemas.microsoft.com/office/powerpoint/2010/main" val="388503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8</a:t>
            </a:fld>
            <a:endParaRPr lang="en-US"/>
          </a:p>
        </p:txBody>
      </p:sp>
    </p:spTree>
    <p:extLst>
      <p:ext uri="{BB962C8B-B14F-4D97-AF65-F5344CB8AC3E}">
        <p14:creationId xmlns:p14="http://schemas.microsoft.com/office/powerpoint/2010/main" val="234016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9</a:t>
            </a:fld>
            <a:endParaRPr lang="en-US"/>
          </a:p>
        </p:txBody>
      </p:sp>
    </p:spTree>
    <p:extLst>
      <p:ext uri="{BB962C8B-B14F-4D97-AF65-F5344CB8AC3E}">
        <p14:creationId xmlns:p14="http://schemas.microsoft.com/office/powerpoint/2010/main" val="133446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5B5DC9E-0122-4618-BE56-333691D9AC73}" type="slidenum">
              <a:rPr lang="en-US" smtClean="0"/>
              <a:t>10</a:t>
            </a:fld>
            <a:endParaRPr lang="en-US"/>
          </a:p>
        </p:txBody>
      </p:sp>
    </p:spTree>
    <p:extLst>
      <p:ext uri="{BB962C8B-B14F-4D97-AF65-F5344CB8AC3E}">
        <p14:creationId xmlns:p14="http://schemas.microsoft.com/office/powerpoint/2010/main" val="68084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455-25FA-4479-B5D3-40E09FA93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79C251-3CA2-49D3-BC53-EA1601214B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05650A-F8A9-414B-938A-39184FF04989}"/>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5" name="Footer Placeholder 4">
            <a:extLst>
              <a:ext uri="{FF2B5EF4-FFF2-40B4-BE49-F238E27FC236}">
                <a16:creationId xmlns:a16="http://schemas.microsoft.com/office/drawing/2014/main" id="{EC54FF37-3745-49E3-91D7-D2CF813AF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7D572-C3CC-455C-ADAB-B6C79553902D}"/>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370452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5877-8C82-4EA5-8D6C-10165D7C59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ADD88-160E-4FA4-906E-DE6D56792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58EFC-76E2-4D9D-BD8D-32EF77A7F475}"/>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5" name="Footer Placeholder 4">
            <a:extLst>
              <a:ext uri="{FF2B5EF4-FFF2-40B4-BE49-F238E27FC236}">
                <a16:creationId xmlns:a16="http://schemas.microsoft.com/office/drawing/2014/main" id="{30A3E61B-C32F-4B89-BD54-E8FDD83E5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312C3-F13F-456A-AB4D-BB150A1B4115}"/>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133695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99EDE-F0D6-4469-8E28-F2C005272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36E455-CEC6-4312-B6F6-3A67A7302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CEB8D-4CA3-4998-87C7-2FB9BB00781D}"/>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5" name="Footer Placeholder 4">
            <a:extLst>
              <a:ext uri="{FF2B5EF4-FFF2-40B4-BE49-F238E27FC236}">
                <a16:creationId xmlns:a16="http://schemas.microsoft.com/office/drawing/2014/main" id="{C6524ABB-2E7B-47FE-99DF-3B6DABAC1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9803C-27C6-4458-9839-41F6F51EFF15}"/>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343510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CD0C-1DF1-4DFC-9B74-E9BCD98CF6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E23EE-A4A7-4CA5-A5C5-BE98E1326D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C3700-1B8E-4778-8F19-51F63B3A9F1C}"/>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5" name="Footer Placeholder 4">
            <a:extLst>
              <a:ext uri="{FF2B5EF4-FFF2-40B4-BE49-F238E27FC236}">
                <a16:creationId xmlns:a16="http://schemas.microsoft.com/office/drawing/2014/main" id="{0DA2CC0B-3EC9-44F9-8016-9AD595901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ED6B3-3933-4448-A2D9-F0761B685153}"/>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421160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91FE-8EA7-44EF-B8B5-B0B4E55B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2AD93-1D88-4938-B5A4-A5FF6FEAE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A1021-65D0-43E5-84D1-005836F3AAFD}"/>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5" name="Footer Placeholder 4">
            <a:extLst>
              <a:ext uri="{FF2B5EF4-FFF2-40B4-BE49-F238E27FC236}">
                <a16:creationId xmlns:a16="http://schemas.microsoft.com/office/drawing/2014/main" id="{564E2035-C730-4749-B859-9D66083A1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B7194-987E-4B35-9AC7-B6B060379EF9}"/>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401929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1401-2756-46EA-8DAD-A4FAD18359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373DF-047F-4861-8EF3-937B0427A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7BEEF-1E61-47C5-89D7-5F0B57B21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448330-5BED-46FB-8CE6-86E71ECC8366}"/>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6" name="Footer Placeholder 5">
            <a:extLst>
              <a:ext uri="{FF2B5EF4-FFF2-40B4-BE49-F238E27FC236}">
                <a16:creationId xmlns:a16="http://schemas.microsoft.com/office/drawing/2014/main" id="{FB8AD808-6F02-4B6E-8ED8-F987FB09B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515EC-5F68-403A-BAED-590489B14640}"/>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138475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AE12-2EA8-4FC5-B216-05B7AD2F0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7B96CC-FB0D-457A-8AB6-4DE2758A6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A6A452-65F4-485A-A697-521F596610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36096F-8D9A-499B-8689-4A1B9EB22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DF9971-F12B-4FF1-905F-A3FE22113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AC9935-6913-4526-B9A6-D8C6EDF1EAA5}"/>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8" name="Footer Placeholder 7">
            <a:extLst>
              <a:ext uri="{FF2B5EF4-FFF2-40B4-BE49-F238E27FC236}">
                <a16:creationId xmlns:a16="http://schemas.microsoft.com/office/drawing/2014/main" id="{5709FA52-5544-4B32-B732-BA61FEBB6E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B36F14-BBB7-4FC0-A962-FE99D4D6585C}"/>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376448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CCDF-14E6-4A4B-9A4D-D00A0420B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50A033-92DE-4EDF-922B-EEF42E288DDD}"/>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4" name="Footer Placeholder 3">
            <a:extLst>
              <a:ext uri="{FF2B5EF4-FFF2-40B4-BE49-F238E27FC236}">
                <a16:creationId xmlns:a16="http://schemas.microsoft.com/office/drawing/2014/main" id="{907E8B7B-232C-44CC-9BD0-D6EB5DAA76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EB2963-3637-4EF3-86EB-6B3F2F01C8C8}"/>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347001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A315A-2C84-4415-8DE4-5C2926805CDD}"/>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3" name="Footer Placeholder 2">
            <a:extLst>
              <a:ext uri="{FF2B5EF4-FFF2-40B4-BE49-F238E27FC236}">
                <a16:creationId xmlns:a16="http://schemas.microsoft.com/office/drawing/2014/main" id="{B9CBC1D8-571A-4192-A66A-87A58DC9D1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A4A676-91AC-45A7-A15E-FA1DA9F9B12A}"/>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209618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0AFB-B7D2-4354-9AED-3A1CAE19A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D54C52-E9E5-4157-9D34-0F47DF8BB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5FD560-A645-4F26-B1FD-0891E419A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9C086-61A3-4CDE-B4EF-C4304AA6CCB6}"/>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6" name="Footer Placeholder 5">
            <a:extLst>
              <a:ext uri="{FF2B5EF4-FFF2-40B4-BE49-F238E27FC236}">
                <a16:creationId xmlns:a16="http://schemas.microsoft.com/office/drawing/2014/main" id="{586027B1-6CAA-4641-9569-239108263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D8027-0559-43B3-9385-CCE502C5C720}"/>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176192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4913-BE68-4CAA-B1E0-D6811446E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FABFF-028D-467E-BA10-75170193F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81B140-2149-4353-AD22-438C6E023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239FD-81CA-4900-9C9D-3D6E260A2EE7}"/>
              </a:ext>
            </a:extLst>
          </p:cNvPr>
          <p:cNvSpPr>
            <a:spLocks noGrp="1"/>
          </p:cNvSpPr>
          <p:nvPr>
            <p:ph type="dt" sz="half" idx="10"/>
          </p:nvPr>
        </p:nvSpPr>
        <p:spPr/>
        <p:txBody>
          <a:bodyPr/>
          <a:lstStyle/>
          <a:p>
            <a:fld id="{E551D9DF-0C24-4B3B-B4A7-5CBCDD7537C5}" type="datetimeFigureOut">
              <a:rPr lang="en-US" smtClean="0"/>
              <a:t>6/23/2020</a:t>
            </a:fld>
            <a:endParaRPr lang="en-US"/>
          </a:p>
        </p:txBody>
      </p:sp>
      <p:sp>
        <p:nvSpPr>
          <p:cNvPr id="6" name="Footer Placeholder 5">
            <a:extLst>
              <a:ext uri="{FF2B5EF4-FFF2-40B4-BE49-F238E27FC236}">
                <a16:creationId xmlns:a16="http://schemas.microsoft.com/office/drawing/2014/main" id="{1C3687AB-B69D-49C1-B2D8-1E7E87C1D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64D3C-F6AF-4102-A2A8-F55E1724B8AC}"/>
              </a:ext>
            </a:extLst>
          </p:cNvPr>
          <p:cNvSpPr>
            <a:spLocks noGrp="1"/>
          </p:cNvSpPr>
          <p:nvPr>
            <p:ph type="sldNum" sz="quarter" idx="12"/>
          </p:nvPr>
        </p:nvSpPr>
        <p:spPr/>
        <p:txBody>
          <a:bodyPr/>
          <a:lstStyle/>
          <a:p>
            <a:fld id="{DA2FD75A-1A86-4DBA-B067-85C081D2D566}" type="slidenum">
              <a:rPr lang="en-US" smtClean="0"/>
              <a:t>‹#›</a:t>
            </a:fld>
            <a:endParaRPr lang="en-US"/>
          </a:p>
        </p:txBody>
      </p:sp>
    </p:spTree>
    <p:extLst>
      <p:ext uri="{BB962C8B-B14F-4D97-AF65-F5344CB8AC3E}">
        <p14:creationId xmlns:p14="http://schemas.microsoft.com/office/powerpoint/2010/main" val="43456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1C461-63EB-4BFA-A57F-80D67597C7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89FAC-2A5A-41DE-BE8F-8B87DE834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03535-7FA1-4513-9B40-8247D2CFE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1D9DF-0C24-4B3B-B4A7-5CBCDD7537C5}" type="datetimeFigureOut">
              <a:rPr lang="en-US" smtClean="0"/>
              <a:t>6/23/2020</a:t>
            </a:fld>
            <a:endParaRPr lang="en-US"/>
          </a:p>
        </p:txBody>
      </p:sp>
      <p:sp>
        <p:nvSpPr>
          <p:cNvPr id="5" name="Footer Placeholder 4">
            <a:extLst>
              <a:ext uri="{FF2B5EF4-FFF2-40B4-BE49-F238E27FC236}">
                <a16:creationId xmlns:a16="http://schemas.microsoft.com/office/drawing/2014/main" id="{4E7FC2EB-90D6-4B35-BB8F-7106C9EB3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4B6450-43AF-4BA3-A7DA-E3890D693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FD75A-1A86-4DBA-B067-85C081D2D566}" type="slidenum">
              <a:rPr lang="en-US" smtClean="0"/>
              <a:t>‹#›</a:t>
            </a:fld>
            <a:endParaRPr lang="en-US"/>
          </a:p>
        </p:txBody>
      </p:sp>
    </p:spTree>
    <p:extLst>
      <p:ext uri="{BB962C8B-B14F-4D97-AF65-F5344CB8AC3E}">
        <p14:creationId xmlns:p14="http://schemas.microsoft.com/office/powerpoint/2010/main" val="381611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96F3-7DC7-4A29-BC9D-C6376993E35C}"/>
              </a:ext>
            </a:extLst>
          </p:cNvPr>
          <p:cNvSpPr>
            <a:spLocks noGrp="1"/>
          </p:cNvSpPr>
          <p:nvPr>
            <p:ph type="title"/>
          </p:nvPr>
        </p:nvSpPr>
        <p:spPr/>
        <p:txBody>
          <a:bodyPr/>
          <a:lstStyle/>
          <a:p>
            <a:r>
              <a:rPr lang="en-US" noProof="0" dirty="0">
                <a:solidFill>
                  <a:schemeClr val="accent1"/>
                </a:solidFill>
              </a:rPr>
              <a:t>To Discuss (WTP):</a:t>
            </a:r>
          </a:p>
        </p:txBody>
      </p:sp>
      <p:sp>
        <p:nvSpPr>
          <p:cNvPr id="3" name="Content Placeholder 2">
            <a:extLst>
              <a:ext uri="{FF2B5EF4-FFF2-40B4-BE49-F238E27FC236}">
                <a16:creationId xmlns:a16="http://schemas.microsoft.com/office/drawing/2014/main" id="{75B44033-1F1C-4A1E-A37B-CBE4745E9E27}"/>
              </a:ext>
            </a:extLst>
          </p:cNvPr>
          <p:cNvSpPr>
            <a:spLocks noGrp="1"/>
          </p:cNvSpPr>
          <p:nvPr>
            <p:ph idx="1"/>
          </p:nvPr>
        </p:nvSpPr>
        <p:spPr>
          <a:xfrm>
            <a:off x="838200" y="1361440"/>
            <a:ext cx="10515600" cy="5263478"/>
          </a:xfrm>
        </p:spPr>
        <p:txBody>
          <a:bodyPr>
            <a:normAutofit fontScale="85000" lnSpcReduction="20000"/>
          </a:bodyPr>
          <a:lstStyle/>
          <a:p>
            <a:pPr marL="514350" indent="-514350">
              <a:buAutoNum type="arabicParenR"/>
            </a:pPr>
            <a:r>
              <a:rPr lang="en-US" noProof="0" dirty="0"/>
              <a:t>Which elicitation format do we want to use? </a:t>
            </a:r>
            <a:r>
              <a:rPr lang="en-US" dirty="0"/>
              <a:t>We decided on a multiple price list (MPL). Yet, the MPL s</a:t>
            </a:r>
            <a:r>
              <a:rPr lang="en-US" noProof="0" dirty="0" err="1"/>
              <a:t>hould</a:t>
            </a:r>
            <a:r>
              <a:rPr lang="en-US" noProof="0" dirty="0"/>
              <a:t> be as easy as possible to understand and to fill out. Maybe we can use a slider? Other ideas?</a:t>
            </a:r>
          </a:p>
          <a:p>
            <a:pPr marL="514350" indent="-514350">
              <a:buAutoNum type="arabicParenR"/>
            </a:pPr>
            <a:r>
              <a:rPr lang="en-US" noProof="0" dirty="0"/>
              <a:t>Which range of possible values should we use? – currently -15 to 15</a:t>
            </a:r>
          </a:p>
          <a:p>
            <a:pPr lvl="1">
              <a:buFont typeface="Wingdings" panose="05000000000000000000" pitchFamily="2" charset="2"/>
              <a:buChar char="§"/>
            </a:pPr>
            <a:r>
              <a:rPr lang="en-US" noProof="0" dirty="0"/>
              <a:t>Asymmetric price list (i.e. </a:t>
            </a:r>
            <a:r>
              <a:rPr lang="en-US" dirty="0"/>
              <a:t>more positive than negative WTP options) </a:t>
            </a:r>
            <a:r>
              <a:rPr lang="en-US" noProof="0" dirty="0"/>
              <a:t>acceptable?</a:t>
            </a:r>
          </a:p>
          <a:p>
            <a:pPr lvl="1">
              <a:buFont typeface="Wingdings" panose="05000000000000000000" pitchFamily="2" charset="2"/>
              <a:buChar char="§"/>
            </a:pPr>
            <a:r>
              <a:rPr lang="en-US" dirty="0"/>
              <a:t>Tradeoff: Precise estimates vs. length of the survey </a:t>
            </a:r>
            <a:r>
              <a:rPr lang="en-US" dirty="0">
                <a:sym typeface="Wingdings" panose="05000000000000000000" pitchFamily="2" charset="2"/>
              </a:rPr>
              <a:t> </a:t>
            </a:r>
            <a:r>
              <a:rPr lang="en-US" dirty="0"/>
              <a:t>Power Analysis? (Lukas) </a:t>
            </a:r>
            <a:endParaRPr lang="en-US" noProof="0" dirty="0"/>
          </a:p>
          <a:p>
            <a:pPr marL="514350" indent="-514350">
              <a:buFont typeface="Arial" panose="020B0604020202020204" pitchFamily="34" charset="0"/>
              <a:buAutoNum type="arabicParenR"/>
            </a:pPr>
            <a:r>
              <a:rPr lang="en-US" dirty="0"/>
              <a:t>Important: The proposed WTP elicitation has to fit our budget. </a:t>
            </a:r>
          </a:p>
          <a:p>
            <a:pPr lvl="1">
              <a:buFont typeface="Wingdings" panose="05000000000000000000" pitchFamily="2" charset="2"/>
              <a:buChar char="§"/>
            </a:pPr>
            <a:r>
              <a:rPr lang="en-US" dirty="0"/>
              <a:t>How can we make sure to be in line with the budget, in particular if we want to consider a wide distribution (WTP difference of 15 Euro)</a:t>
            </a:r>
          </a:p>
          <a:p>
            <a:pPr lvl="2"/>
            <a:r>
              <a:rPr lang="en-US" dirty="0"/>
              <a:t>Note: The WTP questions are twice (for RTF and HER)</a:t>
            </a:r>
          </a:p>
          <a:p>
            <a:pPr lvl="2"/>
            <a:r>
              <a:rPr lang="en-US" dirty="0"/>
              <a:t>Randomization with different weights ok? </a:t>
            </a:r>
          </a:p>
          <a:p>
            <a:pPr marL="514350" indent="-514350">
              <a:buFont typeface="Arial" panose="020B0604020202020204" pitchFamily="34" charset="0"/>
              <a:buAutoNum type="arabicParenR"/>
            </a:pPr>
            <a:r>
              <a:rPr lang="en-US" dirty="0"/>
              <a:t>Do we have to consider something when we elicit the WTP for both treatments?</a:t>
            </a:r>
          </a:p>
          <a:p>
            <a:pPr lvl="1">
              <a:buFont typeface="Wingdings" panose="05000000000000000000" pitchFamily="2" charset="2"/>
              <a:buChar char="§"/>
            </a:pPr>
            <a:r>
              <a:rPr lang="en-US" dirty="0"/>
              <a:t>Randomized ordering?</a:t>
            </a:r>
          </a:p>
          <a:p>
            <a:pPr lvl="1">
              <a:buFont typeface="Wingdings" panose="05000000000000000000" pitchFamily="2" charset="2"/>
              <a:buChar char="§"/>
            </a:pPr>
            <a:r>
              <a:rPr lang="en-US" dirty="0"/>
              <a:t>Do we have to ask two MPL or three MPL (for each treatment and the combination)?</a:t>
            </a:r>
          </a:p>
          <a:p>
            <a:pPr marL="514350" indent="-514350">
              <a:buFont typeface="Arial" panose="020B0604020202020204" pitchFamily="34" charset="0"/>
              <a:buAutoNum type="arabicParenR"/>
            </a:pPr>
            <a:r>
              <a:rPr lang="en-US" dirty="0"/>
              <a:t>We see a need for pretesting: How can we implement quantitative and qualitative pre-testing?</a:t>
            </a:r>
            <a:endParaRPr lang="en-US" noProof="0" dirty="0"/>
          </a:p>
        </p:txBody>
      </p:sp>
    </p:spTree>
    <p:extLst>
      <p:ext uri="{BB962C8B-B14F-4D97-AF65-F5344CB8AC3E}">
        <p14:creationId xmlns:p14="http://schemas.microsoft.com/office/powerpoint/2010/main" val="160554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Bahnschrift Light" panose="020B0502040204020203" pitchFamily="34" charset="0"/>
              </a:rPr>
              <a:t>First &amp; Second WTP inquiry – page 6</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421323" y="1798870"/>
            <a:ext cx="1004846" cy="757580"/>
          </a:xfrm>
          <a:prstGeom prst="rect">
            <a:avLst/>
          </a:prstGeom>
        </p:spPr>
      </p:pic>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14€</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15€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F429479-BD31-4ED6-A5CE-7ED107412226}"/>
              </a:ext>
            </a:extLst>
          </p:cNvPr>
          <p:cNvPicPr>
            <a:picLocks noChangeAspect="1"/>
          </p:cNvPicPr>
          <p:nvPr/>
        </p:nvPicPr>
        <p:blipFill>
          <a:blip r:embed="rId3"/>
          <a:stretch>
            <a:fillRect/>
          </a:stretch>
        </p:blipFill>
        <p:spPr>
          <a:xfrm>
            <a:off x="421323" y="4314986"/>
            <a:ext cx="1004846" cy="757580"/>
          </a:xfrm>
          <a:prstGeom prst="rect">
            <a:avLst/>
          </a:prstGeom>
        </p:spPr>
      </p:pic>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15€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E36FD7F0-A851-4998-AD42-553A0C2C040F}"/>
              </a:ext>
            </a:extLst>
          </p:cNvPr>
          <p:cNvSpPr txBox="1"/>
          <p:nvPr/>
        </p:nvSpPr>
        <p:spPr>
          <a:xfrm>
            <a:off x="12024363" y="2027061"/>
            <a:ext cx="3168502" cy="369332"/>
          </a:xfrm>
          <a:prstGeom prst="rect">
            <a:avLst/>
          </a:prstGeom>
          <a:solidFill>
            <a:schemeClr val="accent4"/>
          </a:solidFill>
        </p:spPr>
        <p:txBody>
          <a:bodyPr wrap="square" rtlCol="0">
            <a:spAutoFit/>
          </a:bodyPr>
          <a:lstStyle/>
          <a:p>
            <a:r>
              <a:rPr lang="de-DE" dirty="0"/>
              <a:t>WTP 1</a:t>
            </a:r>
            <a:endParaRPr lang="en-US" dirty="0"/>
          </a:p>
        </p:txBody>
      </p:sp>
      <p:sp>
        <p:nvSpPr>
          <p:cNvPr id="35" name="TextBox 34">
            <a:extLst>
              <a:ext uri="{FF2B5EF4-FFF2-40B4-BE49-F238E27FC236}">
                <a16:creationId xmlns:a16="http://schemas.microsoft.com/office/drawing/2014/main" id="{03DDA102-91EB-4216-8791-348F6EF64D46}"/>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0</a:t>
            </a:r>
            <a:endParaRPr lang="en-US" dirty="0"/>
          </a:p>
        </p:txBody>
      </p:sp>
      <p:sp>
        <p:nvSpPr>
          <p:cNvPr id="36" name="Textfeld 1">
            <a:extLst>
              <a:ext uri="{FF2B5EF4-FFF2-40B4-BE49-F238E27FC236}">
                <a16:creationId xmlns:a16="http://schemas.microsoft.com/office/drawing/2014/main" id="{1D83AB4A-3094-4051-8256-A00199890AD1}"/>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7" name="Textfeld 1">
            <a:extLst>
              <a:ext uri="{FF2B5EF4-FFF2-40B4-BE49-F238E27FC236}">
                <a16:creationId xmlns:a16="http://schemas.microsoft.com/office/drawing/2014/main" id="{6C1A99E5-56A8-4B26-9504-43A67E38BA0F}"/>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Tree>
    <p:extLst>
      <p:ext uri="{BB962C8B-B14F-4D97-AF65-F5344CB8AC3E}">
        <p14:creationId xmlns:p14="http://schemas.microsoft.com/office/powerpoint/2010/main" val="324536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4</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421323" y="1798870"/>
            <a:ext cx="1004846" cy="757580"/>
          </a:xfrm>
          <a:prstGeom prst="rect">
            <a:avLst/>
          </a:prstGeom>
        </p:spPr>
      </p:pic>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16€</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16€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F429479-BD31-4ED6-A5CE-7ED107412226}"/>
              </a:ext>
            </a:extLst>
          </p:cNvPr>
          <p:cNvPicPr>
            <a:picLocks noChangeAspect="1"/>
          </p:cNvPicPr>
          <p:nvPr/>
        </p:nvPicPr>
        <p:blipFill>
          <a:blip r:embed="rId3"/>
          <a:stretch>
            <a:fillRect/>
          </a:stretch>
        </p:blipFill>
        <p:spPr>
          <a:xfrm>
            <a:off x="421323" y="4314986"/>
            <a:ext cx="1004846" cy="757580"/>
          </a:xfrm>
          <a:prstGeom prst="rect">
            <a:avLst/>
          </a:prstGeom>
        </p:spPr>
      </p:pic>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20€</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20€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4DE3876A-FAF6-40A7-86C3-FDE883675C9B}"/>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-1</a:t>
            </a:r>
            <a:endParaRPr lang="en-US" dirty="0"/>
          </a:p>
        </p:txBody>
      </p:sp>
      <p:sp>
        <p:nvSpPr>
          <p:cNvPr id="35" name="TextBox 34">
            <a:extLst>
              <a:ext uri="{FF2B5EF4-FFF2-40B4-BE49-F238E27FC236}">
                <a16:creationId xmlns:a16="http://schemas.microsoft.com/office/drawing/2014/main" id="{C4A5101E-EE96-470E-A796-1D1A255160AD}"/>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-5</a:t>
            </a:r>
            <a:endParaRPr lang="en-US" dirty="0"/>
          </a:p>
        </p:txBody>
      </p:sp>
      <p:sp>
        <p:nvSpPr>
          <p:cNvPr id="37" name="Textfeld 1">
            <a:extLst>
              <a:ext uri="{FF2B5EF4-FFF2-40B4-BE49-F238E27FC236}">
                <a16:creationId xmlns:a16="http://schemas.microsoft.com/office/drawing/2014/main" id="{0404F4A7-9431-4E13-80D6-1DA23C779591}"/>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8" name="Textfeld 1">
            <a:extLst>
              <a:ext uri="{FF2B5EF4-FFF2-40B4-BE49-F238E27FC236}">
                <a16:creationId xmlns:a16="http://schemas.microsoft.com/office/drawing/2014/main" id="{28F4A774-8C8B-418E-95C7-2145347577D4}"/>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Tree>
    <p:extLst>
      <p:ext uri="{BB962C8B-B14F-4D97-AF65-F5344CB8AC3E}">
        <p14:creationId xmlns:p14="http://schemas.microsoft.com/office/powerpoint/2010/main" val="410667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5</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421323" y="1798870"/>
            <a:ext cx="1004846" cy="757580"/>
          </a:xfrm>
          <a:prstGeom prst="rect">
            <a:avLst/>
          </a:prstGeom>
        </p:spPr>
      </p:pic>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25€</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25€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F429479-BD31-4ED6-A5CE-7ED107412226}"/>
              </a:ext>
            </a:extLst>
          </p:cNvPr>
          <p:cNvPicPr>
            <a:picLocks noChangeAspect="1"/>
          </p:cNvPicPr>
          <p:nvPr/>
        </p:nvPicPr>
        <p:blipFill>
          <a:blip r:embed="rId3"/>
          <a:stretch>
            <a:fillRect/>
          </a:stretch>
        </p:blipFill>
        <p:spPr>
          <a:xfrm>
            <a:off x="421323" y="4314986"/>
            <a:ext cx="1004846" cy="757580"/>
          </a:xfrm>
          <a:prstGeom prst="rect">
            <a:avLst/>
          </a:prstGeom>
        </p:spPr>
      </p:pic>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30€</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30€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3503A90B-D424-4B7B-B791-8CD385344181}"/>
              </a:ext>
            </a:extLst>
          </p:cNvPr>
          <p:cNvSpPr txBox="1"/>
          <p:nvPr/>
        </p:nvSpPr>
        <p:spPr>
          <a:xfrm>
            <a:off x="12024363" y="2027061"/>
            <a:ext cx="3168502" cy="369332"/>
          </a:xfrm>
          <a:prstGeom prst="rect">
            <a:avLst/>
          </a:prstGeom>
          <a:solidFill>
            <a:schemeClr val="accent4"/>
          </a:solidFill>
        </p:spPr>
        <p:txBody>
          <a:bodyPr wrap="square" rtlCol="0">
            <a:spAutoFit/>
          </a:bodyPr>
          <a:lstStyle/>
          <a:p>
            <a:r>
              <a:rPr lang="de-DE" dirty="0"/>
              <a:t>WTP -10</a:t>
            </a:r>
            <a:endParaRPr lang="en-US" dirty="0"/>
          </a:p>
        </p:txBody>
      </p:sp>
      <p:sp>
        <p:nvSpPr>
          <p:cNvPr id="35" name="TextBox 34">
            <a:extLst>
              <a:ext uri="{FF2B5EF4-FFF2-40B4-BE49-F238E27FC236}">
                <a16:creationId xmlns:a16="http://schemas.microsoft.com/office/drawing/2014/main" id="{AFE2C20B-098D-4B63-B827-AF24A1A4731F}"/>
              </a:ext>
            </a:extLst>
          </p:cNvPr>
          <p:cNvSpPr txBox="1"/>
          <p:nvPr/>
        </p:nvSpPr>
        <p:spPr>
          <a:xfrm>
            <a:off x="12044683" y="4840664"/>
            <a:ext cx="3168502" cy="369332"/>
          </a:xfrm>
          <a:prstGeom prst="rect">
            <a:avLst/>
          </a:prstGeom>
          <a:solidFill>
            <a:schemeClr val="accent4"/>
          </a:solidFill>
        </p:spPr>
        <p:txBody>
          <a:bodyPr wrap="square" rtlCol="0">
            <a:spAutoFit/>
          </a:bodyPr>
          <a:lstStyle/>
          <a:p>
            <a:r>
              <a:rPr lang="de-DE" dirty="0"/>
              <a:t>WTP -15</a:t>
            </a:r>
            <a:endParaRPr lang="en-US" dirty="0"/>
          </a:p>
        </p:txBody>
      </p:sp>
      <p:sp>
        <p:nvSpPr>
          <p:cNvPr id="36" name="Textfeld 1">
            <a:extLst>
              <a:ext uri="{FF2B5EF4-FFF2-40B4-BE49-F238E27FC236}">
                <a16:creationId xmlns:a16="http://schemas.microsoft.com/office/drawing/2014/main" id="{5225AC40-05F2-483D-88DB-D1BFC31FCE4A}"/>
              </a:ext>
            </a:extLst>
          </p:cNvPr>
          <p:cNvSpPr txBox="1"/>
          <p:nvPr/>
        </p:nvSpPr>
        <p:spPr>
          <a:xfrm>
            <a:off x="-198823" y="6247981"/>
            <a:ext cx="6508181" cy="400110"/>
          </a:xfrm>
          <a:prstGeom prst="rect">
            <a:avLst/>
          </a:prstGeom>
          <a:noFill/>
        </p:spPr>
        <p:txBody>
          <a:bodyPr wrap="square" rtlCol="0">
            <a:spAutoFit/>
          </a:bodyPr>
          <a:lstStyle/>
          <a:p>
            <a:pPr lvl="1"/>
            <a:r>
              <a:rPr lang="de-DE" sz="2000" b="1" dirty="0" err="1"/>
              <a:t>Thank</a:t>
            </a:r>
            <a:r>
              <a:rPr lang="de-DE" sz="2000" b="1" dirty="0"/>
              <a:t> </a:t>
            </a:r>
            <a:r>
              <a:rPr lang="de-DE" sz="2000" b="1" dirty="0" err="1"/>
              <a:t>you</a:t>
            </a:r>
            <a:r>
              <a:rPr lang="de-DE" sz="2000" b="1" dirty="0"/>
              <a:t> </a:t>
            </a:r>
            <a:r>
              <a:rPr lang="de-DE" sz="2000" b="1" dirty="0" err="1"/>
              <a:t>for</a:t>
            </a:r>
            <a:r>
              <a:rPr lang="de-DE" sz="2000" b="1" dirty="0"/>
              <a:t> </a:t>
            </a:r>
            <a:r>
              <a:rPr lang="de-DE" sz="2000" b="1" dirty="0" err="1"/>
              <a:t>your</a:t>
            </a:r>
            <a:r>
              <a:rPr lang="de-DE" sz="2000" b="1" dirty="0"/>
              <a:t> </a:t>
            </a:r>
            <a:r>
              <a:rPr lang="de-DE" sz="2000" b="1" dirty="0" err="1"/>
              <a:t>responses</a:t>
            </a:r>
            <a:r>
              <a:rPr lang="de-DE" sz="2000" b="1" dirty="0"/>
              <a:t>!</a:t>
            </a:r>
            <a:endParaRPr lang="en-US" sz="2000" b="1" dirty="0"/>
          </a:p>
        </p:txBody>
      </p:sp>
      <p:sp>
        <p:nvSpPr>
          <p:cNvPr id="37" name="Textfeld 1">
            <a:extLst>
              <a:ext uri="{FF2B5EF4-FFF2-40B4-BE49-F238E27FC236}">
                <a16:creationId xmlns:a16="http://schemas.microsoft.com/office/drawing/2014/main" id="{BD6B376F-4D2C-4212-90AA-F05C3DC37677}"/>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8" name="Textfeld 1">
            <a:extLst>
              <a:ext uri="{FF2B5EF4-FFF2-40B4-BE49-F238E27FC236}">
                <a16:creationId xmlns:a16="http://schemas.microsoft.com/office/drawing/2014/main" id="{A5B473E1-404C-4384-9BA4-7BEBC5A47A61}"/>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Tree>
    <p:extLst>
      <p:ext uri="{BB962C8B-B14F-4D97-AF65-F5344CB8AC3E}">
        <p14:creationId xmlns:p14="http://schemas.microsoft.com/office/powerpoint/2010/main" val="409020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10</a:t>
            </a:r>
          </a:p>
        </p:txBody>
      </p:sp>
      <p:sp>
        <p:nvSpPr>
          <p:cNvPr id="4" name="Textfeld 1">
            <a:extLst>
              <a:ext uri="{FF2B5EF4-FFF2-40B4-BE49-F238E27FC236}">
                <a16:creationId xmlns:a16="http://schemas.microsoft.com/office/drawing/2014/main" id="{88792FFF-11D3-47C6-90EE-2FBE482F2747}"/>
              </a:ext>
            </a:extLst>
          </p:cNvPr>
          <p:cNvSpPr txBox="1"/>
          <p:nvPr/>
        </p:nvSpPr>
        <p:spPr>
          <a:xfrm>
            <a:off x="919664" y="884171"/>
            <a:ext cx="10298242" cy="1323439"/>
          </a:xfrm>
          <a:prstGeom prst="rect">
            <a:avLst/>
          </a:prstGeom>
          <a:noFill/>
        </p:spPr>
        <p:txBody>
          <a:bodyPr wrap="square" rtlCol="0">
            <a:spAutoFit/>
          </a:bodyPr>
          <a:lstStyle/>
          <a:p>
            <a:pPr lvl="1"/>
            <a:r>
              <a:rPr lang="en-US" sz="2000" b="1" dirty="0"/>
              <a:t>In the second half of this survey, we will ask you about your interest in a second tool. </a:t>
            </a:r>
            <a:r>
              <a:rPr lang="en-US" sz="2000" dirty="0"/>
              <a:t>Depending on your answers to the following twelve questions, you will receive a weekly report telling you how your average water consumption per shower compares to that of other households. Find an example below:</a:t>
            </a:r>
          </a:p>
        </p:txBody>
      </p:sp>
      <p:sp>
        <p:nvSpPr>
          <p:cNvPr id="3" name="TextBox 2">
            <a:extLst>
              <a:ext uri="{FF2B5EF4-FFF2-40B4-BE49-F238E27FC236}">
                <a16:creationId xmlns:a16="http://schemas.microsoft.com/office/drawing/2014/main" id="{9EEE7CBC-4665-4658-97FE-AB9994A52F9D}"/>
              </a:ext>
            </a:extLst>
          </p:cNvPr>
          <p:cNvSpPr txBox="1"/>
          <p:nvPr/>
        </p:nvSpPr>
        <p:spPr>
          <a:xfrm>
            <a:off x="1447800" y="2220683"/>
            <a:ext cx="9241971" cy="4247317"/>
          </a:xfrm>
          <a:prstGeom prst="rect">
            <a:avLst/>
          </a:prstGeom>
          <a:solidFill>
            <a:schemeClr val="bg1">
              <a:lumMod val="95000"/>
            </a:schemeClr>
          </a:solidFill>
          <a:ln w="9525">
            <a:solidFill>
              <a:srgbClr val="0070C0"/>
            </a:solidFill>
          </a:ln>
        </p:spPr>
        <p:txBody>
          <a:bodyPr wrap="square" rtlCol="0">
            <a:spAutoFit/>
          </a:bodyPr>
          <a:lstStyle/>
          <a:p>
            <a:r>
              <a:rPr lang="de-DE" b="1" dirty="0" err="1"/>
              <a:t>Your</a:t>
            </a:r>
            <a:r>
              <a:rPr lang="de-DE" b="1" dirty="0"/>
              <a:t> </a:t>
            </a:r>
            <a:r>
              <a:rPr lang="de-DE" b="1" dirty="0" err="1"/>
              <a:t>energy</a:t>
            </a:r>
            <a:r>
              <a:rPr lang="de-DE" b="1" dirty="0"/>
              <a:t> </a:t>
            </a:r>
            <a:r>
              <a:rPr lang="de-DE" b="1" dirty="0" err="1"/>
              <a:t>usage</a:t>
            </a:r>
            <a:r>
              <a:rPr lang="de-DE" b="1" dirty="0"/>
              <a:t> last </a:t>
            </a:r>
            <a:r>
              <a:rPr lang="de-DE" b="1" dirty="0" err="1"/>
              <a:t>week</a:t>
            </a:r>
            <a:r>
              <a:rPr lang="de-DE" b="1" dirty="0"/>
              <a:t> in </a:t>
            </a:r>
            <a:r>
              <a:rPr lang="de-DE" b="1" dirty="0" err="1"/>
              <a:t>comparison</a:t>
            </a:r>
            <a:r>
              <a:rPr lang="de-DE" b="1" dirty="0"/>
              <a:t>:</a:t>
            </a:r>
          </a:p>
          <a:p>
            <a:endParaRPr lang="de-DE" b="1" dirty="0"/>
          </a:p>
          <a:p>
            <a:r>
              <a:rPr lang="de-DE" dirty="0"/>
              <a:t>Last </a:t>
            </a:r>
            <a:r>
              <a:rPr lang="de-DE" dirty="0" err="1"/>
              <a:t>week</a:t>
            </a:r>
            <a:r>
              <a:rPr lang="de-DE" dirty="0"/>
              <a:t> </a:t>
            </a:r>
            <a:r>
              <a:rPr lang="de-DE" dirty="0" err="1"/>
              <a:t>you</a:t>
            </a:r>
            <a:r>
              <a:rPr lang="de-DE" dirty="0"/>
              <a:t> </a:t>
            </a:r>
            <a:r>
              <a:rPr lang="de-DE" dirty="0" err="1"/>
              <a:t>had</a:t>
            </a:r>
            <a:r>
              <a:rPr lang="de-DE" dirty="0"/>
              <a:t> an </a:t>
            </a:r>
            <a:r>
              <a:rPr lang="de-DE" dirty="0" err="1"/>
              <a:t>average</a:t>
            </a:r>
            <a:r>
              <a:rPr lang="de-DE" dirty="0"/>
              <a:t> </a:t>
            </a:r>
            <a:r>
              <a:rPr lang="de-DE" dirty="0" err="1"/>
              <a:t>water</a:t>
            </a:r>
            <a:r>
              <a:rPr lang="de-DE" dirty="0"/>
              <a:t> </a:t>
            </a:r>
            <a:r>
              <a:rPr lang="de-DE" dirty="0" err="1"/>
              <a:t>usage</a:t>
            </a:r>
            <a:r>
              <a:rPr lang="de-DE" dirty="0"/>
              <a:t> </a:t>
            </a:r>
            <a:r>
              <a:rPr lang="de-DE" dirty="0" err="1"/>
              <a:t>of</a:t>
            </a:r>
            <a:r>
              <a:rPr lang="de-DE" dirty="0"/>
              <a:t> </a:t>
            </a:r>
            <a:r>
              <a:rPr lang="de-DE" b="1" dirty="0">
                <a:solidFill>
                  <a:schemeClr val="accent1"/>
                </a:solidFill>
              </a:rPr>
              <a:t>35</a:t>
            </a:r>
            <a:r>
              <a:rPr lang="de-DE" dirty="0"/>
              <a:t> </a:t>
            </a:r>
            <a:r>
              <a:rPr lang="de-DE" dirty="0" err="1"/>
              <a:t>litres</a:t>
            </a:r>
            <a:r>
              <a:rPr lang="de-DE" dirty="0"/>
              <a:t> per </a:t>
            </a:r>
            <a:r>
              <a:rPr lang="de-DE" dirty="0" err="1"/>
              <a:t>shower</a:t>
            </a:r>
            <a:r>
              <a:rPr lang="de-DE" dirty="0"/>
              <a:t>.</a:t>
            </a:r>
          </a:p>
          <a:p>
            <a:r>
              <a:rPr lang="de-DE" dirty="0"/>
              <a:t>The median </a:t>
            </a:r>
            <a:r>
              <a:rPr lang="de-DE" dirty="0" err="1"/>
              <a:t>usage</a:t>
            </a:r>
            <a:r>
              <a:rPr lang="de-DE" dirty="0"/>
              <a:t> </a:t>
            </a:r>
            <a:r>
              <a:rPr lang="de-DE" dirty="0" err="1"/>
              <a:t>of</a:t>
            </a:r>
            <a:r>
              <a:rPr lang="de-DE" dirty="0"/>
              <a:t> 9 </a:t>
            </a:r>
            <a:r>
              <a:rPr lang="de-DE" dirty="0" err="1"/>
              <a:t>other</a:t>
            </a:r>
            <a:r>
              <a:rPr lang="de-DE" dirty="0"/>
              <a:t> </a:t>
            </a:r>
            <a:r>
              <a:rPr lang="de-DE" dirty="0" err="1"/>
              <a:t>study</a:t>
            </a:r>
            <a:r>
              <a:rPr lang="de-DE" dirty="0"/>
              <a:t> </a:t>
            </a:r>
            <a:r>
              <a:rPr lang="de-DE" dirty="0" err="1"/>
              <a:t>participants</a:t>
            </a:r>
            <a:r>
              <a:rPr lang="de-DE" dirty="0"/>
              <a:t> last </a:t>
            </a:r>
            <a:r>
              <a:rPr lang="de-DE" dirty="0" err="1"/>
              <a:t>week</a:t>
            </a:r>
            <a:r>
              <a:rPr lang="de-DE" dirty="0"/>
              <a:t> was </a:t>
            </a:r>
            <a:r>
              <a:rPr lang="de-DE" b="1" dirty="0">
                <a:solidFill>
                  <a:schemeClr val="accent1"/>
                </a:solidFill>
              </a:rPr>
              <a:t>35</a:t>
            </a:r>
            <a:r>
              <a:rPr lang="de-DE" dirty="0"/>
              <a:t> </a:t>
            </a:r>
            <a:r>
              <a:rPr lang="de-DE" dirty="0" err="1"/>
              <a:t>litres</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 </a:t>
            </a:r>
            <a:endParaRPr lang="en-US" dirty="0"/>
          </a:p>
        </p:txBody>
      </p:sp>
      <p:graphicFrame>
        <p:nvGraphicFramePr>
          <p:cNvPr id="7" name="Chart 6">
            <a:extLst>
              <a:ext uri="{FF2B5EF4-FFF2-40B4-BE49-F238E27FC236}">
                <a16:creationId xmlns:a16="http://schemas.microsoft.com/office/drawing/2014/main" id="{384E77D4-701C-4C4A-9482-2FE99A0E8268}"/>
              </a:ext>
            </a:extLst>
          </p:cNvPr>
          <p:cNvGraphicFramePr>
            <a:graphicFrameLocks/>
          </p:cNvGraphicFramePr>
          <p:nvPr/>
        </p:nvGraphicFramePr>
        <p:xfrm>
          <a:off x="3492263" y="3491965"/>
          <a:ext cx="4554331" cy="27418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269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9F3B015F-82C5-48D0-A00F-59F4829F0C07}"/>
              </a:ext>
            </a:extLst>
          </p:cNvPr>
          <p:cNvSpPr txBox="1"/>
          <p:nvPr/>
        </p:nvSpPr>
        <p:spPr>
          <a:xfrm>
            <a:off x="1049113" y="1303575"/>
            <a:ext cx="9241971" cy="3416320"/>
          </a:xfrm>
          <a:prstGeom prst="rect">
            <a:avLst/>
          </a:prstGeom>
          <a:solidFill>
            <a:schemeClr val="bg1">
              <a:lumMod val="95000"/>
            </a:schemeClr>
          </a:solidFill>
          <a:ln w="9525">
            <a:solidFill>
              <a:srgbClr val="0070C0"/>
            </a:solidFill>
          </a:ln>
        </p:spPr>
        <p:txBody>
          <a:bodyPr wrap="square" rtlCol="0">
            <a:spAutoFit/>
          </a:bodyPr>
          <a:lstStyle/>
          <a:p>
            <a:r>
              <a:rPr lang="de-DE" b="1" dirty="0" err="1"/>
              <a:t>Your</a:t>
            </a:r>
            <a:r>
              <a:rPr lang="de-DE" b="1" dirty="0"/>
              <a:t> rank </a:t>
            </a:r>
            <a:r>
              <a:rPr lang="de-DE" b="1" dirty="0" err="1"/>
              <a:t>compared</a:t>
            </a:r>
            <a:r>
              <a:rPr lang="de-DE" b="1" dirty="0"/>
              <a:t> </a:t>
            </a:r>
            <a:r>
              <a:rPr lang="de-DE" b="1" dirty="0" err="1"/>
              <a:t>to</a:t>
            </a:r>
            <a:r>
              <a:rPr lang="de-DE" b="1" dirty="0"/>
              <a:t> </a:t>
            </a:r>
            <a:r>
              <a:rPr lang="de-DE" b="1" dirty="0" err="1"/>
              <a:t>the</a:t>
            </a:r>
            <a:r>
              <a:rPr lang="de-DE" b="1" dirty="0"/>
              <a:t> </a:t>
            </a:r>
            <a:r>
              <a:rPr lang="de-DE" b="1" dirty="0" err="1"/>
              <a:t>other</a:t>
            </a:r>
            <a:r>
              <a:rPr lang="de-DE" b="1" dirty="0"/>
              <a:t> </a:t>
            </a:r>
            <a:r>
              <a:rPr lang="de-DE" b="1" dirty="0" err="1"/>
              <a:t>study</a:t>
            </a:r>
            <a:r>
              <a:rPr lang="de-DE" b="1" dirty="0"/>
              <a:t> </a:t>
            </a:r>
            <a:r>
              <a:rPr lang="de-DE" b="1" dirty="0" err="1"/>
              <a:t>participants</a:t>
            </a:r>
            <a:r>
              <a:rPr lang="de-DE" b="1" dirty="0"/>
              <a:t>:</a:t>
            </a:r>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 </a:t>
            </a:r>
            <a:endParaRPr lang="en-US" dirty="0"/>
          </a:p>
        </p:txBody>
      </p:sp>
      <p:sp>
        <p:nvSpPr>
          <p:cNvPr id="82" name="Rectangle 81">
            <a:extLst>
              <a:ext uri="{FF2B5EF4-FFF2-40B4-BE49-F238E27FC236}">
                <a16:creationId xmlns:a16="http://schemas.microsoft.com/office/drawing/2014/main" id="{9C4F58AC-0905-45D6-9DC5-E67BA8D6FBBD}"/>
              </a:ext>
            </a:extLst>
          </p:cNvPr>
          <p:cNvSpPr/>
          <p:nvPr/>
        </p:nvSpPr>
        <p:spPr>
          <a:xfrm>
            <a:off x="1658708" y="3289402"/>
            <a:ext cx="8022782" cy="13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11</a:t>
            </a:r>
          </a:p>
        </p:txBody>
      </p:sp>
      <p:cxnSp>
        <p:nvCxnSpPr>
          <p:cNvPr id="37" name="Straight Connector 36">
            <a:extLst>
              <a:ext uri="{FF2B5EF4-FFF2-40B4-BE49-F238E27FC236}">
                <a16:creationId xmlns:a16="http://schemas.microsoft.com/office/drawing/2014/main" id="{DBBB463C-DCD4-4999-BF02-076ABF750CA1}"/>
              </a:ext>
            </a:extLst>
          </p:cNvPr>
          <p:cNvCxnSpPr>
            <a:cxnSpLocks/>
          </p:cNvCxnSpPr>
          <p:nvPr/>
        </p:nvCxnSpPr>
        <p:spPr>
          <a:xfrm>
            <a:off x="2554786"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4685BD0-70FA-48A9-9A7F-A9B0F5B705AC}"/>
              </a:ext>
            </a:extLst>
          </p:cNvPr>
          <p:cNvCxnSpPr>
            <a:cxnSpLocks/>
          </p:cNvCxnSpPr>
          <p:nvPr/>
        </p:nvCxnSpPr>
        <p:spPr>
          <a:xfrm>
            <a:off x="3445624"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3A95327-0312-4AB5-A3A9-91C4F2256421}"/>
              </a:ext>
            </a:extLst>
          </p:cNvPr>
          <p:cNvCxnSpPr>
            <a:cxnSpLocks/>
          </p:cNvCxnSpPr>
          <p:nvPr/>
        </p:nvCxnSpPr>
        <p:spPr>
          <a:xfrm>
            <a:off x="4336462"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3E79F88-D2AF-42E3-BD29-544189F55DC2}"/>
              </a:ext>
            </a:extLst>
          </p:cNvPr>
          <p:cNvCxnSpPr>
            <a:cxnSpLocks/>
          </p:cNvCxnSpPr>
          <p:nvPr/>
        </p:nvCxnSpPr>
        <p:spPr>
          <a:xfrm>
            <a:off x="5227300"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743402-4C20-4A91-AD78-E7F5D16AFBED}"/>
              </a:ext>
            </a:extLst>
          </p:cNvPr>
          <p:cNvCxnSpPr>
            <a:cxnSpLocks/>
          </p:cNvCxnSpPr>
          <p:nvPr/>
        </p:nvCxnSpPr>
        <p:spPr>
          <a:xfrm>
            <a:off x="6118138"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EDDBFB4-B83C-464C-9897-418F53343B2F}"/>
              </a:ext>
            </a:extLst>
          </p:cNvPr>
          <p:cNvCxnSpPr>
            <a:cxnSpLocks/>
          </p:cNvCxnSpPr>
          <p:nvPr/>
        </p:nvCxnSpPr>
        <p:spPr>
          <a:xfrm>
            <a:off x="7008976"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CC236A-3A7B-4E13-A1FC-825EB1ECAFC2}"/>
              </a:ext>
            </a:extLst>
          </p:cNvPr>
          <p:cNvCxnSpPr>
            <a:cxnSpLocks/>
          </p:cNvCxnSpPr>
          <p:nvPr/>
        </p:nvCxnSpPr>
        <p:spPr>
          <a:xfrm>
            <a:off x="7899814"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C218F0-BF57-4C2A-944E-4718CB2E928E}"/>
              </a:ext>
            </a:extLst>
          </p:cNvPr>
          <p:cNvCxnSpPr>
            <a:cxnSpLocks/>
          </p:cNvCxnSpPr>
          <p:nvPr/>
        </p:nvCxnSpPr>
        <p:spPr>
          <a:xfrm>
            <a:off x="8790652"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9009F1-E88D-46A2-94FD-08F35C3E523C}"/>
              </a:ext>
            </a:extLst>
          </p:cNvPr>
          <p:cNvCxnSpPr>
            <a:cxnSpLocks/>
          </p:cNvCxnSpPr>
          <p:nvPr/>
        </p:nvCxnSpPr>
        <p:spPr>
          <a:xfrm>
            <a:off x="9681490"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E1DF83-50B9-41CF-A12D-1463CFA2183E}"/>
              </a:ext>
            </a:extLst>
          </p:cNvPr>
          <p:cNvCxnSpPr>
            <a:cxnSpLocks/>
          </p:cNvCxnSpPr>
          <p:nvPr/>
        </p:nvCxnSpPr>
        <p:spPr>
          <a:xfrm>
            <a:off x="1672840" y="3279594"/>
            <a:ext cx="0" cy="212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7934761-1F34-40BE-AB7B-237C45A2EB91}"/>
              </a:ext>
            </a:extLst>
          </p:cNvPr>
          <p:cNvSpPr txBox="1"/>
          <p:nvPr/>
        </p:nvSpPr>
        <p:spPr>
          <a:xfrm>
            <a:off x="1603696" y="3530864"/>
            <a:ext cx="0" cy="369332"/>
          </a:xfrm>
          <a:prstGeom prst="rect">
            <a:avLst/>
          </a:prstGeom>
          <a:noFill/>
        </p:spPr>
        <p:txBody>
          <a:bodyPr wrap="square" rtlCol="0">
            <a:spAutoFit/>
          </a:bodyPr>
          <a:lstStyle/>
          <a:p>
            <a:r>
              <a:rPr lang="de-DE" dirty="0"/>
              <a:t>1</a:t>
            </a:r>
            <a:endParaRPr lang="en-US" dirty="0"/>
          </a:p>
        </p:txBody>
      </p:sp>
      <p:sp>
        <p:nvSpPr>
          <p:cNvPr id="48" name="TextBox 47">
            <a:extLst>
              <a:ext uri="{FF2B5EF4-FFF2-40B4-BE49-F238E27FC236}">
                <a16:creationId xmlns:a16="http://schemas.microsoft.com/office/drawing/2014/main" id="{81BAA003-B3E8-4AAB-898A-47500DDAC659}"/>
              </a:ext>
            </a:extLst>
          </p:cNvPr>
          <p:cNvSpPr txBox="1"/>
          <p:nvPr/>
        </p:nvSpPr>
        <p:spPr>
          <a:xfrm>
            <a:off x="2498008" y="3530864"/>
            <a:ext cx="0" cy="369332"/>
          </a:xfrm>
          <a:prstGeom prst="rect">
            <a:avLst/>
          </a:prstGeom>
          <a:noFill/>
        </p:spPr>
        <p:txBody>
          <a:bodyPr wrap="square" rtlCol="0">
            <a:spAutoFit/>
          </a:bodyPr>
          <a:lstStyle/>
          <a:p>
            <a:r>
              <a:rPr lang="de-DE" dirty="0"/>
              <a:t>2</a:t>
            </a:r>
            <a:endParaRPr lang="en-US" dirty="0"/>
          </a:p>
        </p:txBody>
      </p:sp>
      <p:sp>
        <p:nvSpPr>
          <p:cNvPr id="49" name="TextBox 48">
            <a:extLst>
              <a:ext uri="{FF2B5EF4-FFF2-40B4-BE49-F238E27FC236}">
                <a16:creationId xmlns:a16="http://schemas.microsoft.com/office/drawing/2014/main" id="{F24C0EBB-DC1D-407D-B7B6-A6467AD0E60D}"/>
              </a:ext>
            </a:extLst>
          </p:cNvPr>
          <p:cNvSpPr txBox="1"/>
          <p:nvPr/>
        </p:nvSpPr>
        <p:spPr>
          <a:xfrm>
            <a:off x="3410083" y="3530864"/>
            <a:ext cx="0" cy="369332"/>
          </a:xfrm>
          <a:prstGeom prst="rect">
            <a:avLst/>
          </a:prstGeom>
          <a:noFill/>
        </p:spPr>
        <p:txBody>
          <a:bodyPr wrap="square" rtlCol="0">
            <a:spAutoFit/>
          </a:bodyPr>
          <a:lstStyle/>
          <a:p>
            <a:r>
              <a:rPr lang="de-DE" dirty="0"/>
              <a:t>3</a:t>
            </a:r>
            <a:endParaRPr lang="en-US" dirty="0"/>
          </a:p>
        </p:txBody>
      </p:sp>
      <p:sp>
        <p:nvSpPr>
          <p:cNvPr id="50" name="TextBox 49">
            <a:extLst>
              <a:ext uri="{FF2B5EF4-FFF2-40B4-BE49-F238E27FC236}">
                <a16:creationId xmlns:a16="http://schemas.microsoft.com/office/drawing/2014/main" id="{72ECC6D3-1EFB-4837-A066-E6318DBF8610}"/>
              </a:ext>
            </a:extLst>
          </p:cNvPr>
          <p:cNvSpPr txBox="1"/>
          <p:nvPr/>
        </p:nvSpPr>
        <p:spPr>
          <a:xfrm flipH="1">
            <a:off x="9514313" y="3530864"/>
            <a:ext cx="522815" cy="369332"/>
          </a:xfrm>
          <a:prstGeom prst="rect">
            <a:avLst/>
          </a:prstGeom>
          <a:noFill/>
        </p:spPr>
        <p:txBody>
          <a:bodyPr wrap="square" rtlCol="0">
            <a:spAutoFit/>
          </a:bodyPr>
          <a:lstStyle/>
          <a:p>
            <a:r>
              <a:rPr lang="de-DE" dirty="0"/>
              <a:t>10</a:t>
            </a:r>
            <a:endParaRPr lang="en-US" dirty="0"/>
          </a:p>
        </p:txBody>
      </p:sp>
      <p:sp>
        <p:nvSpPr>
          <p:cNvPr id="51" name="TextBox 50">
            <a:extLst>
              <a:ext uri="{FF2B5EF4-FFF2-40B4-BE49-F238E27FC236}">
                <a16:creationId xmlns:a16="http://schemas.microsoft.com/office/drawing/2014/main" id="{A4B911F2-91DF-4B24-A887-21AAC4858F66}"/>
              </a:ext>
            </a:extLst>
          </p:cNvPr>
          <p:cNvSpPr txBox="1"/>
          <p:nvPr/>
        </p:nvSpPr>
        <p:spPr>
          <a:xfrm>
            <a:off x="8768849" y="3530864"/>
            <a:ext cx="0" cy="369332"/>
          </a:xfrm>
          <a:prstGeom prst="rect">
            <a:avLst/>
          </a:prstGeom>
          <a:noFill/>
        </p:spPr>
        <p:txBody>
          <a:bodyPr wrap="square" rtlCol="0">
            <a:spAutoFit/>
          </a:bodyPr>
          <a:lstStyle/>
          <a:p>
            <a:r>
              <a:rPr lang="de-DE" dirty="0"/>
              <a:t>9</a:t>
            </a:r>
            <a:endParaRPr lang="en-US" dirty="0"/>
          </a:p>
        </p:txBody>
      </p:sp>
      <p:sp>
        <p:nvSpPr>
          <p:cNvPr id="52" name="TextBox 51">
            <a:extLst>
              <a:ext uri="{FF2B5EF4-FFF2-40B4-BE49-F238E27FC236}">
                <a16:creationId xmlns:a16="http://schemas.microsoft.com/office/drawing/2014/main" id="{01370F91-E922-4795-AD06-B7E2111BEC3E}"/>
              </a:ext>
            </a:extLst>
          </p:cNvPr>
          <p:cNvSpPr txBox="1"/>
          <p:nvPr/>
        </p:nvSpPr>
        <p:spPr>
          <a:xfrm>
            <a:off x="7842638" y="3530864"/>
            <a:ext cx="0" cy="369332"/>
          </a:xfrm>
          <a:prstGeom prst="rect">
            <a:avLst/>
          </a:prstGeom>
          <a:noFill/>
        </p:spPr>
        <p:txBody>
          <a:bodyPr wrap="square" rtlCol="0">
            <a:spAutoFit/>
          </a:bodyPr>
          <a:lstStyle/>
          <a:p>
            <a:r>
              <a:rPr lang="de-DE" dirty="0"/>
              <a:t>8</a:t>
            </a:r>
            <a:endParaRPr lang="en-US" dirty="0"/>
          </a:p>
        </p:txBody>
      </p:sp>
      <p:sp>
        <p:nvSpPr>
          <p:cNvPr id="53" name="TextBox 52">
            <a:extLst>
              <a:ext uri="{FF2B5EF4-FFF2-40B4-BE49-F238E27FC236}">
                <a16:creationId xmlns:a16="http://schemas.microsoft.com/office/drawing/2014/main" id="{A44AB4D8-9688-433D-BC42-F430BB293C84}"/>
              </a:ext>
            </a:extLst>
          </p:cNvPr>
          <p:cNvSpPr txBox="1"/>
          <p:nvPr/>
        </p:nvSpPr>
        <p:spPr>
          <a:xfrm>
            <a:off x="6990854" y="3530864"/>
            <a:ext cx="0" cy="369332"/>
          </a:xfrm>
          <a:prstGeom prst="rect">
            <a:avLst/>
          </a:prstGeom>
          <a:noFill/>
        </p:spPr>
        <p:txBody>
          <a:bodyPr wrap="square" rtlCol="0">
            <a:spAutoFit/>
          </a:bodyPr>
          <a:lstStyle/>
          <a:p>
            <a:r>
              <a:rPr lang="de-DE" dirty="0"/>
              <a:t>7</a:t>
            </a:r>
            <a:endParaRPr lang="en-US" dirty="0"/>
          </a:p>
        </p:txBody>
      </p:sp>
      <p:sp>
        <p:nvSpPr>
          <p:cNvPr id="54" name="TextBox 53">
            <a:extLst>
              <a:ext uri="{FF2B5EF4-FFF2-40B4-BE49-F238E27FC236}">
                <a16:creationId xmlns:a16="http://schemas.microsoft.com/office/drawing/2014/main" id="{F57250E4-53E8-454C-BEAE-C7CC46F1A64E}"/>
              </a:ext>
            </a:extLst>
          </p:cNvPr>
          <p:cNvSpPr txBox="1"/>
          <p:nvPr/>
        </p:nvSpPr>
        <p:spPr>
          <a:xfrm>
            <a:off x="6085901" y="3530864"/>
            <a:ext cx="0" cy="369332"/>
          </a:xfrm>
          <a:prstGeom prst="rect">
            <a:avLst/>
          </a:prstGeom>
          <a:noFill/>
        </p:spPr>
        <p:txBody>
          <a:bodyPr wrap="square" rtlCol="0">
            <a:spAutoFit/>
          </a:bodyPr>
          <a:lstStyle/>
          <a:p>
            <a:r>
              <a:rPr lang="de-DE" dirty="0"/>
              <a:t>6</a:t>
            </a:r>
            <a:endParaRPr lang="en-US" dirty="0"/>
          </a:p>
        </p:txBody>
      </p:sp>
      <p:sp>
        <p:nvSpPr>
          <p:cNvPr id="55" name="TextBox 54">
            <a:extLst>
              <a:ext uri="{FF2B5EF4-FFF2-40B4-BE49-F238E27FC236}">
                <a16:creationId xmlns:a16="http://schemas.microsoft.com/office/drawing/2014/main" id="{D04ABE47-CD83-47EC-9CA0-8D6466DB1A37}"/>
              </a:ext>
            </a:extLst>
          </p:cNvPr>
          <p:cNvSpPr txBox="1"/>
          <p:nvPr/>
        </p:nvSpPr>
        <p:spPr>
          <a:xfrm>
            <a:off x="5202216" y="3530864"/>
            <a:ext cx="0" cy="369332"/>
          </a:xfrm>
          <a:prstGeom prst="rect">
            <a:avLst/>
          </a:prstGeom>
          <a:noFill/>
        </p:spPr>
        <p:txBody>
          <a:bodyPr wrap="square" rtlCol="0">
            <a:spAutoFit/>
          </a:bodyPr>
          <a:lstStyle/>
          <a:p>
            <a:r>
              <a:rPr lang="de-DE" dirty="0"/>
              <a:t>5</a:t>
            </a:r>
            <a:endParaRPr lang="en-US" dirty="0"/>
          </a:p>
        </p:txBody>
      </p:sp>
      <p:sp>
        <p:nvSpPr>
          <p:cNvPr id="56" name="TextBox 55">
            <a:extLst>
              <a:ext uri="{FF2B5EF4-FFF2-40B4-BE49-F238E27FC236}">
                <a16:creationId xmlns:a16="http://schemas.microsoft.com/office/drawing/2014/main" id="{1F58E08E-1603-4CE6-B355-970730ADF2A8}"/>
              </a:ext>
            </a:extLst>
          </p:cNvPr>
          <p:cNvSpPr txBox="1"/>
          <p:nvPr/>
        </p:nvSpPr>
        <p:spPr>
          <a:xfrm>
            <a:off x="4297271" y="3530864"/>
            <a:ext cx="0" cy="369332"/>
          </a:xfrm>
          <a:prstGeom prst="rect">
            <a:avLst/>
          </a:prstGeom>
          <a:noFill/>
        </p:spPr>
        <p:txBody>
          <a:bodyPr wrap="square" rtlCol="0">
            <a:spAutoFit/>
          </a:bodyPr>
          <a:lstStyle/>
          <a:p>
            <a:r>
              <a:rPr lang="de-DE" dirty="0"/>
              <a:t>4</a:t>
            </a:r>
            <a:endParaRPr lang="en-US" dirty="0"/>
          </a:p>
        </p:txBody>
      </p:sp>
      <p:sp>
        <p:nvSpPr>
          <p:cNvPr id="84" name="Arrow: Down 83">
            <a:extLst>
              <a:ext uri="{FF2B5EF4-FFF2-40B4-BE49-F238E27FC236}">
                <a16:creationId xmlns:a16="http://schemas.microsoft.com/office/drawing/2014/main" id="{2128ADF7-1BEB-47B9-A4ED-180B23E6085C}"/>
              </a:ext>
            </a:extLst>
          </p:cNvPr>
          <p:cNvSpPr/>
          <p:nvPr/>
        </p:nvSpPr>
        <p:spPr>
          <a:xfrm>
            <a:off x="5065441" y="2733176"/>
            <a:ext cx="273550" cy="39340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F8E09DC2-0049-4230-9998-DFB0CD87FE17}"/>
              </a:ext>
            </a:extLst>
          </p:cNvPr>
          <p:cNvSpPr txBox="1"/>
          <p:nvPr/>
        </p:nvSpPr>
        <p:spPr>
          <a:xfrm>
            <a:off x="4948757" y="2263267"/>
            <a:ext cx="643967" cy="369332"/>
          </a:xfrm>
          <a:prstGeom prst="rect">
            <a:avLst/>
          </a:prstGeom>
          <a:noFill/>
        </p:spPr>
        <p:txBody>
          <a:bodyPr wrap="square" rtlCol="0">
            <a:spAutoFit/>
          </a:bodyPr>
          <a:lstStyle/>
          <a:p>
            <a:r>
              <a:rPr lang="de-DE" dirty="0" err="1"/>
              <a:t>You</a:t>
            </a:r>
            <a:endParaRPr lang="en-US" dirty="0"/>
          </a:p>
        </p:txBody>
      </p:sp>
      <p:sp>
        <p:nvSpPr>
          <p:cNvPr id="86" name="Smiley Face 85">
            <a:extLst>
              <a:ext uri="{FF2B5EF4-FFF2-40B4-BE49-F238E27FC236}">
                <a16:creationId xmlns:a16="http://schemas.microsoft.com/office/drawing/2014/main" id="{30C5CF68-4879-4074-8078-4C3CB2917AD7}"/>
              </a:ext>
            </a:extLst>
          </p:cNvPr>
          <p:cNvSpPr/>
          <p:nvPr/>
        </p:nvSpPr>
        <p:spPr>
          <a:xfrm>
            <a:off x="5372681" y="3922749"/>
            <a:ext cx="776820" cy="691116"/>
          </a:xfrm>
          <a:prstGeom prst="smileyFace">
            <a:avLst>
              <a:gd name="adj" fmla="val 1501"/>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114AD3BC-3482-4611-A79F-46179C330EA2}"/>
              </a:ext>
            </a:extLst>
          </p:cNvPr>
          <p:cNvSpPr/>
          <p:nvPr/>
        </p:nvSpPr>
        <p:spPr>
          <a:xfrm>
            <a:off x="3559642" y="3929538"/>
            <a:ext cx="776820" cy="691116"/>
          </a:xfrm>
          <a:prstGeom prst="smileyFace">
            <a:avLst>
              <a:gd name="adj" fmla="val 311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3A43CC93-6070-419D-B491-9622BAFDED4D}"/>
              </a:ext>
            </a:extLst>
          </p:cNvPr>
          <p:cNvSpPr/>
          <p:nvPr/>
        </p:nvSpPr>
        <p:spPr>
          <a:xfrm>
            <a:off x="1777966" y="3938371"/>
            <a:ext cx="776820" cy="691116"/>
          </a:xfrm>
          <a:prstGeom prst="smileyFace">
            <a:avLst>
              <a:gd name="adj" fmla="val 465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a:extLst>
              <a:ext uri="{FF2B5EF4-FFF2-40B4-BE49-F238E27FC236}">
                <a16:creationId xmlns:a16="http://schemas.microsoft.com/office/drawing/2014/main" id="{CBCB8CCF-3E60-437D-827D-90E1544FC985}"/>
              </a:ext>
            </a:extLst>
          </p:cNvPr>
          <p:cNvSpPr/>
          <p:nvPr/>
        </p:nvSpPr>
        <p:spPr>
          <a:xfrm>
            <a:off x="7126685" y="3921648"/>
            <a:ext cx="776820" cy="691116"/>
          </a:xfrm>
          <a:prstGeom prst="smileyFace">
            <a:avLst>
              <a:gd name="adj" fmla="val -1576"/>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Smiley Face 32">
            <a:extLst>
              <a:ext uri="{FF2B5EF4-FFF2-40B4-BE49-F238E27FC236}">
                <a16:creationId xmlns:a16="http://schemas.microsoft.com/office/drawing/2014/main" id="{296C0590-42F9-46BE-8071-76D7E28942E1}"/>
              </a:ext>
            </a:extLst>
          </p:cNvPr>
          <p:cNvSpPr/>
          <p:nvPr/>
        </p:nvSpPr>
        <p:spPr>
          <a:xfrm>
            <a:off x="8904670" y="3921648"/>
            <a:ext cx="776820" cy="691116"/>
          </a:xfrm>
          <a:prstGeom prst="smileyFace">
            <a:avLst>
              <a:gd name="adj" fmla="val -4653"/>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B3181F95-096A-4ED8-87E4-A29A609D8D22}"/>
              </a:ext>
            </a:extLst>
          </p:cNvPr>
          <p:cNvSpPr/>
          <p:nvPr/>
        </p:nvSpPr>
        <p:spPr>
          <a:xfrm>
            <a:off x="1635559" y="3900196"/>
            <a:ext cx="969298" cy="783856"/>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0F6AF-198D-46C1-BDB7-080778E73682}"/>
              </a:ext>
            </a:extLst>
          </p:cNvPr>
          <p:cNvSpPr/>
          <p:nvPr/>
        </p:nvSpPr>
        <p:spPr>
          <a:xfrm>
            <a:off x="3516931" y="3875278"/>
            <a:ext cx="969298" cy="783856"/>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1FA008A-4239-4042-9AF9-4A17854A189F}"/>
              </a:ext>
            </a:extLst>
          </p:cNvPr>
          <p:cNvSpPr/>
          <p:nvPr/>
        </p:nvSpPr>
        <p:spPr>
          <a:xfrm>
            <a:off x="7047299" y="3845631"/>
            <a:ext cx="969298" cy="783856"/>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52A9C65-B917-412D-8BE7-9AB4AF17BA22}"/>
              </a:ext>
            </a:extLst>
          </p:cNvPr>
          <p:cNvSpPr/>
          <p:nvPr/>
        </p:nvSpPr>
        <p:spPr>
          <a:xfrm>
            <a:off x="8811936" y="3892001"/>
            <a:ext cx="969298" cy="783856"/>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23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12</a:t>
            </a:r>
          </a:p>
        </p:txBody>
      </p:sp>
      <p:sp>
        <p:nvSpPr>
          <p:cNvPr id="4" name="Textfeld 1">
            <a:extLst>
              <a:ext uri="{FF2B5EF4-FFF2-40B4-BE49-F238E27FC236}">
                <a16:creationId xmlns:a16="http://schemas.microsoft.com/office/drawing/2014/main" id="{525C683F-A68B-438A-ABED-9D9A2D42EC22}"/>
              </a:ext>
            </a:extLst>
          </p:cNvPr>
          <p:cNvSpPr txBox="1"/>
          <p:nvPr/>
        </p:nvSpPr>
        <p:spPr>
          <a:xfrm>
            <a:off x="878139" y="975262"/>
            <a:ext cx="10298242" cy="3477875"/>
          </a:xfrm>
          <a:prstGeom prst="rect">
            <a:avLst/>
          </a:prstGeom>
          <a:noFill/>
        </p:spPr>
        <p:txBody>
          <a:bodyPr wrap="square" rtlCol="0">
            <a:spAutoFit/>
          </a:bodyPr>
          <a:lstStyle/>
          <a:p>
            <a:pPr lvl="1"/>
            <a:r>
              <a:rPr lang="en-US" sz="2000" dirty="0"/>
              <a:t>The aim of the following questions is to find out what you would be willing to pay for these reports.</a:t>
            </a:r>
          </a:p>
          <a:p>
            <a:pPr lvl="1"/>
            <a:endParaRPr lang="en-US" sz="2000" dirty="0"/>
          </a:p>
          <a:p>
            <a:pPr lvl="1"/>
            <a:r>
              <a:rPr lang="en-US" sz="2000" dirty="0"/>
              <a:t>We will ask you for a total of twelve scenarios whether you would prefer to receive these weekly reports for one month (i.e. four reports in total) or whether you would prefer another option.</a:t>
            </a:r>
          </a:p>
          <a:p>
            <a:pPr lvl="1"/>
            <a:endParaRPr lang="en-US" sz="2000" dirty="0"/>
          </a:p>
          <a:p>
            <a:pPr lvl="1"/>
            <a:r>
              <a:rPr lang="en-US" sz="2000" dirty="0"/>
              <a:t>We will use a lottery to draw one of the scenarios, and implement the choice you made for that scenario. If you preferred receiving the reports, they will be sent to you automatically. If the choice you made involved receiving cash, you will automatically receive this money at the end of the experiment. </a:t>
            </a:r>
          </a:p>
        </p:txBody>
      </p:sp>
      <p:sp>
        <p:nvSpPr>
          <p:cNvPr id="5" name="TextBox 4">
            <a:extLst>
              <a:ext uri="{FF2B5EF4-FFF2-40B4-BE49-F238E27FC236}">
                <a16:creationId xmlns:a16="http://schemas.microsoft.com/office/drawing/2014/main" id="{BC074810-A54D-419E-B9C7-495D328D01FE}"/>
              </a:ext>
            </a:extLst>
          </p:cNvPr>
          <p:cNvSpPr txBox="1"/>
          <p:nvPr/>
        </p:nvSpPr>
        <p:spPr>
          <a:xfrm>
            <a:off x="11339668" y="2106797"/>
            <a:ext cx="3168502" cy="1200329"/>
          </a:xfrm>
          <a:prstGeom prst="rect">
            <a:avLst/>
          </a:prstGeom>
          <a:solidFill>
            <a:schemeClr val="accent4"/>
          </a:solidFill>
        </p:spPr>
        <p:txBody>
          <a:bodyPr wrap="square" rtlCol="0">
            <a:spAutoFit/>
          </a:bodyPr>
          <a:lstStyle/>
          <a:p>
            <a:r>
              <a:rPr lang="de-DE" dirty="0"/>
              <a:t>Note: </a:t>
            </a:r>
            <a:r>
              <a:rPr lang="de-DE" dirty="0" err="1"/>
              <a:t>depending</a:t>
            </a:r>
            <a:r>
              <a:rPr lang="de-DE" dirty="0"/>
              <a:t> on </a:t>
            </a:r>
            <a:r>
              <a:rPr lang="de-DE" dirty="0" err="1"/>
              <a:t>the</a:t>
            </a:r>
            <a:r>
              <a:rPr lang="de-DE" dirty="0"/>
              <a:t> </a:t>
            </a:r>
            <a:r>
              <a:rPr lang="de-DE" dirty="0" err="1"/>
              <a:t>numbers</a:t>
            </a:r>
            <a:r>
              <a:rPr lang="de-DE" dirty="0"/>
              <a:t> and </a:t>
            </a:r>
            <a:r>
              <a:rPr lang="de-DE" dirty="0" err="1"/>
              <a:t>wording</a:t>
            </a:r>
            <a:r>
              <a:rPr lang="de-DE" dirty="0"/>
              <a:t> </a:t>
            </a:r>
            <a:r>
              <a:rPr lang="de-DE" dirty="0" err="1"/>
              <a:t>we</a:t>
            </a:r>
            <a:r>
              <a:rPr lang="de-DE" dirty="0"/>
              <a:t> </a:t>
            </a:r>
            <a:r>
              <a:rPr lang="de-DE" dirty="0" err="1"/>
              <a:t>decide</a:t>
            </a:r>
            <a:r>
              <a:rPr lang="de-DE" dirty="0"/>
              <a:t> on, </a:t>
            </a:r>
            <a:r>
              <a:rPr lang="de-DE" dirty="0" err="1"/>
              <a:t>may</a:t>
            </a:r>
            <a:r>
              <a:rPr lang="de-DE" dirty="0"/>
              <a:t> </a:t>
            </a:r>
            <a:r>
              <a:rPr lang="de-DE" dirty="0" err="1"/>
              <a:t>need</a:t>
            </a:r>
            <a:r>
              <a:rPr lang="de-DE" dirty="0"/>
              <a:t> </a:t>
            </a:r>
            <a:r>
              <a:rPr lang="de-DE" dirty="0" err="1"/>
              <a:t>to</a:t>
            </a:r>
            <a:r>
              <a:rPr lang="de-DE" dirty="0"/>
              <a:t> </a:t>
            </a:r>
            <a:r>
              <a:rPr lang="de-DE" dirty="0" err="1"/>
              <a:t>change</a:t>
            </a:r>
            <a:r>
              <a:rPr lang="de-DE" dirty="0"/>
              <a:t> </a:t>
            </a:r>
            <a:r>
              <a:rPr lang="de-DE" dirty="0" err="1"/>
              <a:t>marketing</a:t>
            </a:r>
            <a:r>
              <a:rPr lang="de-DE" dirty="0"/>
              <a:t> material</a:t>
            </a:r>
            <a:endParaRPr lang="en-US" dirty="0"/>
          </a:p>
        </p:txBody>
      </p:sp>
      <p:sp>
        <p:nvSpPr>
          <p:cNvPr id="6" name="TextBox 5">
            <a:extLst>
              <a:ext uri="{FF2B5EF4-FFF2-40B4-BE49-F238E27FC236}">
                <a16:creationId xmlns:a16="http://schemas.microsoft.com/office/drawing/2014/main" id="{C51A8C10-99BF-47A4-A313-F9EC7E500CC7}"/>
              </a:ext>
            </a:extLst>
          </p:cNvPr>
          <p:cNvSpPr txBox="1"/>
          <p:nvPr/>
        </p:nvSpPr>
        <p:spPr>
          <a:xfrm>
            <a:off x="11055498" y="1168311"/>
            <a:ext cx="2569062" cy="369332"/>
          </a:xfrm>
          <a:prstGeom prst="rect">
            <a:avLst/>
          </a:prstGeom>
          <a:solidFill>
            <a:schemeClr val="accent4"/>
          </a:solidFill>
        </p:spPr>
        <p:txBody>
          <a:bodyPr wrap="square" rtlCol="0">
            <a:spAutoFit/>
          </a:bodyPr>
          <a:lstStyle/>
          <a:p>
            <a:r>
              <a:rPr lang="de-DE" dirty="0"/>
              <a:t>Can </a:t>
            </a:r>
            <a:r>
              <a:rPr lang="de-DE" dirty="0" err="1"/>
              <a:t>we</a:t>
            </a:r>
            <a:r>
              <a:rPr lang="de-DE" dirty="0"/>
              <a:t> </a:t>
            </a:r>
            <a:r>
              <a:rPr lang="de-DE" dirty="0" err="1"/>
              <a:t>state</a:t>
            </a:r>
            <a:r>
              <a:rPr lang="de-DE" dirty="0"/>
              <a:t> </a:t>
            </a:r>
            <a:r>
              <a:rPr lang="de-DE" dirty="0" err="1"/>
              <a:t>this</a:t>
            </a:r>
            <a:r>
              <a:rPr lang="de-DE" dirty="0"/>
              <a:t>?</a:t>
            </a:r>
            <a:endParaRPr lang="en-US" dirty="0"/>
          </a:p>
        </p:txBody>
      </p:sp>
    </p:spTree>
    <p:extLst>
      <p:ext uri="{BB962C8B-B14F-4D97-AF65-F5344CB8AC3E}">
        <p14:creationId xmlns:p14="http://schemas.microsoft.com/office/powerpoint/2010/main" val="400484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9</a:t>
            </a:r>
          </a:p>
        </p:txBody>
      </p:sp>
      <p:sp>
        <p:nvSpPr>
          <p:cNvPr id="7" name="Textfeld 1">
            <a:extLst>
              <a:ext uri="{FF2B5EF4-FFF2-40B4-BE49-F238E27FC236}">
                <a16:creationId xmlns:a16="http://schemas.microsoft.com/office/drawing/2014/main" id="{B98BFBAA-470C-48C0-AED1-5C37EFAFCB52}"/>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369332"/>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r>
              <a:rPr lang="de-DE" dirty="0"/>
              <a:t> PLUS  5€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62A3D0BC-C3A7-4268-B290-84E5FEA6A1CA}"/>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15</a:t>
            </a:r>
            <a:endParaRPr lang="en-US" dirty="0"/>
          </a:p>
        </p:txBody>
      </p:sp>
      <p:sp>
        <p:nvSpPr>
          <p:cNvPr id="35" name="TextBox 34">
            <a:extLst>
              <a:ext uri="{FF2B5EF4-FFF2-40B4-BE49-F238E27FC236}">
                <a16:creationId xmlns:a16="http://schemas.microsoft.com/office/drawing/2014/main" id="{305C33CE-C714-4A79-8B39-C150A85B7119}"/>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10</a:t>
            </a:r>
            <a:endParaRPr lang="en-US" dirty="0"/>
          </a:p>
        </p:txBody>
      </p:sp>
      <p:sp>
        <p:nvSpPr>
          <p:cNvPr id="14" name="Cross 13">
            <a:extLst>
              <a:ext uri="{FF2B5EF4-FFF2-40B4-BE49-F238E27FC236}">
                <a16:creationId xmlns:a16="http://schemas.microsoft.com/office/drawing/2014/main" id="{5F6E4E18-E86C-43D5-8B13-F2864237A028}"/>
              </a:ext>
            </a:extLst>
          </p:cNvPr>
          <p:cNvSpPr/>
          <p:nvPr/>
        </p:nvSpPr>
        <p:spPr>
          <a:xfrm>
            <a:off x="1544320" y="458216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4379510"/>
            <a:ext cx="1304251" cy="769441"/>
          </a:xfrm>
          <a:prstGeom prst="rect">
            <a:avLst/>
          </a:prstGeom>
          <a:noFill/>
        </p:spPr>
        <p:txBody>
          <a:bodyPr wrap="square" rtlCol="0">
            <a:spAutoFit/>
          </a:bodyPr>
          <a:lstStyle/>
          <a:p>
            <a:r>
              <a:rPr lang="de-DE" sz="4400" dirty="0">
                <a:solidFill>
                  <a:schemeClr val="accent1"/>
                </a:solidFill>
              </a:rPr>
              <a:t>5€</a:t>
            </a:r>
            <a:endParaRPr lang="en-US" sz="4400" dirty="0">
              <a:solidFill>
                <a:schemeClr val="accent1"/>
              </a:solidFill>
            </a:endParaRPr>
          </a:p>
        </p:txBody>
      </p:sp>
      <p:sp>
        <p:nvSpPr>
          <p:cNvPr id="37" name="Textfeld 1">
            <a:extLst>
              <a:ext uri="{FF2B5EF4-FFF2-40B4-BE49-F238E27FC236}">
                <a16:creationId xmlns:a16="http://schemas.microsoft.com/office/drawing/2014/main" id="{EAB0EDBA-FBA1-4422-9C56-E61370AD9E33}"/>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29" name="Rectangle 28">
            <a:extLst>
              <a:ext uri="{FF2B5EF4-FFF2-40B4-BE49-F238E27FC236}">
                <a16:creationId xmlns:a16="http://schemas.microsoft.com/office/drawing/2014/main" id="{4CFB638E-5BE6-4F7F-B4F8-4DCA1C062306}"/>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E6AC216-2834-431F-9491-AA9A724237F7}"/>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801E6B0-333A-4B20-816C-C6193B454F2B}"/>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CFA5808-D710-42C6-A71C-C0D3B579AC95}"/>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C3C2D12-5C85-408E-A2E7-62470D547264}"/>
              </a:ext>
            </a:extLst>
          </p:cNvPr>
          <p:cNvSpPr/>
          <p:nvPr/>
        </p:nvSpPr>
        <p:spPr>
          <a:xfrm>
            <a:off x="529749" y="1882094"/>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C503109-F6C7-4D45-8B26-D521B794726B}"/>
              </a:ext>
            </a:extLst>
          </p:cNvPr>
          <p:cNvSpPr/>
          <p:nvPr/>
        </p:nvSpPr>
        <p:spPr>
          <a:xfrm>
            <a:off x="682149" y="1932894"/>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162049E-AAC8-43E9-B86D-DF037E91C22C}"/>
              </a:ext>
            </a:extLst>
          </p:cNvPr>
          <p:cNvSpPr/>
          <p:nvPr/>
        </p:nvSpPr>
        <p:spPr>
          <a:xfrm>
            <a:off x="834549" y="2004014"/>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AE5FE55-F929-4A0D-B9E0-BC12FEEE273F}"/>
              </a:ext>
            </a:extLst>
          </p:cNvPr>
          <p:cNvSpPr/>
          <p:nvPr/>
        </p:nvSpPr>
        <p:spPr>
          <a:xfrm>
            <a:off x="986949" y="2075134"/>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62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8</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10€</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10€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11€</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r>
              <a:rPr lang="de-DE" dirty="0"/>
              <a:t> PLUS  11€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36E30BB8-19B1-410B-A66B-5CC95B5A3EAC}"/>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5</a:t>
            </a:r>
            <a:endParaRPr lang="en-US" dirty="0"/>
          </a:p>
        </p:txBody>
      </p:sp>
      <p:sp>
        <p:nvSpPr>
          <p:cNvPr id="35" name="TextBox 34">
            <a:extLst>
              <a:ext uri="{FF2B5EF4-FFF2-40B4-BE49-F238E27FC236}">
                <a16:creationId xmlns:a16="http://schemas.microsoft.com/office/drawing/2014/main" id="{4F19186C-BB9D-4068-8FE0-D67678CD8D7B}"/>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4</a:t>
            </a:r>
            <a:endParaRPr lang="en-US" dirty="0"/>
          </a:p>
        </p:txBody>
      </p:sp>
      <p:sp>
        <p:nvSpPr>
          <p:cNvPr id="36" name="Textfeld 1">
            <a:extLst>
              <a:ext uri="{FF2B5EF4-FFF2-40B4-BE49-F238E27FC236}">
                <a16:creationId xmlns:a16="http://schemas.microsoft.com/office/drawing/2014/main" id="{A083D94C-CA6F-4CEA-ADF2-5268D7829FAC}"/>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7" name="Textfeld 1">
            <a:extLst>
              <a:ext uri="{FF2B5EF4-FFF2-40B4-BE49-F238E27FC236}">
                <a16:creationId xmlns:a16="http://schemas.microsoft.com/office/drawing/2014/main" id="{A1465B21-0D89-45E8-B033-D7E266811179}"/>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29" name="Rectangle 28">
            <a:extLst>
              <a:ext uri="{FF2B5EF4-FFF2-40B4-BE49-F238E27FC236}">
                <a16:creationId xmlns:a16="http://schemas.microsoft.com/office/drawing/2014/main" id="{1E91D89C-60DC-4624-B0D8-37F0D8DAD1DA}"/>
              </a:ext>
            </a:extLst>
          </p:cNvPr>
          <p:cNvSpPr/>
          <p:nvPr/>
        </p:nvSpPr>
        <p:spPr>
          <a:xfrm>
            <a:off x="497185" y="17483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1C5B23B-1E04-42F7-9F4C-3F25F0252A66}"/>
              </a:ext>
            </a:extLst>
          </p:cNvPr>
          <p:cNvSpPr/>
          <p:nvPr/>
        </p:nvSpPr>
        <p:spPr>
          <a:xfrm>
            <a:off x="649585" y="17991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7E283E5-9AFE-4CF3-95F7-3B61D1E2F7D8}"/>
              </a:ext>
            </a:extLst>
          </p:cNvPr>
          <p:cNvSpPr/>
          <p:nvPr/>
        </p:nvSpPr>
        <p:spPr>
          <a:xfrm>
            <a:off x="801985" y="187024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82410A6-F9EA-49B1-A1E1-FD5552A34248}"/>
              </a:ext>
            </a:extLst>
          </p:cNvPr>
          <p:cNvSpPr/>
          <p:nvPr/>
        </p:nvSpPr>
        <p:spPr>
          <a:xfrm>
            <a:off x="954385" y="194136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79D344-7A2C-4E74-843A-2526FFFE4CCE}"/>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2DAD555-1D1C-45EE-9CB6-E75CBF0713B4}"/>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1A2E700-3DB2-4805-A5F3-44723F2E5F6F}"/>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9CB127A-36CD-4F22-8448-1630FCE3C45B}"/>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37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7</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12€</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12€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13€</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13€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43438E52-BA0E-4B4F-9400-D00A3A6C026C}"/>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3</a:t>
            </a:r>
            <a:endParaRPr lang="en-US" dirty="0"/>
          </a:p>
        </p:txBody>
      </p:sp>
      <p:sp>
        <p:nvSpPr>
          <p:cNvPr id="35" name="TextBox 34">
            <a:extLst>
              <a:ext uri="{FF2B5EF4-FFF2-40B4-BE49-F238E27FC236}">
                <a16:creationId xmlns:a16="http://schemas.microsoft.com/office/drawing/2014/main" id="{BD84AAB8-FB46-4434-810A-F56B7DA9F991}"/>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2</a:t>
            </a:r>
            <a:endParaRPr lang="en-US" dirty="0"/>
          </a:p>
        </p:txBody>
      </p:sp>
      <p:sp>
        <p:nvSpPr>
          <p:cNvPr id="36" name="Textfeld 1">
            <a:extLst>
              <a:ext uri="{FF2B5EF4-FFF2-40B4-BE49-F238E27FC236}">
                <a16:creationId xmlns:a16="http://schemas.microsoft.com/office/drawing/2014/main" id="{55D5BEA5-55B8-4A80-8407-AE596D108984}"/>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7" name="Textfeld 1">
            <a:extLst>
              <a:ext uri="{FF2B5EF4-FFF2-40B4-BE49-F238E27FC236}">
                <a16:creationId xmlns:a16="http://schemas.microsoft.com/office/drawing/2014/main" id="{3526173E-4F37-40D1-A3F0-B015D9859A8E}"/>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29" name="Rectangle 28">
            <a:extLst>
              <a:ext uri="{FF2B5EF4-FFF2-40B4-BE49-F238E27FC236}">
                <a16:creationId xmlns:a16="http://schemas.microsoft.com/office/drawing/2014/main" id="{B4B7E5FC-2D62-4479-A506-C5E51321D268}"/>
              </a:ext>
            </a:extLst>
          </p:cNvPr>
          <p:cNvSpPr/>
          <p:nvPr/>
        </p:nvSpPr>
        <p:spPr>
          <a:xfrm>
            <a:off x="497185" y="17483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B49E4D5-0383-4B5E-A3B0-01FB3A2A72B6}"/>
              </a:ext>
            </a:extLst>
          </p:cNvPr>
          <p:cNvSpPr/>
          <p:nvPr/>
        </p:nvSpPr>
        <p:spPr>
          <a:xfrm>
            <a:off x="649585" y="17991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50ADC2F-7A1B-4173-841D-82E4391DFA37}"/>
              </a:ext>
            </a:extLst>
          </p:cNvPr>
          <p:cNvSpPr/>
          <p:nvPr/>
        </p:nvSpPr>
        <p:spPr>
          <a:xfrm>
            <a:off x="801985" y="187024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EAEA86-2B1E-469B-9BCC-53964C7F29C8}"/>
              </a:ext>
            </a:extLst>
          </p:cNvPr>
          <p:cNvSpPr/>
          <p:nvPr/>
        </p:nvSpPr>
        <p:spPr>
          <a:xfrm>
            <a:off x="954385" y="194136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FF19CAA-0C36-465B-BA4B-F82C9E8B79BE}"/>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98CC195-04C2-44B8-89B4-D2ED4DD96EF0}"/>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043FD5C-D0E5-430E-982E-FEE388716596}"/>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67CE4C6-3CD4-4881-8E79-B5DF7CF0648A}"/>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36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6</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14€</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15€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15€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E36FD7F0-A851-4998-AD42-553A0C2C040F}"/>
              </a:ext>
            </a:extLst>
          </p:cNvPr>
          <p:cNvSpPr txBox="1"/>
          <p:nvPr/>
        </p:nvSpPr>
        <p:spPr>
          <a:xfrm>
            <a:off x="12024363" y="2027061"/>
            <a:ext cx="3168502" cy="369332"/>
          </a:xfrm>
          <a:prstGeom prst="rect">
            <a:avLst/>
          </a:prstGeom>
          <a:solidFill>
            <a:schemeClr val="accent4"/>
          </a:solidFill>
        </p:spPr>
        <p:txBody>
          <a:bodyPr wrap="square" rtlCol="0">
            <a:spAutoFit/>
          </a:bodyPr>
          <a:lstStyle/>
          <a:p>
            <a:r>
              <a:rPr lang="de-DE" dirty="0"/>
              <a:t>WTP 1</a:t>
            </a:r>
            <a:endParaRPr lang="en-US" dirty="0"/>
          </a:p>
        </p:txBody>
      </p:sp>
      <p:sp>
        <p:nvSpPr>
          <p:cNvPr id="35" name="TextBox 34">
            <a:extLst>
              <a:ext uri="{FF2B5EF4-FFF2-40B4-BE49-F238E27FC236}">
                <a16:creationId xmlns:a16="http://schemas.microsoft.com/office/drawing/2014/main" id="{03DDA102-91EB-4216-8791-348F6EF64D46}"/>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0</a:t>
            </a:r>
            <a:endParaRPr lang="en-US" dirty="0"/>
          </a:p>
        </p:txBody>
      </p:sp>
      <p:sp>
        <p:nvSpPr>
          <p:cNvPr id="36" name="Textfeld 1">
            <a:extLst>
              <a:ext uri="{FF2B5EF4-FFF2-40B4-BE49-F238E27FC236}">
                <a16:creationId xmlns:a16="http://schemas.microsoft.com/office/drawing/2014/main" id="{1D83AB4A-3094-4051-8256-A00199890AD1}"/>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7" name="Textfeld 1">
            <a:extLst>
              <a:ext uri="{FF2B5EF4-FFF2-40B4-BE49-F238E27FC236}">
                <a16:creationId xmlns:a16="http://schemas.microsoft.com/office/drawing/2014/main" id="{6C1A99E5-56A8-4B26-9504-43A67E38BA0F}"/>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29" name="Rectangle 28">
            <a:extLst>
              <a:ext uri="{FF2B5EF4-FFF2-40B4-BE49-F238E27FC236}">
                <a16:creationId xmlns:a16="http://schemas.microsoft.com/office/drawing/2014/main" id="{070D7FDA-A0CD-45B9-AB02-6C792A1101E6}"/>
              </a:ext>
            </a:extLst>
          </p:cNvPr>
          <p:cNvSpPr/>
          <p:nvPr/>
        </p:nvSpPr>
        <p:spPr>
          <a:xfrm>
            <a:off x="497185" y="17483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ED934E4-59DC-442F-B134-87ABE8A843CF}"/>
              </a:ext>
            </a:extLst>
          </p:cNvPr>
          <p:cNvSpPr/>
          <p:nvPr/>
        </p:nvSpPr>
        <p:spPr>
          <a:xfrm>
            <a:off x="649585" y="17991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63603C4-C5BC-4CAE-A4C2-1750FBFE6150}"/>
              </a:ext>
            </a:extLst>
          </p:cNvPr>
          <p:cNvSpPr/>
          <p:nvPr/>
        </p:nvSpPr>
        <p:spPr>
          <a:xfrm>
            <a:off x="801985" y="187024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CC30DA-9BD6-46D0-8167-FDF64D25CBA6}"/>
              </a:ext>
            </a:extLst>
          </p:cNvPr>
          <p:cNvSpPr/>
          <p:nvPr/>
        </p:nvSpPr>
        <p:spPr>
          <a:xfrm>
            <a:off x="954385" y="194136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FA0B576-054A-4052-BC0F-BC06E8EA132A}"/>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FF7395-5275-4AF1-8844-770ACC857449}"/>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064C17E-CF8E-4930-92EA-F00DA5A8E94A}"/>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54EF59C-5160-453B-9FE4-A82CF6FBDF9A}"/>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11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8272-52F8-4F06-BD7B-03930C3C90EB}"/>
              </a:ext>
            </a:extLst>
          </p:cNvPr>
          <p:cNvSpPr>
            <a:spLocks noGrp="1"/>
          </p:cNvSpPr>
          <p:nvPr>
            <p:ph type="title"/>
          </p:nvPr>
        </p:nvSpPr>
        <p:spPr>
          <a:xfrm>
            <a:off x="752475" y="1384300"/>
            <a:ext cx="10515600" cy="2359025"/>
          </a:xfrm>
        </p:spPr>
        <p:txBody>
          <a:bodyPr>
            <a:normAutofit/>
          </a:bodyPr>
          <a:lstStyle/>
          <a:p>
            <a:r>
              <a:rPr lang="en-US" b="1" noProof="0" dirty="0">
                <a:solidFill>
                  <a:schemeClr val="accent1"/>
                </a:solidFill>
              </a:rPr>
              <a:t>WTP draft</a:t>
            </a:r>
          </a:p>
        </p:txBody>
      </p:sp>
    </p:spTree>
    <p:extLst>
      <p:ext uri="{BB962C8B-B14F-4D97-AF65-F5344CB8AC3E}">
        <p14:creationId xmlns:p14="http://schemas.microsoft.com/office/powerpoint/2010/main" val="3702617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4</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16€</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16€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20€</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20€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4DE3876A-FAF6-40A7-86C3-FDE883675C9B}"/>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-1</a:t>
            </a:r>
            <a:endParaRPr lang="en-US" dirty="0"/>
          </a:p>
        </p:txBody>
      </p:sp>
      <p:sp>
        <p:nvSpPr>
          <p:cNvPr id="35" name="TextBox 34">
            <a:extLst>
              <a:ext uri="{FF2B5EF4-FFF2-40B4-BE49-F238E27FC236}">
                <a16:creationId xmlns:a16="http://schemas.microsoft.com/office/drawing/2014/main" id="{C4A5101E-EE96-470E-A796-1D1A255160AD}"/>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-5</a:t>
            </a:r>
            <a:endParaRPr lang="en-US" dirty="0"/>
          </a:p>
        </p:txBody>
      </p:sp>
      <p:sp>
        <p:nvSpPr>
          <p:cNvPr id="37" name="Textfeld 1">
            <a:extLst>
              <a:ext uri="{FF2B5EF4-FFF2-40B4-BE49-F238E27FC236}">
                <a16:creationId xmlns:a16="http://schemas.microsoft.com/office/drawing/2014/main" id="{0404F4A7-9431-4E13-80D6-1DA23C779591}"/>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8" name="Textfeld 1">
            <a:extLst>
              <a:ext uri="{FF2B5EF4-FFF2-40B4-BE49-F238E27FC236}">
                <a16:creationId xmlns:a16="http://schemas.microsoft.com/office/drawing/2014/main" id="{28F4A774-8C8B-418E-95C7-2145347577D4}"/>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29" name="Rectangle 28">
            <a:extLst>
              <a:ext uri="{FF2B5EF4-FFF2-40B4-BE49-F238E27FC236}">
                <a16:creationId xmlns:a16="http://schemas.microsoft.com/office/drawing/2014/main" id="{A16383DC-3CB1-4379-BA5F-42543EDC03C9}"/>
              </a:ext>
            </a:extLst>
          </p:cNvPr>
          <p:cNvSpPr/>
          <p:nvPr/>
        </p:nvSpPr>
        <p:spPr>
          <a:xfrm>
            <a:off x="497185" y="17483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06C045-7328-49AE-BA4D-FDDAC1ECE4C5}"/>
              </a:ext>
            </a:extLst>
          </p:cNvPr>
          <p:cNvSpPr/>
          <p:nvPr/>
        </p:nvSpPr>
        <p:spPr>
          <a:xfrm>
            <a:off x="649585" y="17991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36AAEC5-409C-4DDF-83F8-63DB10730F94}"/>
              </a:ext>
            </a:extLst>
          </p:cNvPr>
          <p:cNvSpPr/>
          <p:nvPr/>
        </p:nvSpPr>
        <p:spPr>
          <a:xfrm>
            <a:off x="801985" y="187024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4575631-A8DC-4086-85CA-0AA4691D01E6}"/>
              </a:ext>
            </a:extLst>
          </p:cNvPr>
          <p:cNvSpPr/>
          <p:nvPr/>
        </p:nvSpPr>
        <p:spPr>
          <a:xfrm>
            <a:off x="954385" y="194136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C4B8812-7338-4E81-BC63-BB6B9DE650A6}"/>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9842C65-31AA-4741-BFCE-580BBBCE8894}"/>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3B59CA3-0845-41B1-80B8-3F8B15BB9E01}"/>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CAFD256-F8C7-42D7-BBDA-3A85D538AAEA}"/>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52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5</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25€</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25€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30€</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comparison</a:t>
            </a:r>
            <a:r>
              <a:rPr lang="de-DE" dirty="0"/>
              <a:t> </a:t>
            </a:r>
            <a:r>
              <a:rPr lang="de-DE" dirty="0" err="1"/>
              <a:t>reports</a:t>
            </a:r>
            <a:endParaRPr lang="en-US" dirty="0"/>
          </a:p>
          <a:p>
            <a:r>
              <a:rPr lang="de-DE" dirty="0"/>
              <a:t>PLUS  30€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3503A90B-D424-4B7B-B791-8CD385344181}"/>
              </a:ext>
            </a:extLst>
          </p:cNvPr>
          <p:cNvSpPr txBox="1"/>
          <p:nvPr/>
        </p:nvSpPr>
        <p:spPr>
          <a:xfrm>
            <a:off x="12024363" y="2027061"/>
            <a:ext cx="3168502" cy="369332"/>
          </a:xfrm>
          <a:prstGeom prst="rect">
            <a:avLst/>
          </a:prstGeom>
          <a:solidFill>
            <a:schemeClr val="accent4"/>
          </a:solidFill>
        </p:spPr>
        <p:txBody>
          <a:bodyPr wrap="square" rtlCol="0">
            <a:spAutoFit/>
          </a:bodyPr>
          <a:lstStyle/>
          <a:p>
            <a:r>
              <a:rPr lang="de-DE" dirty="0"/>
              <a:t>WTP -10</a:t>
            </a:r>
            <a:endParaRPr lang="en-US" dirty="0"/>
          </a:p>
        </p:txBody>
      </p:sp>
      <p:sp>
        <p:nvSpPr>
          <p:cNvPr id="35" name="TextBox 34">
            <a:extLst>
              <a:ext uri="{FF2B5EF4-FFF2-40B4-BE49-F238E27FC236}">
                <a16:creationId xmlns:a16="http://schemas.microsoft.com/office/drawing/2014/main" id="{AFE2C20B-098D-4B63-B827-AF24A1A4731F}"/>
              </a:ext>
            </a:extLst>
          </p:cNvPr>
          <p:cNvSpPr txBox="1"/>
          <p:nvPr/>
        </p:nvSpPr>
        <p:spPr>
          <a:xfrm>
            <a:off x="12044683" y="4840664"/>
            <a:ext cx="3168502" cy="369332"/>
          </a:xfrm>
          <a:prstGeom prst="rect">
            <a:avLst/>
          </a:prstGeom>
          <a:solidFill>
            <a:schemeClr val="accent4"/>
          </a:solidFill>
        </p:spPr>
        <p:txBody>
          <a:bodyPr wrap="square" rtlCol="0">
            <a:spAutoFit/>
          </a:bodyPr>
          <a:lstStyle/>
          <a:p>
            <a:r>
              <a:rPr lang="de-DE" dirty="0"/>
              <a:t>WTP -15</a:t>
            </a:r>
            <a:endParaRPr lang="en-US" dirty="0"/>
          </a:p>
        </p:txBody>
      </p:sp>
      <p:sp>
        <p:nvSpPr>
          <p:cNvPr id="36" name="Textfeld 1">
            <a:extLst>
              <a:ext uri="{FF2B5EF4-FFF2-40B4-BE49-F238E27FC236}">
                <a16:creationId xmlns:a16="http://schemas.microsoft.com/office/drawing/2014/main" id="{5225AC40-05F2-483D-88DB-D1BFC31FCE4A}"/>
              </a:ext>
            </a:extLst>
          </p:cNvPr>
          <p:cNvSpPr txBox="1"/>
          <p:nvPr/>
        </p:nvSpPr>
        <p:spPr>
          <a:xfrm>
            <a:off x="-198823" y="6247981"/>
            <a:ext cx="6508181" cy="400110"/>
          </a:xfrm>
          <a:prstGeom prst="rect">
            <a:avLst/>
          </a:prstGeom>
          <a:noFill/>
        </p:spPr>
        <p:txBody>
          <a:bodyPr wrap="square" rtlCol="0">
            <a:spAutoFit/>
          </a:bodyPr>
          <a:lstStyle/>
          <a:p>
            <a:pPr lvl="1"/>
            <a:r>
              <a:rPr lang="de-DE" sz="2000" b="1" dirty="0" err="1"/>
              <a:t>Thank</a:t>
            </a:r>
            <a:r>
              <a:rPr lang="de-DE" sz="2000" b="1" dirty="0"/>
              <a:t> </a:t>
            </a:r>
            <a:r>
              <a:rPr lang="de-DE" sz="2000" b="1" dirty="0" err="1"/>
              <a:t>you</a:t>
            </a:r>
            <a:r>
              <a:rPr lang="de-DE" sz="2000" b="1" dirty="0"/>
              <a:t> </a:t>
            </a:r>
            <a:r>
              <a:rPr lang="de-DE" sz="2000" b="1" dirty="0" err="1"/>
              <a:t>for</a:t>
            </a:r>
            <a:r>
              <a:rPr lang="de-DE" sz="2000" b="1" dirty="0"/>
              <a:t> </a:t>
            </a:r>
            <a:r>
              <a:rPr lang="de-DE" sz="2000" b="1" dirty="0" err="1"/>
              <a:t>your</a:t>
            </a:r>
            <a:r>
              <a:rPr lang="de-DE" sz="2000" b="1" dirty="0"/>
              <a:t> </a:t>
            </a:r>
            <a:r>
              <a:rPr lang="de-DE" sz="2000" b="1" dirty="0" err="1"/>
              <a:t>responses</a:t>
            </a:r>
            <a:r>
              <a:rPr lang="de-DE" sz="2000" b="1" dirty="0"/>
              <a:t>!</a:t>
            </a:r>
            <a:endParaRPr lang="en-US" sz="2000" b="1" dirty="0"/>
          </a:p>
        </p:txBody>
      </p:sp>
      <p:sp>
        <p:nvSpPr>
          <p:cNvPr id="37" name="Textfeld 1">
            <a:extLst>
              <a:ext uri="{FF2B5EF4-FFF2-40B4-BE49-F238E27FC236}">
                <a16:creationId xmlns:a16="http://schemas.microsoft.com/office/drawing/2014/main" id="{BD6B376F-4D2C-4212-90AA-F05C3DC37677}"/>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8" name="Textfeld 1">
            <a:extLst>
              <a:ext uri="{FF2B5EF4-FFF2-40B4-BE49-F238E27FC236}">
                <a16:creationId xmlns:a16="http://schemas.microsoft.com/office/drawing/2014/main" id="{A5B473E1-404C-4384-9BA4-7BEBC5A47A61}"/>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9" name="Rectangle 38">
            <a:extLst>
              <a:ext uri="{FF2B5EF4-FFF2-40B4-BE49-F238E27FC236}">
                <a16:creationId xmlns:a16="http://schemas.microsoft.com/office/drawing/2014/main" id="{B4C4DFDE-AC7C-4F7C-8340-FD9427AC75C5}"/>
              </a:ext>
            </a:extLst>
          </p:cNvPr>
          <p:cNvSpPr/>
          <p:nvPr/>
        </p:nvSpPr>
        <p:spPr>
          <a:xfrm>
            <a:off x="497185" y="17483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A95E13A-E2F2-4493-9A1C-8A30A1B5CF78}"/>
              </a:ext>
            </a:extLst>
          </p:cNvPr>
          <p:cNvSpPr/>
          <p:nvPr/>
        </p:nvSpPr>
        <p:spPr>
          <a:xfrm>
            <a:off x="649585" y="179912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19F80D1-849D-401C-8CD4-B63612661449}"/>
              </a:ext>
            </a:extLst>
          </p:cNvPr>
          <p:cNvSpPr/>
          <p:nvPr/>
        </p:nvSpPr>
        <p:spPr>
          <a:xfrm>
            <a:off x="801985" y="187024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001333-25C8-466D-80D7-9F1AFA609B6D}"/>
              </a:ext>
            </a:extLst>
          </p:cNvPr>
          <p:cNvSpPr/>
          <p:nvPr/>
        </p:nvSpPr>
        <p:spPr>
          <a:xfrm>
            <a:off x="954385" y="1941369"/>
            <a:ext cx="325119" cy="45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7E7DD5-2674-43E9-A339-169F2B79B776}"/>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AAB0801-F8A1-40FE-BCB6-D8885A167BC5}"/>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DD9E00C-6D1E-4329-881D-A5F62FE9A661}"/>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F7EA0A5-C612-4C51-9733-9FDA27C3AFF2}"/>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749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4FA3-CF17-4AD4-9427-9D65EA1E36F9}"/>
              </a:ext>
            </a:extLst>
          </p:cNvPr>
          <p:cNvSpPr>
            <a:spLocks noGrp="1"/>
          </p:cNvSpPr>
          <p:nvPr>
            <p:ph type="title"/>
          </p:nvPr>
        </p:nvSpPr>
        <p:spPr/>
        <p:txBody>
          <a:bodyPr>
            <a:normAutofit/>
          </a:bodyPr>
          <a:lstStyle/>
          <a:p>
            <a:r>
              <a:rPr lang="en-US" sz="2800" b="1" noProof="0" dirty="0">
                <a:solidFill>
                  <a:schemeClr val="accent1"/>
                </a:solidFill>
              </a:rPr>
              <a:t>Technical issues</a:t>
            </a:r>
          </a:p>
        </p:txBody>
      </p:sp>
      <p:sp>
        <p:nvSpPr>
          <p:cNvPr id="3" name="Content Placeholder 2">
            <a:extLst>
              <a:ext uri="{FF2B5EF4-FFF2-40B4-BE49-F238E27FC236}">
                <a16:creationId xmlns:a16="http://schemas.microsoft.com/office/drawing/2014/main" id="{E4BFD3BD-C32C-4A8B-8AAB-283CC0FCD331}"/>
              </a:ext>
            </a:extLst>
          </p:cNvPr>
          <p:cNvSpPr>
            <a:spLocks noGrp="1"/>
          </p:cNvSpPr>
          <p:nvPr>
            <p:ph idx="1"/>
          </p:nvPr>
        </p:nvSpPr>
        <p:spPr>
          <a:xfrm>
            <a:off x="838200" y="1549400"/>
            <a:ext cx="10515600" cy="4351338"/>
          </a:xfrm>
        </p:spPr>
        <p:txBody>
          <a:bodyPr>
            <a:normAutofit/>
          </a:bodyPr>
          <a:lstStyle/>
          <a:p>
            <a:r>
              <a:rPr lang="de-DE" dirty="0"/>
              <a:t>E</a:t>
            </a:r>
            <a:r>
              <a:rPr lang="en-US" dirty="0" err="1"/>
              <a:t>nsure</a:t>
            </a:r>
            <a:r>
              <a:rPr lang="en-US" dirty="0"/>
              <a:t> single switching point </a:t>
            </a:r>
            <a:r>
              <a:rPr lang="en-US" dirty="0">
                <a:sym typeface="Wingdings" panose="05000000000000000000" pitchFamily="2" charset="2"/>
              </a:rPr>
              <a:t> remaining questions fill out automatically when preferences are given</a:t>
            </a:r>
          </a:p>
        </p:txBody>
      </p:sp>
    </p:spTree>
    <p:extLst>
      <p:ext uri="{BB962C8B-B14F-4D97-AF65-F5344CB8AC3E}">
        <p14:creationId xmlns:p14="http://schemas.microsoft.com/office/powerpoint/2010/main" val="167966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4FA3-CF17-4AD4-9427-9D65EA1E36F9}"/>
              </a:ext>
            </a:extLst>
          </p:cNvPr>
          <p:cNvSpPr>
            <a:spLocks noGrp="1"/>
          </p:cNvSpPr>
          <p:nvPr>
            <p:ph type="title"/>
          </p:nvPr>
        </p:nvSpPr>
        <p:spPr/>
        <p:txBody>
          <a:bodyPr>
            <a:normAutofit/>
          </a:bodyPr>
          <a:lstStyle/>
          <a:p>
            <a:r>
              <a:rPr lang="en-US" sz="2800" b="1" noProof="0" dirty="0">
                <a:solidFill>
                  <a:schemeClr val="accent1"/>
                </a:solidFill>
              </a:rPr>
              <a:t>Possible follow up plan to avoid non-response</a:t>
            </a:r>
          </a:p>
        </p:txBody>
      </p:sp>
      <p:sp>
        <p:nvSpPr>
          <p:cNvPr id="3" name="Content Placeholder 2">
            <a:extLst>
              <a:ext uri="{FF2B5EF4-FFF2-40B4-BE49-F238E27FC236}">
                <a16:creationId xmlns:a16="http://schemas.microsoft.com/office/drawing/2014/main" id="{E4BFD3BD-C32C-4A8B-8AAB-283CC0FCD331}"/>
              </a:ext>
            </a:extLst>
          </p:cNvPr>
          <p:cNvSpPr>
            <a:spLocks noGrp="1"/>
          </p:cNvSpPr>
          <p:nvPr>
            <p:ph idx="1"/>
          </p:nvPr>
        </p:nvSpPr>
        <p:spPr>
          <a:xfrm>
            <a:off x="838200" y="1549400"/>
            <a:ext cx="10515600" cy="4351338"/>
          </a:xfrm>
        </p:spPr>
        <p:txBody>
          <a:bodyPr>
            <a:normAutofit/>
          </a:bodyPr>
          <a:lstStyle/>
          <a:p>
            <a:r>
              <a:rPr lang="en-US" noProof="0" dirty="0"/>
              <a:t>We allocated two weeks in the pre-intervention phase for participants to respond to our survey</a:t>
            </a:r>
          </a:p>
          <a:p>
            <a:r>
              <a:rPr lang="en-US" noProof="0" dirty="0"/>
              <a:t>Communicate that households should fill out the survey within one week</a:t>
            </a:r>
          </a:p>
          <a:p>
            <a:r>
              <a:rPr lang="en-US" noProof="0" dirty="0"/>
              <a:t>In case household does not respond within three days: send reminder e-mail</a:t>
            </a:r>
          </a:p>
          <a:p>
            <a:r>
              <a:rPr lang="en-US" noProof="0" dirty="0"/>
              <a:t>In case household does not respond within one week: send reminder letter</a:t>
            </a:r>
          </a:p>
          <a:p>
            <a:r>
              <a:rPr lang="en-US" noProof="0" dirty="0"/>
              <a:t>In case household still does not respond: second reminder e-mail</a:t>
            </a:r>
          </a:p>
        </p:txBody>
      </p:sp>
    </p:spTree>
    <p:extLst>
      <p:ext uri="{BB962C8B-B14F-4D97-AF65-F5344CB8AC3E}">
        <p14:creationId xmlns:p14="http://schemas.microsoft.com/office/powerpoint/2010/main" val="378216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–page 1</a:t>
            </a:r>
          </a:p>
        </p:txBody>
      </p:sp>
      <p:sp>
        <p:nvSpPr>
          <p:cNvPr id="4" name="Textfeld 1">
            <a:extLst>
              <a:ext uri="{FF2B5EF4-FFF2-40B4-BE49-F238E27FC236}">
                <a16:creationId xmlns:a16="http://schemas.microsoft.com/office/drawing/2014/main" id="{F7CB37EE-A774-4560-A7B0-320DAE9FB388}"/>
              </a:ext>
            </a:extLst>
          </p:cNvPr>
          <p:cNvSpPr txBox="1"/>
          <p:nvPr/>
        </p:nvSpPr>
        <p:spPr>
          <a:xfrm>
            <a:off x="878139" y="975262"/>
            <a:ext cx="10298242" cy="6217087"/>
          </a:xfrm>
          <a:prstGeom prst="rect">
            <a:avLst/>
          </a:prstGeom>
          <a:noFill/>
        </p:spPr>
        <p:txBody>
          <a:bodyPr wrap="square" rtlCol="0">
            <a:spAutoFit/>
          </a:bodyPr>
          <a:lstStyle/>
          <a:p>
            <a:pPr lvl="1"/>
            <a:r>
              <a:rPr lang="en-US" sz="2000" i="1" dirty="0"/>
              <a:t>(The information included in this report should change every week to stay interesting, and is sent to all groups, including the control group and the control-control group)</a:t>
            </a:r>
          </a:p>
          <a:p>
            <a:pPr lvl="1"/>
            <a:endParaRPr lang="en-US" sz="2000" dirty="0"/>
          </a:p>
          <a:p>
            <a:pPr lvl="1"/>
            <a:r>
              <a:rPr lang="en-US" sz="2000" dirty="0"/>
              <a:t>Thank you for being a part of this study. Showering has a much bigger impact on CO2 emissions than most people expect. This is because a large amount of energy is required to heat the water used.</a:t>
            </a:r>
          </a:p>
          <a:p>
            <a:pPr lvl="1"/>
            <a:endParaRPr lang="en-US" sz="2000" dirty="0"/>
          </a:p>
          <a:p>
            <a:pPr lvl="1"/>
            <a:r>
              <a:rPr lang="en-US" sz="2000" dirty="0"/>
              <a:t>A typical shower (five minutes, 36 degrees water temperature) </a:t>
            </a:r>
            <a:r>
              <a:rPr lang="en-US" sz="2000" strike="sngStrike" dirty="0"/>
              <a:t>uses 2,6 kWh of energy.</a:t>
            </a:r>
          </a:p>
          <a:p>
            <a:pPr lvl="1"/>
            <a:r>
              <a:rPr lang="en-US" sz="2000" strike="sngStrike" dirty="0"/>
              <a:t>Thus, a typical shower </a:t>
            </a:r>
            <a:r>
              <a:rPr lang="en-US" sz="2000" dirty="0"/>
              <a:t>has an electricity usage similar to:</a:t>
            </a:r>
          </a:p>
          <a:p>
            <a:pPr marL="800100" lvl="1" indent="-342900">
              <a:buFont typeface="Arial" panose="020B0604020202020204" pitchFamily="34" charset="0"/>
              <a:buChar char="•"/>
            </a:pPr>
            <a:r>
              <a:rPr lang="en-US" sz="2000" dirty="0"/>
              <a:t>A TV marathon of 26 hours</a:t>
            </a:r>
          </a:p>
          <a:p>
            <a:pPr marL="800100" lvl="1" indent="-342900">
              <a:buFont typeface="Arial" panose="020B0604020202020204" pitchFamily="34" charset="0"/>
              <a:buChar char="•"/>
            </a:pPr>
            <a:r>
              <a:rPr lang="en-US" sz="2000" dirty="0"/>
              <a:t>Lighting an average household for two and a half days</a:t>
            </a:r>
          </a:p>
          <a:p>
            <a:pPr marL="800100" lvl="1" indent="-342900">
              <a:buFont typeface="Arial" panose="020B0604020202020204" pitchFamily="34" charset="0"/>
              <a:buChar char="•"/>
            </a:pPr>
            <a:r>
              <a:rPr lang="en-US" sz="2000" dirty="0"/>
              <a:t>Using an average fridge for two days and two nights</a:t>
            </a:r>
          </a:p>
          <a:p>
            <a:pPr lvl="3"/>
            <a:endParaRPr lang="en-US" sz="2000" dirty="0"/>
          </a:p>
          <a:p>
            <a:pPr lvl="1"/>
            <a:r>
              <a:rPr lang="en-US" sz="2000" dirty="0"/>
              <a:t>When producing this amount of electricity, around 900 g of CO2 are emitted. With daily showers, this yields 325 kg of CO2 a year! As a comparison: an average tree (</a:t>
            </a:r>
            <a:r>
              <a:rPr lang="en-US" sz="2000" dirty="0" err="1"/>
              <a:t>Buche</a:t>
            </a:r>
            <a:r>
              <a:rPr lang="en-US" sz="2000" dirty="0"/>
              <a:t>) can take up only 12,5 kg of CO2 a year, so around 26 trees are needed to compensate the CO2 emissions a single person produces in a year through showering.</a:t>
            </a:r>
          </a:p>
          <a:p>
            <a:pPr lvl="1"/>
            <a:endParaRPr lang="en-US" sz="2000" dirty="0"/>
          </a:p>
          <a:p>
            <a:pPr lvl="1"/>
            <a:r>
              <a:rPr lang="en-US" sz="2000" b="1" dirty="0"/>
              <a:t>Every drop counts!</a:t>
            </a:r>
          </a:p>
          <a:p>
            <a:endParaRPr lang="en-US" dirty="0"/>
          </a:p>
        </p:txBody>
      </p:sp>
      <p:sp>
        <p:nvSpPr>
          <p:cNvPr id="2" name="TextBox 1">
            <a:extLst>
              <a:ext uri="{FF2B5EF4-FFF2-40B4-BE49-F238E27FC236}">
                <a16:creationId xmlns:a16="http://schemas.microsoft.com/office/drawing/2014/main" id="{FC201376-9F7C-44A2-A7E1-07B7F01826EA}"/>
              </a:ext>
            </a:extLst>
          </p:cNvPr>
          <p:cNvSpPr txBox="1"/>
          <p:nvPr/>
        </p:nvSpPr>
        <p:spPr>
          <a:xfrm>
            <a:off x="8697433" y="3583172"/>
            <a:ext cx="3168502" cy="923330"/>
          </a:xfrm>
          <a:prstGeom prst="rect">
            <a:avLst/>
          </a:prstGeom>
          <a:solidFill>
            <a:schemeClr val="accent4"/>
          </a:solidFill>
        </p:spPr>
        <p:txBody>
          <a:bodyPr wrap="square" rtlCol="0">
            <a:spAutoFit/>
          </a:bodyPr>
          <a:lstStyle/>
          <a:p>
            <a:r>
              <a:rPr lang="de-DE" dirty="0"/>
              <a:t>Numbers </a:t>
            </a:r>
            <a:r>
              <a:rPr lang="de-DE" dirty="0" err="1"/>
              <a:t>to</a:t>
            </a:r>
            <a:r>
              <a:rPr lang="de-DE" dirty="0"/>
              <a:t> </a:t>
            </a:r>
            <a:r>
              <a:rPr lang="de-DE" dirty="0" err="1"/>
              <a:t>be</a:t>
            </a:r>
            <a:r>
              <a:rPr lang="de-DE" dirty="0"/>
              <a:t> </a:t>
            </a:r>
            <a:r>
              <a:rPr lang="de-DE" dirty="0" err="1"/>
              <a:t>adapted</a:t>
            </a:r>
            <a:r>
              <a:rPr lang="de-DE" dirty="0"/>
              <a:t> </a:t>
            </a:r>
            <a:r>
              <a:rPr lang="de-DE" dirty="0" err="1"/>
              <a:t>based</a:t>
            </a:r>
            <a:r>
              <a:rPr lang="de-DE" dirty="0"/>
              <a:t> on </a:t>
            </a:r>
            <a:r>
              <a:rPr lang="de-DE" dirty="0" err="1"/>
              <a:t>average</a:t>
            </a:r>
            <a:r>
              <a:rPr lang="de-DE" dirty="0"/>
              <a:t> </a:t>
            </a:r>
            <a:r>
              <a:rPr lang="de-DE" dirty="0" err="1"/>
              <a:t>showering</a:t>
            </a:r>
            <a:r>
              <a:rPr lang="de-DE" dirty="0"/>
              <a:t> </a:t>
            </a:r>
            <a:r>
              <a:rPr lang="de-DE" dirty="0" err="1"/>
              <a:t>behavior</a:t>
            </a:r>
            <a:r>
              <a:rPr lang="de-DE" dirty="0"/>
              <a:t> </a:t>
            </a:r>
            <a:r>
              <a:rPr lang="de-DE" dirty="0" err="1"/>
              <a:t>recorded</a:t>
            </a:r>
            <a:r>
              <a:rPr lang="de-DE" dirty="0"/>
              <a:t> in </a:t>
            </a:r>
            <a:r>
              <a:rPr lang="de-DE" dirty="0" err="1"/>
              <a:t>first</a:t>
            </a:r>
            <a:r>
              <a:rPr lang="de-DE" dirty="0"/>
              <a:t> </a:t>
            </a:r>
            <a:r>
              <a:rPr lang="de-DE" dirty="0" err="1"/>
              <a:t>two</a:t>
            </a:r>
            <a:r>
              <a:rPr lang="de-DE" dirty="0"/>
              <a:t> </a:t>
            </a:r>
            <a:r>
              <a:rPr lang="de-DE" dirty="0" err="1"/>
              <a:t>weeks</a:t>
            </a:r>
            <a:r>
              <a:rPr lang="de-DE" dirty="0"/>
              <a:t>!</a:t>
            </a:r>
            <a:endParaRPr lang="en-US" dirty="0"/>
          </a:p>
        </p:txBody>
      </p:sp>
    </p:spTree>
    <p:extLst>
      <p:ext uri="{BB962C8B-B14F-4D97-AF65-F5344CB8AC3E}">
        <p14:creationId xmlns:p14="http://schemas.microsoft.com/office/powerpoint/2010/main" val="35115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2</a:t>
            </a:r>
          </a:p>
        </p:txBody>
      </p:sp>
      <p:sp>
        <p:nvSpPr>
          <p:cNvPr id="4" name="Textfeld 1">
            <a:extLst>
              <a:ext uri="{FF2B5EF4-FFF2-40B4-BE49-F238E27FC236}">
                <a16:creationId xmlns:a16="http://schemas.microsoft.com/office/drawing/2014/main" id="{88792FFF-11D3-47C6-90EE-2FBE482F2747}"/>
              </a:ext>
            </a:extLst>
          </p:cNvPr>
          <p:cNvSpPr txBox="1"/>
          <p:nvPr/>
        </p:nvSpPr>
        <p:spPr>
          <a:xfrm>
            <a:off x="878139" y="983831"/>
            <a:ext cx="10298242" cy="5940088"/>
          </a:xfrm>
          <a:prstGeom prst="rect">
            <a:avLst/>
          </a:prstGeom>
          <a:noFill/>
        </p:spPr>
        <p:txBody>
          <a:bodyPr wrap="square" rtlCol="0">
            <a:spAutoFit/>
          </a:bodyPr>
          <a:lstStyle/>
          <a:p>
            <a:pPr lvl="1"/>
            <a:r>
              <a:rPr lang="en-US" sz="2000" b="1" dirty="0"/>
              <a:t>Depending on your choices in the following questions,  your showerhead will be equipped with an additional functionality in the month of X:</a:t>
            </a:r>
          </a:p>
          <a:p>
            <a:pPr lvl="1"/>
            <a:endParaRPr lang="en-US" sz="2000" dirty="0"/>
          </a:p>
          <a:p>
            <a:pPr lvl="1"/>
            <a:r>
              <a:rPr lang="en-US" sz="2000" dirty="0"/>
              <a:t>Your showerhead will help you achieve your goal of showering in an environmentally friendly manner by changing colors as you shower, until it turns red and starts blinking once you reach a certain threshold.</a:t>
            </a:r>
          </a:p>
          <a:p>
            <a:pPr lvl="1"/>
            <a:endParaRPr lang="en-US" sz="2000" dirty="0"/>
          </a:p>
          <a:p>
            <a:pPr lvl="1"/>
            <a:r>
              <a:rPr lang="en-US" sz="2000" dirty="0"/>
              <a:t>For example, if the threshold is 20 </a:t>
            </a:r>
            <a:r>
              <a:rPr lang="en-US" sz="2000" dirty="0" err="1"/>
              <a:t>litres</a:t>
            </a:r>
            <a:r>
              <a:rPr lang="en-US" sz="2000" dirty="0"/>
              <a:t>,  the showerhead will work like this:</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You will receive further information on the exact threshold at the beginning of month X – keep an eye on your weekly newsletter!</a:t>
            </a:r>
          </a:p>
        </p:txBody>
      </p:sp>
      <p:sp>
        <p:nvSpPr>
          <p:cNvPr id="5" name="TextBox 4">
            <a:extLst>
              <a:ext uri="{FF2B5EF4-FFF2-40B4-BE49-F238E27FC236}">
                <a16:creationId xmlns:a16="http://schemas.microsoft.com/office/drawing/2014/main" id="{88F08553-5F60-4E86-B36D-C87AB59C57EC}"/>
              </a:ext>
            </a:extLst>
          </p:cNvPr>
          <p:cNvSpPr txBox="1"/>
          <p:nvPr/>
        </p:nvSpPr>
        <p:spPr>
          <a:xfrm>
            <a:off x="11705738" y="1085431"/>
            <a:ext cx="2569062" cy="369332"/>
          </a:xfrm>
          <a:prstGeom prst="rect">
            <a:avLst/>
          </a:prstGeom>
          <a:solidFill>
            <a:schemeClr val="accent4"/>
          </a:solidFill>
        </p:spPr>
        <p:txBody>
          <a:bodyPr wrap="square" rtlCol="0">
            <a:spAutoFit/>
          </a:bodyPr>
          <a:lstStyle/>
          <a:p>
            <a:r>
              <a:rPr lang="de-DE" dirty="0"/>
              <a:t>Update </a:t>
            </a:r>
            <a:r>
              <a:rPr lang="de-DE" dirty="0" err="1"/>
              <a:t>month</a:t>
            </a:r>
            <a:endParaRPr lang="en-US" dirty="0"/>
          </a:p>
        </p:txBody>
      </p:sp>
      <p:pic>
        <p:nvPicPr>
          <p:cNvPr id="6" name="Picture 5">
            <a:extLst>
              <a:ext uri="{FF2B5EF4-FFF2-40B4-BE49-F238E27FC236}">
                <a16:creationId xmlns:a16="http://schemas.microsoft.com/office/drawing/2014/main" id="{68110808-659E-42FE-82D0-6009783ADFEE}"/>
              </a:ext>
            </a:extLst>
          </p:cNvPr>
          <p:cNvPicPr>
            <a:picLocks noChangeAspect="1"/>
          </p:cNvPicPr>
          <p:nvPr/>
        </p:nvPicPr>
        <p:blipFill>
          <a:blip r:embed="rId3"/>
          <a:stretch>
            <a:fillRect/>
          </a:stretch>
        </p:blipFill>
        <p:spPr>
          <a:xfrm>
            <a:off x="1426779" y="3744553"/>
            <a:ext cx="6438900" cy="2133600"/>
          </a:xfrm>
          <a:prstGeom prst="rect">
            <a:avLst/>
          </a:prstGeom>
        </p:spPr>
      </p:pic>
    </p:spTree>
    <p:extLst>
      <p:ext uri="{BB962C8B-B14F-4D97-AF65-F5344CB8AC3E}">
        <p14:creationId xmlns:p14="http://schemas.microsoft.com/office/powerpoint/2010/main" val="72558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3</a:t>
            </a:r>
          </a:p>
        </p:txBody>
      </p:sp>
      <p:sp>
        <p:nvSpPr>
          <p:cNvPr id="4" name="Textfeld 1">
            <a:extLst>
              <a:ext uri="{FF2B5EF4-FFF2-40B4-BE49-F238E27FC236}">
                <a16:creationId xmlns:a16="http://schemas.microsoft.com/office/drawing/2014/main" id="{525C683F-A68B-438A-ABED-9D9A2D42EC22}"/>
              </a:ext>
            </a:extLst>
          </p:cNvPr>
          <p:cNvSpPr txBox="1"/>
          <p:nvPr/>
        </p:nvSpPr>
        <p:spPr>
          <a:xfrm>
            <a:off x="878139" y="975262"/>
            <a:ext cx="10298242" cy="3170099"/>
          </a:xfrm>
          <a:prstGeom prst="rect">
            <a:avLst/>
          </a:prstGeom>
          <a:noFill/>
        </p:spPr>
        <p:txBody>
          <a:bodyPr wrap="square" rtlCol="0">
            <a:spAutoFit/>
          </a:bodyPr>
          <a:lstStyle/>
          <a:p>
            <a:pPr lvl="1"/>
            <a:r>
              <a:rPr lang="en-US" sz="2000" dirty="0"/>
              <a:t>The aim of the following questions is to find out what you would be willing to pay for this additional functionality.</a:t>
            </a:r>
          </a:p>
          <a:p>
            <a:pPr lvl="1"/>
            <a:endParaRPr lang="en-US" sz="2000" dirty="0"/>
          </a:p>
          <a:p>
            <a:pPr lvl="1"/>
            <a:r>
              <a:rPr lang="en-US" sz="2000" dirty="0"/>
              <a:t>We will ask you for a total of twelve scenarios whether you would prefer to have a one-month access to this functionality or whether you would prefer another option.</a:t>
            </a:r>
          </a:p>
          <a:p>
            <a:pPr lvl="1"/>
            <a:endParaRPr lang="en-US" sz="2000" dirty="0"/>
          </a:p>
          <a:p>
            <a:pPr lvl="1"/>
            <a:r>
              <a:rPr lang="en-US" sz="2000" dirty="0"/>
              <a:t>We will use a lottery to draw one of the scenarios and implement the choice you made for that scenario. If you preferred access to the new functionality, your showerhead will be equipped with this new function automatically. If the choice you made involved receiving cash, you will automatically receive this money at the end of the experiment. </a:t>
            </a:r>
          </a:p>
        </p:txBody>
      </p:sp>
      <p:sp>
        <p:nvSpPr>
          <p:cNvPr id="5" name="TextBox 4">
            <a:extLst>
              <a:ext uri="{FF2B5EF4-FFF2-40B4-BE49-F238E27FC236}">
                <a16:creationId xmlns:a16="http://schemas.microsoft.com/office/drawing/2014/main" id="{BC074810-A54D-419E-B9C7-495D328D01FE}"/>
              </a:ext>
            </a:extLst>
          </p:cNvPr>
          <p:cNvSpPr txBox="1"/>
          <p:nvPr/>
        </p:nvSpPr>
        <p:spPr>
          <a:xfrm>
            <a:off x="9023498" y="4251960"/>
            <a:ext cx="3168502" cy="1200329"/>
          </a:xfrm>
          <a:prstGeom prst="rect">
            <a:avLst/>
          </a:prstGeom>
          <a:solidFill>
            <a:schemeClr val="accent4"/>
          </a:solidFill>
        </p:spPr>
        <p:txBody>
          <a:bodyPr wrap="square" rtlCol="0">
            <a:spAutoFit/>
          </a:bodyPr>
          <a:lstStyle/>
          <a:p>
            <a:r>
              <a:rPr lang="de-DE" dirty="0"/>
              <a:t>Note: </a:t>
            </a:r>
            <a:r>
              <a:rPr lang="de-DE" dirty="0" err="1"/>
              <a:t>depending</a:t>
            </a:r>
            <a:r>
              <a:rPr lang="de-DE" dirty="0"/>
              <a:t> on </a:t>
            </a:r>
            <a:r>
              <a:rPr lang="de-DE" dirty="0" err="1"/>
              <a:t>the</a:t>
            </a:r>
            <a:r>
              <a:rPr lang="de-DE" dirty="0"/>
              <a:t> </a:t>
            </a:r>
            <a:r>
              <a:rPr lang="de-DE" dirty="0" err="1"/>
              <a:t>numbers</a:t>
            </a:r>
            <a:r>
              <a:rPr lang="de-DE" dirty="0"/>
              <a:t> and </a:t>
            </a:r>
            <a:r>
              <a:rPr lang="de-DE" dirty="0" err="1"/>
              <a:t>wording</a:t>
            </a:r>
            <a:r>
              <a:rPr lang="de-DE" dirty="0"/>
              <a:t> </a:t>
            </a:r>
            <a:r>
              <a:rPr lang="de-DE" dirty="0" err="1"/>
              <a:t>we</a:t>
            </a:r>
            <a:r>
              <a:rPr lang="de-DE" dirty="0"/>
              <a:t> </a:t>
            </a:r>
            <a:r>
              <a:rPr lang="de-DE" dirty="0" err="1"/>
              <a:t>decide</a:t>
            </a:r>
            <a:r>
              <a:rPr lang="de-DE" dirty="0"/>
              <a:t> on, </a:t>
            </a:r>
            <a:r>
              <a:rPr lang="de-DE" dirty="0" err="1"/>
              <a:t>may</a:t>
            </a:r>
            <a:r>
              <a:rPr lang="de-DE" dirty="0"/>
              <a:t> </a:t>
            </a:r>
            <a:r>
              <a:rPr lang="de-DE" dirty="0" err="1"/>
              <a:t>need</a:t>
            </a:r>
            <a:r>
              <a:rPr lang="de-DE" dirty="0"/>
              <a:t> </a:t>
            </a:r>
            <a:r>
              <a:rPr lang="de-DE" dirty="0" err="1"/>
              <a:t>to</a:t>
            </a:r>
            <a:r>
              <a:rPr lang="de-DE" dirty="0"/>
              <a:t> </a:t>
            </a:r>
            <a:r>
              <a:rPr lang="de-DE" dirty="0" err="1"/>
              <a:t>change</a:t>
            </a:r>
            <a:r>
              <a:rPr lang="de-DE" dirty="0"/>
              <a:t> </a:t>
            </a:r>
            <a:r>
              <a:rPr lang="de-DE" dirty="0" err="1"/>
              <a:t>marketing</a:t>
            </a:r>
            <a:r>
              <a:rPr lang="de-DE" dirty="0"/>
              <a:t> material</a:t>
            </a:r>
            <a:endParaRPr lang="en-US" dirty="0"/>
          </a:p>
        </p:txBody>
      </p:sp>
      <p:sp>
        <p:nvSpPr>
          <p:cNvPr id="6" name="TextBox 5">
            <a:extLst>
              <a:ext uri="{FF2B5EF4-FFF2-40B4-BE49-F238E27FC236}">
                <a16:creationId xmlns:a16="http://schemas.microsoft.com/office/drawing/2014/main" id="{44F36E47-DD46-43FE-8F21-B2479B116272}"/>
              </a:ext>
            </a:extLst>
          </p:cNvPr>
          <p:cNvSpPr txBox="1"/>
          <p:nvPr/>
        </p:nvSpPr>
        <p:spPr>
          <a:xfrm>
            <a:off x="9094618" y="1341031"/>
            <a:ext cx="2569062" cy="369332"/>
          </a:xfrm>
          <a:prstGeom prst="rect">
            <a:avLst/>
          </a:prstGeom>
          <a:solidFill>
            <a:schemeClr val="accent4"/>
          </a:solidFill>
        </p:spPr>
        <p:txBody>
          <a:bodyPr wrap="square" rtlCol="0">
            <a:spAutoFit/>
          </a:bodyPr>
          <a:lstStyle/>
          <a:p>
            <a:r>
              <a:rPr lang="de-DE" dirty="0"/>
              <a:t>Can </a:t>
            </a:r>
            <a:r>
              <a:rPr lang="de-DE" dirty="0" err="1"/>
              <a:t>we</a:t>
            </a:r>
            <a:r>
              <a:rPr lang="de-DE" dirty="0"/>
              <a:t> </a:t>
            </a:r>
            <a:r>
              <a:rPr lang="de-DE" dirty="0" err="1"/>
              <a:t>state</a:t>
            </a:r>
            <a:r>
              <a:rPr lang="de-DE" dirty="0"/>
              <a:t> </a:t>
            </a:r>
            <a:r>
              <a:rPr lang="de-DE" dirty="0" err="1"/>
              <a:t>this</a:t>
            </a:r>
            <a:r>
              <a:rPr lang="de-DE" dirty="0"/>
              <a:t>?</a:t>
            </a:r>
            <a:endParaRPr lang="en-US" dirty="0"/>
          </a:p>
        </p:txBody>
      </p:sp>
    </p:spTree>
    <p:extLst>
      <p:ext uri="{BB962C8B-B14F-4D97-AF65-F5344CB8AC3E}">
        <p14:creationId xmlns:p14="http://schemas.microsoft.com/office/powerpoint/2010/main" val="250679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9</a:t>
            </a:r>
          </a:p>
        </p:txBody>
      </p:sp>
      <p:sp>
        <p:nvSpPr>
          <p:cNvPr id="8" name="Rectangle 7">
            <a:extLst>
              <a:ext uri="{FF2B5EF4-FFF2-40B4-BE49-F238E27FC236}">
                <a16:creationId xmlns:a16="http://schemas.microsoft.com/office/drawing/2014/main" id="{999F87A9-9E0A-4E56-8C08-54D30ADFB4D7}"/>
              </a:ext>
            </a:extLst>
          </p:cNvPr>
          <p:cNvSpPr/>
          <p:nvPr/>
        </p:nvSpPr>
        <p:spPr>
          <a:xfrm>
            <a:off x="7828286" y="1569530"/>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E597013-3E0C-4582-8301-74D2A72F7F94}"/>
              </a:ext>
            </a:extLst>
          </p:cNvPr>
          <p:cNvSpPr txBox="1"/>
          <p:nvPr/>
        </p:nvSpPr>
        <p:spPr>
          <a:xfrm>
            <a:off x="8956439" y="1754018"/>
            <a:ext cx="1337028"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4" name="TextBox 33">
            <a:extLst>
              <a:ext uri="{FF2B5EF4-FFF2-40B4-BE49-F238E27FC236}">
                <a16:creationId xmlns:a16="http://schemas.microsoft.com/office/drawing/2014/main" id="{62A3D0BC-C3A7-4268-B290-84E5FEA6A1CA}"/>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15</a:t>
            </a:r>
            <a:endParaRPr lang="en-US" dirty="0"/>
          </a:p>
        </p:txBody>
      </p:sp>
      <p:sp>
        <p:nvSpPr>
          <p:cNvPr id="35" name="TextBox 34">
            <a:extLst>
              <a:ext uri="{FF2B5EF4-FFF2-40B4-BE49-F238E27FC236}">
                <a16:creationId xmlns:a16="http://schemas.microsoft.com/office/drawing/2014/main" id="{305C33CE-C714-4A79-8B39-C150A85B7119}"/>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10</a:t>
            </a:r>
            <a:endParaRPr lang="en-US" dirty="0"/>
          </a:p>
        </p:txBody>
      </p:sp>
      <p:sp>
        <p:nvSpPr>
          <p:cNvPr id="29" name="Rectangle 28">
            <a:extLst>
              <a:ext uri="{FF2B5EF4-FFF2-40B4-BE49-F238E27FC236}">
                <a16:creationId xmlns:a16="http://schemas.microsoft.com/office/drawing/2014/main" id="{DBFCC242-767C-4BE8-BE3B-1CEC9DE5DC0A}"/>
              </a:ext>
            </a:extLst>
          </p:cNvPr>
          <p:cNvSpPr/>
          <p:nvPr/>
        </p:nvSpPr>
        <p:spPr>
          <a:xfrm>
            <a:off x="7828286" y="3520250"/>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8862211" y="3752810"/>
            <a:ext cx="1004846" cy="757580"/>
          </a:xfrm>
          <a:prstGeom prst="rect">
            <a:avLst/>
          </a:prstGeom>
        </p:spPr>
      </p:pic>
      <p:sp>
        <p:nvSpPr>
          <p:cNvPr id="42" name="Rectangle 41">
            <a:extLst>
              <a:ext uri="{FF2B5EF4-FFF2-40B4-BE49-F238E27FC236}">
                <a16:creationId xmlns:a16="http://schemas.microsoft.com/office/drawing/2014/main" id="{F2EAF0FF-0330-46E2-9204-C2B4D6FFB3E3}"/>
              </a:ext>
            </a:extLst>
          </p:cNvPr>
          <p:cNvSpPr/>
          <p:nvPr/>
        </p:nvSpPr>
        <p:spPr>
          <a:xfrm>
            <a:off x="3051067" y="3527306"/>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ross 43">
            <a:extLst>
              <a:ext uri="{FF2B5EF4-FFF2-40B4-BE49-F238E27FC236}">
                <a16:creationId xmlns:a16="http://schemas.microsoft.com/office/drawing/2014/main" id="{438134E6-B1C3-47B9-AD85-698F6AD4AF39}"/>
              </a:ext>
            </a:extLst>
          </p:cNvPr>
          <p:cNvSpPr/>
          <p:nvPr/>
        </p:nvSpPr>
        <p:spPr>
          <a:xfrm>
            <a:off x="4490408" y="3958062"/>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DDACC5B-971E-4298-BBF4-4310E83508FF}"/>
              </a:ext>
            </a:extLst>
          </p:cNvPr>
          <p:cNvSpPr txBox="1"/>
          <p:nvPr/>
        </p:nvSpPr>
        <p:spPr>
          <a:xfrm>
            <a:off x="4558264" y="3756071"/>
            <a:ext cx="1304251" cy="769441"/>
          </a:xfrm>
          <a:prstGeom prst="rect">
            <a:avLst/>
          </a:prstGeom>
          <a:noFill/>
        </p:spPr>
        <p:txBody>
          <a:bodyPr wrap="square" rtlCol="0">
            <a:spAutoFit/>
          </a:bodyPr>
          <a:lstStyle/>
          <a:p>
            <a:pPr algn="r"/>
            <a:r>
              <a:rPr lang="de-DE" sz="4400" dirty="0">
                <a:solidFill>
                  <a:schemeClr val="accent1"/>
                </a:solidFill>
              </a:rPr>
              <a:t>30€</a:t>
            </a:r>
            <a:endParaRPr lang="en-US" sz="4400" dirty="0">
              <a:solidFill>
                <a:schemeClr val="accent1"/>
              </a:solidFill>
            </a:endParaRPr>
          </a:p>
        </p:txBody>
      </p:sp>
      <p:sp>
        <p:nvSpPr>
          <p:cNvPr id="20" name="Rectangle 19">
            <a:extLst>
              <a:ext uri="{FF2B5EF4-FFF2-40B4-BE49-F238E27FC236}">
                <a16:creationId xmlns:a16="http://schemas.microsoft.com/office/drawing/2014/main" id="{4B7E94F1-E24C-47A3-8F8C-BF188D5743EE}"/>
              </a:ext>
            </a:extLst>
          </p:cNvPr>
          <p:cNvSpPr/>
          <p:nvPr/>
        </p:nvSpPr>
        <p:spPr>
          <a:xfrm>
            <a:off x="2924374" y="1209418"/>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EA7B3823-3435-4630-AC5C-615C35785553}"/>
              </a:ext>
            </a:extLst>
          </p:cNvPr>
          <p:cNvPicPr>
            <a:picLocks noChangeAspect="1"/>
          </p:cNvPicPr>
          <p:nvPr/>
        </p:nvPicPr>
        <p:blipFill>
          <a:blip r:embed="rId3"/>
          <a:stretch>
            <a:fillRect/>
          </a:stretch>
        </p:blipFill>
        <p:spPr>
          <a:xfrm>
            <a:off x="3306658" y="1456589"/>
            <a:ext cx="1004846" cy="757580"/>
          </a:xfrm>
          <a:prstGeom prst="rect">
            <a:avLst/>
          </a:prstGeom>
        </p:spPr>
      </p:pic>
      <p:sp>
        <p:nvSpPr>
          <p:cNvPr id="22" name="Cross 21">
            <a:extLst>
              <a:ext uri="{FF2B5EF4-FFF2-40B4-BE49-F238E27FC236}">
                <a16:creationId xmlns:a16="http://schemas.microsoft.com/office/drawing/2014/main" id="{F5CC2D25-770F-476F-B87D-4239514844D5}"/>
              </a:ext>
            </a:extLst>
          </p:cNvPr>
          <p:cNvSpPr/>
          <p:nvPr/>
        </p:nvSpPr>
        <p:spPr>
          <a:xfrm>
            <a:off x="4363715" y="1640174"/>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2F51313-33EB-419E-8FBB-E597C18BC713}"/>
              </a:ext>
            </a:extLst>
          </p:cNvPr>
          <p:cNvSpPr txBox="1"/>
          <p:nvPr/>
        </p:nvSpPr>
        <p:spPr>
          <a:xfrm>
            <a:off x="4431571" y="1438183"/>
            <a:ext cx="1304251" cy="769441"/>
          </a:xfrm>
          <a:prstGeom prst="rect">
            <a:avLst/>
          </a:prstGeom>
          <a:noFill/>
        </p:spPr>
        <p:txBody>
          <a:bodyPr wrap="square" rtlCol="0">
            <a:spAutoFit/>
          </a:bodyPr>
          <a:lstStyle/>
          <a:p>
            <a:pPr algn="r"/>
            <a:r>
              <a:rPr lang="de-DE" sz="4400" dirty="0">
                <a:solidFill>
                  <a:schemeClr val="accent1"/>
                </a:solidFill>
              </a:rPr>
              <a:t>11€</a:t>
            </a:r>
            <a:endParaRPr lang="en-US" sz="4400" dirty="0">
              <a:solidFill>
                <a:schemeClr val="accent1"/>
              </a:solidFill>
            </a:endParaRPr>
          </a:p>
        </p:txBody>
      </p:sp>
      <p:sp>
        <p:nvSpPr>
          <p:cNvPr id="24" name="Rectangle 23">
            <a:extLst>
              <a:ext uri="{FF2B5EF4-FFF2-40B4-BE49-F238E27FC236}">
                <a16:creationId xmlns:a16="http://schemas.microsoft.com/office/drawing/2014/main" id="{95257DCB-9E66-4651-AFF2-96E8B51162F1}"/>
              </a:ext>
            </a:extLst>
          </p:cNvPr>
          <p:cNvSpPr/>
          <p:nvPr/>
        </p:nvSpPr>
        <p:spPr>
          <a:xfrm>
            <a:off x="3164846" y="5386208"/>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52FD45E-F374-4EA9-A741-5A75ECC48F49}"/>
              </a:ext>
            </a:extLst>
          </p:cNvPr>
          <p:cNvGrpSpPr/>
          <p:nvPr/>
        </p:nvGrpSpPr>
        <p:grpSpPr>
          <a:xfrm>
            <a:off x="4194171" y="5648582"/>
            <a:ext cx="786488" cy="682514"/>
            <a:chOff x="495101" y="4320630"/>
            <a:chExt cx="786488" cy="682514"/>
          </a:xfrm>
        </p:grpSpPr>
        <p:sp>
          <p:nvSpPr>
            <p:cNvPr id="15" name="Rectangle 14">
              <a:extLst>
                <a:ext uri="{FF2B5EF4-FFF2-40B4-BE49-F238E27FC236}">
                  <a16:creationId xmlns:a16="http://schemas.microsoft.com/office/drawing/2014/main" id="{52E34614-0071-42E9-BD7D-B999006E72EB}"/>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96D405-A1C7-4C08-9E2D-FD5864BD7699}"/>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B28935-110C-4716-9DD8-29769C6D57AB}"/>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E78993-EFBF-49B4-B6F9-537E4CBE5450}"/>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136BA5B7-1281-4056-830B-66DC8EC838F1}"/>
              </a:ext>
            </a:extLst>
          </p:cNvPr>
          <p:cNvGrpSpPr/>
          <p:nvPr/>
        </p:nvGrpSpPr>
        <p:grpSpPr>
          <a:xfrm>
            <a:off x="3531600" y="3777643"/>
            <a:ext cx="786488" cy="682514"/>
            <a:chOff x="495101" y="4320630"/>
            <a:chExt cx="786488" cy="682514"/>
          </a:xfrm>
        </p:grpSpPr>
        <p:sp>
          <p:nvSpPr>
            <p:cNvPr id="27" name="Rectangle 26">
              <a:extLst>
                <a:ext uri="{FF2B5EF4-FFF2-40B4-BE49-F238E27FC236}">
                  <a16:creationId xmlns:a16="http://schemas.microsoft.com/office/drawing/2014/main" id="{3741D8C6-BC0A-4053-83B4-0DAA7A714B00}"/>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26CF1AF-266F-4C3E-89EA-F3F4047ED486}"/>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CC16186-A569-4EF6-B0BC-31EDB64B532E}"/>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4287A98-FEFF-430E-A5FE-81314BB819F2}"/>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41B059FB-AE0C-44C0-A32E-034626AE58AE}"/>
              </a:ext>
            </a:extLst>
          </p:cNvPr>
          <p:cNvSpPr/>
          <p:nvPr/>
        </p:nvSpPr>
        <p:spPr>
          <a:xfrm>
            <a:off x="-709260" y="3298114"/>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ross 35">
            <a:extLst>
              <a:ext uri="{FF2B5EF4-FFF2-40B4-BE49-F238E27FC236}">
                <a16:creationId xmlns:a16="http://schemas.microsoft.com/office/drawing/2014/main" id="{A5077213-9A07-48FE-9728-53D9B1136715}"/>
              </a:ext>
            </a:extLst>
          </p:cNvPr>
          <p:cNvSpPr/>
          <p:nvPr/>
        </p:nvSpPr>
        <p:spPr>
          <a:xfrm>
            <a:off x="730081" y="372887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8781937-85A9-498B-BF1E-7A61C7BC6D0D}"/>
              </a:ext>
            </a:extLst>
          </p:cNvPr>
          <p:cNvSpPr txBox="1"/>
          <p:nvPr/>
        </p:nvSpPr>
        <p:spPr>
          <a:xfrm>
            <a:off x="797937" y="3526879"/>
            <a:ext cx="1304251" cy="769441"/>
          </a:xfrm>
          <a:prstGeom prst="rect">
            <a:avLst/>
          </a:prstGeom>
          <a:noFill/>
        </p:spPr>
        <p:txBody>
          <a:bodyPr wrap="square" rtlCol="0">
            <a:spAutoFit/>
          </a:bodyPr>
          <a:lstStyle/>
          <a:p>
            <a:pPr algn="r"/>
            <a:r>
              <a:rPr lang="de-DE" sz="4400" dirty="0">
                <a:solidFill>
                  <a:schemeClr val="accent1"/>
                </a:solidFill>
              </a:rPr>
              <a:t>30€</a:t>
            </a:r>
            <a:endParaRPr lang="en-US" sz="4400" dirty="0">
              <a:solidFill>
                <a:schemeClr val="accent1"/>
              </a:solidFill>
            </a:endParaRPr>
          </a:p>
        </p:txBody>
      </p:sp>
      <p:sp>
        <p:nvSpPr>
          <p:cNvPr id="38" name="Rectangle 37">
            <a:extLst>
              <a:ext uri="{FF2B5EF4-FFF2-40B4-BE49-F238E27FC236}">
                <a16:creationId xmlns:a16="http://schemas.microsoft.com/office/drawing/2014/main" id="{C06B14B8-3A9F-4B24-8C14-22C2FCF3A2F4}"/>
              </a:ext>
            </a:extLst>
          </p:cNvPr>
          <p:cNvSpPr/>
          <p:nvPr/>
        </p:nvSpPr>
        <p:spPr>
          <a:xfrm>
            <a:off x="-595481" y="5157016"/>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123A447-D13C-4EA0-B2E9-D2E58C4E81D3}"/>
              </a:ext>
            </a:extLst>
          </p:cNvPr>
          <p:cNvGrpSpPr/>
          <p:nvPr/>
        </p:nvGrpSpPr>
        <p:grpSpPr>
          <a:xfrm>
            <a:off x="433844" y="5358430"/>
            <a:ext cx="786488" cy="682514"/>
            <a:chOff x="495101" y="4320630"/>
            <a:chExt cx="786488" cy="682514"/>
          </a:xfrm>
        </p:grpSpPr>
        <p:sp>
          <p:nvSpPr>
            <p:cNvPr id="40" name="Rectangle 39">
              <a:extLst>
                <a:ext uri="{FF2B5EF4-FFF2-40B4-BE49-F238E27FC236}">
                  <a16:creationId xmlns:a16="http://schemas.microsoft.com/office/drawing/2014/main" id="{9496D542-39DD-4E50-899B-29F693909BE6}"/>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53608B0-4ECD-43A0-A39B-54C83C094675}"/>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5D5B3-CFFD-4F8B-A361-6F1F529AA37B}"/>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7625EA1-857F-472B-9760-82FB5A581202}"/>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6A4613EE-148C-4CF3-BDAF-12F6E4733F6A}"/>
              </a:ext>
            </a:extLst>
          </p:cNvPr>
          <p:cNvGrpSpPr/>
          <p:nvPr/>
        </p:nvGrpSpPr>
        <p:grpSpPr>
          <a:xfrm>
            <a:off x="-228727" y="3446851"/>
            <a:ext cx="786488" cy="682514"/>
            <a:chOff x="495101" y="4320630"/>
            <a:chExt cx="786488" cy="682514"/>
          </a:xfrm>
        </p:grpSpPr>
        <p:sp>
          <p:nvSpPr>
            <p:cNvPr id="49" name="Rectangle 48">
              <a:extLst>
                <a:ext uri="{FF2B5EF4-FFF2-40B4-BE49-F238E27FC236}">
                  <a16:creationId xmlns:a16="http://schemas.microsoft.com/office/drawing/2014/main" id="{0C422851-7D18-43BA-BCA9-89DCF5E779B6}"/>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DC3E856-8EE6-4E06-B960-BD67E0D25E94}"/>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217913A-E43C-482F-B9D8-92172D49EE5F}"/>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8FC3780-5492-438B-8E71-F3DED4258272}"/>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3" name="Picture 52">
            <a:extLst>
              <a:ext uri="{FF2B5EF4-FFF2-40B4-BE49-F238E27FC236}">
                <a16:creationId xmlns:a16="http://schemas.microsoft.com/office/drawing/2014/main" id="{B7E796EF-A0DD-4A9F-8B33-2EC32C0B2DCD}"/>
              </a:ext>
            </a:extLst>
          </p:cNvPr>
          <p:cNvPicPr>
            <a:picLocks noChangeAspect="1"/>
          </p:cNvPicPr>
          <p:nvPr/>
        </p:nvPicPr>
        <p:blipFill>
          <a:blip r:embed="rId3"/>
          <a:stretch>
            <a:fillRect/>
          </a:stretch>
        </p:blipFill>
        <p:spPr>
          <a:xfrm>
            <a:off x="-277525" y="3753552"/>
            <a:ext cx="775662" cy="584792"/>
          </a:xfrm>
          <a:prstGeom prst="rect">
            <a:avLst/>
          </a:prstGeom>
        </p:spPr>
      </p:pic>
      <p:pic>
        <p:nvPicPr>
          <p:cNvPr id="54" name="Picture 53">
            <a:extLst>
              <a:ext uri="{FF2B5EF4-FFF2-40B4-BE49-F238E27FC236}">
                <a16:creationId xmlns:a16="http://schemas.microsoft.com/office/drawing/2014/main" id="{A362D08E-DA30-4E5C-983C-394B12A9DA72}"/>
              </a:ext>
            </a:extLst>
          </p:cNvPr>
          <p:cNvPicPr>
            <a:picLocks noChangeAspect="1"/>
          </p:cNvPicPr>
          <p:nvPr/>
        </p:nvPicPr>
        <p:blipFill>
          <a:blip r:embed="rId3"/>
          <a:stretch>
            <a:fillRect/>
          </a:stretch>
        </p:blipFill>
        <p:spPr>
          <a:xfrm>
            <a:off x="389994" y="5659228"/>
            <a:ext cx="775662" cy="584792"/>
          </a:xfrm>
          <a:prstGeom prst="rect">
            <a:avLst/>
          </a:prstGeom>
        </p:spPr>
      </p:pic>
    </p:spTree>
    <p:extLst>
      <p:ext uri="{BB962C8B-B14F-4D97-AF65-F5344CB8AC3E}">
        <p14:creationId xmlns:p14="http://schemas.microsoft.com/office/powerpoint/2010/main" val="330342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ABA00389-9046-4893-B1E5-0FAC6D2A498F}"/>
              </a:ext>
            </a:extLst>
          </p:cNvPr>
          <p:cNvSpPr txBox="1"/>
          <p:nvPr/>
        </p:nvSpPr>
        <p:spPr>
          <a:xfrm>
            <a:off x="1520849" y="908542"/>
            <a:ext cx="1304251" cy="769441"/>
          </a:xfrm>
          <a:prstGeom prst="rect">
            <a:avLst/>
          </a:prstGeom>
          <a:noFill/>
        </p:spPr>
        <p:txBody>
          <a:bodyPr wrap="square" rtlCol="0">
            <a:spAutoFit/>
          </a:bodyPr>
          <a:lstStyle/>
          <a:p>
            <a:pPr algn="r"/>
            <a:r>
              <a:rPr lang="de-DE" sz="4400" dirty="0">
                <a:solidFill>
                  <a:schemeClr val="accent1"/>
                </a:solidFill>
              </a:rPr>
              <a:t>10€</a:t>
            </a:r>
            <a:endParaRPr lang="en-US" sz="4400" dirty="0">
              <a:solidFill>
                <a:schemeClr val="accent1"/>
              </a:solidFill>
            </a:endParaRPr>
          </a:p>
        </p:txBody>
      </p:sp>
      <p:sp>
        <p:nvSpPr>
          <p:cNvPr id="64" name="TextBox 63">
            <a:extLst>
              <a:ext uri="{FF2B5EF4-FFF2-40B4-BE49-F238E27FC236}">
                <a16:creationId xmlns:a16="http://schemas.microsoft.com/office/drawing/2014/main" id="{35D2C628-D02E-4A6D-B0C1-CECD8893096D}"/>
              </a:ext>
            </a:extLst>
          </p:cNvPr>
          <p:cNvSpPr txBox="1"/>
          <p:nvPr/>
        </p:nvSpPr>
        <p:spPr>
          <a:xfrm>
            <a:off x="1499282" y="2056753"/>
            <a:ext cx="1304251" cy="769441"/>
          </a:xfrm>
          <a:prstGeom prst="rect">
            <a:avLst/>
          </a:prstGeom>
          <a:noFill/>
        </p:spPr>
        <p:txBody>
          <a:bodyPr wrap="square" rtlCol="0">
            <a:spAutoFit/>
          </a:bodyPr>
          <a:lstStyle/>
          <a:p>
            <a:pPr algn="r"/>
            <a:r>
              <a:rPr lang="de-DE" sz="4400" dirty="0">
                <a:solidFill>
                  <a:schemeClr val="accent1"/>
                </a:solidFill>
              </a:rPr>
              <a:t>10€</a:t>
            </a:r>
            <a:endParaRPr lang="en-US" sz="4400" dirty="0">
              <a:solidFill>
                <a:schemeClr val="accent1"/>
              </a:solidFill>
            </a:endParaRPr>
          </a:p>
        </p:txBody>
      </p:sp>
      <p:sp>
        <p:nvSpPr>
          <p:cNvPr id="63" name="TextBox 62">
            <a:extLst>
              <a:ext uri="{FF2B5EF4-FFF2-40B4-BE49-F238E27FC236}">
                <a16:creationId xmlns:a16="http://schemas.microsoft.com/office/drawing/2014/main" id="{977678D3-2D35-4E97-A3D7-A4E581A13B1C}"/>
              </a:ext>
            </a:extLst>
          </p:cNvPr>
          <p:cNvSpPr txBox="1"/>
          <p:nvPr/>
        </p:nvSpPr>
        <p:spPr>
          <a:xfrm>
            <a:off x="915886" y="933896"/>
            <a:ext cx="1821207"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9</a:t>
            </a:r>
          </a:p>
        </p:txBody>
      </p:sp>
      <p:sp>
        <p:nvSpPr>
          <p:cNvPr id="8" name="Rectangle 7">
            <a:extLst>
              <a:ext uri="{FF2B5EF4-FFF2-40B4-BE49-F238E27FC236}">
                <a16:creationId xmlns:a16="http://schemas.microsoft.com/office/drawing/2014/main" id="{999F87A9-9E0A-4E56-8C08-54D30ADFB4D7}"/>
              </a:ext>
            </a:extLst>
          </p:cNvPr>
          <p:cNvSpPr/>
          <p:nvPr/>
        </p:nvSpPr>
        <p:spPr>
          <a:xfrm>
            <a:off x="7828286" y="1569530"/>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E597013-3E0C-4582-8301-74D2A72F7F94}"/>
              </a:ext>
            </a:extLst>
          </p:cNvPr>
          <p:cNvSpPr txBox="1"/>
          <p:nvPr/>
        </p:nvSpPr>
        <p:spPr>
          <a:xfrm>
            <a:off x="8956439" y="1754018"/>
            <a:ext cx="1337028"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4" name="TextBox 33">
            <a:extLst>
              <a:ext uri="{FF2B5EF4-FFF2-40B4-BE49-F238E27FC236}">
                <a16:creationId xmlns:a16="http://schemas.microsoft.com/office/drawing/2014/main" id="{62A3D0BC-C3A7-4268-B290-84E5FEA6A1CA}"/>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15</a:t>
            </a:r>
            <a:endParaRPr lang="en-US" dirty="0"/>
          </a:p>
        </p:txBody>
      </p:sp>
      <p:sp>
        <p:nvSpPr>
          <p:cNvPr id="35" name="TextBox 34">
            <a:extLst>
              <a:ext uri="{FF2B5EF4-FFF2-40B4-BE49-F238E27FC236}">
                <a16:creationId xmlns:a16="http://schemas.microsoft.com/office/drawing/2014/main" id="{305C33CE-C714-4A79-8B39-C150A85B7119}"/>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10</a:t>
            </a:r>
            <a:endParaRPr lang="en-US" dirty="0"/>
          </a:p>
        </p:txBody>
      </p:sp>
      <p:sp>
        <p:nvSpPr>
          <p:cNvPr id="29" name="Rectangle 28">
            <a:extLst>
              <a:ext uri="{FF2B5EF4-FFF2-40B4-BE49-F238E27FC236}">
                <a16:creationId xmlns:a16="http://schemas.microsoft.com/office/drawing/2014/main" id="{DBFCC242-767C-4BE8-BE3B-1CEC9DE5DC0A}"/>
              </a:ext>
            </a:extLst>
          </p:cNvPr>
          <p:cNvSpPr/>
          <p:nvPr/>
        </p:nvSpPr>
        <p:spPr>
          <a:xfrm>
            <a:off x="7828286" y="3520250"/>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8862211" y="3752810"/>
            <a:ext cx="1004846" cy="757580"/>
          </a:xfrm>
          <a:prstGeom prst="rect">
            <a:avLst/>
          </a:prstGeom>
        </p:spPr>
      </p:pic>
      <p:sp>
        <p:nvSpPr>
          <p:cNvPr id="20" name="Rectangle 19">
            <a:extLst>
              <a:ext uri="{FF2B5EF4-FFF2-40B4-BE49-F238E27FC236}">
                <a16:creationId xmlns:a16="http://schemas.microsoft.com/office/drawing/2014/main" id="{4B7E94F1-E24C-47A3-8F8C-BF188D5743EE}"/>
              </a:ext>
            </a:extLst>
          </p:cNvPr>
          <p:cNvSpPr/>
          <p:nvPr/>
        </p:nvSpPr>
        <p:spPr>
          <a:xfrm>
            <a:off x="3164846" y="1358046"/>
            <a:ext cx="2570976" cy="8996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EA7B3823-3435-4630-AC5C-615C35785553}"/>
              </a:ext>
            </a:extLst>
          </p:cNvPr>
          <p:cNvPicPr>
            <a:picLocks noChangeAspect="1"/>
          </p:cNvPicPr>
          <p:nvPr/>
        </p:nvPicPr>
        <p:blipFill>
          <a:blip r:embed="rId3"/>
          <a:stretch>
            <a:fillRect/>
          </a:stretch>
        </p:blipFill>
        <p:spPr>
          <a:xfrm>
            <a:off x="3306658" y="1456589"/>
            <a:ext cx="1004846" cy="757580"/>
          </a:xfrm>
          <a:prstGeom prst="rect">
            <a:avLst/>
          </a:prstGeom>
        </p:spPr>
      </p:pic>
      <p:sp>
        <p:nvSpPr>
          <p:cNvPr id="22" name="Cross 21">
            <a:extLst>
              <a:ext uri="{FF2B5EF4-FFF2-40B4-BE49-F238E27FC236}">
                <a16:creationId xmlns:a16="http://schemas.microsoft.com/office/drawing/2014/main" id="{F5CC2D25-770F-476F-B87D-4239514844D5}"/>
              </a:ext>
            </a:extLst>
          </p:cNvPr>
          <p:cNvSpPr/>
          <p:nvPr/>
        </p:nvSpPr>
        <p:spPr>
          <a:xfrm>
            <a:off x="4363715" y="1640174"/>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2F51313-33EB-419E-8FBB-E597C18BC713}"/>
              </a:ext>
            </a:extLst>
          </p:cNvPr>
          <p:cNvSpPr txBox="1"/>
          <p:nvPr/>
        </p:nvSpPr>
        <p:spPr>
          <a:xfrm>
            <a:off x="4431571" y="1438183"/>
            <a:ext cx="1304251" cy="769441"/>
          </a:xfrm>
          <a:prstGeom prst="rect">
            <a:avLst/>
          </a:prstGeom>
          <a:noFill/>
        </p:spPr>
        <p:txBody>
          <a:bodyPr wrap="square" rtlCol="0">
            <a:spAutoFit/>
          </a:bodyPr>
          <a:lstStyle/>
          <a:p>
            <a:pPr algn="r"/>
            <a:r>
              <a:rPr lang="de-DE" sz="4400" dirty="0">
                <a:solidFill>
                  <a:schemeClr val="accent1"/>
                </a:solidFill>
              </a:rPr>
              <a:t>30€</a:t>
            </a:r>
            <a:endParaRPr lang="en-US" sz="4400" dirty="0">
              <a:solidFill>
                <a:schemeClr val="accent1"/>
              </a:solidFill>
            </a:endParaRPr>
          </a:p>
        </p:txBody>
      </p:sp>
      <p:sp>
        <p:nvSpPr>
          <p:cNvPr id="24" name="Rectangle 23">
            <a:extLst>
              <a:ext uri="{FF2B5EF4-FFF2-40B4-BE49-F238E27FC236}">
                <a16:creationId xmlns:a16="http://schemas.microsoft.com/office/drawing/2014/main" id="{95257DCB-9E66-4651-AFF2-96E8B51162F1}"/>
              </a:ext>
            </a:extLst>
          </p:cNvPr>
          <p:cNvSpPr/>
          <p:nvPr/>
        </p:nvSpPr>
        <p:spPr>
          <a:xfrm>
            <a:off x="3164846" y="5386208"/>
            <a:ext cx="3072696" cy="12269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52FD45E-F374-4EA9-A741-5A75ECC48F49}"/>
              </a:ext>
            </a:extLst>
          </p:cNvPr>
          <p:cNvGrpSpPr/>
          <p:nvPr/>
        </p:nvGrpSpPr>
        <p:grpSpPr>
          <a:xfrm>
            <a:off x="4194171" y="5648582"/>
            <a:ext cx="786488" cy="682514"/>
            <a:chOff x="495101" y="4320630"/>
            <a:chExt cx="786488" cy="682514"/>
          </a:xfrm>
        </p:grpSpPr>
        <p:sp>
          <p:nvSpPr>
            <p:cNvPr id="15" name="Rectangle 14">
              <a:extLst>
                <a:ext uri="{FF2B5EF4-FFF2-40B4-BE49-F238E27FC236}">
                  <a16:creationId xmlns:a16="http://schemas.microsoft.com/office/drawing/2014/main" id="{52E34614-0071-42E9-BD7D-B999006E72EB}"/>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96D405-A1C7-4C08-9E2D-FD5864BD7699}"/>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B28935-110C-4716-9DD8-29769C6D57AB}"/>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E78993-EFBF-49B4-B6F9-537E4CBE5450}"/>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Rectangle 54">
            <a:extLst>
              <a:ext uri="{FF2B5EF4-FFF2-40B4-BE49-F238E27FC236}">
                <a16:creationId xmlns:a16="http://schemas.microsoft.com/office/drawing/2014/main" id="{BC4EED45-54BA-4803-8C0D-AB89008B9034}"/>
              </a:ext>
            </a:extLst>
          </p:cNvPr>
          <p:cNvSpPr/>
          <p:nvPr/>
        </p:nvSpPr>
        <p:spPr>
          <a:xfrm>
            <a:off x="236390" y="853478"/>
            <a:ext cx="2570976" cy="8996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08D3D723-BD80-4A07-9147-57CC0B32DFB2}"/>
              </a:ext>
            </a:extLst>
          </p:cNvPr>
          <p:cNvPicPr>
            <a:picLocks noChangeAspect="1"/>
          </p:cNvPicPr>
          <p:nvPr/>
        </p:nvPicPr>
        <p:blipFill>
          <a:blip r:embed="rId3"/>
          <a:stretch>
            <a:fillRect/>
          </a:stretch>
        </p:blipFill>
        <p:spPr>
          <a:xfrm>
            <a:off x="931101" y="952021"/>
            <a:ext cx="1004846" cy="757580"/>
          </a:xfrm>
          <a:prstGeom prst="rect">
            <a:avLst/>
          </a:prstGeom>
        </p:spPr>
      </p:pic>
      <p:sp>
        <p:nvSpPr>
          <p:cNvPr id="59" name="Rectangle 58">
            <a:extLst>
              <a:ext uri="{FF2B5EF4-FFF2-40B4-BE49-F238E27FC236}">
                <a16:creationId xmlns:a16="http://schemas.microsoft.com/office/drawing/2014/main" id="{A10AEF6F-6253-4494-9AFF-6D8B5E421ACF}"/>
              </a:ext>
            </a:extLst>
          </p:cNvPr>
          <p:cNvSpPr/>
          <p:nvPr/>
        </p:nvSpPr>
        <p:spPr>
          <a:xfrm>
            <a:off x="199412" y="1988302"/>
            <a:ext cx="2570976" cy="8996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74F772E0-24C5-47E4-9EDA-6155E12784A5}"/>
              </a:ext>
            </a:extLst>
          </p:cNvPr>
          <p:cNvSpPr txBox="1"/>
          <p:nvPr/>
        </p:nvSpPr>
        <p:spPr>
          <a:xfrm>
            <a:off x="931100" y="2068439"/>
            <a:ext cx="1821207"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66" name="TextBox 65">
            <a:extLst>
              <a:ext uri="{FF2B5EF4-FFF2-40B4-BE49-F238E27FC236}">
                <a16:creationId xmlns:a16="http://schemas.microsoft.com/office/drawing/2014/main" id="{442D9A05-26F6-4E37-9237-365C811E5F84}"/>
              </a:ext>
            </a:extLst>
          </p:cNvPr>
          <p:cNvSpPr txBox="1"/>
          <p:nvPr/>
        </p:nvSpPr>
        <p:spPr>
          <a:xfrm>
            <a:off x="1451019" y="3082241"/>
            <a:ext cx="1304251" cy="769441"/>
          </a:xfrm>
          <a:prstGeom prst="rect">
            <a:avLst/>
          </a:prstGeom>
          <a:noFill/>
        </p:spPr>
        <p:txBody>
          <a:bodyPr wrap="square" rtlCol="0">
            <a:spAutoFit/>
          </a:bodyPr>
          <a:lstStyle/>
          <a:p>
            <a:pPr algn="r"/>
            <a:r>
              <a:rPr lang="de-DE" sz="4400" dirty="0">
                <a:solidFill>
                  <a:schemeClr val="accent1"/>
                </a:solidFill>
              </a:rPr>
              <a:t>10€</a:t>
            </a:r>
            <a:endParaRPr lang="en-US" sz="4400" dirty="0">
              <a:solidFill>
                <a:schemeClr val="accent1"/>
              </a:solidFill>
            </a:endParaRPr>
          </a:p>
        </p:txBody>
      </p:sp>
      <p:sp>
        <p:nvSpPr>
          <p:cNvPr id="68" name="TextBox 67">
            <a:extLst>
              <a:ext uri="{FF2B5EF4-FFF2-40B4-BE49-F238E27FC236}">
                <a16:creationId xmlns:a16="http://schemas.microsoft.com/office/drawing/2014/main" id="{5D9ABC98-9FC4-46F1-8AD3-1C4D2AA8DD12}"/>
              </a:ext>
            </a:extLst>
          </p:cNvPr>
          <p:cNvSpPr txBox="1"/>
          <p:nvPr/>
        </p:nvSpPr>
        <p:spPr>
          <a:xfrm>
            <a:off x="846056" y="3107595"/>
            <a:ext cx="1821207"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69" name="Rectangle 68">
            <a:extLst>
              <a:ext uri="{FF2B5EF4-FFF2-40B4-BE49-F238E27FC236}">
                <a16:creationId xmlns:a16="http://schemas.microsoft.com/office/drawing/2014/main" id="{E46D6B26-0D0D-4374-94CD-15829996FC04}"/>
              </a:ext>
            </a:extLst>
          </p:cNvPr>
          <p:cNvSpPr/>
          <p:nvPr/>
        </p:nvSpPr>
        <p:spPr>
          <a:xfrm>
            <a:off x="3095016" y="3531745"/>
            <a:ext cx="2570976" cy="8996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Cross 70">
            <a:extLst>
              <a:ext uri="{FF2B5EF4-FFF2-40B4-BE49-F238E27FC236}">
                <a16:creationId xmlns:a16="http://schemas.microsoft.com/office/drawing/2014/main" id="{A2CA9A39-01FC-4EDB-85DC-3C12F15E6503}"/>
              </a:ext>
            </a:extLst>
          </p:cNvPr>
          <p:cNvSpPr/>
          <p:nvPr/>
        </p:nvSpPr>
        <p:spPr>
          <a:xfrm>
            <a:off x="4293885" y="3813873"/>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060BC48-9730-43CC-A590-65E93B3CC71F}"/>
              </a:ext>
            </a:extLst>
          </p:cNvPr>
          <p:cNvSpPr txBox="1"/>
          <p:nvPr/>
        </p:nvSpPr>
        <p:spPr>
          <a:xfrm>
            <a:off x="4361741" y="3611882"/>
            <a:ext cx="1304251" cy="769441"/>
          </a:xfrm>
          <a:prstGeom prst="rect">
            <a:avLst/>
          </a:prstGeom>
          <a:noFill/>
        </p:spPr>
        <p:txBody>
          <a:bodyPr wrap="square" rtlCol="0">
            <a:spAutoFit/>
          </a:bodyPr>
          <a:lstStyle/>
          <a:p>
            <a:pPr algn="r"/>
            <a:r>
              <a:rPr lang="de-DE" sz="4400" dirty="0">
                <a:solidFill>
                  <a:schemeClr val="accent1"/>
                </a:solidFill>
              </a:rPr>
              <a:t>10€</a:t>
            </a:r>
            <a:endParaRPr lang="en-US" sz="4400" dirty="0">
              <a:solidFill>
                <a:schemeClr val="accent1"/>
              </a:solidFill>
            </a:endParaRPr>
          </a:p>
        </p:txBody>
      </p:sp>
      <p:sp>
        <p:nvSpPr>
          <p:cNvPr id="73" name="Rectangle 72">
            <a:extLst>
              <a:ext uri="{FF2B5EF4-FFF2-40B4-BE49-F238E27FC236}">
                <a16:creationId xmlns:a16="http://schemas.microsoft.com/office/drawing/2014/main" id="{E0484124-EB0C-4B15-9A3B-DBCA6D7D3C0C}"/>
              </a:ext>
            </a:extLst>
          </p:cNvPr>
          <p:cNvSpPr/>
          <p:nvPr/>
        </p:nvSpPr>
        <p:spPr>
          <a:xfrm>
            <a:off x="166560" y="3027177"/>
            <a:ext cx="2570976" cy="8996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B467CD8D-7C92-4BF9-B248-16060A395F67}"/>
              </a:ext>
            </a:extLst>
          </p:cNvPr>
          <p:cNvGrpSpPr/>
          <p:nvPr/>
        </p:nvGrpSpPr>
        <p:grpSpPr>
          <a:xfrm>
            <a:off x="1031670" y="3175011"/>
            <a:ext cx="786488" cy="682514"/>
            <a:chOff x="495101" y="4320630"/>
            <a:chExt cx="786488" cy="682514"/>
          </a:xfrm>
        </p:grpSpPr>
        <p:sp>
          <p:nvSpPr>
            <p:cNvPr id="78" name="Rectangle 77">
              <a:extLst>
                <a:ext uri="{FF2B5EF4-FFF2-40B4-BE49-F238E27FC236}">
                  <a16:creationId xmlns:a16="http://schemas.microsoft.com/office/drawing/2014/main" id="{7F315687-871A-45FE-8A29-F424E6173D48}"/>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FE14370-89B3-460E-AADB-F417B4A4D573}"/>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86668F5-238D-4A00-883C-63716F122DC4}"/>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090BD0B-11DC-412C-B013-DF623FAD0AA3}"/>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a:extLst>
              <a:ext uri="{FF2B5EF4-FFF2-40B4-BE49-F238E27FC236}">
                <a16:creationId xmlns:a16="http://schemas.microsoft.com/office/drawing/2014/main" id="{D1A70036-00E7-49EE-934C-ED4C6A70A0E0}"/>
              </a:ext>
            </a:extLst>
          </p:cNvPr>
          <p:cNvGrpSpPr/>
          <p:nvPr/>
        </p:nvGrpSpPr>
        <p:grpSpPr>
          <a:xfrm>
            <a:off x="3252460" y="3680216"/>
            <a:ext cx="786488" cy="682514"/>
            <a:chOff x="495101" y="4320630"/>
            <a:chExt cx="786488" cy="682514"/>
          </a:xfrm>
        </p:grpSpPr>
        <p:sp>
          <p:nvSpPr>
            <p:cNvPr id="83" name="Rectangle 82">
              <a:extLst>
                <a:ext uri="{FF2B5EF4-FFF2-40B4-BE49-F238E27FC236}">
                  <a16:creationId xmlns:a16="http://schemas.microsoft.com/office/drawing/2014/main" id="{31F94B79-85C0-46E3-8F4E-047532510D2F}"/>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2D7531F-F3D8-4CEA-9A61-44AB68748559}"/>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6B4CEC9-52CD-4FCA-93B4-77DDFBDA581B}"/>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9656C62-C303-4474-AC32-642356C17D68}"/>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7" name="TextBox 86">
            <a:extLst>
              <a:ext uri="{FF2B5EF4-FFF2-40B4-BE49-F238E27FC236}">
                <a16:creationId xmlns:a16="http://schemas.microsoft.com/office/drawing/2014/main" id="{97A2FFCB-770B-4B1A-8F17-078DD011F974}"/>
              </a:ext>
            </a:extLst>
          </p:cNvPr>
          <p:cNvSpPr txBox="1"/>
          <p:nvPr/>
        </p:nvSpPr>
        <p:spPr>
          <a:xfrm>
            <a:off x="1422522" y="4159881"/>
            <a:ext cx="1304251" cy="769441"/>
          </a:xfrm>
          <a:prstGeom prst="rect">
            <a:avLst/>
          </a:prstGeom>
          <a:noFill/>
        </p:spPr>
        <p:txBody>
          <a:bodyPr wrap="square" rtlCol="0">
            <a:spAutoFit/>
          </a:bodyPr>
          <a:lstStyle/>
          <a:p>
            <a:pPr algn="r"/>
            <a:r>
              <a:rPr lang="de-DE" sz="4400" dirty="0">
                <a:solidFill>
                  <a:schemeClr val="accent1"/>
                </a:solidFill>
              </a:rPr>
              <a:t>10€</a:t>
            </a:r>
            <a:endParaRPr lang="en-US" sz="4400" dirty="0">
              <a:solidFill>
                <a:schemeClr val="accent1"/>
              </a:solidFill>
            </a:endParaRPr>
          </a:p>
        </p:txBody>
      </p:sp>
      <p:sp>
        <p:nvSpPr>
          <p:cNvPr id="88" name="TextBox 87">
            <a:extLst>
              <a:ext uri="{FF2B5EF4-FFF2-40B4-BE49-F238E27FC236}">
                <a16:creationId xmlns:a16="http://schemas.microsoft.com/office/drawing/2014/main" id="{12AFAFA3-51E4-4CF7-B572-67FDA07C1E5C}"/>
              </a:ext>
            </a:extLst>
          </p:cNvPr>
          <p:cNvSpPr txBox="1"/>
          <p:nvPr/>
        </p:nvSpPr>
        <p:spPr>
          <a:xfrm>
            <a:off x="817559" y="4185235"/>
            <a:ext cx="1821207"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89" name="Rectangle 88">
            <a:extLst>
              <a:ext uri="{FF2B5EF4-FFF2-40B4-BE49-F238E27FC236}">
                <a16:creationId xmlns:a16="http://schemas.microsoft.com/office/drawing/2014/main" id="{9C5274B4-61F2-4D68-9F0C-C1EAB94BBD64}"/>
              </a:ext>
            </a:extLst>
          </p:cNvPr>
          <p:cNvSpPr/>
          <p:nvPr/>
        </p:nvSpPr>
        <p:spPr>
          <a:xfrm>
            <a:off x="138063" y="4104817"/>
            <a:ext cx="2570976" cy="8996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FE3AB6D1-DC28-4436-A324-FE6665D74F9E}"/>
              </a:ext>
            </a:extLst>
          </p:cNvPr>
          <p:cNvGrpSpPr/>
          <p:nvPr/>
        </p:nvGrpSpPr>
        <p:grpSpPr>
          <a:xfrm>
            <a:off x="1003173" y="4252651"/>
            <a:ext cx="786488" cy="682514"/>
            <a:chOff x="495101" y="4320630"/>
            <a:chExt cx="786488" cy="682514"/>
          </a:xfrm>
        </p:grpSpPr>
        <p:sp>
          <p:nvSpPr>
            <p:cNvPr id="91" name="Rectangle 90">
              <a:extLst>
                <a:ext uri="{FF2B5EF4-FFF2-40B4-BE49-F238E27FC236}">
                  <a16:creationId xmlns:a16="http://schemas.microsoft.com/office/drawing/2014/main" id="{65D51FDA-A0CC-4E3D-B6B8-11219DF538C2}"/>
                </a:ext>
              </a:extLst>
            </p:cNvPr>
            <p:cNvSpPr/>
            <p:nvPr/>
          </p:nvSpPr>
          <p:spPr>
            <a:xfrm>
              <a:off x="495101" y="43206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6D6B729-E013-455D-8C6A-78B13AB56A48}"/>
                </a:ext>
              </a:extLst>
            </p:cNvPr>
            <p:cNvSpPr/>
            <p:nvPr/>
          </p:nvSpPr>
          <p:spPr>
            <a:xfrm>
              <a:off x="647501" y="437143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EEEABF-B174-432A-BF62-401601E963DB}"/>
                </a:ext>
              </a:extLst>
            </p:cNvPr>
            <p:cNvSpPr/>
            <p:nvPr/>
          </p:nvSpPr>
          <p:spPr>
            <a:xfrm>
              <a:off x="799901" y="444255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6FED0B6-7DA1-424F-AAC7-AE67D4E31C8B}"/>
                </a:ext>
              </a:extLst>
            </p:cNvPr>
            <p:cNvSpPr/>
            <p:nvPr/>
          </p:nvSpPr>
          <p:spPr>
            <a:xfrm>
              <a:off x="952301" y="4513670"/>
              <a:ext cx="329288" cy="4894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6" name="Picture 95">
            <a:extLst>
              <a:ext uri="{FF2B5EF4-FFF2-40B4-BE49-F238E27FC236}">
                <a16:creationId xmlns:a16="http://schemas.microsoft.com/office/drawing/2014/main" id="{945C6A3B-6988-44B2-ABA2-B8A78EE38C24}"/>
              </a:ext>
            </a:extLst>
          </p:cNvPr>
          <p:cNvPicPr>
            <a:picLocks noChangeAspect="1"/>
          </p:cNvPicPr>
          <p:nvPr/>
        </p:nvPicPr>
        <p:blipFill>
          <a:blip r:embed="rId3"/>
          <a:stretch>
            <a:fillRect/>
          </a:stretch>
        </p:blipFill>
        <p:spPr>
          <a:xfrm>
            <a:off x="3637869" y="3632781"/>
            <a:ext cx="556781" cy="419772"/>
          </a:xfrm>
          <a:prstGeom prst="rect">
            <a:avLst/>
          </a:prstGeom>
        </p:spPr>
      </p:pic>
      <p:pic>
        <p:nvPicPr>
          <p:cNvPr id="97" name="Picture 96">
            <a:extLst>
              <a:ext uri="{FF2B5EF4-FFF2-40B4-BE49-F238E27FC236}">
                <a16:creationId xmlns:a16="http://schemas.microsoft.com/office/drawing/2014/main" id="{65B23EE2-DA44-434F-AA4A-30AA3B6E7194}"/>
              </a:ext>
            </a:extLst>
          </p:cNvPr>
          <p:cNvPicPr>
            <a:picLocks noChangeAspect="1"/>
          </p:cNvPicPr>
          <p:nvPr/>
        </p:nvPicPr>
        <p:blipFill>
          <a:blip r:embed="rId3"/>
          <a:stretch>
            <a:fillRect/>
          </a:stretch>
        </p:blipFill>
        <p:spPr>
          <a:xfrm>
            <a:off x="1375123" y="4188139"/>
            <a:ext cx="556781" cy="419772"/>
          </a:xfrm>
          <a:prstGeom prst="rect">
            <a:avLst/>
          </a:prstGeom>
        </p:spPr>
      </p:pic>
    </p:spTree>
    <p:extLst>
      <p:ext uri="{BB962C8B-B14F-4D97-AF65-F5344CB8AC3E}">
        <p14:creationId xmlns:p14="http://schemas.microsoft.com/office/powerpoint/2010/main" val="5693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8</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421323" y="1798870"/>
            <a:ext cx="1004846" cy="757580"/>
          </a:xfrm>
          <a:prstGeom prst="rect">
            <a:avLst/>
          </a:prstGeom>
        </p:spPr>
      </p:pic>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10€</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10€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F429479-BD31-4ED6-A5CE-7ED107412226}"/>
              </a:ext>
            </a:extLst>
          </p:cNvPr>
          <p:cNvPicPr>
            <a:picLocks noChangeAspect="1"/>
          </p:cNvPicPr>
          <p:nvPr/>
        </p:nvPicPr>
        <p:blipFill>
          <a:blip r:embed="rId3"/>
          <a:stretch>
            <a:fillRect/>
          </a:stretch>
        </p:blipFill>
        <p:spPr>
          <a:xfrm>
            <a:off x="421323" y="4314986"/>
            <a:ext cx="1004846" cy="757580"/>
          </a:xfrm>
          <a:prstGeom prst="rect">
            <a:avLst/>
          </a:prstGeom>
        </p:spPr>
      </p:pic>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11€</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11€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36E30BB8-19B1-410B-A66B-5CC95B5A3EAC}"/>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5</a:t>
            </a:r>
            <a:endParaRPr lang="en-US" dirty="0"/>
          </a:p>
        </p:txBody>
      </p:sp>
      <p:sp>
        <p:nvSpPr>
          <p:cNvPr id="35" name="TextBox 34">
            <a:extLst>
              <a:ext uri="{FF2B5EF4-FFF2-40B4-BE49-F238E27FC236}">
                <a16:creationId xmlns:a16="http://schemas.microsoft.com/office/drawing/2014/main" id="{4F19186C-BB9D-4068-8FE0-D67678CD8D7B}"/>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4</a:t>
            </a:r>
            <a:endParaRPr lang="en-US" dirty="0"/>
          </a:p>
        </p:txBody>
      </p:sp>
      <p:sp>
        <p:nvSpPr>
          <p:cNvPr id="36" name="Textfeld 1">
            <a:extLst>
              <a:ext uri="{FF2B5EF4-FFF2-40B4-BE49-F238E27FC236}">
                <a16:creationId xmlns:a16="http://schemas.microsoft.com/office/drawing/2014/main" id="{A083D94C-CA6F-4CEA-ADF2-5268D7829FAC}"/>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7" name="Textfeld 1">
            <a:extLst>
              <a:ext uri="{FF2B5EF4-FFF2-40B4-BE49-F238E27FC236}">
                <a16:creationId xmlns:a16="http://schemas.microsoft.com/office/drawing/2014/main" id="{A1465B21-0D89-45E8-B033-D7E266811179}"/>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Tree>
    <p:extLst>
      <p:ext uri="{BB962C8B-B14F-4D97-AF65-F5344CB8AC3E}">
        <p14:creationId xmlns:p14="http://schemas.microsoft.com/office/powerpoint/2010/main" val="237946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0" y="0"/>
            <a:ext cx="12191040" cy="704850"/>
          </a:xfrm>
          <a:prstGeom prst="rect">
            <a:avLst/>
          </a:prstGeom>
          <a:solidFill>
            <a:srgbClr val="A7A5A6">
              <a:alpha val="80000"/>
            </a:srgbClr>
          </a:solidFill>
          <a:ln>
            <a:noFill/>
            <a:round/>
          </a:ln>
        </p:spPr>
        <p:style>
          <a:lnRef idx="2">
            <a:schemeClr val="accent1">
              <a:shade val="50000"/>
            </a:schemeClr>
          </a:lnRef>
          <a:fillRef idx="1">
            <a:schemeClr val="accent1"/>
          </a:fillRef>
          <a:effectRef idx="0">
            <a:schemeClr val="accent1"/>
          </a:effectRef>
          <a:fontRef idx="minor"/>
        </p:style>
        <p:txBody>
          <a:bodyPr/>
          <a:lstStyle/>
          <a:p>
            <a:r>
              <a:rPr lang="en-US" sz="4400" dirty="0">
                <a:solidFill>
                  <a:schemeClr val="bg1"/>
                </a:solidFill>
                <a:latin typeface="+mj-lt"/>
              </a:rPr>
              <a:t>First &amp; Second WTP inquiry – page 7</a:t>
            </a:r>
          </a:p>
        </p:txBody>
      </p:sp>
      <p:sp>
        <p:nvSpPr>
          <p:cNvPr id="2" name="Rectangle 1">
            <a:extLst>
              <a:ext uri="{FF2B5EF4-FFF2-40B4-BE49-F238E27FC236}">
                <a16:creationId xmlns:a16="http://schemas.microsoft.com/office/drawing/2014/main" id="{F165F359-9A8A-41CB-8312-EDE4F9A163A0}"/>
              </a:ext>
            </a:extLst>
          </p:cNvPr>
          <p:cNvSpPr/>
          <p:nvPr/>
        </p:nvSpPr>
        <p:spPr>
          <a:xfrm>
            <a:off x="325120"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9F87A9-9E0A-4E56-8C08-54D30ADFB4D7}"/>
              </a:ext>
            </a:extLst>
          </p:cNvPr>
          <p:cNvSpPr/>
          <p:nvPr/>
        </p:nvSpPr>
        <p:spPr>
          <a:xfrm>
            <a:off x="7112002" y="1611570"/>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C8A7489-1AE2-477E-9E17-045E04E75749}"/>
              </a:ext>
            </a:extLst>
          </p:cNvPr>
          <p:cNvPicPr>
            <a:picLocks noChangeAspect="1"/>
          </p:cNvPicPr>
          <p:nvPr/>
        </p:nvPicPr>
        <p:blipFill>
          <a:blip r:embed="rId3"/>
          <a:stretch>
            <a:fillRect/>
          </a:stretch>
        </p:blipFill>
        <p:spPr>
          <a:xfrm>
            <a:off x="421323" y="1798870"/>
            <a:ext cx="1004846" cy="757580"/>
          </a:xfrm>
          <a:prstGeom prst="rect">
            <a:avLst/>
          </a:prstGeom>
        </p:spPr>
      </p:pic>
      <p:sp>
        <p:nvSpPr>
          <p:cNvPr id="12" name="Rectangle 11">
            <a:extLst>
              <a:ext uri="{FF2B5EF4-FFF2-40B4-BE49-F238E27FC236}">
                <a16:creationId xmlns:a16="http://schemas.microsoft.com/office/drawing/2014/main" id="{4ACD762D-AD53-4DD4-971C-F5C185884171}"/>
              </a:ext>
            </a:extLst>
          </p:cNvPr>
          <p:cNvSpPr/>
          <p:nvPr/>
        </p:nvSpPr>
        <p:spPr>
          <a:xfrm>
            <a:off x="5166361" y="23868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6DF754-04DC-47D2-B23F-27A427087E23}"/>
              </a:ext>
            </a:extLst>
          </p:cNvPr>
          <p:cNvSpPr/>
          <p:nvPr/>
        </p:nvSpPr>
        <p:spPr>
          <a:xfrm>
            <a:off x="6598921" y="23963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5F6E4E18-E86C-43D5-8B13-F2864237A028}"/>
              </a:ext>
            </a:extLst>
          </p:cNvPr>
          <p:cNvSpPr/>
          <p:nvPr/>
        </p:nvSpPr>
        <p:spPr>
          <a:xfrm>
            <a:off x="1544320" y="2001520"/>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B2C59C-D4DB-4BB7-9DD3-F6D81705041E}"/>
              </a:ext>
            </a:extLst>
          </p:cNvPr>
          <p:cNvSpPr txBox="1"/>
          <p:nvPr/>
        </p:nvSpPr>
        <p:spPr>
          <a:xfrm>
            <a:off x="2105005" y="1798870"/>
            <a:ext cx="1304251" cy="769441"/>
          </a:xfrm>
          <a:prstGeom prst="rect">
            <a:avLst/>
          </a:prstGeom>
          <a:noFill/>
        </p:spPr>
        <p:txBody>
          <a:bodyPr wrap="square" rtlCol="0">
            <a:spAutoFit/>
          </a:bodyPr>
          <a:lstStyle/>
          <a:p>
            <a:r>
              <a:rPr lang="de-DE" sz="4400" dirty="0">
                <a:solidFill>
                  <a:schemeClr val="accent1"/>
                </a:solidFill>
              </a:rPr>
              <a:t>12€</a:t>
            </a:r>
            <a:endParaRPr lang="en-US" sz="4400" dirty="0">
              <a:solidFill>
                <a:schemeClr val="accent1"/>
              </a:solidFill>
            </a:endParaRPr>
          </a:p>
        </p:txBody>
      </p:sp>
      <p:sp>
        <p:nvSpPr>
          <p:cNvPr id="16" name="TextBox 15">
            <a:extLst>
              <a:ext uri="{FF2B5EF4-FFF2-40B4-BE49-F238E27FC236}">
                <a16:creationId xmlns:a16="http://schemas.microsoft.com/office/drawing/2014/main" id="{3FEED8A6-7A72-481E-B5D0-D46E75C45A2F}"/>
              </a:ext>
            </a:extLst>
          </p:cNvPr>
          <p:cNvSpPr txBox="1"/>
          <p:nvPr/>
        </p:nvSpPr>
        <p:spPr>
          <a:xfrm>
            <a:off x="538480" y="2786985"/>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12€ </a:t>
            </a:r>
            <a:r>
              <a:rPr lang="de-DE" dirty="0" err="1"/>
              <a:t>transfer</a:t>
            </a:r>
            <a:r>
              <a:rPr lang="de-DE" dirty="0"/>
              <a:t>  </a:t>
            </a:r>
            <a:endParaRPr lang="en-US" dirty="0"/>
          </a:p>
        </p:txBody>
      </p:sp>
      <p:sp>
        <p:nvSpPr>
          <p:cNvPr id="17" name="TextBox 16">
            <a:extLst>
              <a:ext uri="{FF2B5EF4-FFF2-40B4-BE49-F238E27FC236}">
                <a16:creationId xmlns:a16="http://schemas.microsoft.com/office/drawing/2014/main" id="{5E597013-3E0C-4582-8301-74D2A72F7F94}"/>
              </a:ext>
            </a:extLst>
          </p:cNvPr>
          <p:cNvSpPr txBox="1"/>
          <p:nvPr/>
        </p:nvSpPr>
        <p:spPr>
          <a:xfrm>
            <a:off x="8973165" y="1787009"/>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18" name="TextBox 17">
            <a:extLst>
              <a:ext uri="{FF2B5EF4-FFF2-40B4-BE49-F238E27FC236}">
                <a16:creationId xmlns:a16="http://schemas.microsoft.com/office/drawing/2014/main" id="{33A9661B-C234-4A9D-9022-7A9466EE7783}"/>
              </a:ext>
            </a:extLst>
          </p:cNvPr>
          <p:cNvSpPr txBox="1"/>
          <p:nvPr/>
        </p:nvSpPr>
        <p:spPr>
          <a:xfrm>
            <a:off x="7315202" y="2786985"/>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19" name="Rectangle 18">
            <a:extLst>
              <a:ext uri="{FF2B5EF4-FFF2-40B4-BE49-F238E27FC236}">
                <a16:creationId xmlns:a16="http://schemas.microsoft.com/office/drawing/2014/main" id="{64437007-9FA1-43DE-A7EA-7819431DAC99}"/>
              </a:ext>
            </a:extLst>
          </p:cNvPr>
          <p:cNvSpPr/>
          <p:nvPr/>
        </p:nvSpPr>
        <p:spPr>
          <a:xfrm>
            <a:off x="325120"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55C3B8-ECAD-4C79-ADF8-FE0EEF9A317D}"/>
              </a:ext>
            </a:extLst>
          </p:cNvPr>
          <p:cNvSpPr/>
          <p:nvPr/>
        </p:nvSpPr>
        <p:spPr>
          <a:xfrm>
            <a:off x="7112002" y="4127686"/>
            <a:ext cx="4754880" cy="195072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F429479-BD31-4ED6-A5CE-7ED107412226}"/>
              </a:ext>
            </a:extLst>
          </p:cNvPr>
          <p:cNvPicPr>
            <a:picLocks noChangeAspect="1"/>
          </p:cNvPicPr>
          <p:nvPr/>
        </p:nvPicPr>
        <p:blipFill>
          <a:blip r:embed="rId3"/>
          <a:stretch>
            <a:fillRect/>
          </a:stretch>
        </p:blipFill>
        <p:spPr>
          <a:xfrm>
            <a:off x="421323" y="4314986"/>
            <a:ext cx="1004846" cy="757580"/>
          </a:xfrm>
          <a:prstGeom prst="rect">
            <a:avLst/>
          </a:prstGeom>
        </p:spPr>
      </p:pic>
      <p:sp>
        <p:nvSpPr>
          <p:cNvPr id="24" name="Cross 23">
            <a:extLst>
              <a:ext uri="{FF2B5EF4-FFF2-40B4-BE49-F238E27FC236}">
                <a16:creationId xmlns:a16="http://schemas.microsoft.com/office/drawing/2014/main" id="{A55ED414-9169-4DBE-A30A-DE2625A2B425}"/>
              </a:ext>
            </a:extLst>
          </p:cNvPr>
          <p:cNvSpPr/>
          <p:nvPr/>
        </p:nvSpPr>
        <p:spPr>
          <a:xfrm>
            <a:off x="1544320" y="4517636"/>
            <a:ext cx="410171" cy="3556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D5DFD12-98B7-482D-9DEE-8940042114B6}"/>
              </a:ext>
            </a:extLst>
          </p:cNvPr>
          <p:cNvSpPr txBox="1"/>
          <p:nvPr/>
        </p:nvSpPr>
        <p:spPr>
          <a:xfrm>
            <a:off x="2105005" y="4314986"/>
            <a:ext cx="1304251" cy="769441"/>
          </a:xfrm>
          <a:prstGeom prst="rect">
            <a:avLst/>
          </a:prstGeom>
          <a:noFill/>
        </p:spPr>
        <p:txBody>
          <a:bodyPr wrap="square" rtlCol="0">
            <a:spAutoFit/>
          </a:bodyPr>
          <a:lstStyle/>
          <a:p>
            <a:r>
              <a:rPr lang="de-DE" sz="4400" dirty="0">
                <a:solidFill>
                  <a:schemeClr val="accent1"/>
                </a:solidFill>
              </a:rPr>
              <a:t>13€</a:t>
            </a:r>
            <a:endParaRPr lang="en-US" sz="4400" dirty="0">
              <a:solidFill>
                <a:schemeClr val="accent1"/>
              </a:solidFill>
            </a:endParaRPr>
          </a:p>
        </p:txBody>
      </p:sp>
      <p:sp>
        <p:nvSpPr>
          <p:cNvPr id="26" name="TextBox 25">
            <a:extLst>
              <a:ext uri="{FF2B5EF4-FFF2-40B4-BE49-F238E27FC236}">
                <a16:creationId xmlns:a16="http://schemas.microsoft.com/office/drawing/2014/main" id="{FF5E576B-524C-44D5-9AF1-FE4E7F4A3797}"/>
              </a:ext>
            </a:extLst>
          </p:cNvPr>
          <p:cNvSpPr txBox="1"/>
          <p:nvPr/>
        </p:nvSpPr>
        <p:spPr>
          <a:xfrm>
            <a:off x="538480" y="5303101"/>
            <a:ext cx="4348480" cy="646331"/>
          </a:xfrm>
          <a:prstGeom prst="rect">
            <a:avLst/>
          </a:prstGeom>
          <a:noFill/>
        </p:spPr>
        <p:txBody>
          <a:bodyPr wrap="square" rtlCol="0">
            <a:spAutoFit/>
          </a:bodyPr>
          <a:lstStyle/>
          <a:p>
            <a:r>
              <a:rPr lang="de-DE" dirty="0" err="1"/>
              <a:t>One</a:t>
            </a:r>
            <a:r>
              <a:rPr lang="de-DE" dirty="0"/>
              <a:t> </a:t>
            </a:r>
            <a:r>
              <a:rPr lang="de-DE" dirty="0" err="1"/>
              <a:t>month</a:t>
            </a:r>
            <a:r>
              <a:rPr lang="de-DE" dirty="0"/>
              <a:t> </a:t>
            </a:r>
            <a:r>
              <a:rPr lang="de-DE" dirty="0" err="1"/>
              <a:t>of</a:t>
            </a:r>
            <a:r>
              <a:rPr lang="de-DE" dirty="0"/>
              <a:t> </a:t>
            </a:r>
            <a:r>
              <a:rPr lang="de-DE" dirty="0" err="1"/>
              <a:t>showerhead</a:t>
            </a:r>
            <a:r>
              <a:rPr lang="de-DE" dirty="0"/>
              <a:t> </a:t>
            </a:r>
            <a:r>
              <a:rPr lang="de-DE" dirty="0" err="1"/>
              <a:t>feedback</a:t>
            </a:r>
            <a:r>
              <a:rPr lang="de-DE" dirty="0"/>
              <a:t> PLUS  13€ </a:t>
            </a:r>
            <a:r>
              <a:rPr lang="de-DE" dirty="0" err="1"/>
              <a:t>transfer</a:t>
            </a:r>
            <a:r>
              <a:rPr lang="de-DE" dirty="0"/>
              <a:t>  </a:t>
            </a:r>
            <a:endParaRPr lang="en-US" dirty="0"/>
          </a:p>
        </p:txBody>
      </p:sp>
      <p:sp>
        <p:nvSpPr>
          <p:cNvPr id="27" name="TextBox 26">
            <a:extLst>
              <a:ext uri="{FF2B5EF4-FFF2-40B4-BE49-F238E27FC236}">
                <a16:creationId xmlns:a16="http://schemas.microsoft.com/office/drawing/2014/main" id="{C879D24A-5CE9-4A3A-9297-11A06119A98A}"/>
              </a:ext>
            </a:extLst>
          </p:cNvPr>
          <p:cNvSpPr txBox="1"/>
          <p:nvPr/>
        </p:nvSpPr>
        <p:spPr>
          <a:xfrm>
            <a:off x="8973165" y="4303125"/>
            <a:ext cx="1304251" cy="769441"/>
          </a:xfrm>
          <a:prstGeom prst="rect">
            <a:avLst/>
          </a:prstGeom>
          <a:noFill/>
        </p:spPr>
        <p:txBody>
          <a:bodyPr wrap="square" rtlCol="0">
            <a:spAutoFit/>
          </a:bodyPr>
          <a:lstStyle/>
          <a:p>
            <a:r>
              <a:rPr lang="de-DE" sz="4400" dirty="0">
                <a:solidFill>
                  <a:schemeClr val="accent1"/>
                </a:solidFill>
              </a:rPr>
              <a:t>15€</a:t>
            </a:r>
            <a:endParaRPr lang="en-US" sz="4400" dirty="0">
              <a:solidFill>
                <a:schemeClr val="accent1"/>
              </a:solidFill>
            </a:endParaRPr>
          </a:p>
        </p:txBody>
      </p:sp>
      <p:sp>
        <p:nvSpPr>
          <p:cNvPr id="28" name="TextBox 27">
            <a:extLst>
              <a:ext uri="{FF2B5EF4-FFF2-40B4-BE49-F238E27FC236}">
                <a16:creationId xmlns:a16="http://schemas.microsoft.com/office/drawing/2014/main" id="{3707FBD7-9A25-41BB-8F60-72AC38956A91}"/>
              </a:ext>
            </a:extLst>
          </p:cNvPr>
          <p:cNvSpPr txBox="1"/>
          <p:nvPr/>
        </p:nvSpPr>
        <p:spPr>
          <a:xfrm>
            <a:off x="7315202" y="5303101"/>
            <a:ext cx="4348480" cy="369332"/>
          </a:xfrm>
          <a:prstGeom prst="rect">
            <a:avLst/>
          </a:prstGeom>
          <a:noFill/>
        </p:spPr>
        <p:txBody>
          <a:bodyPr wrap="square" rtlCol="0">
            <a:spAutoFit/>
          </a:bodyPr>
          <a:lstStyle/>
          <a:p>
            <a:pPr algn="ctr"/>
            <a:r>
              <a:rPr lang="de-DE" dirty="0"/>
              <a:t>15€ </a:t>
            </a:r>
            <a:r>
              <a:rPr lang="de-DE" dirty="0" err="1"/>
              <a:t>transfer</a:t>
            </a:r>
            <a:r>
              <a:rPr lang="de-DE" dirty="0"/>
              <a:t> </a:t>
            </a:r>
            <a:endParaRPr lang="en-US" dirty="0"/>
          </a:p>
        </p:txBody>
      </p:sp>
      <p:sp>
        <p:nvSpPr>
          <p:cNvPr id="30" name="TextBox 29">
            <a:extLst>
              <a:ext uri="{FF2B5EF4-FFF2-40B4-BE49-F238E27FC236}">
                <a16:creationId xmlns:a16="http://schemas.microsoft.com/office/drawing/2014/main" id="{57E02700-7490-40FE-BAF6-895FBB48293E}"/>
              </a:ext>
            </a:extLst>
          </p:cNvPr>
          <p:cNvSpPr txBox="1"/>
          <p:nvPr/>
        </p:nvSpPr>
        <p:spPr>
          <a:xfrm>
            <a:off x="5760721" y="2411782"/>
            <a:ext cx="690879" cy="369332"/>
          </a:xfrm>
          <a:prstGeom prst="rect">
            <a:avLst/>
          </a:prstGeom>
          <a:noFill/>
        </p:spPr>
        <p:txBody>
          <a:bodyPr wrap="square" rtlCol="0">
            <a:spAutoFit/>
          </a:bodyPr>
          <a:lstStyle/>
          <a:p>
            <a:pPr algn="ctr"/>
            <a:r>
              <a:rPr lang="de-DE" dirty="0"/>
              <a:t>OR</a:t>
            </a:r>
            <a:endParaRPr lang="en-US" dirty="0"/>
          </a:p>
        </p:txBody>
      </p:sp>
      <p:sp>
        <p:nvSpPr>
          <p:cNvPr id="31" name="Rectangle 30">
            <a:extLst>
              <a:ext uri="{FF2B5EF4-FFF2-40B4-BE49-F238E27FC236}">
                <a16:creationId xmlns:a16="http://schemas.microsoft.com/office/drawing/2014/main" id="{05A34CDB-3A9D-44AB-8EC3-DC242EC48FFD}"/>
              </a:ext>
            </a:extLst>
          </p:cNvPr>
          <p:cNvSpPr/>
          <p:nvPr/>
        </p:nvSpPr>
        <p:spPr>
          <a:xfrm>
            <a:off x="5135881" y="4825275"/>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A1633C-A503-42FA-BA08-AEED69F75892}"/>
              </a:ext>
            </a:extLst>
          </p:cNvPr>
          <p:cNvSpPr/>
          <p:nvPr/>
        </p:nvSpPr>
        <p:spPr>
          <a:xfrm>
            <a:off x="6568441" y="4834793"/>
            <a:ext cx="426720" cy="4001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29912BC-B775-4633-8EBF-717B3689CC80}"/>
              </a:ext>
            </a:extLst>
          </p:cNvPr>
          <p:cNvSpPr txBox="1"/>
          <p:nvPr/>
        </p:nvSpPr>
        <p:spPr>
          <a:xfrm>
            <a:off x="5730241" y="4850182"/>
            <a:ext cx="690879" cy="369332"/>
          </a:xfrm>
          <a:prstGeom prst="rect">
            <a:avLst/>
          </a:prstGeom>
          <a:noFill/>
        </p:spPr>
        <p:txBody>
          <a:bodyPr wrap="square" rtlCol="0">
            <a:spAutoFit/>
          </a:bodyPr>
          <a:lstStyle/>
          <a:p>
            <a:pPr algn="ctr"/>
            <a:r>
              <a:rPr lang="de-DE" dirty="0"/>
              <a:t>OR</a:t>
            </a:r>
            <a:endParaRPr lang="en-US" dirty="0"/>
          </a:p>
        </p:txBody>
      </p:sp>
      <p:sp>
        <p:nvSpPr>
          <p:cNvPr id="34" name="TextBox 33">
            <a:extLst>
              <a:ext uri="{FF2B5EF4-FFF2-40B4-BE49-F238E27FC236}">
                <a16:creationId xmlns:a16="http://schemas.microsoft.com/office/drawing/2014/main" id="{43438E52-BA0E-4B4F-9400-D00A3A6C026C}"/>
              </a:ext>
            </a:extLst>
          </p:cNvPr>
          <p:cNvSpPr txBox="1"/>
          <p:nvPr/>
        </p:nvSpPr>
        <p:spPr>
          <a:xfrm>
            <a:off x="11953243" y="2027061"/>
            <a:ext cx="3168502" cy="369332"/>
          </a:xfrm>
          <a:prstGeom prst="rect">
            <a:avLst/>
          </a:prstGeom>
          <a:solidFill>
            <a:schemeClr val="accent4"/>
          </a:solidFill>
        </p:spPr>
        <p:txBody>
          <a:bodyPr wrap="square" rtlCol="0">
            <a:spAutoFit/>
          </a:bodyPr>
          <a:lstStyle/>
          <a:p>
            <a:r>
              <a:rPr lang="de-DE" dirty="0"/>
              <a:t>WTP 3</a:t>
            </a:r>
            <a:endParaRPr lang="en-US" dirty="0"/>
          </a:p>
        </p:txBody>
      </p:sp>
      <p:sp>
        <p:nvSpPr>
          <p:cNvPr id="35" name="TextBox 34">
            <a:extLst>
              <a:ext uri="{FF2B5EF4-FFF2-40B4-BE49-F238E27FC236}">
                <a16:creationId xmlns:a16="http://schemas.microsoft.com/office/drawing/2014/main" id="{BD84AAB8-FB46-4434-810A-F56B7DA9F991}"/>
              </a:ext>
            </a:extLst>
          </p:cNvPr>
          <p:cNvSpPr txBox="1"/>
          <p:nvPr/>
        </p:nvSpPr>
        <p:spPr>
          <a:xfrm>
            <a:off x="11983723" y="4840664"/>
            <a:ext cx="3168502" cy="369332"/>
          </a:xfrm>
          <a:prstGeom prst="rect">
            <a:avLst/>
          </a:prstGeom>
          <a:solidFill>
            <a:schemeClr val="accent4"/>
          </a:solidFill>
        </p:spPr>
        <p:txBody>
          <a:bodyPr wrap="square" rtlCol="0">
            <a:spAutoFit/>
          </a:bodyPr>
          <a:lstStyle/>
          <a:p>
            <a:r>
              <a:rPr lang="de-DE" dirty="0"/>
              <a:t>WTP 2</a:t>
            </a:r>
            <a:endParaRPr lang="en-US" dirty="0"/>
          </a:p>
        </p:txBody>
      </p:sp>
      <p:sp>
        <p:nvSpPr>
          <p:cNvPr id="36" name="Textfeld 1">
            <a:extLst>
              <a:ext uri="{FF2B5EF4-FFF2-40B4-BE49-F238E27FC236}">
                <a16:creationId xmlns:a16="http://schemas.microsoft.com/office/drawing/2014/main" id="{55D5BEA5-55B8-4A80-8407-AE596D108984}"/>
              </a:ext>
            </a:extLst>
          </p:cNvPr>
          <p:cNvSpPr txBox="1"/>
          <p:nvPr/>
        </p:nvSpPr>
        <p:spPr>
          <a:xfrm>
            <a:off x="-198821" y="994863"/>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
        <p:nvSpPr>
          <p:cNvPr id="37" name="Textfeld 1">
            <a:extLst>
              <a:ext uri="{FF2B5EF4-FFF2-40B4-BE49-F238E27FC236}">
                <a16:creationId xmlns:a16="http://schemas.microsoft.com/office/drawing/2014/main" id="{3526173E-4F37-40D1-A3F0-B015D9859A8E}"/>
              </a:ext>
            </a:extLst>
          </p:cNvPr>
          <p:cNvSpPr txBox="1"/>
          <p:nvPr/>
        </p:nvSpPr>
        <p:spPr>
          <a:xfrm>
            <a:off x="-198821" y="3588909"/>
            <a:ext cx="6508181" cy="400110"/>
          </a:xfrm>
          <a:prstGeom prst="rect">
            <a:avLst/>
          </a:prstGeom>
          <a:noFill/>
        </p:spPr>
        <p:txBody>
          <a:bodyPr wrap="square" rtlCol="0">
            <a:spAutoFit/>
          </a:bodyPr>
          <a:lstStyle/>
          <a:p>
            <a:pPr lvl="1"/>
            <a:r>
              <a:rPr lang="de-DE" sz="2000" b="1" dirty="0" err="1"/>
              <a:t>Which</a:t>
            </a:r>
            <a:r>
              <a:rPr lang="de-DE" sz="2000" b="1" dirty="0"/>
              <a:t> </a:t>
            </a:r>
            <a:r>
              <a:rPr lang="de-DE" sz="2000" b="1" dirty="0" err="1"/>
              <a:t>would</a:t>
            </a:r>
            <a:r>
              <a:rPr lang="de-DE" sz="2000" b="1" dirty="0"/>
              <a:t> </a:t>
            </a:r>
            <a:r>
              <a:rPr lang="de-DE" sz="2000" b="1" dirty="0" err="1"/>
              <a:t>you</a:t>
            </a:r>
            <a:r>
              <a:rPr lang="de-DE" sz="2000" b="1" dirty="0"/>
              <a:t> </a:t>
            </a:r>
            <a:r>
              <a:rPr lang="de-DE" sz="2000" b="1" dirty="0" err="1"/>
              <a:t>prefer</a:t>
            </a:r>
            <a:r>
              <a:rPr lang="de-DE" sz="2000" b="1" dirty="0"/>
              <a:t>?</a:t>
            </a:r>
            <a:endParaRPr lang="en-US" sz="2000" b="1" dirty="0"/>
          </a:p>
        </p:txBody>
      </p:sp>
    </p:spTree>
    <p:extLst>
      <p:ext uri="{BB962C8B-B14F-4D97-AF65-F5344CB8AC3E}">
        <p14:creationId xmlns:p14="http://schemas.microsoft.com/office/powerpoint/2010/main" val="196090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1815</Words>
  <Application>Microsoft Office PowerPoint</Application>
  <PresentationFormat>Widescreen</PresentationFormat>
  <Paragraphs>333</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Light</vt:lpstr>
      <vt:lpstr>Calibri</vt:lpstr>
      <vt:lpstr>Calibri Light</vt:lpstr>
      <vt:lpstr>Wingdings</vt:lpstr>
      <vt:lpstr>Office Theme</vt:lpstr>
      <vt:lpstr>To Discuss (WTP):</vt:lpstr>
      <vt:lpstr>WTP draft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issues</vt:lpstr>
      <vt:lpstr>Possible follow up plan to avoid non-response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WTP Elicitation</dc:title>
  <dc:creator>Anna Schulze Tiling</dc:creator>
  <cp:lastModifiedBy>Anna Schulze Tiling</cp:lastModifiedBy>
  <cp:revision>92</cp:revision>
  <dcterms:created xsi:type="dcterms:W3CDTF">2020-03-31T14:21:39Z</dcterms:created>
  <dcterms:modified xsi:type="dcterms:W3CDTF">2020-06-23T16:29:13Z</dcterms:modified>
</cp:coreProperties>
</file>