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3" r:id="rId3"/>
    <p:sldId id="264" r:id="rId4"/>
    <p:sldId id="265" r:id="rId5"/>
    <p:sldId id="257" r:id="rId6"/>
    <p:sldId id="258" r:id="rId7"/>
    <p:sldId id="261" r:id="rId8"/>
    <p:sldId id="270" r:id="rId9"/>
    <p:sldId id="267" r:id="rId10"/>
    <p:sldId id="268" r:id="rId11"/>
    <p:sldId id="269" r:id="rId12"/>
    <p:sldId id="266"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Kutsch" userId="fd3767717d2e6966" providerId="LiveId" clId="{846D8D17-59F1-4870-A620-1C4AAC60DA56}"/>
    <pc:docChg chg="custSel modSld">
      <pc:chgData name="Lukas Kutsch" userId="fd3767717d2e6966" providerId="LiveId" clId="{846D8D17-59F1-4870-A620-1C4AAC60DA56}" dt="2022-03-30T00:23:30.001" v="5" actId="27636"/>
      <pc:docMkLst>
        <pc:docMk/>
      </pc:docMkLst>
      <pc:sldChg chg="modSp mod">
        <pc:chgData name="Lukas Kutsch" userId="fd3767717d2e6966" providerId="LiveId" clId="{846D8D17-59F1-4870-A620-1C4AAC60DA56}" dt="2022-03-30T00:23:30.001" v="5" actId="27636"/>
        <pc:sldMkLst>
          <pc:docMk/>
          <pc:sldMk cId="0" sldId="257"/>
        </pc:sldMkLst>
        <pc:spChg chg="mod">
          <ac:chgData name="Lukas Kutsch" userId="fd3767717d2e6966" providerId="LiveId" clId="{846D8D17-59F1-4870-A620-1C4AAC60DA56}" dt="2022-03-30T00:23:30.001" v="5" actId="27636"/>
          <ac:spMkLst>
            <pc:docMk/>
            <pc:sldMk cId="0" sldId="257"/>
            <ac:spMk id="61" creationId="{00000000-0000-0000-0000-000000000000}"/>
          </ac:spMkLst>
        </pc:spChg>
      </pc:sldChg>
      <pc:sldChg chg="modSp mod">
        <pc:chgData name="Lukas Kutsch" userId="fd3767717d2e6966" providerId="LiveId" clId="{846D8D17-59F1-4870-A620-1C4AAC60DA56}" dt="2022-03-29T16:02:37.339" v="1" actId="1076"/>
        <pc:sldMkLst>
          <pc:docMk/>
          <pc:sldMk cId="583881427" sldId="270"/>
        </pc:sldMkLst>
        <pc:picChg chg="mod">
          <ac:chgData name="Lukas Kutsch" userId="fd3767717d2e6966" providerId="LiveId" clId="{846D8D17-59F1-4870-A620-1C4AAC60DA56}" dt="2022-03-29T16:02:37.339" v="1" actId="1076"/>
          <ac:picMkLst>
            <pc:docMk/>
            <pc:sldMk cId="583881427" sldId="270"/>
            <ac:picMk id="4" creationId="{2FA387A1-C3AF-4BBA-B7A0-6F06B3D760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efc788ff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efc788ff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fc788f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fc788f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efc788ff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efc788f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fc788f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fc788f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70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fc788f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fc788f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93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fc788f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fc788f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545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efc788f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efc788f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schulzetilling@uni-bonn.d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oTree Experiment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Entscheidungstabellen</a:t>
            </a:r>
            <a:endParaRPr dirty="0"/>
          </a:p>
        </p:txBody>
      </p:sp>
      <p:pic>
        <p:nvPicPr>
          <p:cNvPr id="6" name="Picture 5">
            <a:extLst>
              <a:ext uri="{FF2B5EF4-FFF2-40B4-BE49-F238E27FC236}">
                <a16:creationId xmlns:a16="http://schemas.microsoft.com/office/drawing/2014/main" id="{8A7865EA-F0DA-4D29-823A-0A95081BD9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782" y="731375"/>
            <a:ext cx="5732780" cy="2639695"/>
          </a:xfrm>
          <a:prstGeom prst="rect">
            <a:avLst/>
          </a:prstGeom>
          <a:noFill/>
          <a:ln>
            <a:noFill/>
          </a:ln>
        </p:spPr>
      </p:pic>
      <p:sp>
        <p:nvSpPr>
          <p:cNvPr id="5" name="TextBox 4">
            <a:extLst>
              <a:ext uri="{FF2B5EF4-FFF2-40B4-BE49-F238E27FC236}">
                <a16:creationId xmlns:a16="http://schemas.microsoft.com/office/drawing/2014/main" id="{818AFC18-4B87-4640-B012-B66E949DF409}"/>
              </a:ext>
            </a:extLst>
          </p:cNvPr>
          <p:cNvSpPr txBox="1"/>
          <p:nvPr/>
        </p:nvSpPr>
        <p:spPr>
          <a:xfrm>
            <a:off x="525780" y="1226820"/>
            <a:ext cx="3901440" cy="2677656"/>
          </a:xfrm>
          <a:prstGeom prst="rect">
            <a:avLst/>
          </a:prstGeom>
          <a:noFill/>
        </p:spPr>
        <p:txBody>
          <a:bodyPr wrap="square" rtlCol="0">
            <a:spAutoFit/>
          </a:bodyPr>
          <a:lstStyle/>
          <a:p>
            <a:r>
              <a:rPr lang="de-DE" dirty="0" err="1"/>
              <a:t>Gain</a:t>
            </a:r>
            <a:r>
              <a:rPr lang="de-DE" dirty="0"/>
              <a:t> </a:t>
            </a:r>
            <a:r>
              <a:rPr lang="de-DE" dirty="0" err="1"/>
              <a:t>domain</a:t>
            </a:r>
            <a:endParaRPr lang="de-DE" dirty="0"/>
          </a:p>
          <a:p>
            <a:pPr marL="342900" indent="-342900">
              <a:buAutoNum type="arabicParenR"/>
            </a:pPr>
            <a:r>
              <a:rPr lang="de-DE" dirty="0"/>
              <a:t>5% Wahrscheinlichkeit, 20 Punkte zu gewinnen, 95% Wahrscheinlichkeit 0 Punkte. Alternative: 20-0 Punkte in 1 Abständen </a:t>
            </a:r>
            <a:r>
              <a:rPr lang="de-DE" dirty="0">
                <a:sym typeface="Wingdings" panose="05000000000000000000" pitchFamily="2" charset="2"/>
              </a:rPr>
              <a:t> 21 Optionen</a:t>
            </a:r>
            <a:endParaRPr lang="de-DE" dirty="0"/>
          </a:p>
          <a:p>
            <a:pPr marL="342900" indent="-342900">
              <a:buAutoNum type="arabicParenR"/>
            </a:pPr>
            <a:r>
              <a:rPr lang="de-DE" dirty="0"/>
              <a:t>5% Wahrscheinlichkeit 40 Punkte, 95% Wahrscheinlichkeit 10 Punkte. Alternative: 40-10 in 1,5 Abständen </a:t>
            </a:r>
            <a:r>
              <a:rPr lang="de-DE" dirty="0">
                <a:sym typeface="Wingdings" panose="05000000000000000000" pitchFamily="2" charset="2"/>
              </a:rPr>
              <a:t> 21 Optionen</a:t>
            </a:r>
            <a:endParaRPr lang="de-DE" dirty="0"/>
          </a:p>
          <a:p>
            <a:pPr marL="342900" indent="-342900">
              <a:buAutoNum type="arabicParenR"/>
            </a:pPr>
            <a:r>
              <a:rPr lang="de-DE" dirty="0"/>
              <a:t>5% 50 Punkte, 95% 20 Punkte. Alternative: 50-20 in 1,5 Abständen</a:t>
            </a:r>
          </a:p>
          <a:p>
            <a:pPr marL="342900" indent="-342900">
              <a:buAutoNum type="arabicParenR"/>
            </a:pPr>
            <a:r>
              <a:rPr lang="de-DE" dirty="0"/>
              <a:t>5% 150, 95% 50 Punkte. Alternative: 150-50 in 5 Abständen</a:t>
            </a:r>
            <a:endParaRPr lang="en-US" dirty="0"/>
          </a:p>
        </p:txBody>
      </p:sp>
    </p:spTree>
    <p:extLst>
      <p:ext uri="{BB962C8B-B14F-4D97-AF65-F5344CB8AC3E}">
        <p14:creationId xmlns:p14="http://schemas.microsoft.com/office/powerpoint/2010/main" val="95521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Entscheidungstabellen</a:t>
            </a:r>
            <a:endParaRPr dirty="0"/>
          </a:p>
        </p:txBody>
      </p:sp>
      <p:pic>
        <p:nvPicPr>
          <p:cNvPr id="6" name="Picture 5">
            <a:extLst>
              <a:ext uri="{FF2B5EF4-FFF2-40B4-BE49-F238E27FC236}">
                <a16:creationId xmlns:a16="http://schemas.microsoft.com/office/drawing/2014/main" id="{8A7865EA-F0DA-4D29-823A-0A95081BD9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782" y="731375"/>
            <a:ext cx="5732780" cy="2639695"/>
          </a:xfrm>
          <a:prstGeom prst="rect">
            <a:avLst/>
          </a:prstGeom>
          <a:noFill/>
          <a:ln>
            <a:noFill/>
          </a:ln>
        </p:spPr>
      </p:pic>
      <p:sp>
        <p:nvSpPr>
          <p:cNvPr id="5" name="TextBox 4">
            <a:extLst>
              <a:ext uri="{FF2B5EF4-FFF2-40B4-BE49-F238E27FC236}">
                <a16:creationId xmlns:a16="http://schemas.microsoft.com/office/drawing/2014/main" id="{818AFC18-4B87-4640-B012-B66E949DF409}"/>
              </a:ext>
            </a:extLst>
          </p:cNvPr>
          <p:cNvSpPr txBox="1"/>
          <p:nvPr/>
        </p:nvSpPr>
        <p:spPr>
          <a:xfrm>
            <a:off x="525780" y="1226820"/>
            <a:ext cx="3901440" cy="2462213"/>
          </a:xfrm>
          <a:prstGeom prst="rect">
            <a:avLst/>
          </a:prstGeom>
          <a:noFill/>
        </p:spPr>
        <p:txBody>
          <a:bodyPr wrap="square" rtlCol="0">
            <a:spAutoFit/>
          </a:bodyPr>
          <a:lstStyle/>
          <a:p>
            <a:r>
              <a:rPr lang="de-DE" dirty="0"/>
              <a:t>Vermischt mit </a:t>
            </a:r>
            <a:r>
              <a:rPr lang="de-DE" dirty="0" err="1"/>
              <a:t>loss</a:t>
            </a:r>
            <a:r>
              <a:rPr lang="de-DE" dirty="0"/>
              <a:t> </a:t>
            </a:r>
            <a:r>
              <a:rPr lang="de-DE" dirty="0" err="1"/>
              <a:t>domain</a:t>
            </a:r>
            <a:endParaRPr lang="de-DE" dirty="0"/>
          </a:p>
          <a:p>
            <a:pPr marL="342900" indent="-342900">
              <a:buAutoNum type="arabicParenR"/>
            </a:pPr>
            <a:r>
              <a:rPr lang="de-DE" dirty="0"/>
              <a:t>20 Punkte </a:t>
            </a:r>
            <a:r>
              <a:rPr lang="de-DE" dirty="0" err="1"/>
              <a:t>endowment</a:t>
            </a:r>
            <a:r>
              <a:rPr lang="de-DE" dirty="0"/>
              <a:t>. 5% Wahrscheinlichkeit, 0 Punkte zu verlieren, 95% Wahrscheinlichkeit 20 Punkte. Alternative: verliere 0-20 Punkte in 1 Abständen</a:t>
            </a:r>
          </a:p>
          <a:p>
            <a:pPr marL="342900" indent="-342900">
              <a:buAutoNum type="arabicParenR"/>
            </a:pPr>
            <a:r>
              <a:rPr lang="de-DE" dirty="0"/>
              <a:t>40 Punkte </a:t>
            </a:r>
            <a:r>
              <a:rPr lang="de-DE" dirty="0" err="1"/>
              <a:t>endownment</a:t>
            </a:r>
            <a:r>
              <a:rPr lang="de-DE" dirty="0"/>
              <a:t>. 5% Wahrscheinlichkeit 10 Punkte verlieren, 95% Wahrscheinlichkeit 40 Punkte. Alternative: verliere 10-40 in 1,5 Abständen</a:t>
            </a:r>
          </a:p>
        </p:txBody>
      </p:sp>
    </p:spTree>
    <p:extLst>
      <p:ext uri="{BB962C8B-B14F-4D97-AF65-F5344CB8AC3E}">
        <p14:creationId xmlns:p14="http://schemas.microsoft.com/office/powerpoint/2010/main" val="236658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DAA6EE-FE15-4EDF-B66C-15832DEB7E64}"/>
              </a:ext>
            </a:extLst>
          </p:cNvPr>
          <p:cNvPicPr>
            <a:picLocks noChangeAspect="1"/>
          </p:cNvPicPr>
          <p:nvPr/>
        </p:nvPicPr>
        <p:blipFill>
          <a:blip r:embed="rId2"/>
          <a:stretch>
            <a:fillRect/>
          </a:stretch>
        </p:blipFill>
        <p:spPr>
          <a:xfrm>
            <a:off x="2481262" y="266700"/>
            <a:ext cx="4181475" cy="4610100"/>
          </a:xfrm>
          <a:prstGeom prst="rect">
            <a:avLst/>
          </a:prstGeom>
        </p:spPr>
      </p:pic>
    </p:spTree>
    <p:extLst>
      <p:ext uri="{BB962C8B-B14F-4D97-AF65-F5344CB8AC3E}">
        <p14:creationId xmlns:p14="http://schemas.microsoft.com/office/powerpoint/2010/main" val="326970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Payment</a:t>
            </a:r>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You have earned [</a:t>
            </a:r>
            <a:r>
              <a:rPr lang="en-GB" dirty="0" err="1"/>
              <a:t>total_payment</a:t>
            </a:r>
            <a:r>
              <a:rPr lang="en-GB" dirty="0"/>
              <a:t>] EUR in this online survey:</a:t>
            </a:r>
            <a:endParaRPr dirty="0"/>
          </a:p>
          <a:p>
            <a:pPr marL="457200" lvl="0" indent="-325755" algn="l" rtl="0">
              <a:spcBef>
                <a:spcPts val="1200"/>
              </a:spcBef>
              <a:spcAft>
                <a:spcPts val="0"/>
              </a:spcAft>
              <a:buSzPct val="100000"/>
              <a:buChar char="●"/>
            </a:pPr>
            <a:r>
              <a:rPr lang="en-GB" dirty="0"/>
              <a:t>4 EUR show-up fee</a:t>
            </a:r>
            <a:endParaRPr dirty="0"/>
          </a:p>
          <a:p>
            <a:pPr marL="457200" lvl="0" indent="-325755" algn="l" rtl="0">
              <a:spcBef>
                <a:spcPts val="0"/>
              </a:spcBef>
              <a:spcAft>
                <a:spcPts val="0"/>
              </a:spcAft>
              <a:buSzPct val="100000"/>
              <a:buChar char="●"/>
            </a:pPr>
            <a:r>
              <a:rPr lang="en-GB" dirty="0"/>
              <a:t>and [payment] EUR from a randomly chosen row from a randomly chosen Table such that</a:t>
            </a:r>
            <a:endParaRPr dirty="0"/>
          </a:p>
          <a:p>
            <a:pPr marL="1371600" lvl="2" indent="-304164" algn="l" rtl="0">
              <a:spcBef>
                <a:spcPts val="0"/>
              </a:spcBef>
              <a:spcAft>
                <a:spcPts val="0"/>
              </a:spcAft>
              <a:buSzPct val="100000"/>
              <a:buChar char="■"/>
            </a:pPr>
            <a:r>
              <a:rPr lang="en-GB" dirty="0"/>
              <a:t>Table [</a:t>
            </a:r>
            <a:r>
              <a:rPr lang="en-GB" dirty="0" err="1"/>
              <a:t>seleted_MPL</a:t>
            </a:r>
            <a:r>
              <a:rPr lang="en-GB" dirty="0"/>
              <a:t>] was randomly chosen</a:t>
            </a:r>
            <a:endParaRPr dirty="0"/>
          </a:p>
          <a:p>
            <a:pPr marL="1371600" lvl="2" indent="-304164" algn="l" rtl="0">
              <a:spcBef>
                <a:spcPts val="0"/>
              </a:spcBef>
              <a:spcAft>
                <a:spcPts val="0"/>
              </a:spcAft>
              <a:buSzPct val="100000"/>
              <a:buChar char="■"/>
            </a:pPr>
            <a:r>
              <a:rPr lang="en-GB" dirty="0"/>
              <a:t>Row [</a:t>
            </a:r>
            <a:r>
              <a:rPr lang="en-GB" dirty="0" err="1"/>
              <a:t>pay_row</a:t>
            </a:r>
            <a:r>
              <a:rPr lang="en-GB" dirty="0"/>
              <a:t>] was randomly selected for payment [insert the two options from the selected row]</a:t>
            </a:r>
            <a:endParaRPr dirty="0"/>
          </a:p>
          <a:p>
            <a:pPr marL="1371600" lvl="2" indent="-304164" algn="l" rtl="0">
              <a:spcBef>
                <a:spcPts val="0"/>
              </a:spcBef>
              <a:spcAft>
                <a:spcPts val="0"/>
              </a:spcAft>
              <a:buSzPct val="100000"/>
              <a:buChar char="■"/>
            </a:pPr>
            <a:r>
              <a:rPr lang="en-GB" dirty="0"/>
              <a:t>You chose [</a:t>
            </a:r>
            <a:r>
              <a:rPr lang="en-GB" dirty="0" err="1"/>
              <a:t>pay_choice</a:t>
            </a:r>
            <a:r>
              <a:rPr lang="en-GB" dirty="0"/>
              <a:t>]</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GB" dirty="0"/>
              <a:t>Thank you very much for completing this survey! You will receive your payment in the next days via a bank transfer. Please contact </a:t>
            </a:r>
            <a:r>
              <a:rPr lang="en-GB" dirty="0">
                <a:hlinkClick r:id="rId3"/>
              </a:rPr>
              <a:t>schulzetilling@uni-bonn.de</a:t>
            </a:r>
            <a:r>
              <a:rPr lang="en-GB" dirty="0"/>
              <a:t> if you have any questions regarding this study or your transfer.</a:t>
            </a: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59DB-EC54-4114-A113-BFC345B8C198}"/>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341E5975-F254-4690-A923-403B52C870FD}"/>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9325FF60-F9CE-48ED-B713-22C3B7EC2610}"/>
              </a:ext>
            </a:extLst>
          </p:cNvPr>
          <p:cNvPicPr>
            <a:picLocks noChangeAspect="1"/>
          </p:cNvPicPr>
          <p:nvPr/>
        </p:nvPicPr>
        <p:blipFill>
          <a:blip r:embed="rId2"/>
          <a:stretch>
            <a:fillRect/>
          </a:stretch>
        </p:blipFill>
        <p:spPr>
          <a:xfrm>
            <a:off x="311700" y="547955"/>
            <a:ext cx="7134308" cy="1470586"/>
          </a:xfrm>
          <a:prstGeom prst="rect">
            <a:avLst/>
          </a:prstGeom>
        </p:spPr>
      </p:pic>
      <p:sp>
        <p:nvSpPr>
          <p:cNvPr id="7" name="Rectangle 6">
            <a:extLst>
              <a:ext uri="{FF2B5EF4-FFF2-40B4-BE49-F238E27FC236}">
                <a16:creationId xmlns:a16="http://schemas.microsoft.com/office/drawing/2014/main" id="{D498EE0B-EDFD-474C-8AB6-402C3FF49D34}"/>
              </a:ext>
            </a:extLst>
          </p:cNvPr>
          <p:cNvSpPr/>
          <p:nvPr/>
        </p:nvSpPr>
        <p:spPr>
          <a:xfrm>
            <a:off x="2164080" y="1607932"/>
            <a:ext cx="5821680" cy="147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Neuer Absatz:</a:t>
            </a:r>
          </a:p>
          <a:p>
            <a:pPr algn="ctr"/>
            <a:r>
              <a:rPr lang="de-DE" sz="800" dirty="0"/>
              <a:t>Sie erhalten die Aufwandsentschädigung nur, wenn Sie die komplette Umfrage ausfüllen. Sie werden dazu ungefähr 30 Minuten brauchen. Bitte bearbeiten Sie diese Umfrage am Computer. Eine Teilnahme mit mobilen Geräten wie Smartphones oder Tablets ist nicht möglich.</a:t>
            </a:r>
          </a:p>
          <a:p>
            <a:pPr algn="ctr"/>
            <a:endParaRPr lang="de-DE" sz="800" dirty="0"/>
          </a:p>
          <a:p>
            <a:pPr algn="ctr"/>
            <a:r>
              <a:rPr lang="de-DE" sz="800" dirty="0"/>
              <a:t>Sollten Sie während des Experiments Fragen haben, könne Sie jederzeit die Experimentleiterin kontaktieren unter … und per E-Mail: schulzetilling@uni-bonn.de</a:t>
            </a:r>
          </a:p>
          <a:p>
            <a:pPr algn="ctr"/>
            <a:endParaRPr lang="en-US" sz="800" dirty="0"/>
          </a:p>
        </p:txBody>
      </p:sp>
    </p:spTree>
    <p:extLst>
      <p:ext uri="{BB962C8B-B14F-4D97-AF65-F5344CB8AC3E}">
        <p14:creationId xmlns:p14="http://schemas.microsoft.com/office/powerpoint/2010/main" val="13673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550AF4-3542-49E3-A6E8-AD531A3DF470}"/>
              </a:ext>
            </a:extLst>
          </p:cNvPr>
          <p:cNvPicPr>
            <a:picLocks noChangeAspect="1"/>
          </p:cNvPicPr>
          <p:nvPr/>
        </p:nvPicPr>
        <p:blipFill>
          <a:blip r:embed="rId2"/>
          <a:stretch>
            <a:fillRect/>
          </a:stretch>
        </p:blipFill>
        <p:spPr>
          <a:xfrm>
            <a:off x="1059180" y="634159"/>
            <a:ext cx="6553200" cy="6421009"/>
          </a:xfrm>
          <a:prstGeom prst="rect">
            <a:avLst/>
          </a:prstGeom>
        </p:spPr>
      </p:pic>
      <p:sp>
        <p:nvSpPr>
          <p:cNvPr id="5" name="Rectangle 4">
            <a:extLst>
              <a:ext uri="{FF2B5EF4-FFF2-40B4-BE49-F238E27FC236}">
                <a16:creationId xmlns:a16="http://schemas.microsoft.com/office/drawing/2014/main" id="{2E77E4A8-F605-4CCC-9E13-DE8497603B0E}"/>
              </a:ext>
            </a:extLst>
          </p:cNvPr>
          <p:cNvSpPr/>
          <p:nvPr/>
        </p:nvSpPr>
        <p:spPr>
          <a:xfrm>
            <a:off x="3086100" y="1203960"/>
            <a:ext cx="1074420" cy="12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Wird Ihnen eine</a:t>
            </a:r>
            <a:endParaRPr lang="en-US" sz="800" dirty="0"/>
          </a:p>
        </p:txBody>
      </p:sp>
    </p:spTree>
    <p:extLst>
      <p:ext uri="{BB962C8B-B14F-4D97-AF65-F5344CB8AC3E}">
        <p14:creationId xmlns:p14="http://schemas.microsoft.com/office/powerpoint/2010/main" val="355329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0C9A-AC66-4027-A15B-16B3978CD4AB}"/>
              </a:ext>
            </a:extLst>
          </p:cNvPr>
          <p:cNvSpPr>
            <a:spLocks noGrp="1"/>
          </p:cNvSpPr>
          <p:nvPr>
            <p:ph type="title"/>
          </p:nvPr>
        </p:nvSpPr>
        <p:spPr/>
        <p:txBody>
          <a:bodyPr>
            <a:normAutofit fontScale="90000"/>
          </a:bodyPr>
          <a:lstStyle/>
          <a:p>
            <a:r>
              <a:rPr lang="de-DE" dirty="0"/>
              <a:t>Aufbau</a:t>
            </a:r>
            <a:endParaRPr lang="en-US" dirty="0"/>
          </a:p>
        </p:txBody>
      </p:sp>
      <p:sp>
        <p:nvSpPr>
          <p:cNvPr id="3" name="Text Placeholder 2">
            <a:extLst>
              <a:ext uri="{FF2B5EF4-FFF2-40B4-BE49-F238E27FC236}">
                <a16:creationId xmlns:a16="http://schemas.microsoft.com/office/drawing/2014/main" id="{EB672B08-89CB-4E92-BF64-26F7CFE02FAF}"/>
              </a:ext>
            </a:extLst>
          </p:cNvPr>
          <p:cNvSpPr>
            <a:spLocks noGrp="1"/>
          </p:cNvSpPr>
          <p:nvPr>
            <p:ph type="body" idx="1"/>
          </p:nvPr>
        </p:nvSpPr>
        <p:spPr/>
        <p:txBody>
          <a:bodyPr/>
          <a:lstStyle/>
          <a:p>
            <a:pPr marL="114300" indent="0">
              <a:buNone/>
            </a:pPr>
            <a:r>
              <a:rPr lang="de-DE" dirty="0"/>
              <a:t>Ihre Aufwandsentschädigung für Ihre Teilnahme besteht aus zwei Teilen:</a:t>
            </a:r>
          </a:p>
          <a:p>
            <a:r>
              <a:rPr lang="de-DE" dirty="0"/>
              <a:t>Fixer Teil: 4,00 Euro garantierte Aufwandsentschädigung</a:t>
            </a:r>
          </a:p>
          <a:p>
            <a:r>
              <a:rPr lang="de-DE" dirty="0"/>
              <a:t>Variabler Teil: Ein weiterer Betrag zwischen XX und YY Euro, der von Ihren Entscheidungen in dieser Studie und einer zufälligen Auslosung abhängt.</a:t>
            </a:r>
          </a:p>
          <a:p>
            <a:endParaRPr lang="de-DE" dirty="0"/>
          </a:p>
          <a:p>
            <a:pPr marL="114300" indent="0">
              <a:buNone/>
            </a:pPr>
            <a:r>
              <a:rPr lang="de-DE" dirty="0"/>
              <a:t>Die Auswertung der Umfrage erfolgt </a:t>
            </a:r>
            <a:r>
              <a:rPr lang="de-DE" dirty="0" err="1"/>
              <a:t>pseudoynymisiert</a:t>
            </a:r>
            <a:r>
              <a:rPr lang="de-DE" dirty="0"/>
              <a:t>. Das heißt, Ihre Antworten auf die folgenden Fragen werden vollkommen getrennt von Ihren persönlichen Informationen ausgewertet. Bitte antworten Sie daher so präzise wie möglich.</a:t>
            </a:r>
            <a:endParaRPr lang="en-US" dirty="0"/>
          </a:p>
        </p:txBody>
      </p:sp>
    </p:spTree>
    <p:extLst>
      <p:ext uri="{BB962C8B-B14F-4D97-AF65-F5344CB8AC3E}">
        <p14:creationId xmlns:p14="http://schemas.microsoft.com/office/powerpoint/2010/main" val="394993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Clr>
                <a:schemeClr val="dk1"/>
              </a:buClr>
              <a:buSzPct val="61111"/>
              <a:buFont typeface="Arial"/>
              <a:buNone/>
            </a:pPr>
            <a:r>
              <a:rPr lang="en-GB" dirty="0" err="1">
                <a:solidFill>
                  <a:schemeClr val="dk1"/>
                </a:solidFill>
                <a:latin typeface="Calibri"/>
                <a:ea typeface="Calibri"/>
                <a:cs typeface="Calibri"/>
                <a:sym typeface="Calibri"/>
              </a:rPr>
              <a:t>Wir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zeigen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Ihnen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gleich</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nacheinander</a:t>
            </a:r>
            <a:r>
              <a:rPr lang="en-GB" dirty="0">
                <a:solidFill>
                  <a:schemeClr val="dk1"/>
                </a:solidFill>
                <a:latin typeface="Calibri"/>
                <a:ea typeface="Calibri"/>
                <a:cs typeface="Calibri"/>
                <a:sym typeface="Calibri"/>
              </a:rPr>
              <a:t> 50 </a:t>
            </a:r>
            <a:r>
              <a:rPr lang="en-GB" dirty="0" err="1">
                <a:solidFill>
                  <a:schemeClr val="dk1"/>
                </a:solidFill>
                <a:latin typeface="Calibri"/>
                <a:ea typeface="Calibri"/>
                <a:cs typeface="Calibri"/>
                <a:sym typeface="Calibri"/>
              </a:rPr>
              <a:t>Tabellen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mit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jeweils</a:t>
            </a:r>
            <a:r>
              <a:rPr lang="en-GB" dirty="0">
                <a:solidFill>
                  <a:schemeClr val="dk1"/>
                </a:solidFill>
                <a:latin typeface="Calibri"/>
                <a:ea typeface="Calibri"/>
                <a:cs typeface="Calibri"/>
                <a:sym typeface="Calibri"/>
              </a:rPr>
              <a:t> 20 </a:t>
            </a:r>
            <a:r>
              <a:rPr lang="en-GB" dirty="0" err="1">
                <a:solidFill>
                  <a:schemeClr val="dk1"/>
                </a:solidFill>
                <a:latin typeface="Calibri"/>
                <a:ea typeface="Calibri"/>
                <a:cs typeface="Calibri"/>
                <a:sym typeface="Calibri"/>
              </a:rPr>
              <a:t>Zeilen</a:t>
            </a:r>
            <a:r>
              <a:rPr lang="en-GB" dirty="0">
                <a:solidFill>
                  <a:schemeClr val="dk1"/>
                </a:solidFill>
                <a:latin typeface="Calibri"/>
                <a:ea typeface="Calibri"/>
                <a:cs typeface="Calibri"/>
                <a:sym typeface="Calibri"/>
              </a:rPr>
              <a:t>. </a:t>
            </a:r>
            <a:r>
              <a:rPr lang="de-DE" dirty="0">
                <a:solidFill>
                  <a:schemeClr val="dk1"/>
                </a:solidFill>
                <a:latin typeface="Calibri"/>
                <a:ea typeface="Calibri"/>
                <a:cs typeface="Calibri"/>
                <a:sym typeface="Calibri"/>
              </a:rPr>
              <a:t>In jeder Zeile treffen Sie eine Entscheidung zwischen Option A und Option B.</a:t>
            </a:r>
            <a:endParaRPr lang="en-GB"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ct val="61111"/>
              <a:buFont typeface="Arial"/>
              <a:buNone/>
            </a:pPr>
            <a:r>
              <a:rPr lang="en-GB" dirty="0" err="1">
                <a:solidFill>
                  <a:schemeClr val="dk1"/>
                </a:solidFill>
                <a:latin typeface="Calibri"/>
                <a:ea typeface="Calibri"/>
                <a:cs typeface="Calibri"/>
                <a:sym typeface="Calibri"/>
              </a:rPr>
              <a:t>Ihre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Entscheidungen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bestimmen</a:t>
            </a:r>
            <a:r>
              <a:rPr lang="en-GB" dirty="0">
                <a:solidFill>
                  <a:schemeClr val="dk1"/>
                </a:solidFill>
                <a:latin typeface="Calibri"/>
                <a:ea typeface="Calibri"/>
                <a:cs typeface="Calibri"/>
                <a:sym typeface="Calibri"/>
              </a:rPr>
              <a:t> den variable Teil </a:t>
            </a:r>
            <a:r>
              <a:rPr lang="en-GB" dirty="0" err="1">
                <a:solidFill>
                  <a:schemeClr val="dk1"/>
                </a:solidFill>
                <a:latin typeface="Calibri"/>
                <a:ea typeface="Calibri"/>
                <a:cs typeface="Calibri"/>
                <a:sym typeface="Calibri"/>
              </a:rPr>
              <a:t>Ihrer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Auszahlung</a:t>
            </a:r>
            <a:r>
              <a:rPr lang="en-GB"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a:p>
            <a:pPr marL="285750" indent="-285750">
              <a:lnSpc>
                <a:spcPct val="90000"/>
              </a:lnSpc>
              <a:spcBef>
                <a:spcPts val="1000"/>
              </a:spcBef>
              <a:buClr>
                <a:schemeClr val="dk1"/>
              </a:buClr>
              <a:buSzPct val="61111"/>
            </a:pPr>
            <a:r>
              <a:rPr lang="en-GB" dirty="0" err="1">
                <a:solidFill>
                  <a:schemeClr val="dk1"/>
                </a:solidFill>
                <a:latin typeface="Calibri"/>
                <a:ea typeface="Calibri"/>
                <a:cs typeface="Calibri"/>
                <a:sym typeface="Calibri"/>
              </a:rPr>
              <a:t>Zunächst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eine</a:t>
            </a:r>
            <a:r>
              <a:rPr lang="en-GB" dirty="0">
                <a:solidFill>
                  <a:schemeClr val="dk1"/>
                </a:solidFill>
                <a:latin typeface="Calibri"/>
                <a:ea typeface="Calibri"/>
                <a:cs typeface="Calibri"/>
                <a:sym typeface="Calibri"/>
              </a:rPr>
              <a:t> der 50 </a:t>
            </a:r>
            <a:r>
              <a:rPr lang="en-GB" dirty="0" err="1">
                <a:solidFill>
                  <a:schemeClr val="dk1"/>
                </a:solidFill>
                <a:latin typeface="Calibri"/>
                <a:ea typeface="Calibri"/>
                <a:cs typeface="Calibri"/>
                <a:sym typeface="Calibri"/>
              </a:rPr>
              <a:t>Tabellen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zufällig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vom</a:t>
            </a:r>
            <a:r>
              <a:rPr lang="en-GB" dirty="0">
                <a:solidFill>
                  <a:schemeClr val="dk1"/>
                </a:solidFill>
                <a:latin typeface="Calibri"/>
                <a:ea typeface="Calibri"/>
                <a:cs typeface="Calibri"/>
                <a:sym typeface="Calibri"/>
              </a:rPr>
              <a:t> Computer </a:t>
            </a:r>
            <a:r>
              <a:rPr lang="en-GB" dirty="0" err="1">
                <a:solidFill>
                  <a:schemeClr val="dk1"/>
                </a:solidFill>
                <a:latin typeface="Calibri"/>
                <a:ea typeface="Calibri"/>
                <a:cs typeface="Calibri"/>
                <a:sym typeface="Calibri"/>
              </a:rPr>
              <a:t>ausgewählt</a:t>
            </a:r>
            <a:r>
              <a:rPr lang="en-GB" dirty="0">
                <a:solidFill>
                  <a:schemeClr val="dk1"/>
                </a:solidFill>
                <a:latin typeface="Calibri"/>
                <a:ea typeface="Calibri"/>
                <a:cs typeface="Calibri"/>
                <a:sym typeface="Calibri"/>
              </a:rPr>
              <a:t>.</a:t>
            </a:r>
          </a:p>
          <a:p>
            <a:pPr marL="285750" indent="-285750">
              <a:lnSpc>
                <a:spcPct val="90000"/>
              </a:lnSpc>
              <a:spcBef>
                <a:spcPts val="1000"/>
              </a:spcBef>
              <a:buClr>
                <a:schemeClr val="dk1"/>
              </a:buClr>
              <a:buSzPct val="61111"/>
            </a:pPr>
            <a:r>
              <a:rPr lang="en-GB" dirty="0">
                <a:solidFill>
                  <a:schemeClr val="dk1"/>
                </a:solidFill>
                <a:latin typeface="Calibri"/>
                <a:ea typeface="Calibri"/>
                <a:cs typeface="Calibri"/>
                <a:sym typeface="Calibri"/>
              </a:rPr>
              <a:t>In der </a:t>
            </a:r>
            <a:r>
              <a:rPr lang="en-GB" dirty="0" err="1">
                <a:solidFill>
                  <a:schemeClr val="dk1"/>
                </a:solidFill>
                <a:latin typeface="Calibri"/>
                <a:ea typeface="Calibri"/>
                <a:cs typeface="Calibri"/>
                <a:sym typeface="Calibri"/>
              </a:rPr>
              <a:t>ausgewählten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Tabelle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eine</a:t>
            </a:r>
            <a:r>
              <a:rPr lang="en-GB" dirty="0">
                <a:solidFill>
                  <a:schemeClr val="dk1"/>
                </a:solidFill>
                <a:latin typeface="Calibri"/>
                <a:ea typeface="Calibri"/>
                <a:cs typeface="Calibri"/>
                <a:sym typeface="Calibri"/>
              </a:rPr>
              <a:t> der 20 </a:t>
            </a:r>
            <a:r>
              <a:rPr lang="en-GB" dirty="0" err="1">
                <a:solidFill>
                  <a:schemeClr val="dk1"/>
                </a:solidFill>
                <a:latin typeface="Calibri"/>
                <a:ea typeface="Calibri"/>
                <a:cs typeface="Calibri"/>
                <a:sym typeface="Calibri"/>
              </a:rPr>
              <a:t>Zeilen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zufällig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ausgewählt</a:t>
            </a:r>
            <a:r>
              <a:rPr lang="en-GB" dirty="0">
                <a:solidFill>
                  <a:schemeClr val="dk1"/>
                </a:solidFill>
                <a:latin typeface="Calibri"/>
                <a:ea typeface="Calibri"/>
                <a:cs typeface="Calibri"/>
                <a:sym typeface="Calibri"/>
              </a:rPr>
              <a:t>. Die </a:t>
            </a:r>
            <a:r>
              <a:rPr lang="en-GB" dirty="0" err="1">
                <a:solidFill>
                  <a:schemeClr val="dk1"/>
                </a:solidFill>
                <a:latin typeface="Calibri"/>
                <a:ea typeface="Calibri"/>
                <a:cs typeface="Calibri"/>
                <a:sym typeface="Calibri"/>
              </a:rPr>
              <a:t>Entscheidung</a:t>
            </a:r>
            <a:r>
              <a:rPr lang="en-GB" dirty="0">
                <a:solidFill>
                  <a:schemeClr val="dk1"/>
                </a:solidFill>
                <a:latin typeface="Calibri"/>
                <a:ea typeface="Calibri"/>
                <a:cs typeface="Calibri"/>
                <a:sym typeface="Calibri"/>
              </a:rPr>
              <a:t>, die Sie </a:t>
            </a:r>
            <a:r>
              <a:rPr lang="en-GB" dirty="0" err="1">
                <a:solidFill>
                  <a:schemeClr val="dk1"/>
                </a:solidFill>
                <a:latin typeface="Calibri"/>
                <a:ea typeface="Calibri"/>
                <a:cs typeface="Calibri"/>
                <a:sym typeface="Calibri"/>
              </a:rPr>
              <a:t>dort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getroffen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haben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tatsächlich</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umgesetzt</a:t>
            </a:r>
            <a:r>
              <a:rPr lang="en-GB" dirty="0">
                <a:solidFill>
                  <a:schemeClr val="dk1"/>
                </a:solidFill>
                <a:latin typeface="Calibri"/>
                <a:ea typeface="Calibri"/>
                <a:cs typeface="Calibri"/>
                <a:sym typeface="Calibri"/>
              </a:rPr>
              <a:t>:</a:t>
            </a:r>
          </a:p>
          <a:p>
            <a:pPr marL="742950" lvl="1" indent="-285750">
              <a:lnSpc>
                <a:spcPct val="90000"/>
              </a:lnSpc>
              <a:spcBef>
                <a:spcPts val="1000"/>
              </a:spcBef>
              <a:buClr>
                <a:schemeClr val="dk1"/>
              </a:buClr>
              <a:buSzPct val="61111"/>
            </a:pPr>
            <a:r>
              <a:rPr lang="en-GB" dirty="0" err="1">
                <a:solidFill>
                  <a:schemeClr val="dk1"/>
                </a:solidFill>
                <a:latin typeface="Calibri"/>
                <a:ea typeface="Calibri"/>
                <a:cs typeface="Calibri"/>
                <a:sym typeface="Calibri"/>
              </a:rPr>
              <a:t>Haben</a:t>
            </a:r>
            <a:r>
              <a:rPr lang="en-GB" dirty="0">
                <a:solidFill>
                  <a:schemeClr val="dk1"/>
                </a:solidFill>
                <a:latin typeface="Calibri"/>
                <a:ea typeface="Calibri"/>
                <a:cs typeface="Calibri"/>
                <a:sym typeface="Calibri"/>
              </a:rPr>
              <a:t> Sie in </a:t>
            </a:r>
            <a:r>
              <a:rPr lang="en-GB" dirty="0" err="1">
                <a:solidFill>
                  <a:schemeClr val="dk1"/>
                </a:solidFill>
                <a:latin typeface="Calibri"/>
                <a:ea typeface="Calibri"/>
                <a:cs typeface="Calibri"/>
                <a:sym typeface="Calibri"/>
              </a:rPr>
              <a:t>dieser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Zeile</a:t>
            </a:r>
            <a:r>
              <a:rPr lang="en-GB" dirty="0">
                <a:solidFill>
                  <a:schemeClr val="dk1"/>
                </a:solidFill>
                <a:latin typeface="Calibri"/>
                <a:ea typeface="Calibri"/>
                <a:cs typeface="Calibri"/>
                <a:sym typeface="Calibri"/>
              </a:rPr>
              <a:t> Option A </a:t>
            </a:r>
            <a:r>
              <a:rPr lang="en-GB" dirty="0" err="1">
                <a:solidFill>
                  <a:schemeClr val="dk1"/>
                </a:solidFill>
                <a:latin typeface="Calibri"/>
                <a:ea typeface="Calibri"/>
                <a:cs typeface="Calibri"/>
                <a:sym typeface="Calibri"/>
              </a:rPr>
              <a:t>gewählt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Option A </a:t>
            </a:r>
            <a:r>
              <a:rPr lang="en-GB" dirty="0" err="1">
                <a:solidFill>
                  <a:schemeClr val="dk1"/>
                </a:solidFill>
                <a:latin typeface="Calibri"/>
                <a:ea typeface="Calibri"/>
                <a:cs typeface="Calibri"/>
                <a:sym typeface="Calibri"/>
              </a:rPr>
              <a:t>umgesetzt</a:t>
            </a:r>
            <a:r>
              <a:rPr lang="en-GB" dirty="0">
                <a:solidFill>
                  <a:schemeClr val="dk1"/>
                </a:solidFill>
                <a:latin typeface="Calibri"/>
                <a:ea typeface="Calibri"/>
                <a:cs typeface="Calibri"/>
                <a:sym typeface="Calibri"/>
              </a:rPr>
              <a:t>. </a:t>
            </a:r>
          </a:p>
          <a:p>
            <a:pPr marL="742950" lvl="1" indent="-285750">
              <a:lnSpc>
                <a:spcPct val="90000"/>
              </a:lnSpc>
              <a:spcBef>
                <a:spcPts val="1000"/>
              </a:spcBef>
              <a:buClr>
                <a:schemeClr val="dk1"/>
              </a:buClr>
              <a:buSzPct val="61111"/>
            </a:pPr>
            <a:r>
              <a:rPr lang="en-GB" dirty="0" err="1">
                <a:solidFill>
                  <a:schemeClr val="dk1"/>
                </a:solidFill>
                <a:latin typeface="Calibri"/>
                <a:ea typeface="Calibri"/>
                <a:cs typeface="Calibri"/>
                <a:sym typeface="Calibri"/>
              </a:rPr>
              <a:t>Haben</a:t>
            </a:r>
            <a:r>
              <a:rPr lang="en-GB" dirty="0">
                <a:solidFill>
                  <a:schemeClr val="dk1"/>
                </a:solidFill>
                <a:latin typeface="Calibri"/>
                <a:ea typeface="Calibri"/>
                <a:cs typeface="Calibri"/>
                <a:sym typeface="Calibri"/>
              </a:rPr>
              <a:t> Sie in </a:t>
            </a:r>
            <a:r>
              <a:rPr lang="en-GB" dirty="0" err="1">
                <a:solidFill>
                  <a:schemeClr val="dk1"/>
                </a:solidFill>
                <a:latin typeface="Calibri"/>
                <a:ea typeface="Calibri"/>
                <a:cs typeface="Calibri"/>
                <a:sym typeface="Calibri"/>
              </a:rPr>
              <a:t>dieser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Zeile</a:t>
            </a:r>
            <a:r>
              <a:rPr lang="en-GB" dirty="0">
                <a:solidFill>
                  <a:schemeClr val="dk1"/>
                </a:solidFill>
                <a:latin typeface="Calibri"/>
                <a:ea typeface="Calibri"/>
                <a:cs typeface="Calibri"/>
                <a:sym typeface="Calibri"/>
              </a:rPr>
              <a:t> Option B </a:t>
            </a:r>
            <a:r>
              <a:rPr lang="en-GB" dirty="0" err="1">
                <a:solidFill>
                  <a:schemeClr val="dk1"/>
                </a:solidFill>
                <a:latin typeface="Calibri"/>
                <a:ea typeface="Calibri"/>
                <a:cs typeface="Calibri"/>
                <a:sym typeface="Calibri"/>
              </a:rPr>
              <a:t>gewählt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Option B </a:t>
            </a:r>
            <a:r>
              <a:rPr lang="en-GB" dirty="0" err="1">
                <a:solidFill>
                  <a:schemeClr val="dk1"/>
                </a:solidFill>
                <a:latin typeface="Calibri"/>
                <a:ea typeface="Calibri"/>
                <a:cs typeface="Calibri"/>
                <a:sym typeface="Calibri"/>
              </a:rPr>
              <a:t>umgesetzt</a:t>
            </a:r>
            <a:r>
              <a:rPr lang="en-GB" dirty="0">
                <a:solidFill>
                  <a:schemeClr val="dk1"/>
                </a:solidFill>
                <a:latin typeface="Calibri"/>
                <a:ea typeface="Calibri"/>
                <a:cs typeface="Calibri"/>
                <a:sym typeface="Calibri"/>
              </a:rPr>
              <a:t>.</a:t>
            </a:r>
          </a:p>
          <a:p>
            <a:pPr marL="285750" indent="-285750">
              <a:lnSpc>
                <a:spcPct val="90000"/>
              </a:lnSpc>
              <a:spcBef>
                <a:spcPts val="1000"/>
              </a:spcBef>
              <a:buClr>
                <a:schemeClr val="dk1"/>
              </a:buClr>
              <a:buSzPct val="61111"/>
            </a:pPr>
            <a:r>
              <a:rPr lang="en-GB" dirty="0">
                <a:solidFill>
                  <a:schemeClr val="dk1"/>
                </a:solidFill>
                <a:latin typeface="Calibri"/>
                <a:ea typeface="Calibri"/>
                <a:cs typeface="Calibri"/>
                <a:sym typeface="Calibri"/>
              </a:rPr>
              <a:t>Sie </a:t>
            </a:r>
            <a:r>
              <a:rPr lang="en-GB" dirty="0" err="1">
                <a:solidFill>
                  <a:schemeClr val="dk1"/>
                </a:solidFill>
                <a:latin typeface="Calibri"/>
                <a:ea typeface="Calibri"/>
                <a:cs typeface="Calibri"/>
                <a:sym typeface="Calibri"/>
              </a:rPr>
              <a:t>erhalten</a:t>
            </a:r>
            <a:r>
              <a:rPr lang="en-GB" dirty="0">
                <a:solidFill>
                  <a:schemeClr val="dk1"/>
                </a:solidFill>
                <a:latin typeface="Calibri"/>
                <a:ea typeface="Calibri"/>
                <a:cs typeface="Calibri"/>
                <a:sym typeface="Calibri"/>
              </a:rPr>
              <a:t> so </a:t>
            </a:r>
            <a:r>
              <a:rPr lang="en-GB" dirty="0" err="1">
                <a:solidFill>
                  <a:schemeClr val="dk1"/>
                </a:solidFill>
                <a:latin typeface="Calibri"/>
                <a:ea typeface="Calibri"/>
                <a:cs typeface="Calibri"/>
                <a:sym typeface="Calibri"/>
              </a:rPr>
              <a:t>eine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bestimmte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Anzahl</a:t>
            </a:r>
            <a:r>
              <a:rPr lang="en-GB" dirty="0">
                <a:solidFill>
                  <a:schemeClr val="dk1"/>
                </a:solidFill>
                <a:latin typeface="Calibri"/>
                <a:ea typeface="Calibri"/>
                <a:cs typeface="Calibri"/>
                <a:sym typeface="Calibri"/>
              </a:rPr>
              <a:t> an </a:t>
            </a:r>
            <a:r>
              <a:rPr lang="en-GB" dirty="0" err="1">
                <a:solidFill>
                  <a:schemeClr val="dk1"/>
                </a:solidFill>
                <a:latin typeface="Calibri"/>
                <a:ea typeface="Calibri"/>
                <a:cs typeface="Calibri"/>
                <a:sym typeface="Calibri"/>
              </a:rPr>
              <a:t>Punkten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Diese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werden</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zu</a:t>
            </a:r>
            <a:r>
              <a:rPr lang="en-GB" dirty="0">
                <a:solidFill>
                  <a:schemeClr val="dk1"/>
                </a:solidFill>
                <a:latin typeface="Calibri"/>
                <a:ea typeface="Calibri"/>
                <a:cs typeface="Calibri"/>
                <a:sym typeface="Calibri"/>
              </a:rPr>
              <a:t> der Rate 10 </a:t>
            </a:r>
            <a:r>
              <a:rPr lang="en-GB" dirty="0" err="1">
                <a:solidFill>
                  <a:schemeClr val="dk1"/>
                </a:solidFill>
                <a:latin typeface="Calibri"/>
                <a:ea typeface="Calibri"/>
                <a:cs typeface="Calibri"/>
                <a:sym typeface="Calibri"/>
              </a:rPr>
              <a:t>Punkte</a:t>
            </a:r>
            <a:r>
              <a:rPr lang="en-GB" dirty="0">
                <a:solidFill>
                  <a:schemeClr val="dk1"/>
                </a:solidFill>
                <a:latin typeface="Calibri"/>
                <a:ea typeface="Calibri"/>
                <a:cs typeface="Calibri"/>
                <a:sym typeface="Calibri"/>
              </a:rPr>
              <a:t> = 1 Euro </a:t>
            </a:r>
            <a:r>
              <a:rPr lang="en-GB" dirty="0" err="1">
                <a:solidFill>
                  <a:schemeClr val="dk1"/>
                </a:solidFill>
                <a:latin typeface="Calibri"/>
                <a:ea typeface="Calibri"/>
                <a:cs typeface="Calibri"/>
                <a:sym typeface="Calibri"/>
              </a:rPr>
              <a:t>konvertiert</a:t>
            </a:r>
            <a:r>
              <a:rPr lang="en-GB" dirty="0">
                <a:solidFill>
                  <a:schemeClr val="dk1"/>
                </a:solidFill>
                <a:latin typeface="Calibri"/>
                <a:ea typeface="Calibri"/>
                <a:cs typeface="Calibri"/>
                <a:sym typeface="Calibri"/>
              </a:rPr>
              <a:t>. Der </a:t>
            </a:r>
            <a:r>
              <a:rPr lang="en-GB" dirty="0" err="1">
                <a:solidFill>
                  <a:schemeClr val="dk1"/>
                </a:solidFill>
                <a:latin typeface="Calibri"/>
                <a:ea typeface="Calibri"/>
                <a:cs typeface="Calibri"/>
                <a:sym typeface="Calibri"/>
              </a:rPr>
              <a:t>entsprechende</a:t>
            </a:r>
            <a:r>
              <a:rPr lang="en-GB" dirty="0">
                <a:solidFill>
                  <a:schemeClr val="dk1"/>
                </a:solidFill>
                <a:latin typeface="Calibri"/>
                <a:ea typeface="Calibri"/>
                <a:cs typeface="Calibri"/>
                <a:sym typeface="Calibri"/>
              </a:rPr>
              <a:t> Euro-</a:t>
            </a:r>
            <a:r>
              <a:rPr lang="en-GB" dirty="0" err="1">
                <a:solidFill>
                  <a:schemeClr val="dk1"/>
                </a:solidFill>
                <a:latin typeface="Calibri"/>
                <a:ea typeface="Calibri"/>
                <a:cs typeface="Calibri"/>
                <a:sym typeface="Calibri"/>
              </a:rPr>
              <a:t>Betrag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wird</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dem</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fixen</a:t>
            </a:r>
            <a:r>
              <a:rPr lang="en-GB" dirty="0">
                <a:solidFill>
                  <a:schemeClr val="dk1"/>
                </a:solidFill>
                <a:latin typeface="Calibri"/>
                <a:ea typeface="Calibri"/>
                <a:cs typeface="Calibri"/>
                <a:sym typeface="Calibri"/>
              </a:rPr>
              <a:t> Teil </a:t>
            </a:r>
            <a:r>
              <a:rPr lang="en-GB" dirty="0" err="1">
                <a:solidFill>
                  <a:schemeClr val="dk1"/>
                </a:solidFill>
                <a:latin typeface="Calibri"/>
                <a:ea typeface="Calibri"/>
                <a:cs typeface="Calibri"/>
                <a:sym typeface="Calibri"/>
              </a:rPr>
              <a:t>Ihrer</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Auszahlung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hinzugefügt</a:t>
            </a:r>
            <a:r>
              <a:rPr lang="en-GB" dirty="0">
                <a:solidFill>
                  <a:schemeClr val="dk1"/>
                </a:solidFill>
                <a:latin typeface="Calibri"/>
                <a:ea typeface="Calibri"/>
                <a:cs typeface="Calibri"/>
                <a:sym typeface="Calibri"/>
              </a:rPr>
              <a:t>.</a:t>
            </a:r>
          </a:p>
          <a:p>
            <a:pPr marL="0" indent="0">
              <a:lnSpc>
                <a:spcPct val="90000"/>
              </a:lnSpc>
              <a:spcBef>
                <a:spcPts val="1000"/>
              </a:spcBef>
              <a:buClr>
                <a:schemeClr val="dk1"/>
              </a:buClr>
              <a:buSzPct val="61111"/>
              <a:buNone/>
            </a:pPr>
            <a:endParaRPr lang="en-GB" dirty="0">
              <a:solidFill>
                <a:schemeClr val="dk1"/>
              </a:solidFill>
              <a:latin typeface="Calibri"/>
              <a:ea typeface="Calibri"/>
              <a:cs typeface="Calibri"/>
              <a:sym typeface="Calibri"/>
            </a:endParaRPr>
          </a:p>
          <a:p>
            <a:pPr marL="0" indent="0">
              <a:lnSpc>
                <a:spcPct val="90000"/>
              </a:lnSpc>
              <a:spcBef>
                <a:spcPts val="1000"/>
              </a:spcBef>
              <a:buClr>
                <a:schemeClr val="dk1"/>
              </a:buClr>
              <a:buSzPct val="61111"/>
              <a:buNone/>
            </a:pPr>
            <a:r>
              <a:rPr lang="en-GB" dirty="0">
                <a:solidFill>
                  <a:schemeClr val="dk1"/>
                </a:solidFill>
                <a:latin typeface="Calibri"/>
                <a:ea typeface="Calibri"/>
                <a:cs typeface="Calibri"/>
                <a:sym typeface="Calibri"/>
              </a:rPr>
              <a:t>Es </a:t>
            </a:r>
            <a:r>
              <a:rPr lang="en-GB" dirty="0" err="1">
                <a:solidFill>
                  <a:schemeClr val="dk1"/>
                </a:solidFill>
                <a:latin typeface="Calibri"/>
                <a:ea typeface="Calibri"/>
                <a:cs typeface="Calibri"/>
                <a:sym typeface="Calibri"/>
              </a:rPr>
              <a:t>liegt</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daher</a:t>
            </a:r>
            <a:r>
              <a:rPr lang="en-GB" dirty="0">
                <a:solidFill>
                  <a:schemeClr val="dk1"/>
                </a:solidFill>
                <a:latin typeface="Calibri"/>
                <a:ea typeface="Calibri"/>
                <a:cs typeface="Calibri"/>
                <a:sym typeface="Calibri"/>
              </a:rPr>
              <a:t> in </a:t>
            </a:r>
            <a:r>
              <a:rPr lang="en-GB" dirty="0" err="1">
                <a:solidFill>
                  <a:schemeClr val="dk1"/>
                </a:solidFill>
                <a:latin typeface="Calibri"/>
                <a:ea typeface="Calibri"/>
                <a:cs typeface="Calibri"/>
                <a:sym typeface="Calibri"/>
              </a:rPr>
              <a:t>Ihrem</a:t>
            </a:r>
            <a:r>
              <a:rPr lang="en-GB" dirty="0">
                <a:solidFill>
                  <a:schemeClr val="dk1"/>
                </a:solidFill>
                <a:latin typeface="Calibri"/>
                <a:ea typeface="Calibri"/>
                <a:cs typeface="Calibri"/>
                <a:sym typeface="Calibri"/>
              </a:rPr>
              <a:t> Interesse, </a:t>
            </a:r>
            <a:r>
              <a:rPr lang="en-GB" dirty="0" err="1">
                <a:solidFill>
                  <a:schemeClr val="dk1"/>
                </a:solidFill>
                <a:latin typeface="Calibri"/>
                <a:ea typeface="Calibri"/>
                <a:cs typeface="Calibri"/>
                <a:sym typeface="Calibri"/>
              </a:rPr>
              <a:t>jede</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Entscheidung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sorgfältig</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zu</a:t>
            </a:r>
            <a:r>
              <a:rPr lang="en-GB" dirty="0">
                <a:solidFill>
                  <a:schemeClr val="dk1"/>
                </a:solidFill>
                <a:latin typeface="Calibri"/>
                <a:ea typeface="Calibri"/>
                <a:cs typeface="Calibri"/>
                <a:sym typeface="Calibri"/>
              </a:rPr>
              <a:t> </a:t>
            </a:r>
            <a:r>
              <a:rPr lang="en-GB" dirty="0" err="1">
                <a:solidFill>
                  <a:schemeClr val="dk1"/>
                </a:solidFill>
                <a:latin typeface="Calibri"/>
                <a:ea typeface="Calibri"/>
                <a:cs typeface="Calibri"/>
                <a:sym typeface="Calibri"/>
              </a:rPr>
              <a:t>treffen</a:t>
            </a:r>
            <a:r>
              <a:rPr lang="en-GB" dirty="0">
                <a:solidFill>
                  <a:schemeClr val="dk1"/>
                </a:solidFill>
                <a:latin typeface="Calibri"/>
                <a:ea typeface="Calibri"/>
                <a:cs typeface="Calibri"/>
                <a:sym typeface="Calibri"/>
              </a:rPr>
              <a:t>.</a:t>
            </a:r>
          </a:p>
          <a:p>
            <a:pPr marL="0" lvl="0" indent="0" algn="l" rtl="0">
              <a:lnSpc>
                <a:spcPct val="90000"/>
              </a:lnSpc>
              <a:spcBef>
                <a:spcPts val="1000"/>
              </a:spcBef>
              <a:spcAft>
                <a:spcPts val="0"/>
              </a:spcAft>
              <a:buClr>
                <a:schemeClr val="dk1"/>
              </a:buClr>
              <a:buSzPct val="61111"/>
              <a:buFont typeface="Arial"/>
              <a:buNone/>
            </a:pPr>
            <a:r>
              <a:rPr lang="en-GB" dirty="0">
                <a:solidFill>
                  <a:schemeClr val="dk1"/>
                </a:solidFill>
                <a:latin typeface="Calibri"/>
                <a:ea typeface="Calibri"/>
                <a:cs typeface="Calibri"/>
                <a:sym typeface="Calibri"/>
              </a:rPr>
              <a:t>Bitte </a:t>
            </a:r>
            <a:r>
              <a:rPr lang="en-GB" dirty="0" err="1">
                <a:solidFill>
                  <a:schemeClr val="dk1"/>
                </a:solidFill>
                <a:latin typeface="Calibri"/>
                <a:ea typeface="Calibri"/>
                <a:cs typeface="Calibri"/>
                <a:sym typeface="Calibri"/>
              </a:rPr>
              <a:t>klicken</a:t>
            </a:r>
            <a:r>
              <a:rPr lang="en-GB" dirty="0">
                <a:solidFill>
                  <a:schemeClr val="dk1"/>
                </a:solidFill>
                <a:latin typeface="Calibri"/>
                <a:ea typeface="Calibri"/>
                <a:cs typeface="Calibri"/>
                <a:sym typeface="Calibri"/>
              </a:rPr>
              <a:t> Sie </a:t>
            </a:r>
            <a:r>
              <a:rPr lang="en-GB">
                <a:solidFill>
                  <a:schemeClr val="dk1"/>
                </a:solidFill>
                <a:latin typeface="Calibri"/>
                <a:ea typeface="Calibri"/>
                <a:cs typeface="Calibri"/>
                <a:sym typeface="Calibri"/>
              </a:rPr>
              <a:t>auf WEITER, </a:t>
            </a:r>
            <a:r>
              <a:rPr lang="en-GB" dirty="0">
                <a:solidFill>
                  <a:schemeClr val="dk1"/>
                </a:solidFill>
                <a:latin typeface="Calibri"/>
                <a:ea typeface="Calibri"/>
                <a:cs typeface="Calibri"/>
                <a:sym typeface="Calibri"/>
              </a:rPr>
              <a:t>um </a:t>
            </a:r>
            <a:r>
              <a:rPr lang="en-GB" dirty="0" err="1">
                <a:solidFill>
                  <a:schemeClr val="dk1"/>
                </a:solidFill>
                <a:latin typeface="Calibri"/>
                <a:ea typeface="Calibri"/>
                <a:cs typeface="Calibri"/>
                <a:sym typeface="Calibri"/>
              </a:rPr>
              <a:t>zu</a:t>
            </a:r>
            <a:r>
              <a:rPr lang="de-DE" dirty="0">
                <a:solidFill>
                  <a:schemeClr val="dk1"/>
                </a:solidFill>
                <a:latin typeface="Calibri"/>
                <a:ea typeface="Calibri"/>
                <a:cs typeface="Calibri"/>
                <a:sym typeface="Calibri"/>
              </a:rPr>
              <a:t>nächst zu einigen Beispiel-Aufgaben zu gelangen.</a:t>
            </a:r>
            <a:endParaRPr dirty="0">
              <a:solidFill>
                <a:schemeClr val="dk1"/>
              </a:solidFill>
              <a:latin typeface="Calibri"/>
              <a:ea typeface="Calibri"/>
              <a:cs typeface="Calibri"/>
              <a:sym typeface="Calibri"/>
            </a:endParaRPr>
          </a:p>
          <a:p>
            <a:pPr marL="0" lvl="0" indent="0" algn="l" rtl="0">
              <a:spcBef>
                <a:spcPts val="0"/>
              </a:spcBef>
              <a:spcAft>
                <a:spcPts val="1200"/>
              </a:spcAft>
              <a:buNone/>
            </a:pPr>
            <a:endParaRPr dirty="0"/>
          </a:p>
        </p:txBody>
      </p:sp>
      <p:sp>
        <p:nvSpPr>
          <p:cNvPr id="4" name="Title 1">
            <a:extLst>
              <a:ext uri="{FF2B5EF4-FFF2-40B4-BE49-F238E27FC236}">
                <a16:creationId xmlns:a16="http://schemas.microsoft.com/office/drawing/2014/main" id="{7B664F53-4B85-4064-84A5-211B4B21F90A}"/>
              </a:ext>
            </a:extLst>
          </p:cNvPr>
          <p:cNvSpPr>
            <a:spLocks noGrp="1"/>
          </p:cNvSpPr>
          <p:nvPr>
            <p:ph type="title"/>
          </p:nvPr>
        </p:nvSpPr>
        <p:spPr>
          <a:xfrm>
            <a:off x="311700" y="445025"/>
            <a:ext cx="8520600" cy="572700"/>
          </a:xfrm>
        </p:spPr>
        <p:txBody>
          <a:bodyPr>
            <a:normAutofit fontScale="90000"/>
          </a:bodyPr>
          <a:lstStyle/>
          <a:p>
            <a:r>
              <a:rPr lang="de-DE" dirty="0"/>
              <a:t>Beschreibung der kommenden Entscheidungen</a:t>
            </a:r>
            <a:endParaRPr lang="en-US" dirty="0"/>
          </a:p>
        </p:txBody>
      </p:sp>
      <p:sp>
        <p:nvSpPr>
          <p:cNvPr id="5" name="Rectangle 4">
            <a:extLst>
              <a:ext uri="{FF2B5EF4-FFF2-40B4-BE49-F238E27FC236}">
                <a16:creationId xmlns:a16="http://schemas.microsoft.com/office/drawing/2014/main" id="{52638F6B-03D5-41CE-A002-218AD356516E}"/>
              </a:ext>
            </a:extLst>
          </p:cNvPr>
          <p:cNvSpPr/>
          <p:nvPr/>
        </p:nvSpPr>
        <p:spPr>
          <a:xfrm>
            <a:off x="6187440" y="445025"/>
            <a:ext cx="3215640" cy="3090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Das ist wahrscheinlich besser in Bruhin et al. erklärt – Könnt ihr daraus ein paar Screens zusammen basteln?</a:t>
            </a:r>
          </a:p>
          <a:p>
            <a:pPr algn="ctr"/>
            <a:endParaRPr lang="de-DE" sz="800" dirty="0"/>
          </a:p>
          <a:p>
            <a:pPr algn="ctr"/>
            <a:r>
              <a:rPr lang="de-DE" sz="800" dirty="0"/>
              <a:t>Im Gegensatz zu Bruhin et al lassen wir die Leute aber nicht „würfeln“, sondern die relevante Entscheidung wird vom Computer bestimmt</a:t>
            </a:r>
          </a:p>
          <a:p>
            <a:pPr algn="ct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Beispieltabellen</a:t>
            </a:r>
            <a:r>
              <a:rPr lang="en-GB" dirty="0"/>
              <a:t>, </a:t>
            </a:r>
            <a:r>
              <a:rPr lang="en-GB" dirty="0" err="1"/>
              <a:t>Beispielentscheidungen</a:t>
            </a:r>
            <a:endParaRPr dirty="0"/>
          </a:p>
        </p:txBody>
      </p:sp>
      <p:sp>
        <p:nvSpPr>
          <p:cNvPr id="3" name="Text Placeholder 2">
            <a:extLst>
              <a:ext uri="{FF2B5EF4-FFF2-40B4-BE49-F238E27FC236}">
                <a16:creationId xmlns:a16="http://schemas.microsoft.com/office/drawing/2014/main" id="{13A30790-87DD-4148-B8F1-74648E7F483C}"/>
              </a:ext>
            </a:extLst>
          </p:cNvPr>
          <p:cNvSpPr>
            <a:spLocks noGrp="1"/>
          </p:cNvSpPr>
          <p:nvPr>
            <p:ph type="body" idx="1"/>
          </p:nvPr>
        </p:nvSpPr>
        <p:spPr/>
        <p:txBody>
          <a:bodyPr/>
          <a:lstStyle/>
          <a:p>
            <a:pPr marL="114300" indent="0">
              <a:buNone/>
            </a:pPr>
            <a:r>
              <a:rPr lang="de-DE" dirty="0"/>
              <a:t>Siehe Bruhin et al PDF</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Decisions from now on will have consequences</a:t>
            </a: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By now you should be familiarized with the decisions you have to take in this experiment. </a:t>
            </a:r>
            <a:endParaRPr/>
          </a:p>
          <a:p>
            <a:pPr marL="0" lvl="0" indent="0" algn="l" rtl="0">
              <a:spcBef>
                <a:spcPts val="1200"/>
              </a:spcBef>
              <a:spcAft>
                <a:spcPts val="1200"/>
              </a:spcAft>
              <a:buNone/>
            </a:pPr>
            <a:r>
              <a:rPr lang="en-GB"/>
              <a:t>Please note that from now on your decisions will have consequences. One of the Tables will be randomly selected and one of your decisions will be implemented: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A387A1-C3AF-4BBA-B7A0-6F06B3D760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5610" y="171450"/>
            <a:ext cx="5732780" cy="4714875"/>
          </a:xfrm>
          <a:prstGeom prst="rect">
            <a:avLst/>
          </a:prstGeom>
          <a:noFill/>
          <a:ln>
            <a:noFill/>
          </a:ln>
        </p:spPr>
      </p:pic>
      <p:sp>
        <p:nvSpPr>
          <p:cNvPr id="5" name="Rectangle 4">
            <a:extLst>
              <a:ext uri="{FF2B5EF4-FFF2-40B4-BE49-F238E27FC236}">
                <a16:creationId xmlns:a16="http://schemas.microsoft.com/office/drawing/2014/main" id="{52C1DF23-FB8F-4D81-B2B9-FA3E1F75B959}"/>
              </a:ext>
            </a:extLst>
          </p:cNvPr>
          <p:cNvSpPr/>
          <p:nvPr/>
        </p:nvSpPr>
        <p:spPr>
          <a:xfrm>
            <a:off x="6187440" y="3962400"/>
            <a:ext cx="52578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endParaRPr lang="en-US" dirty="0"/>
          </a:p>
        </p:txBody>
      </p:sp>
    </p:spTree>
    <p:extLst>
      <p:ext uri="{BB962C8B-B14F-4D97-AF65-F5344CB8AC3E}">
        <p14:creationId xmlns:p14="http://schemas.microsoft.com/office/powerpoint/2010/main" val="58388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Entscheidungstabellen</a:t>
            </a:r>
            <a:endParaRPr dirty="0"/>
          </a:p>
        </p:txBody>
      </p:sp>
      <p:sp>
        <p:nvSpPr>
          <p:cNvPr id="3" name="Text Placeholder 2">
            <a:extLst>
              <a:ext uri="{FF2B5EF4-FFF2-40B4-BE49-F238E27FC236}">
                <a16:creationId xmlns:a16="http://schemas.microsoft.com/office/drawing/2014/main" id="{13A30790-87DD-4148-B8F1-74648E7F483C}"/>
              </a:ext>
            </a:extLst>
          </p:cNvPr>
          <p:cNvSpPr>
            <a:spLocks noGrp="1"/>
          </p:cNvSpPr>
          <p:nvPr>
            <p:ph type="body" idx="1"/>
          </p:nvPr>
        </p:nvSpPr>
        <p:spPr/>
        <p:txBody>
          <a:bodyPr>
            <a:normAutofit fontScale="92500" lnSpcReduction="20000"/>
          </a:bodyPr>
          <a:lstStyle/>
          <a:p>
            <a:pPr marL="114300" indent="0">
              <a:buNone/>
            </a:pPr>
            <a:r>
              <a:rPr lang="de-DE" dirty="0"/>
              <a:t>Siehe Bruhin et al PDF</a:t>
            </a:r>
          </a:p>
          <a:p>
            <a:pPr marL="114300" indent="0">
              <a:buNone/>
            </a:pPr>
            <a:r>
              <a:rPr lang="de-DE" dirty="0"/>
              <a:t>Unterschiede:</a:t>
            </a:r>
          </a:p>
          <a:p>
            <a:pPr>
              <a:buFontTx/>
              <a:buChar char="-"/>
            </a:pPr>
            <a:r>
              <a:rPr lang="de-DE" dirty="0"/>
              <a:t>1 CHF = 1 Punkt</a:t>
            </a:r>
          </a:p>
          <a:p>
            <a:pPr marL="0" lvl="0" indent="0">
              <a:spcAft>
                <a:spcPts val="800"/>
              </a:spcAft>
              <a:buNone/>
            </a:pP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r>
              <a:rPr lang="en-US" sz="1000" dirty="0">
                <a:latin typeface="Calibri" panose="020F0502020204030204" pitchFamily="34" charset="0"/>
                <a:ea typeface="Calibri" panose="020F0502020204030204" pitchFamily="34" charset="0"/>
                <a:cs typeface="Arial" panose="020B0604020202020204" pitchFamily="34" charset="0"/>
              </a:rPr>
              <a:t>Und: </a:t>
            </a:r>
            <a:r>
              <a:rPr lang="en-US" sz="1000" dirty="0" err="1">
                <a:latin typeface="Calibri" panose="020F0502020204030204" pitchFamily="34" charset="0"/>
                <a:ea typeface="Calibri" panose="020F0502020204030204" pitchFamily="34" charset="0"/>
                <a:cs typeface="Arial" panose="020B0604020202020204" pitchFamily="34" charset="0"/>
              </a:rPr>
              <a:t>Programmierung</a:t>
            </a:r>
            <a:r>
              <a:rPr lang="en-US" sz="1000" dirty="0">
                <a:latin typeface="Calibri" panose="020F0502020204030204" pitchFamily="34" charset="0"/>
                <a:ea typeface="Calibri" panose="020F0502020204030204" pitchFamily="34" charset="0"/>
                <a:cs typeface="Arial" panose="020B0604020202020204" pitchFamily="34" charset="0"/>
              </a:rPr>
              <a:t> </a:t>
            </a:r>
            <a:r>
              <a:rPr lang="en-US" sz="1000" dirty="0" err="1">
                <a:latin typeface="Calibri" panose="020F0502020204030204" pitchFamily="34" charset="0"/>
                <a:ea typeface="Calibri" panose="020F0502020204030204" pitchFamily="34" charset="0"/>
                <a:cs typeface="Arial" panose="020B0604020202020204" pitchFamily="34" charset="0"/>
              </a:rPr>
              <a:t>zur</a:t>
            </a:r>
            <a:r>
              <a:rPr lang="en-US" sz="1000" dirty="0">
                <a:latin typeface="Calibri" panose="020F0502020204030204" pitchFamily="34" charset="0"/>
                <a:ea typeface="Calibri" panose="020F0502020204030204" pitchFamily="34" charset="0"/>
                <a:cs typeface="Arial" panose="020B0604020202020204" pitchFamily="34" charset="0"/>
              </a:rPr>
              <a:t> </a:t>
            </a:r>
            <a:r>
              <a:rPr lang="en-US" sz="1000" dirty="0" err="1">
                <a:latin typeface="Calibri" panose="020F0502020204030204" pitchFamily="34" charset="0"/>
                <a:ea typeface="Calibri" panose="020F0502020204030204" pitchFamily="34" charset="0"/>
                <a:cs typeface="Arial" panose="020B0604020202020204" pitchFamily="34" charset="0"/>
              </a:rPr>
              <a:t>automatischen</a:t>
            </a:r>
            <a:r>
              <a:rPr lang="en-US" sz="1000" dirty="0">
                <a:latin typeface="Calibri" panose="020F0502020204030204" pitchFamily="34" charset="0"/>
                <a:ea typeface="Calibri" panose="020F0502020204030204" pitchFamily="34" charset="0"/>
                <a:cs typeface="Arial" panose="020B0604020202020204" pitchFamily="34" charset="0"/>
              </a:rPr>
              <a:t> </a:t>
            </a:r>
            <a:r>
              <a:rPr lang="en-US" sz="1000" dirty="0" err="1">
                <a:latin typeface="Calibri" panose="020F0502020204030204" pitchFamily="34" charset="0"/>
                <a:ea typeface="Calibri" panose="020F0502020204030204" pitchFamily="34" charset="0"/>
                <a:cs typeface="Arial" panose="020B0604020202020204" pitchFamily="34" charset="0"/>
              </a:rPr>
              <a:t>Entscheidung</a:t>
            </a:r>
            <a:r>
              <a:rPr lang="en-US" sz="1000" dirty="0">
                <a:latin typeface="Calibri" panose="020F0502020204030204" pitchFamily="34" charset="0"/>
                <a:ea typeface="Calibri" panose="020F0502020204030204" pitchFamily="34" charset="0"/>
                <a:cs typeface="Arial" panose="020B0604020202020204" pitchFamily="34" charset="0"/>
              </a:rPr>
              <a: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r>
              <a:rPr lang="en-US" sz="1000" dirty="0">
                <a:effectLst/>
                <a:latin typeface="Calibri" panose="020F0502020204030204" pitchFamily="34" charset="0"/>
                <a:ea typeface="Calibri" panose="020F0502020204030204" pitchFamily="34" charset="0"/>
                <a:cs typeface="Arial" panose="020B0604020202020204" pitchFamily="34" charset="0"/>
              </a:rPr>
              <a:t>You’ll see that the MPL is currently programmed such that the rest of the options will out automatically once you switched at some point. This works through the </a:t>
            </a:r>
            <a:r>
              <a:rPr lang="en-US" sz="1000" dirty="0" err="1">
                <a:effectLst/>
                <a:latin typeface="Calibri" panose="020F0502020204030204" pitchFamily="34" charset="0"/>
                <a:ea typeface="Calibri" panose="020F0502020204030204" pitchFamily="34" charset="0"/>
                <a:cs typeface="Arial" panose="020B0604020202020204" pitchFamily="34" charset="0"/>
              </a:rPr>
              <a:t>javascript</a:t>
            </a:r>
            <a:r>
              <a:rPr lang="en-US" sz="1000" dirty="0">
                <a:effectLst/>
                <a:latin typeface="Calibri" panose="020F0502020204030204" pitchFamily="34" charset="0"/>
                <a:ea typeface="Calibri" panose="020F0502020204030204" pitchFamily="34" charset="0"/>
                <a:cs typeface="Arial" panose="020B0604020202020204" pitchFamily="34" charset="0"/>
              </a:rPr>
              <a:t> part at the end of the page template. I left this function in as a help for you, but we would actually like to remove it and instead:</a:t>
            </a:r>
          </a:p>
          <a:p>
            <a:pPr marL="742950" lvl="1" indent="-285750">
              <a:spcAft>
                <a:spcPts val="800"/>
              </a:spcAft>
              <a:buFont typeface="+mj-lt"/>
              <a:buAutoNum type="alphaLcPeriod"/>
            </a:pPr>
            <a:r>
              <a:rPr lang="en-US" sz="1000" dirty="0">
                <a:effectLst/>
                <a:latin typeface="Calibri" panose="020F0502020204030204" pitchFamily="34" charset="0"/>
                <a:ea typeface="Calibri" panose="020F0502020204030204" pitchFamily="34" charset="0"/>
                <a:cs typeface="Arial" panose="020B0604020202020204" pitchFamily="34" charset="0"/>
              </a:rPr>
              <a:t>Please set the default of the first row to (A or B), and the last row to (B or A). </a:t>
            </a:r>
          </a:p>
          <a:p>
            <a:pPr marL="742950" lvl="1" indent="-285750">
              <a:spcAft>
                <a:spcPts val="800"/>
              </a:spcAft>
              <a:buFont typeface="+mj-lt"/>
              <a:buAutoNum type="alphaLcPeriod"/>
            </a:pPr>
            <a:r>
              <a:rPr lang="en-US" sz="1000" dirty="0">
                <a:effectLst/>
                <a:latin typeface="Calibri" panose="020F0502020204030204" pitchFamily="34" charset="0"/>
                <a:ea typeface="Calibri" panose="020F0502020204030204" pitchFamily="34" charset="0"/>
                <a:cs typeface="Arial" panose="020B0604020202020204" pitchFamily="34" charset="0"/>
              </a:rPr>
              <a:t>If they switch from (A or B) to (B or A), please show the following msg in a pop-up: “For this row you prefer (B or A), this indicates that for the rows below you would also prefer (B or A). We will fill in the rest of the table for you. Please </a:t>
            </a:r>
            <a:r>
              <a:rPr lang="en-US" sz="1000" dirty="0" err="1">
                <a:effectLst/>
                <a:latin typeface="Calibri" panose="020F0502020204030204" pitchFamily="34" charset="0"/>
                <a:ea typeface="Calibri" panose="020F0502020204030204" pitchFamily="34" charset="0"/>
                <a:cs typeface="Arial" panose="020B0604020202020204" pitchFamily="34" charset="0"/>
              </a:rPr>
              <a:t>presse</a:t>
            </a:r>
            <a:r>
              <a:rPr lang="en-US" sz="1000" dirty="0">
                <a:effectLst/>
                <a:latin typeface="Calibri" panose="020F0502020204030204" pitchFamily="34" charset="0"/>
                <a:ea typeface="Calibri" panose="020F0502020204030204" pitchFamily="34" charset="0"/>
                <a:cs typeface="Arial" panose="020B0604020202020204" pitchFamily="34" charset="0"/>
              </a:rPr>
              <a:t> agree, if you agree. If you want to revise your choice, please press disagree.  &lt;</a:t>
            </a:r>
            <a:r>
              <a:rPr lang="en-US" sz="1000" dirty="0" err="1">
                <a:effectLst/>
                <a:latin typeface="Calibri" panose="020F0502020204030204" pitchFamily="34" charset="0"/>
                <a:ea typeface="Calibri" panose="020F0502020204030204" pitchFamily="34" charset="0"/>
                <a:cs typeface="Arial" panose="020B0604020202020204" pitchFamily="34" charset="0"/>
              </a:rPr>
              <a:t>br</a:t>
            </a:r>
            <a:r>
              <a:rPr lang="en-US" sz="1000" dirty="0">
                <a:effectLst/>
                <a:latin typeface="Calibri" panose="020F0502020204030204" pitchFamily="34" charset="0"/>
                <a:ea typeface="Calibri" panose="020F0502020204030204" pitchFamily="34" charset="0"/>
                <a:cs typeface="Arial" panose="020B0604020202020204" pitchFamily="34" charset="0"/>
              </a:rPr>
              <a:t>&gt; &lt;Button: agree&gt; &lt;Button: disagree&gt;”. </a:t>
            </a:r>
          </a:p>
          <a:p>
            <a:pPr marL="742950" lvl="1" indent="-285750">
              <a:spcAft>
                <a:spcPts val="800"/>
              </a:spcAft>
              <a:buFont typeface="+mj-lt"/>
              <a:buAutoNum type="alphaLcPeriod"/>
            </a:pPr>
            <a:r>
              <a:rPr lang="en-US" sz="1000" dirty="0">
                <a:effectLst/>
                <a:latin typeface="Calibri" panose="020F0502020204030204" pitchFamily="34" charset="0"/>
                <a:ea typeface="Calibri" panose="020F0502020204030204" pitchFamily="34" charset="0"/>
                <a:cs typeface="Arial" panose="020B0604020202020204" pitchFamily="34" charset="0"/>
              </a:rPr>
              <a:t>If they click on agree in the pop-up, fill in the rest of the table with the last choice that they made. If they click on disagree, clear the last choice field that they filled in. </a:t>
            </a:r>
          </a:p>
          <a:p>
            <a:pPr marL="742950" lvl="1" indent="-285750">
              <a:spcAft>
                <a:spcPts val="800"/>
              </a:spcAft>
              <a:buFont typeface="+mj-lt"/>
              <a:buAutoNum type="alphaLcPeriod"/>
            </a:pPr>
            <a:r>
              <a:rPr lang="en-US" sz="1000" dirty="0">
                <a:effectLst/>
                <a:latin typeface="Calibri" panose="020F0502020204030204" pitchFamily="34" charset="0"/>
                <a:ea typeface="Calibri" panose="020F0502020204030204" pitchFamily="34" charset="0"/>
                <a:cs typeface="Arial" panose="020B0604020202020204" pitchFamily="34" charset="0"/>
              </a:rPr>
              <a:t>The program should record all the switch point of each table, i.e., the row number where they click on agree in the pop-up. If they never switch, record the  [</a:t>
            </a:r>
            <a:r>
              <a:rPr lang="en-US" sz="1000" dirty="0" err="1">
                <a:effectLst/>
                <a:latin typeface="Calibri" panose="020F0502020204030204" pitchFamily="34" charset="0"/>
                <a:ea typeface="Calibri" panose="020F0502020204030204" pitchFamily="34" charset="0"/>
                <a:cs typeface="Arial" panose="020B0604020202020204" pitchFamily="34" charset="0"/>
              </a:rPr>
              <a:t>MPL_rows</a:t>
            </a:r>
            <a:r>
              <a:rPr lang="en-US" sz="1000" dirty="0">
                <a:effectLst/>
                <a:latin typeface="Calibri" panose="020F0502020204030204" pitchFamily="34" charset="0"/>
                <a:ea typeface="Calibri" panose="020F0502020204030204" pitchFamily="34" charset="0"/>
                <a:cs typeface="Arial" panose="020B0604020202020204" pitchFamily="34" charset="0"/>
              </a:rPr>
              <a:t>] +1 </a:t>
            </a:r>
          </a:p>
          <a:p>
            <a:pPr>
              <a:buFontTx/>
              <a:buChar char="-"/>
            </a:pPr>
            <a:endParaRPr lang="de-DE" dirty="0"/>
          </a:p>
          <a:p>
            <a:pPr>
              <a:buFontTx/>
              <a:buChar char="-"/>
            </a:pPr>
            <a:endParaRPr lang="en-US" dirty="0"/>
          </a:p>
        </p:txBody>
      </p:sp>
    </p:spTree>
    <p:extLst>
      <p:ext uri="{BB962C8B-B14F-4D97-AF65-F5344CB8AC3E}">
        <p14:creationId xmlns:p14="http://schemas.microsoft.com/office/powerpoint/2010/main" val="16829004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Bildschirmpräsentation (16:9)</PresentationFormat>
  <Paragraphs>62</Paragraphs>
  <Slides>13</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Calibri</vt:lpstr>
      <vt:lpstr>Simple Light</vt:lpstr>
      <vt:lpstr>oTree Experiment</vt:lpstr>
      <vt:lpstr>PowerPoint-Präsentation</vt:lpstr>
      <vt:lpstr>PowerPoint-Präsentation</vt:lpstr>
      <vt:lpstr>Aufbau</vt:lpstr>
      <vt:lpstr>Beschreibung der kommenden Entscheidungen</vt:lpstr>
      <vt:lpstr>Beispieltabellen, Beispielentscheidungen</vt:lpstr>
      <vt:lpstr>Decisions from now on will have consequences</vt:lpstr>
      <vt:lpstr>PowerPoint-Präsentation</vt:lpstr>
      <vt:lpstr>Entscheidungstabellen</vt:lpstr>
      <vt:lpstr>Entscheidungstabellen</vt:lpstr>
      <vt:lpstr>Entscheidungstabellen</vt:lpstr>
      <vt:lpstr>PowerPoint-Präsentation</vt:lpstr>
      <vt:lpstr>Payment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oTree Experiment</dc:title>
  <dc:creator>Anna Schulze Tiling</dc:creator>
  <cp:lastModifiedBy>Lukas Kutsch</cp:lastModifiedBy>
  <cp:revision>2</cp:revision>
  <dcterms:modified xsi:type="dcterms:W3CDTF">2022-03-30T00:23:30Z</dcterms:modified>
</cp:coreProperties>
</file>