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12192000" cy="6858000"/>
  <p:embeddedFontLst>
    <p:embeddedFont>
      <p:font typeface="AGODBA+TrebuchetMS" panose="020B0604020202020204"/>
      <p:regular r:id="rId12"/>
    </p:embeddedFont>
    <p:embeddedFont>
      <p:font typeface="BRNMGR+Wingdings-Regular" panose="020B0604020202020204"/>
      <p:regular r:id="rId13"/>
    </p:embeddedFont>
    <p:embeddedFont>
      <p:font typeface="DREVNU+ArialRoundedMTBold" panose="020B0604020202020204"/>
      <p:regular r:id="rId14"/>
    </p:embeddedFont>
    <p:embeddedFont>
      <p:font typeface="EMCSGB+Arial-BoldMT" panose="020B0604020202020204"/>
      <p:regular r:id="rId15"/>
    </p:embeddedFont>
    <p:embeddedFont>
      <p:font typeface="NAQTER+ArialMT" panose="020B0604020202020204"/>
      <p:regular r:id="rId16"/>
    </p:embeddedFont>
    <p:embeddedFont>
      <p:font typeface="PBIKHA+CourierNewPSMT" panose="020B0604020202020204"/>
      <p:regular r:id="rId17"/>
    </p:embeddedFont>
    <p:embeddedFont>
      <p:font typeface="SFGSIH+TrebuchetMS-Bold" panose="020B0604020202020204"/>
      <p:regular r:id="rId18"/>
    </p:embeddedFont>
    <p:embeddedFont>
      <p:font typeface="SGFDQQ+CenturySchoolbook-Bold" panose="020B0604020202020204"/>
      <p:regular r:id="rId19"/>
    </p:embeddedFont>
    <p:embeddedFont>
      <p:font typeface="SIEGSB+CenturySchoolbook" panose="020B0604020202020204"/>
      <p:regular r:id="rId20"/>
    </p:embeddedFont>
    <p:embeddedFont>
      <p:font typeface="WUAQKS+SitkaHeading-Bold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5" y="6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tti pillai" userId="b6cb211c96099327" providerId="LiveId" clId="{A98CD36B-9B6C-4873-BA9F-3062614C79FF}"/>
    <pc:docChg chg="delSld modSld sldOrd">
      <pc:chgData name="kutti pillai" userId="b6cb211c96099327" providerId="LiveId" clId="{A98CD36B-9B6C-4873-BA9F-3062614C79FF}" dt="2024-04-16T18:15:53.935" v="16" actId="47"/>
      <pc:docMkLst>
        <pc:docMk/>
      </pc:docMkLst>
      <pc:sldChg chg="modSp del mod">
        <pc:chgData name="kutti pillai" userId="b6cb211c96099327" providerId="LiveId" clId="{A98CD36B-9B6C-4873-BA9F-3062614C79FF}" dt="2024-04-16T18:15:53.935" v="16" actId="47"/>
        <pc:sldMkLst>
          <pc:docMk/>
          <pc:sldMk cId="0" sldId="257"/>
        </pc:sldMkLst>
        <pc:spChg chg="mod">
          <ac:chgData name="kutti pillai" userId="b6cb211c96099327" providerId="LiveId" clId="{A98CD36B-9B6C-4873-BA9F-3062614C79FF}" dt="2024-04-16T18:15:26.510" v="15" actId="15"/>
          <ac:spMkLst>
            <pc:docMk/>
            <pc:sldMk cId="0" sldId="257"/>
            <ac:spMk id="4" creationId="{00000000-0000-0000-0000-000000000000}"/>
          </ac:spMkLst>
        </pc:spChg>
      </pc:sldChg>
      <pc:sldChg chg="del">
        <pc:chgData name="kutti pillai" userId="b6cb211c96099327" providerId="LiveId" clId="{A98CD36B-9B6C-4873-BA9F-3062614C79FF}" dt="2024-04-16T18:13:14.709" v="0" actId="47"/>
        <pc:sldMkLst>
          <pc:docMk/>
          <pc:sldMk cId="0" sldId="266"/>
        </pc:sldMkLst>
      </pc:sldChg>
      <pc:sldChg chg="ord">
        <pc:chgData name="kutti pillai" userId="b6cb211c96099327" providerId="LiveId" clId="{A98CD36B-9B6C-4873-BA9F-3062614C79FF}" dt="2024-04-16T18:13:20.414" v="4"/>
        <pc:sldMkLst>
          <pc:docMk/>
          <pc:sldMk cId="0" sldId="267"/>
        </pc:sldMkLst>
      </pc:sldChg>
    </pc:docChg>
  </pc:docChgLst>
  <pc:docChgLst>
    <pc:chgData name="kutti pillai" userId="b6cb211c96099327" providerId="LiveId" clId="{FE9BBE39-48E0-43DD-B464-9081F6BE8D56}"/>
    <pc:docChg chg="modSld sldOrd">
      <pc:chgData name="kutti pillai" userId="b6cb211c96099327" providerId="LiveId" clId="{FE9BBE39-48E0-43DD-B464-9081F6BE8D56}" dt="2024-04-16T18:06:49.699" v="7" actId="1076"/>
      <pc:docMkLst>
        <pc:docMk/>
      </pc:docMkLst>
      <pc:sldChg chg="modSp mod">
        <pc:chgData name="kutti pillai" userId="b6cb211c96099327" providerId="LiveId" clId="{FE9BBE39-48E0-43DD-B464-9081F6BE8D56}" dt="2024-04-16T18:06:49.699" v="7" actId="1076"/>
        <pc:sldMkLst>
          <pc:docMk/>
          <pc:sldMk cId="0" sldId="256"/>
        </pc:sldMkLst>
        <pc:spChg chg="mod">
          <ac:chgData name="kutti pillai" userId="b6cb211c96099327" providerId="LiveId" clId="{FE9BBE39-48E0-43DD-B464-9081F6BE8D56}" dt="2024-04-16T18:05:40.396" v="4" actId="29295"/>
          <ac:spMkLst>
            <pc:docMk/>
            <pc:sldMk cId="0" sldId="256"/>
            <ac:spMk id="2" creationId="{00000000-0000-0000-0000-000000000000}"/>
          </ac:spMkLst>
        </pc:spChg>
        <pc:spChg chg="mod">
          <ac:chgData name="kutti pillai" userId="b6cb211c96099327" providerId="LiveId" clId="{FE9BBE39-48E0-43DD-B464-9081F6BE8D56}" dt="2024-04-16T18:06:33.022" v="6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kutti pillai" userId="b6cb211c96099327" providerId="LiveId" clId="{FE9BBE39-48E0-43DD-B464-9081F6BE8D56}" dt="2024-04-16T18:06:49.699" v="7" actId="1076"/>
          <ac:spMkLst>
            <pc:docMk/>
            <pc:sldMk cId="0" sldId="256"/>
            <ac:spMk id="5" creationId="{00000000-0000-0000-0000-000000000000}"/>
          </ac:spMkLst>
        </pc:spChg>
      </pc:sldChg>
      <pc:sldChg chg="ord">
        <pc:chgData name="kutti pillai" userId="b6cb211c96099327" providerId="LiveId" clId="{FE9BBE39-48E0-43DD-B464-9081F6BE8D56}" dt="2024-04-16T18:02:22.410" v="3"/>
        <pc:sldMkLst>
          <pc:docMk/>
          <pc:sldMk cId="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>
              <a:alphaModFix amt="70000"/>
            </a:blip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91052" y="2295810"/>
            <a:ext cx="5969644" cy="83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49"/>
              </a:lnSpc>
              <a:spcBef>
                <a:spcPts val="0"/>
              </a:spcBef>
              <a:spcAft>
                <a:spcPts val="0"/>
              </a:spcAft>
            </a:pPr>
            <a:r>
              <a:rPr sz="5400" dirty="0">
                <a:solidFill>
                  <a:srgbClr val="1F497D"/>
                </a:solidFill>
                <a:latin typeface="DREVNU+ArialRoundedMTBold"/>
                <a:cs typeface="DREVNU+ArialRoundedMTBold"/>
              </a:rPr>
              <a:t>K.M.KUTTIPILLAI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8440" y="3127535"/>
            <a:ext cx="2894868" cy="56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2D936B"/>
                </a:solidFill>
                <a:latin typeface="SFGSIH+TrebuchetMS-Bold"/>
                <a:cs typeface="SFGSIH+TrebuchetMS-Bold"/>
              </a:rPr>
              <a:t>Final</a:t>
            </a:r>
            <a:r>
              <a:rPr sz="3600" b="1" spc="-33" dirty="0">
                <a:solidFill>
                  <a:srgbClr val="2D936B"/>
                </a:solidFill>
                <a:latin typeface="SFGSIH+TrebuchetMS-Bold"/>
                <a:cs typeface="SFGSIH+TrebuchetMS-Bold"/>
              </a:rPr>
              <a:t> </a:t>
            </a:r>
            <a:r>
              <a:rPr sz="3600" b="1" spc="-12" dirty="0">
                <a:solidFill>
                  <a:srgbClr val="2D936B"/>
                </a:solidFill>
                <a:latin typeface="SFGSIH+TrebuchetMS-Bold"/>
                <a:cs typeface="SFGSIH+TrebuchetMS-Bold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22224" y="3730466"/>
            <a:ext cx="7707299" cy="541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P</a:t>
            </a:r>
            <a:r>
              <a:rPr sz="1800" b="1" spc="-151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r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e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d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i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c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t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i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v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e</a:t>
            </a:r>
            <a:r>
              <a:rPr sz="1800" b="1" spc="596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M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a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i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t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e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a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c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e</a:t>
            </a:r>
            <a:r>
              <a:rPr sz="1800" b="1" spc="596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f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o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r</a:t>
            </a:r>
            <a:r>
              <a:rPr sz="1800" b="1" spc="596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I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d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u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s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t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r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i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a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l</a:t>
            </a:r>
            <a:r>
              <a:rPr sz="1800" b="1" spc="596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E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q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u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i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p</a:t>
            </a:r>
            <a:r>
              <a:rPr sz="1800" b="1" spc="-151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m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e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t</a:t>
            </a:r>
            <a:r>
              <a:rPr sz="1800" b="1" spc="598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u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s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i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g</a:t>
            </a:r>
          </a:p>
          <a:p>
            <a:pPr marL="1436341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S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e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s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o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r</a:t>
            </a:r>
            <a:r>
              <a:rPr sz="1800" b="1" spc="596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F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u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s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i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o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596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a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d</a:t>
            </a:r>
            <a:r>
              <a:rPr sz="1800" b="1" spc="598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L</a:t>
            </a:r>
            <a:r>
              <a:rPr sz="1800" b="1" spc="-151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S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T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M</a:t>
            </a:r>
            <a:r>
              <a:rPr sz="1800" b="1" spc="598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N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e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t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w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o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r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k</a:t>
            </a:r>
            <a:r>
              <a:rPr sz="1800" b="1" spc="-1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97D"/>
                </a:solidFill>
                <a:latin typeface="WUAQKS+SitkaHeading-Bold"/>
                <a:cs typeface="WUAQKS+SitkaHeading-Bold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91517" y="6484712"/>
            <a:ext cx="225660" cy="20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B"/>
                </a:solidFill>
                <a:latin typeface="AGODBA+TrebuchetMS"/>
                <a:cs typeface="AGODBA+Trebuchet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2809" y="562722"/>
            <a:ext cx="2617886" cy="74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73"/>
              </a:lnSpc>
              <a:spcBef>
                <a:spcPts val="0"/>
              </a:spcBef>
              <a:spcAft>
                <a:spcPts val="0"/>
              </a:spcAft>
            </a:pPr>
            <a:r>
              <a:rPr sz="4800" b="1" spc="-62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2170879"/>
            <a:ext cx="10649095" cy="1110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The</a:t>
            </a:r>
            <a:r>
              <a:rPr sz="2400" spc="187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results</a:t>
            </a:r>
            <a:r>
              <a:rPr sz="2400" spc="191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of</a:t>
            </a:r>
            <a:r>
              <a:rPr sz="2400" spc="182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implementing</a:t>
            </a:r>
            <a:r>
              <a:rPr sz="2400" spc="215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Predictive</a:t>
            </a:r>
            <a:r>
              <a:rPr sz="2400" spc="201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Maintenance</a:t>
            </a:r>
            <a:r>
              <a:rPr sz="2400" spc="207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for</a:t>
            </a:r>
            <a:r>
              <a:rPr sz="2400" spc="185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Industrial</a:t>
            </a:r>
            <a:r>
              <a:rPr sz="2400" spc="200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Equipment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using</a:t>
            </a:r>
            <a:r>
              <a:rPr sz="2400" spc="345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Sensor</a:t>
            </a:r>
            <a:r>
              <a:rPr sz="2400" spc="344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Fusion</a:t>
            </a:r>
            <a:r>
              <a:rPr sz="2400" spc="344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and</a:t>
            </a:r>
            <a:r>
              <a:rPr sz="2400" spc="341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LSTM</a:t>
            </a:r>
            <a:r>
              <a:rPr sz="2400" spc="336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Networks</a:t>
            </a:r>
            <a:r>
              <a:rPr sz="2400" spc="346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are</a:t>
            </a:r>
            <a:r>
              <a:rPr sz="2400" spc="338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typically</a:t>
            </a:r>
            <a:r>
              <a:rPr sz="2400" spc="350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evaluated</a:t>
            </a:r>
            <a:r>
              <a:rPr sz="2400" spc="352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based</a:t>
            </a:r>
            <a:r>
              <a:rPr sz="2400" spc="344" dirty="0">
                <a:solidFill>
                  <a:srgbClr val="000000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on</a:t>
            </a:r>
          </a:p>
          <a:p>
            <a:pPr marL="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NAQTER+ArialMT"/>
                <a:cs typeface="NAQTER+ArialMT"/>
              </a:rPr>
              <a:t>several key performance metrics and outcomes: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40" y="3630146"/>
            <a:ext cx="5791812" cy="1846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000000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MCSGB+Arial-BoldMT"/>
                <a:cs typeface="EMCSGB+Arial-BoldMT"/>
              </a:rPr>
              <a:t>Prediction Accuracy</a:t>
            </a:r>
          </a:p>
          <a:p>
            <a:pPr marL="0" marR="0">
              <a:lnSpc>
                <a:spcPts val="2719"/>
              </a:lnSpc>
              <a:spcBef>
                <a:spcPts val="160"/>
              </a:spcBef>
              <a:spcAft>
                <a:spcPts val="0"/>
              </a:spcAft>
            </a:pPr>
            <a:r>
              <a:rPr sz="2450" dirty="0">
                <a:solidFill>
                  <a:srgbClr val="000000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MCSGB+Arial-BoldMT"/>
                <a:cs typeface="EMCSGB+Arial-BoldMT"/>
              </a:rPr>
              <a:t>False Alarm Rate</a:t>
            </a:r>
          </a:p>
          <a:p>
            <a:pPr marL="0" marR="0">
              <a:lnSpc>
                <a:spcPts val="2719"/>
              </a:lnSpc>
              <a:spcBef>
                <a:spcPts val="160"/>
              </a:spcBef>
              <a:spcAft>
                <a:spcPts val="0"/>
              </a:spcAft>
            </a:pPr>
            <a:r>
              <a:rPr sz="2450" dirty="0">
                <a:solidFill>
                  <a:srgbClr val="000000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MCSGB+Arial-BoldMT"/>
                <a:cs typeface="EMCSGB+Arial-BoldMT"/>
              </a:rPr>
              <a:t>Precision and Recall</a:t>
            </a:r>
          </a:p>
          <a:p>
            <a:pPr marL="0" marR="0">
              <a:lnSpc>
                <a:spcPts val="2719"/>
              </a:lnSpc>
              <a:spcBef>
                <a:spcPts val="160"/>
              </a:spcBef>
              <a:spcAft>
                <a:spcPts val="0"/>
              </a:spcAft>
            </a:pPr>
            <a:r>
              <a:rPr sz="2450" dirty="0">
                <a:solidFill>
                  <a:srgbClr val="000000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MCSGB+Arial-BoldMT"/>
                <a:cs typeface="EMCSGB+Arial-BoldMT"/>
              </a:rPr>
              <a:t>Mean Time Between Failures (MTBF)</a:t>
            </a:r>
          </a:p>
          <a:p>
            <a:pPr marL="0" marR="0">
              <a:lnSpc>
                <a:spcPts val="2719"/>
              </a:lnSpc>
              <a:spcBef>
                <a:spcPts val="110"/>
              </a:spcBef>
              <a:spcAft>
                <a:spcPts val="0"/>
              </a:spcAft>
            </a:pPr>
            <a:r>
              <a:rPr sz="2450" dirty="0">
                <a:solidFill>
                  <a:srgbClr val="000000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MCSGB+Arial-BoldMT"/>
                <a:cs typeface="EMCSGB+Arial-BoldMT"/>
              </a:rPr>
              <a:t>Maintenance Cost Reduction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15317" y="6484712"/>
            <a:ext cx="298921" cy="20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25" dirty="0">
                <a:solidFill>
                  <a:srgbClr val="2D936B"/>
                </a:solidFill>
                <a:latin typeface="AGODBA+TrebuchetMS"/>
                <a:cs typeface="AGODBA+TrebuchetMS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1840" y="477883"/>
            <a:ext cx="2479178" cy="74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73"/>
              </a:lnSpc>
              <a:spcBef>
                <a:spcPts val="0"/>
              </a:spcBef>
              <a:spcAft>
                <a:spcPts val="0"/>
              </a:spcAft>
            </a:pPr>
            <a:r>
              <a:rPr sz="4800" b="1" spc="-1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9677" y="1590941"/>
            <a:ext cx="4806984" cy="49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66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BIKHA+CourierNewPSMT"/>
                <a:cs typeface="PBIKHA+CourierNewPSMT"/>
              </a:rPr>
              <a:t>o</a:t>
            </a:r>
            <a:r>
              <a:rPr sz="2850" spc="1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PROBLEM </a:t>
            </a:r>
            <a:r>
              <a:rPr sz="2800" spc="-76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29677" y="2231021"/>
            <a:ext cx="7749931" cy="2385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66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BIKHA+CourierNewPSMT"/>
                <a:cs typeface="PBIKHA+CourierNewPSMT"/>
              </a:rPr>
              <a:t>o</a:t>
            </a:r>
            <a:r>
              <a:rPr sz="2850" spc="1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PROJECT</a:t>
            </a:r>
            <a:r>
              <a:rPr sz="2800" spc="-14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OVERVIEW</a:t>
            </a:r>
          </a:p>
          <a:p>
            <a:pPr marL="0" marR="0">
              <a:lnSpc>
                <a:spcPts val="3366"/>
              </a:lnSpc>
              <a:spcBef>
                <a:spcPts val="1423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BIKHA+CourierNewPSMT"/>
                <a:cs typeface="PBIKHA+CourierNewPSMT"/>
              </a:rPr>
              <a:t>o</a:t>
            </a:r>
            <a:r>
              <a:rPr sz="2850" spc="1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WHO</a:t>
            </a:r>
            <a:r>
              <a:rPr sz="2800" spc="-238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ARE</a:t>
            </a:r>
            <a:r>
              <a:rPr sz="2800" spc="-62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THE</a:t>
            </a:r>
            <a:r>
              <a:rPr sz="2800" spc="-5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END</a:t>
            </a:r>
            <a:r>
              <a:rPr sz="2800" spc="-62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spc="-11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USERS?</a:t>
            </a:r>
          </a:p>
          <a:p>
            <a:pPr marL="0" marR="0">
              <a:lnSpc>
                <a:spcPts val="3366"/>
              </a:lnSpc>
              <a:spcBef>
                <a:spcPts val="1373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BIKHA+CourierNewPSMT"/>
                <a:cs typeface="PBIKHA+CourierNewPSMT"/>
              </a:rPr>
              <a:t>o</a:t>
            </a:r>
            <a:r>
              <a:rPr sz="2850" spc="1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YOUR</a:t>
            </a:r>
            <a:r>
              <a:rPr sz="2800" spc="1986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spc="-11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SOLUTION</a:t>
            </a:r>
            <a:r>
              <a:rPr sz="2800" spc="1729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AND</a:t>
            </a:r>
            <a:r>
              <a:rPr sz="2800" spc="2054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ITS</a:t>
            </a:r>
            <a:r>
              <a:rPr sz="2800" spc="2061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spc="-21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VALUE</a:t>
            </a:r>
          </a:p>
          <a:p>
            <a:pPr marL="457200" marR="0">
              <a:lnSpc>
                <a:spcPts val="3366"/>
              </a:lnSpc>
              <a:spcBef>
                <a:spcPts val="1423"/>
              </a:spcBef>
              <a:spcAft>
                <a:spcPts val="0"/>
              </a:spcAft>
            </a:pPr>
            <a:r>
              <a:rPr sz="2800" spc="-11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PROPOSITION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9677" y="4791342"/>
            <a:ext cx="6257306" cy="113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66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BIKHA+CourierNewPSMT"/>
                <a:cs typeface="PBIKHA+CourierNewPSMT"/>
              </a:rPr>
              <a:t>o</a:t>
            </a:r>
            <a:r>
              <a:rPr sz="2850" spc="1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THE</a:t>
            </a:r>
            <a:r>
              <a:rPr sz="2800" spc="23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WOW</a:t>
            </a:r>
            <a:r>
              <a:rPr sz="2800" spc="98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IN YOUR</a:t>
            </a:r>
            <a:r>
              <a:rPr sz="2800" spc="18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 </a:t>
            </a:r>
            <a:r>
              <a:rPr sz="2800" spc="-11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SOLUTION</a:t>
            </a:r>
          </a:p>
          <a:p>
            <a:pPr marL="0" marR="0">
              <a:lnSpc>
                <a:spcPts val="3366"/>
              </a:lnSpc>
              <a:spcBef>
                <a:spcPts val="1423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BIKHA+CourierNewPSMT"/>
                <a:cs typeface="PBIKHA+CourierNewPSMT"/>
              </a:rPr>
              <a:t>o</a:t>
            </a:r>
            <a:r>
              <a:rPr sz="2850" spc="1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000000"/>
                </a:solidFill>
                <a:latin typeface="SIEGSB+CenturySchoolbook"/>
                <a:cs typeface="SIEGSB+CenturySchoolbook"/>
              </a:rPr>
              <a:t>MODELLING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9677" y="6069770"/>
            <a:ext cx="1978659" cy="49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66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BIKHA+CourierNewPSMT"/>
                <a:cs typeface="PBIKHA+CourierNewPSMT"/>
              </a:rPr>
              <a:t>o</a:t>
            </a:r>
            <a:r>
              <a:rPr sz="2850" spc="1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00"/>
                </a:solidFill>
                <a:latin typeface="SGFDQQ+CenturySchoolbook-Bold"/>
                <a:cs typeface="SGFDQQ+CenturySchoolbook-Bold"/>
              </a:rPr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91517" y="6484712"/>
            <a:ext cx="225660" cy="20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B"/>
                </a:solidFill>
                <a:latin typeface="AGODBA+TrebuchetMS"/>
                <a:cs typeface="AGODBA+TrebuchetMS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2475" y="929998"/>
            <a:ext cx="5774019" cy="664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4"/>
              </a:lnSpc>
              <a:spcBef>
                <a:spcPts val="0"/>
              </a:spcBef>
              <a:spcAft>
                <a:spcPts val="0"/>
              </a:spcAft>
            </a:pPr>
            <a:r>
              <a:rPr sz="4250" b="1" spc="-12" dirty="0">
                <a:solidFill>
                  <a:srgbClr val="1E1C11"/>
                </a:solidFill>
                <a:latin typeface="SFGSIH+TrebuchetMS-Bold"/>
                <a:cs typeface="SFGSIH+TrebuchetMS-Bold"/>
              </a:rPr>
              <a:t>PROBLEM</a:t>
            </a:r>
            <a:r>
              <a:rPr sz="4250" b="1" spc="1645" dirty="0">
                <a:solidFill>
                  <a:srgbClr val="1E1C11"/>
                </a:solidFill>
                <a:latin typeface="SFGSIH+TrebuchetMS-Bold"/>
                <a:cs typeface="SFGSIH+TrebuchetMS-Bold"/>
              </a:rPr>
              <a:t> </a:t>
            </a:r>
            <a:r>
              <a:rPr sz="4250" b="1" spc="-76" dirty="0">
                <a:solidFill>
                  <a:srgbClr val="1E1C11"/>
                </a:solidFill>
                <a:latin typeface="SFGSIH+TrebuchetMS-Bold"/>
                <a:cs typeface="SFGSIH+TrebuchetMS-Bold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040" y="1940095"/>
            <a:ext cx="10789325" cy="3849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In</a:t>
            </a:r>
            <a:r>
              <a:rPr sz="2800" spc="81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industrial</a:t>
            </a:r>
            <a:r>
              <a:rPr sz="2800" spc="11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settings,</a:t>
            </a:r>
            <a:r>
              <a:rPr sz="2800" spc="9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unplanned</a:t>
            </a:r>
            <a:r>
              <a:rPr sz="2800" spc="124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downtime</a:t>
            </a:r>
            <a:r>
              <a:rPr sz="2800" spc="109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due</a:t>
            </a:r>
            <a:r>
              <a:rPr sz="2800" spc="9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to</a:t>
            </a:r>
            <a:r>
              <a:rPr sz="2800" spc="81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equipment</a:t>
            </a:r>
            <a:r>
              <a:rPr sz="2800" spc="114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failure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can</a:t>
            </a:r>
            <a:r>
              <a:rPr sz="2800" spc="73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result</a:t>
            </a:r>
            <a:r>
              <a:rPr sz="2800" spc="738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in</a:t>
            </a:r>
            <a:r>
              <a:rPr sz="2800" spc="730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significant</a:t>
            </a:r>
            <a:r>
              <a:rPr sz="2800" spc="751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financial</a:t>
            </a:r>
            <a:r>
              <a:rPr sz="2800" spc="753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losses,</a:t>
            </a:r>
            <a:r>
              <a:rPr sz="2800" spc="734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production</a:t>
            </a:r>
            <a:r>
              <a:rPr sz="2800" spc="763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delays,</a:t>
            </a:r>
            <a:r>
              <a:rPr sz="2800" spc="740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and</a:t>
            </a:r>
          </a:p>
          <a:p>
            <a:pPr marL="0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safety</a:t>
            </a:r>
            <a:r>
              <a:rPr sz="2800" spc="1669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hazards.</a:t>
            </a:r>
            <a:r>
              <a:rPr sz="2800" spc="168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Traditional</a:t>
            </a:r>
            <a:r>
              <a:rPr sz="2800" spc="160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maintenance</a:t>
            </a:r>
            <a:r>
              <a:rPr sz="2800" spc="1705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strategies,</a:t>
            </a:r>
            <a:r>
              <a:rPr sz="2800" spc="1686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such</a:t>
            </a:r>
            <a:r>
              <a:rPr sz="2800" spc="1669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as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reactive</a:t>
            </a:r>
            <a:r>
              <a:rPr sz="2800" spc="179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and</a:t>
            </a:r>
            <a:r>
              <a:rPr sz="2800" spc="17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preventive</a:t>
            </a:r>
            <a:r>
              <a:rPr sz="2800" spc="190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maintenance,</a:t>
            </a:r>
            <a:r>
              <a:rPr sz="2800" spc="200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often</a:t>
            </a:r>
            <a:r>
              <a:rPr sz="2800" spc="171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fall</a:t>
            </a:r>
            <a:r>
              <a:rPr sz="2800" spc="166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short</a:t>
            </a:r>
            <a:r>
              <a:rPr sz="2800" spc="167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in</a:t>
            </a:r>
            <a:r>
              <a:rPr sz="2800" spc="163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addressing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these</a:t>
            </a:r>
            <a:r>
              <a:rPr sz="2800" spc="705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challenges</a:t>
            </a:r>
            <a:r>
              <a:rPr sz="2800" spc="728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efficiently.</a:t>
            </a:r>
            <a:r>
              <a:rPr sz="2800" spc="453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Hence,</a:t>
            </a:r>
            <a:r>
              <a:rPr sz="2800" spc="705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there</a:t>
            </a:r>
            <a:r>
              <a:rPr sz="2800" spc="709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is</a:t>
            </a:r>
            <a:r>
              <a:rPr sz="2800" spc="69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a</a:t>
            </a:r>
            <a:r>
              <a:rPr sz="2800" spc="69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pressing</a:t>
            </a:r>
            <a:r>
              <a:rPr sz="2800" spc="719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need</a:t>
            </a:r>
            <a:r>
              <a:rPr sz="2800" spc="711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to</a:t>
            </a:r>
          </a:p>
          <a:p>
            <a:pPr marL="0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implement</a:t>
            </a:r>
            <a:r>
              <a:rPr sz="2800" spc="1310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predictive</a:t>
            </a:r>
            <a:r>
              <a:rPr sz="2800" spc="1307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maintenance</a:t>
            </a:r>
            <a:r>
              <a:rPr sz="2800" spc="132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(PdM)</a:t>
            </a:r>
            <a:r>
              <a:rPr sz="2800" spc="1293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techniques</a:t>
            </a:r>
            <a:r>
              <a:rPr sz="2800" spc="1310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that</a:t>
            </a:r>
            <a:r>
              <a:rPr sz="2800" spc="1282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can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anticipate</a:t>
            </a:r>
            <a:r>
              <a:rPr sz="2800" spc="233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equipment</a:t>
            </a:r>
            <a:r>
              <a:rPr sz="2800" spc="239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failures</a:t>
            </a:r>
            <a:r>
              <a:rPr sz="2800" spc="227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before</a:t>
            </a:r>
            <a:r>
              <a:rPr sz="2800" spc="226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they</a:t>
            </a:r>
            <a:r>
              <a:rPr sz="2800" spc="210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occur,</a:t>
            </a:r>
            <a:r>
              <a:rPr sz="2800" spc="57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thereby</a:t>
            </a:r>
            <a:r>
              <a:rPr sz="2800" spc="226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optimizing</a:t>
            </a:r>
          </a:p>
          <a:p>
            <a:pPr marL="0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maintenance</a:t>
            </a:r>
            <a:r>
              <a:rPr sz="2800" spc="1667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schedules,</a:t>
            </a:r>
            <a:r>
              <a:rPr sz="2800" spc="1647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reducing</a:t>
            </a:r>
            <a:r>
              <a:rPr sz="2800" spc="1655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downtime,</a:t>
            </a:r>
            <a:r>
              <a:rPr sz="2800" spc="1651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and</a:t>
            </a:r>
            <a:r>
              <a:rPr sz="2800" spc="1636" dirty="0">
                <a:solidFill>
                  <a:srgbClr val="00206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maximizing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NAQTER+ArialMT"/>
                <a:cs typeface="NAQTER+ArialMT"/>
              </a:rPr>
              <a:t>operational efficiency.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91517" y="6484712"/>
            <a:ext cx="225660" cy="20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B"/>
                </a:solidFill>
                <a:latin typeface="AGODBA+TrebuchetMS"/>
                <a:cs typeface="AGODBA+TrebuchetMS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27" y="116632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400" y="171313"/>
            <a:ext cx="5787942" cy="1415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4" marR="0">
              <a:lnSpc>
                <a:spcPts val="4934"/>
              </a:lnSpc>
              <a:spcBef>
                <a:spcPts val="0"/>
              </a:spcBef>
              <a:spcAft>
                <a:spcPts val="0"/>
              </a:spcAft>
            </a:pPr>
            <a:r>
              <a:rPr sz="4250" b="1" spc="-12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PROJECT</a:t>
            </a:r>
            <a:r>
              <a:rPr sz="4250" b="1" spc="1564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4250" b="1" spc="-12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OVERVIEW</a:t>
            </a:r>
            <a:endParaRPr lang="en-IN" sz="4250" b="1" spc="-12" dirty="0">
              <a:solidFill>
                <a:srgbClr val="000000"/>
              </a:solidFill>
              <a:latin typeface="SFGSIH+TrebuchetMS-Bold"/>
              <a:cs typeface="SFGSIH+TrebuchetMS-Bold"/>
            </a:endParaRPr>
          </a:p>
          <a:p>
            <a:pPr marL="394334" marR="0">
              <a:lnSpc>
                <a:spcPts val="4934"/>
              </a:lnSpc>
              <a:spcBef>
                <a:spcPts val="0"/>
              </a:spcBef>
              <a:spcAft>
                <a:spcPts val="0"/>
              </a:spcAft>
            </a:pPr>
            <a:endParaRPr sz="4250" b="1" spc="-12" dirty="0">
              <a:solidFill>
                <a:srgbClr val="000000"/>
              </a:solidFill>
              <a:latin typeface="SFGSIH+TrebuchetMS-Bold"/>
              <a:cs typeface="SFGSIH+TrebuchetMS-Bold"/>
            </a:endParaRPr>
          </a:p>
          <a:p>
            <a:pPr marL="0" marR="0">
              <a:lnSpc>
                <a:spcPts val="784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Objectives: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140" y="1743731"/>
            <a:ext cx="11630062" cy="1718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Ø</a:t>
            </a: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Implement</a:t>
            </a:r>
            <a:r>
              <a:rPr sz="2800" b="1" spc="1080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Sensor</a:t>
            </a:r>
            <a:r>
              <a:rPr sz="2800" b="1" spc="1075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Fusion:</a:t>
            </a:r>
            <a:r>
              <a:rPr sz="2800" b="1" spc="1088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Integrate</a:t>
            </a:r>
            <a:r>
              <a:rPr sz="2800" spc="1089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data</a:t>
            </a:r>
            <a:r>
              <a:rPr sz="2800" spc="1075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from</a:t>
            </a:r>
            <a:r>
              <a:rPr sz="2800" spc="1073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multiple</a:t>
            </a:r>
            <a:r>
              <a:rPr sz="2800" spc="1089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sensors</a:t>
            </a:r>
          </a:p>
          <a:p>
            <a:pPr marL="0" marR="0">
              <a:lnSpc>
                <a:spcPts val="3128"/>
              </a:lnSpc>
              <a:spcBef>
                <a:spcPts val="1904"/>
              </a:spcBef>
              <a:spcAft>
                <a:spcPts val="0"/>
              </a:spcAft>
            </a:pP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monitoring</a:t>
            </a:r>
            <a:r>
              <a:rPr sz="2800" spc="478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industrial</a:t>
            </a:r>
            <a:r>
              <a:rPr sz="2800" spc="469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equipment</a:t>
            </a:r>
            <a:r>
              <a:rPr sz="2800" spc="473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to</a:t>
            </a:r>
            <a:r>
              <a:rPr sz="2800" spc="440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create</a:t>
            </a:r>
            <a:r>
              <a:rPr sz="2800" spc="455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a</a:t>
            </a:r>
            <a:r>
              <a:rPr sz="2800" spc="438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comprehensive</a:t>
            </a:r>
            <a:r>
              <a:rPr sz="2800" spc="486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dataset</a:t>
            </a:r>
            <a:r>
              <a:rPr sz="2800" spc="453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for</a:t>
            </a:r>
          </a:p>
          <a:p>
            <a:pPr marL="0" marR="0">
              <a:lnSpc>
                <a:spcPts val="3128"/>
              </a:lnSpc>
              <a:spcBef>
                <a:spcPts val="1911"/>
              </a:spcBef>
              <a:spcAft>
                <a:spcPts val="0"/>
              </a:spcAft>
            </a:pP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analysis.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140" y="3663971"/>
            <a:ext cx="11632288" cy="2999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Ø</a:t>
            </a: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Develop</a:t>
            </a:r>
            <a:r>
              <a:rPr sz="2800" b="1" spc="503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LSTM-based</a:t>
            </a:r>
            <a:r>
              <a:rPr sz="2800" b="1" spc="517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Models:</a:t>
            </a:r>
            <a:r>
              <a:rPr sz="2800" b="1" spc="505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Design</a:t>
            </a:r>
            <a:r>
              <a:rPr sz="2800" spc="498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and</a:t>
            </a:r>
            <a:r>
              <a:rPr sz="2800" spc="492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train</a:t>
            </a:r>
            <a:r>
              <a:rPr sz="2800" spc="494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LSTM</a:t>
            </a:r>
            <a:r>
              <a:rPr sz="2800" spc="490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networks</a:t>
            </a:r>
            <a:r>
              <a:rPr sz="2800" spc="500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to</a:t>
            </a:r>
          </a:p>
          <a:p>
            <a:pPr marL="0" marR="0">
              <a:lnSpc>
                <a:spcPts val="3128"/>
              </a:lnSpc>
              <a:spcBef>
                <a:spcPts val="1904"/>
              </a:spcBef>
              <a:spcAft>
                <a:spcPts val="0"/>
              </a:spcAft>
            </a:pP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learn from historical sensor data and predict equipment failures.</a:t>
            </a:r>
          </a:p>
          <a:p>
            <a:pPr marL="0" marR="0">
              <a:lnSpc>
                <a:spcPts val="3163"/>
              </a:lnSpc>
              <a:spcBef>
                <a:spcPts val="1834"/>
              </a:spcBef>
              <a:spcAft>
                <a:spcPts val="0"/>
              </a:spcAft>
            </a:pPr>
            <a:r>
              <a:rPr sz="28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Ø</a:t>
            </a: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Real-time</a:t>
            </a:r>
            <a:r>
              <a:rPr sz="2800" b="1" spc="705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Monitoring:</a:t>
            </a:r>
            <a:r>
              <a:rPr sz="2800" b="1" spc="713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Implement</a:t>
            </a:r>
            <a:r>
              <a:rPr sz="2800" spc="711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a</a:t>
            </a:r>
            <a:r>
              <a:rPr sz="2800" spc="682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real-time</a:t>
            </a:r>
            <a:r>
              <a:rPr sz="2800" spc="715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monitoring</a:t>
            </a:r>
            <a:r>
              <a:rPr sz="2800" spc="721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system</a:t>
            </a:r>
            <a:r>
              <a:rPr sz="2800" spc="688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to</a:t>
            </a:r>
          </a:p>
          <a:p>
            <a:pPr marL="0" marR="0">
              <a:lnSpc>
                <a:spcPts val="3128"/>
              </a:lnSpc>
              <a:spcBef>
                <a:spcPts val="1954"/>
              </a:spcBef>
              <a:spcAft>
                <a:spcPts val="0"/>
              </a:spcAft>
            </a:pP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analyze</a:t>
            </a:r>
            <a:r>
              <a:rPr sz="2800" spc="2417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sensor</a:t>
            </a:r>
            <a:r>
              <a:rPr sz="2800" spc="2413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data</a:t>
            </a:r>
            <a:r>
              <a:rPr sz="2800" spc="2407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streams,</a:t>
            </a:r>
            <a:r>
              <a:rPr sz="2800" spc="2410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detect</a:t>
            </a:r>
            <a:r>
              <a:rPr sz="2800" spc="2405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anomalies,</a:t>
            </a:r>
            <a:r>
              <a:rPr sz="2800" spc="2429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and</a:t>
            </a:r>
            <a:r>
              <a:rPr sz="2800" spc="2407" dirty="0">
                <a:solidFill>
                  <a:srgbClr val="0070C0"/>
                </a:solidFill>
                <a:latin typeface="NAQTER+ArialMT"/>
                <a:cs typeface="NAQTER+ArialMT"/>
              </a:rPr>
              <a:t> </a:t>
            </a: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trigger</a:t>
            </a:r>
          </a:p>
          <a:p>
            <a:pPr marL="0" marR="0">
              <a:lnSpc>
                <a:spcPts val="3128"/>
              </a:lnSpc>
              <a:spcBef>
                <a:spcPts val="1911"/>
              </a:spcBef>
              <a:spcAft>
                <a:spcPts val="0"/>
              </a:spcAft>
            </a:pPr>
            <a:r>
              <a:rPr sz="2800" dirty="0">
                <a:solidFill>
                  <a:srgbClr val="0070C0"/>
                </a:solidFill>
                <a:latin typeface="NAQTER+ArialMT"/>
                <a:cs typeface="NAQTER+ArialMT"/>
              </a:rPr>
              <a:t>maintenance </a:t>
            </a:r>
            <a:r>
              <a:rPr sz="2800" spc="10" dirty="0">
                <a:solidFill>
                  <a:srgbClr val="0070C0"/>
                </a:solidFill>
                <a:latin typeface="NAQTER+ArialMT"/>
                <a:cs typeface="NAQTER+ArialMT"/>
              </a:rPr>
              <a:t>alerts</a:t>
            </a:r>
            <a:r>
              <a:rPr sz="2800" dirty="0">
                <a:solidFill>
                  <a:srgbClr val="0D0D0D"/>
                </a:solidFill>
                <a:latin typeface="NAQTER+ArialMT"/>
                <a:cs typeface="NAQTER+Arial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91517" y="6484712"/>
            <a:ext cx="225660" cy="20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B"/>
                </a:solidFill>
                <a:latin typeface="AGODBA+TrebuchetMS"/>
                <a:cs typeface="AGODBA+TrebuchetMS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50582"/>
            <a:ext cx="2483073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Methodology: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18310"/>
            <a:ext cx="10487659" cy="1479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Ø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Data</a:t>
            </a:r>
            <a:r>
              <a:rPr sz="2400" b="1" spc="198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Collection:</a:t>
            </a:r>
            <a:r>
              <a:rPr sz="2400" b="1" spc="187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Gather</a:t>
            </a:r>
            <a:r>
              <a:rPr sz="2400" spc="19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historical</a:t>
            </a:r>
            <a:r>
              <a:rPr sz="2400" spc="20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sensor</a:t>
            </a:r>
            <a:r>
              <a:rPr sz="2400" spc="19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data</a:t>
            </a:r>
            <a:r>
              <a:rPr sz="2400" spc="19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from</a:t>
            </a:r>
            <a:r>
              <a:rPr sz="2400" spc="18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industrial</a:t>
            </a:r>
            <a:r>
              <a:rPr sz="2400" spc="21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equipment,</a:t>
            </a:r>
          </a:p>
          <a:p>
            <a:pPr marL="0" marR="0">
              <a:lnSpc>
                <a:spcPts val="2681"/>
              </a:lnSpc>
              <a:spcBef>
                <a:spcPts val="1630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including</a:t>
            </a:r>
            <a:r>
              <a:rPr sz="2400" spc="146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parameters</a:t>
            </a:r>
            <a:r>
              <a:rPr sz="2400" spc="145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such</a:t>
            </a:r>
            <a:r>
              <a:rPr sz="2400" spc="144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as</a:t>
            </a:r>
            <a:r>
              <a:rPr sz="2400" spc="143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temperature,</a:t>
            </a:r>
            <a:r>
              <a:rPr sz="2400" spc="144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pressure,</a:t>
            </a:r>
            <a:r>
              <a:rPr sz="2400" spc="144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vibration,</a:t>
            </a:r>
            <a:r>
              <a:rPr sz="2400" spc="145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</a:p>
          <a:p>
            <a:pPr marL="0" marR="0">
              <a:lnSpc>
                <a:spcPts val="2681"/>
              </a:lnSpc>
              <a:spcBef>
                <a:spcPts val="168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electrical currents.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664230"/>
            <a:ext cx="10489681" cy="3674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Ø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Model</a:t>
            </a:r>
            <a:r>
              <a:rPr sz="2400" b="1" spc="192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Development:</a:t>
            </a:r>
            <a:r>
              <a:rPr sz="2400" b="1" spc="211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Design</a:t>
            </a:r>
            <a:r>
              <a:rPr sz="2400" spc="21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400" spc="20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train</a:t>
            </a:r>
            <a:r>
              <a:rPr sz="2400" spc="20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LSTM</a:t>
            </a:r>
            <a:r>
              <a:rPr sz="2400" spc="20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networks</a:t>
            </a:r>
            <a:r>
              <a:rPr sz="2400" spc="20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to</a:t>
            </a:r>
            <a:r>
              <a:rPr sz="2400" spc="19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learn</a:t>
            </a:r>
            <a:r>
              <a:rPr sz="2400" spc="20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temporal</a:t>
            </a:r>
          </a:p>
          <a:p>
            <a:pPr marL="0" marR="0">
              <a:lnSpc>
                <a:spcPts val="2681"/>
              </a:lnSpc>
              <a:spcBef>
                <a:spcPts val="1630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patterns</a:t>
            </a:r>
            <a:r>
              <a:rPr sz="2400" spc="141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400" spc="141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dependencies</a:t>
            </a:r>
            <a:r>
              <a:rPr sz="2400" spc="143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from</a:t>
            </a:r>
            <a:r>
              <a:rPr sz="2400" spc="140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400" spc="140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integrated</a:t>
            </a:r>
            <a:r>
              <a:rPr sz="2400" spc="142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sensor</a:t>
            </a:r>
            <a:r>
              <a:rPr sz="2400" spc="141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data,</a:t>
            </a:r>
            <a:r>
              <a:rPr sz="2400" spc="140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using</a:t>
            </a:r>
          </a:p>
          <a:p>
            <a:pPr marL="0" marR="0">
              <a:lnSpc>
                <a:spcPts val="2681"/>
              </a:lnSpc>
              <a:spcBef>
                <a:spcPts val="168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techniques such as sequence modeling and feature engineering.</a:t>
            </a:r>
          </a:p>
          <a:p>
            <a:pPr marL="0" marR="0">
              <a:lnSpc>
                <a:spcPts val="2719"/>
              </a:lnSpc>
              <a:spcBef>
                <a:spcPts val="1609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Ø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Real-time</a:t>
            </a:r>
            <a:r>
              <a:rPr sz="2400" b="1" spc="573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Monitoring</a:t>
            </a:r>
            <a:r>
              <a:rPr sz="2400" b="1" spc="551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System:</a:t>
            </a:r>
            <a:r>
              <a:rPr sz="2400" b="1" spc="575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Develop</a:t>
            </a:r>
            <a:r>
              <a:rPr sz="2400" spc="58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</a:t>
            </a:r>
            <a:r>
              <a:rPr sz="2400" spc="56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real-time</a:t>
            </a:r>
            <a:r>
              <a:rPr sz="2400" spc="57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monitoring</a:t>
            </a:r>
            <a:r>
              <a:rPr sz="2400" spc="58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system</a:t>
            </a:r>
          </a:p>
          <a:p>
            <a:pPr marL="0" marR="0">
              <a:lnSpc>
                <a:spcPts val="2681"/>
              </a:lnSpc>
              <a:spcBef>
                <a:spcPts val="1630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that</a:t>
            </a:r>
            <a:r>
              <a:rPr sz="2400" spc="30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continuously</a:t>
            </a:r>
            <a:r>
              <a:rPr sz="2400" spc="32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analyzes</a:t>
            </a:r>
            <a:r>
              <a:rPr sz="2400" spc="31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sensor</a:t>
            </a:r>
            <a:r>
              <a:rPr sz="2400" spc="31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data</a:t>
            </a:r>
            <a:r>
              <a:rPr sz="2400" spc="30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streams,</a:t>
            </a:r>
            <a:r>
              <a:rPr sz="2400" spc="30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applies</a:t>
            </a:r>
            <a:r>
              <a:rPr sz="2400" spc="32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400" spc="30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trained</a:t>
            </a:r>
            <a:r>
              <a:rPr sz="2400" spc="31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LSTM</a:t>
            </a:r>
          </a:p>
          <a:p>
            <a:pPr marL="0" marR="0">
              <a:lnSpc>
                <a:spcPts val="2681"/>
              </a:lnSpc>
              <a:spcBef>
                <a:spcPts val="163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models</a:t>
            </a:r>
            <a:r>
              <a:rPr sz="2400" spc="55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for</a:t>
            </a:r>
            <a:r>
              <a:rPr sz="2400" spc="53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predictive</a:t>
            </a:r>
            <a:r>
              <a:rPr sz="2400" spc="55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maintenance,</a:t>
            </a:r>
            <a:r>
              <a:rPr sz="2400" spc="55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400" spc="54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generates</a:t>
            </a:r>
            <a:r>
              <a:rPr sz="2400" spc="55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maintenance</a:t>
            </a:r>
            <a:r>
              <a:rPr sz="2400" spc="56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alerts</a:t>
            </a:r>
            <a:r>
              <a:rPr sz="2400" spc="54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or</a:t>
            </a:r>
          </a:p>
          <a:p>
            <a:pPr marL="0" marR="0">
              <a:lnSpc>
                <a:spcPts val="2681"/>
              </a:lnSpc>
              <a:spcBef>
                <a:spcPts val="163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1835" y="921075"/>
            <a:ext cx="5107680" cy="509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WHO</a:t>
            </a:r>
            <a:r>
              <a:rPr sz="3200" b="1" spc="-243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ARE</a:t>
            </a:r>
            <a:r>
              <a:rPr sz="3200" b="1" spc="-68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THE</a:t>
            </a:r>
            <a:r>
              <a:rPr sz="3200" b="1" spc="-40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END</a:t>
            </a:r>
            <a:r>
              <a:rPr sz="3200" b="1" spc="-64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3200" b="1" spc="-1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USERS?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085473"/>
            <a:ext cx="9733464" cy="1841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400" spc="62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end</a:t>
            </a:r>
            <a:r>
              <a:rPr sz="2400" spc="62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users</a:t>
            </a:r>
            <a:r>
              <a:rPr sz="2400" spc="62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for</a:t>
            </a:r>
            <a:r>
              <a:rPr sz="2400" spc="61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Predictive</a:t>
            </a:r>
            <a:r>
              <a:rPr sz="2400" spc="63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Maintenance</a:t>
            </a:r>
            <a:r>
              <a:rPr sz="2400" spc="64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for</a:t>
            </a:r>
            <a:r>
              <a:rPr sz="2400" spc="61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Industrial</a:t>
            </a:r>
            <a:r>
              <a:rPr sz="2400" spc="63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Equipment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using</a:t>
            </a:r>
            <a:r>
              <a:rPr sz="2400" spc="22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Sensor</a:t>
            </a:r>
            <a:r>
              <a:rPr sz="2400" spc="22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Fusion</a:t>
            </a:r>
            <a:r>
              <a:rPr sz="2400" spc="22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400" spc="22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LSTM</a:t>
            </a:r>
            <a:r>
              <a:rPr sz="2400" spc="21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Networks</a:t>
            </a:r>
            <a:r>
              <a:rPr sz="2400" spc="22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can</a:t>
            </a:r>
            <a:r>
              <a:rPr sz="2400" spc="21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vary</a:t>
            </a:r>
            <a:r>
              <a:rPr sz="2400" spc="21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depending</a:t>
            </a:r>
            <a:r>
              <a:rPr sz="2400" spc="24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on</a:t>
            </a:r>
            <a:r>
              <a:rPr sz="2400" spc="21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</a:p>
          <a:p>
            <a:pPr marL="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specific</a:t>
            </a:r>
            <a:r>
              <a:rPr sz="2400" spc="33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industrial</a:t>
            </a:r>
            <a:r>
              <a:rPr sz="2400" spc="34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sector</a:t>
            </a:r>
            <a:r>
              <a:rPr sz="2400" spc="32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400" spc="33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400" spc="32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type</a:t>
            </a:r>
            <a:r>
              <a:rPr sz="2400" spc="32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400" spc="32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equipment</a:t>
            </a:r>
            <a:r>
              <a:rPr sz="2400" spc="34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being</a:t>
            </a:r>
            <a:r>
              <a:rPr sz="2400" spc="34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monitored.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However,</a:t>
            </a:r>
            <a:r>
              <a:rPr sz="2400" spc="4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in</a:t>
            </a:r>
            <a:r>
              <a:rPr sz="2400" spc="16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general,</a:t>
            </a:r>
            <a:r>
              <a:rPr sz="2400" spc="17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400" spc="16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primary</a:t>
            </a:r>
            <a:r>
              <a:rPr sz="2400" spc="17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end</a:t>
            </a:r>
            <a:r>
              <a:rPr sz="2400" spc="16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users</a:t>
            </a:r>
            <a:r>
              <a:rPr sz="2400" spc="16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400" spc="15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such</a:t>
            </a:r>
            <a:r>
              <a:rPr sz="2400" spc="16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</a:t>
            </a:r>
            <a:r>
              <a:rPr sz="2400" spc="16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system</a:t>
            </a:r>
            <a:r>
              <a:rPr sz="2400" spc="15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typically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include: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4276260"/>
            <a:ext cx="6785504" cy="1846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803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Industrial Plant Managers and Supervisors</a:t>
            </a:r>
          </a:p>
          <a:p>
            <a:pPr marL="0" marR="0">
              <a:lnSpc>
                <a:spcPts val="2719"/>
              </a:lnSpc>
              <a:spcBef>
                <a:spcPts val="16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803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Maintenance Engineers and Technicians</a:t>
            </a:r>
          </a:p>
          <a:p>
            <a:pPr marL="0" marR="0">
              <a:lnSpc>
                <a:spcPts val="2719"/>
              </a:lnSpc>
              <a:spcBef>
                <a:spcPts val="16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803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Asset Managers</a:t>
            </a:r>
          </a:p>
          <a:p>
            <a:pPr marL="0" marR="0">
              <a:lnSpc>
                <a:spcPts val="2719"/>
              </a:lnSpc>
              <a:spcBef>
                <a:spcPts val="16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803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Production Managers</a:t>
            </a:r>
          </a:p>
          <a:p>
            <a:pPr marL="0" marR="0">
              <a:lnSpc>
                <a:spcPts val="2719"/>
              </a:lnSpc>
              <a:spcBef>
                <a:spcPts val="11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803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Health and Safety Managers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91517" y="6484712"/>
            <a:ext cx="225660" cy="20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B"/>
                </a:solidFill>
                <a:latin typeface="AGODBA+TrebuchetMS"/>
                <a:cs typeface="AGODBA+TrebuchetMS"/>
              </a:rP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9208" y="1070840"/>
            <a:ext cx="9812227" cy="56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YOUR</a:t>
            </a:r>
            <a:r>
              <a:rPr sz="3600" b="1" spc="-89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3600" b="1" spc="-1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SOLUTION</a:t>
            </a:r>
            <a:r>
              <a:rPr sz="3600" b="1" spc="-356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AND</a:t>
            </a:r>
            <a:r>
              <a:rPr sz="3600" b="1" spc="-20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ITS </a:t>
            </a:r>
            <a:r>
              <a:rPr sz="3600" b="1" spc="-2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VALUE</a:t>
            </a:r>
            <a:r>
              <a:rPr sz="3600" b="1" spc="-380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3600" b="1" spc="-1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PROPOSITION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329" y="2019079"/>
            <a:ext cx="10714696" cy="62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000" spc="40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solution</a:t>
            </a:r>
            <a:r>
              <a:rPr sz="2000" spc="40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000" spc="38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Predictive</a:t>
            </a:r>
            <a:r>
              <a:rPr sz="2000" spc="40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Maintenance</a:t>
            </a:r>
            <a:r>
              <a:rPr sz="2000" spc="39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for</a:t>
            </a:r>
            <a:r>
              <a:rPr sz="2000" spc="38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Industrial</a:t>
            </a:r>
            <a:r>
              <a:rPr sz="2000" spc="39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Equipment</a:t>
            </a:r>
            <a:r>
              <a:rPr sz="2000" spc="39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using</a:t>
            </a:r>
            <a:r>
              <a:rPr sz="2000" spc="40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Sensor</a:t>
            </a:r>
            <a:r>
              <a:rPr sz="2000" spc="39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Fusion</a:t>
            </a:r>
            <a:r>
              <a:rPr sz="2000" spc="40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LSTM Networks offers several compelling value propositions: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3329" y="2929383"/>
            <a:ext cx="10716184" cy="1545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050" spc="3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Early</a:t>
            </a:r>
            <a:r>
              <a:rPr sz="2000" b="1" spc="457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Fault</a:t>
            </a:r>
            <a:r>
              <a:rPr sz="2000" b="1" spc="461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Detection:</a:t>
            </a:r>
            <a:r>
              <a:rPr sz="2000" b="1" spc="459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By</a:t>
            </a:r>
            <a:r>
              <a:rPr sz="2000" spc="46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leveraging</a:t>
            </a:r>
            <a:r>
              <a:rPr sz="2000" spc="46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sensor</a:t>
            </a:r>
            <a:r>
              <a:rPr sz="2000" spc="45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fusion</a:t>
            </a:r>
            <a:r>
              <a:rPr sz="2000" spc="45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techniques</a:t>
            </a:r>
            <a:r>
              <a:rPr sz="2000" spc="46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to</a:t>
            </a:r>
            <a:r>
              <a:rPr sz="2000" spc="45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integrate</a:t>
            </a:r>
            <a:r>
              <a:rPr sz="2000" spc="45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data</a:t>
            </a:r>
            <a:r>
              <a:rPr sz="2000" spc="45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from</a:t>
            </a:r>
          </a:p>
          <a:p>
            <a:pPr marL="342900" marR="0">
              <a:lnSpc>
                <a:spcPts val="2234"/>
              </a:lnSpc>
              <a:spcBef>
                <a:spcPts val="157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multiple</a:t>
            </a:r>
            <a:r>
              <a:rPr sz="2000" spc="18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sensors</a:t>
            </a:r>
            <a:r>
              <a:rPr sz="2000" spc="17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000" spc="17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LSTM</a:t>
            </a:r>
            <a:r>
              <a:rPr sz="2000" spc="18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networks</a:t>
            </a:r>
            <a:r>
              <a:rPr sz="2000" spc="17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to</a:t>
            </a:r>
            <a:r>
              <a:rPr sz="2000" spc="17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analyze</a:t>
            </a:r>
            <a:r>
              <a:rPr sz="2000" spc="18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time-series</a:t>
            </a:r>
            <a:r>
              <a:rPr sz="2000" spc="17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data,</a:t>
            </a:r>
            <a:r>
              <a:rPr sz="2000" spc="16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000" spc="17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solution</a:t>
            </a:r>
            <a:r>
              <a:rPr sz="2000" spc="18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can</a:t>
            </a:r>
            <a:r>
              <a:rPr sz="2000" spc="17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detect</a:t>
            </a:r>
          </a:p>
          <a:p>
            <a:pPr marL="34290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anomalies</a:t>
            </a:r>
            <a:r>
              <a:rPr sz="2000" spc="15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000" spc="14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patterns</a:t>
            </a:r>
            <a:r>
              <a:rPr sz="2000" spc="13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indicative</a:t>
            </a:r>
            <a:r>
              <a:rPr sz="2000" spc="16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000" spc="13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equipment</a:t>
            </a:r>
            <a:r>
              <a:rPr sz="2000" spc="14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faults</a:t>
            </a:r>
            <a:r>
              <a:rPr sz="2000" spc="14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well</a:t>
            </a:r>
            <a:r>
              <a:rPr sz="2000" spc="16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</a:t>
            </a:r>
            <a:r>
              <a:rPr sz="2000" spc="15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advance.</a:t>
            </a:r>
            <a:r>
              <a:rPr sz="2000" spc="14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This</a:t>
            </a:r>
            <a:r>
              <a:rPr sz="2000" spc="15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enables</a:t>
            </a:r>
            <a:r>
              <a:rPr sz="2000" spc="15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early</a:t>
            </a:r>
          </a:p>
          <a:p>
            <a:pPr marL="34290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intervention</a:t>
            </a:r>
            <a:r>
              <a:rPr sz="2000" spc="19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000" spc="18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proactive</a:t>
            </a:r>
            <a:r>
              <a:rPr sz="2000" spc="18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maintenance,</a:t>
            </a:r>
            <a:r>
              <a:rPr sz="2000" spc="18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minimizing</a:t>
            </a:r>
            <a:r>
              <a:rPr sz="2000" spc="20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000" spc="18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risk</a:t>
            </a:r>
            <a:r>
              <a:rPr sz="2000" spc="18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000" spc="18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unexpected</a:t>
            </a:r>
            <a:r>
              <a:rPr sz="2000" spc="18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downtime</a:t>
            </a:r>
            <a:r>
              <a:rPr sz="2000" spc="19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</a:p>
          <a:p>
            <a:pPr marL="34290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costly repairs.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3329" y="4758183"/>
            <a:ext cx="10715331" cy="935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050" spc="3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Optimized</a:t>
            </a:r>
            <a:r>
              <a:rPr sz="2000" b="1" spc="851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Maintenance</a:t>
            </a:r>
            <a:r>
              <a:rPr sz="2000" b="1" spc="867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Scheduling:</a:t>
            </a:r>
            <a:r>
              <a:rPr sz="2000" b="1" spc="881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000" spc="86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predictive</a:t>
            </a:r>
            <a:r>
              <a:rPr sz="2000" spc="86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maintenance</a:t>
            </a:r>
            <a:r>
              <a:rPr sz="2000" spc="86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system</a:t>
            </a:r>
            <a:r>
              <a:rPr sz="2000" spc="85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provides</a:t>
            </a:r>
          </a:p>
          <a:p>
            <a:pPr marL="342900" marR="0">
              <a:lnSpc>
                <a:spcPts val="2234"/>
              </a:lnSpc>
              <a:spcBef>
                <a:spcPts val="157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actionable</a:t>
            </a:r>
            <a:r>
              <a:rPr sz="2000" spc="2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insights</a:t>
            </a:r>
            <a:r>
              <a:rPr sz="2000" spc="1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into</a:t>
            </a:r>
            <a:r>
              <a:rPr sz="2000" spc="1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equipment health</a:t>
            </a:r>
            <a:r>
              <a:rPr sz="2000" spc="1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000" spc="1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performance, allowing</a:t>
            </a:r>
            <a:r>
              <a:rPr sz="2000" spc="3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maintenance</a:t>
            </a:r>
            <a:r>
              <a:rPr sz="2000" spc="1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teams to</a:t>
            </a:r>
          </a:p>
          <a:p>
            <a:pPr marL="34290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prioritize and schedule maintenance activities more effectively.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91517" y="6484712"/>
            <a:ext cx="225660" cy="20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B"/>
                </a:solidFill>
                <a:latin typeface="AGODBA+TrebuchetMS"/>
                <a:cs typeface="AGODBA+TrebuchetMS"/>
              </a:rP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1840" y="688412"/>
            <a:ext cx="7588092" cy="664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4"/>
              </a:lnSpc>
              <a:spcBef>
                <a:spcPts val="0"/>
              </a:spcBef>
              <a:spcAft>
                <a:spcPts val="0"/>
              </a:spcAft>
            </a:pPr>
            <a:r>
              <a:rPr sz="425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THE</a:t>
            </a:r>
            <a:r>
              <a:rPr sz="4250" b="1" spc="12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425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WOW</a:t>
            </a:r>
            <a:r>
              <a:rPr sz="4250" b="1" spc="76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4250" b="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IN YOUR</a:t>
            </a:r>
            <a:r>
              <a:rPr sz="4250" b="1" spc="-67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 </a:t>
            </a:r>
            <a:r>
              <a:rPr sz="4250" b="1" spc="-1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604" y="1531758"/>
            <a:ext cx="11374921" cy="931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000" spc="34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wow</a:t>
            </a:r>
            <a:r>
              <a:rPr sz="2000" spc="35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factor</a:t>
            </a:r>
            <a:r>
              <a:rPr sz="2000" spc="33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</a:t>
            </a:r>
            <a:r>
              <a:rPr sz="2000" spc="34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000" spc="33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solution</a:t>
            </a:r>
            <a:r>
              <a:rPr sz="2000" spc="35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000" spc="33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Predictive</a:t>
            </a:r>
            <a:r>
              <a:rPr sz="2000" spc="35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Maintenance</a:t>
            </a:r>
            <a:r>
              <a:rPr sz="2000" spc="34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for</a:t>
            </a:r>
            <a:r>
              <a:rPr sz="2000" spc="33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Industrial</a:t>
            </a:r>
            <a:r>
              <a:rPr sz="2000" spc="34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Equipment</a:t>
            </a:r>
            <a:r>
              <a:rPr sz="2000" spc="34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using</a:t>
            </a:r>
            <a:r>
              <a:rPr sz="2000" spc="34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Sensor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Fusion</a:t>
            </a:r>
            <a:r>
              <a:rPr sz="2000" spc="22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000" spc="20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LSTM</a:t>
            </a:r>
            <a:r>
              <a:rPr sz="2000" spc="21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Networks</a:t>
            </a:r>
            <a:r>
              <a:rPr sz="2000" spc="21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lies</a:t>
            </a:r>
            <a:r>
              <a:rPr sz="2000" spc="22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</a:t>
            </a:r>
            <a:r>
              <a:rPr sz="2000" spc="21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its</a:t>
            </a:r>
            <a:r>
              <a:rPr sz="2000" spc="21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ability</a:t>
            </a:r>
            <a:r>
              <a:rPr sz="2000" spc="22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to</a:t>
            </a:r>
            <a:r>
              <a:rPr sz="2000" spc="20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revolutionize</a:t>
            </a:r>
            <a:r>
              <a:rPr sz="2000" spc="22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how</a:t>
            </a:r>
            <a:r>
              <a:rPr sz="2000" spc="21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industrial</a:t>
            </a:r>
            <a:r>
              <a:rPr sz="2000" spc="22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organizations</a:t>
            </a:r>
            <a:r>
              <a:rPr sz="2000" spc="21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manage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 maintain their critical assets. Here's what makes this solution truly remarkable: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9604" y="2746862"/>
            <a:ext cx="11375173" cy="935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050" spc="-88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Proactive</a:t>
            </a:r>
            <a:r>
              <a:rPr sz="2000" b="1" spc="25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Approach:</a:t>
            </a:r>
            <a:r>
              <a:rPr sz="2000" b="1" spc="44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Instead</a:t>
            </a:r>
            <a:r>
              <a:rPr sz="2000" spc="1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000" spc="1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waiting</a:t>
            </a:r>
            <a:r>
              <a:rPr sz="2000" spc="4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for</a:t>
            </a:r>
            <a:r>
              <a:rPr sz="2000" spc="1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equipment</a:t>
            </a:r>
            <a:r>
              <a:rPr sz="2000" spc="2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failures</a:t>
            </a:r>
            <a:r>
              <a:rPr sz="2000" spc="3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to</a:t>
            </a:r>
            <a:r>
              <a:rPr sz="2000" spc="2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occur</a:t>
            </a:r>
            <a:r>
              <a:rPr sz="2000" spc="2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000" spc="2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reacting</a:t>
            </a:r>
            <a:r>
              <a:rPr sz="2000" spc="2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to</a:t>
            </a:r>
            <a:r>
              <a:rPr sz="2000" spc="2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them,</a:t>
            </a:r>
            <a:r>
              <a:rPr sz="2000" spc="1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</a:p>
          <a:p>
            <a:pPr marL="285750" marR="0">
              <a:lnSpc>
                <a:spcPts val="2234"/>
              </a:lnSpc>
              <a:spcBef>
                <a:spcPts val="157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solution</a:t>
            </a:r>
            <a:r>
              <a:rPr sz="2000" spc="37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takes</a:t>
            </a:r>
            <a:r>
              <a:rPr sz="2000" spc="36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</a:t>
            </a:r>
            <a:r>
              <a:rPr sz="2000" spc="36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proactive</a:t>
            </a:r>
            <a:r>
              <a:rPr sz="2000" spc="36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approach</a:t>
            </a:r>
            <a:r>
              <a:rPr sz="2000" spc="36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by</a:t>
            </a:r>
            <a:r>
              <a:rPr sz="2000" spc="36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predicting</a:t>
            </a:r>
            <a:r>
              <a:rPr sz="2000" spc="37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failures</a:t>
            </a:r>
            <a:r>
              <a:rPr sz="2000" spc="37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before</a:t>
            </a:r>
            <a:r>
              <a:rPr sz="2000" spc="36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they</a:t>
            </a:r>
            <a:r>
              <a:rPr sz="2000" spc="36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happen.</a:t>
            </a:r>
            <a:r>
              <a:rPr sz="2000" spc="36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This</a:t>
            </a:r>
            <a:r>
              <a:rPr sz="2000" spc="37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proactive</a:t>
            </a:r>
          </a:p>
          <a:p>
            <a:pPr marL="28575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stance fundamentally changes the maintenance paradigm, saving time, money, and resources.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9604" y="3966062"/>
            <a:ext cx="11375009" cy="1240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050" spc="-88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Advanced</a:t>
            </a:r>
            <a:r>
              <a:rPr sz="2000" b="1" spc="250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Technology</a:t>
            </a:r>
            <a:r>
              <a:rPr sz="2000" b="1" spc="109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Fusion:</a:t>
            </a:r>
            <a:r>
              <a:rPr sz="2000" b="1" spc="243" dirty="0">
                <a:solidFill>
                  <a:srgbClr val="0D0D0D"/>
                </a:solidFill>
                <a:latin typeface="EMCSGB+Arial-BoldMT"/>
                <a:cs typeface="EMCSGB+Arial-Bold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000" spc="23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solution</a:t>
            </a:r>
            <a:r>
              <a:rPr sz="2000" spc="23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combines</a:t>
            </a:r>
            <a:r>
              <a:rPr sz="2000" spc="23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000" spc="22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power</a:t>
            </a:r>
            <a:r>
              <a:rPr sz="2000" spc="23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000" spc="22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sensor</a:t>
            </a:r>
            <a:r>
              <a:rPr sz="2000" spc="22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fusion</a:t>
            </a:r>
            <a:r>
              <a:rPr sz="2000" spc="23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000" spc="22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LSTM</a:t>
            </a:r>
          </a:p>
          <a:p>
            <a:pPr marL="285750" marR="0">
              <a:lnSpc>
                <a:spcPts val="2234"/>
              </a:lnSpc>
              <a:spcBef>
                <a:spcPts val="157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networks,</a:t>
            </a:r>
            <a:r>
              <a:rPr sz="2000" spc="5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two</a:t>
            </a:r>
            <a:r>
              <a:rPr sz="2000" spc="6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cutting-edge</a:t>
            </a:r>
            <a:r>
              <a:rPr sz="2000" spc="5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technologies,</a:t>
            </a:r>
            <a:r>
              <a:rPr sz="2000" spc="6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to</a:t>
            </a:r>
            <a:r>
              <a:rPr sz="2000" spc="5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analyze</a:t>
            </a:r>
            <a:r>
              <a:rPr sz="2000" spc="6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complex</a:t>
            </a:r>
            <a:r>
              <a:rPr sz="2000" spc="6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data</a:t>
            </a:r>
            <a:r>
              <a:rPr sz="2000" spc="5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streams</a:t>
            </a:r>
            <a:r>
              <a:rPr sz="2000" spc="5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from</a:t>
            </a:r>
            <a:r>
              <a:rPr sz="2000" spc="5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multiple</a:t>
            </a:r>
            <a:r>
              <a:rPr sz="2000" spc="7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sensors</a:t>
            </a:r>
          </a:p>
          <a:p>
            <a:pPr marL="28575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000" spc="81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predict</a:t>
            </a:r>
            <a:r>
              <a:rPr sz="2000" spc="80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equipment</a:t>
            </a:r>
            <a:r>
              <a:rPr sz="2000" spc="81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failures</a:t>
            </a:r>
            <a:r>
              <a:rPr sz="2000" spc="81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with</a:t>
            </a:r>
            <a:r>
              <a:rPr sz="2000" spc="81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unprecedented</a:t>
            </a:r>
            <a:r>
              <a:rPr sz="2000" spc="80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accuracy.</a:t>
            </a:r>
            <a:r>
              <a:rPr sz="2000" spc="65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This</a:t>
            </a:r>
            <a:r>
              <a:rPr sz="2000" spc="82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fusion</a:t>
            </a:r>
            <a:r>
              <a:rPr sz="2000" spc="81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000" spc="80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technologies</a:t>
            </a:r>
          </a:p>
          <a:p>
            <a:pPr marL="28575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NAQTER+ArialMT"/>
                <a:cs typeface="NAQTER+ArialMT"/>
              </a:rPr>
              <a:t>represents the forefront of predictive maintenance innovation.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15317" y="6484712"/>
            <a:ext cx="225660" cy="20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B"/>
                </a:solidFill>
                <a:latin typeface="AGODBA+TrebuchetMS"/>
                <a:cs typeface="AGODBA+TrebuchetMS"/>
              </a:rPr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3300" y="744167"/>
            <a:ext cx="3433464" cy="74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73"/>
              </a:lnSpc>
              <a:spcBef>
                <a:spcPts val="0"/>
              </a:spcBef>
              <a:spcAft>
                <a:spcPts val="0"/>
              </a:spcAft>
            </a:pPr>
            <a:r>
              <a:rPr sz="4800" b="1" spc="-11" dirty="0">
                <a:solidFill>
                  <a:srgbClr val="000000"/>
                </a:solidFill>
                <a:latin typeface="SFGSIH+TrebuchetMS-Bold"/>
                <a:cs typeface="SFGSIH+TrebuchetMS-Bold"/>
              </a:rPr>
              <a:t>MODELLING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036538"/>
            <a:ext cx="10558995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Modeling</a:t>
            </a:r>
            <a:r>
              <a:rPr sz="2400" spc="25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in</a:t>
            </a:r>
            <a:r>
              <a:rPr sz="2400" spc="234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400" spc="23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context</a:t>
            </a:r>
            <a:r>
              <a:rPr sz="2400" spc="23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of</a:t>
            </a:r>
            <a:r>
              <a:rPr sz="2400" spc="22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"Predictive</a:t>
            </a:r>
            <a:r>
              <a:rPr sz="2400" spc="24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Maintenance</a:t>
            </a:r>
            <a:r>
              <a:rPr sz="2400" spc="25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for</a:t>
            </a:r>
            <a:r>
              <a:rPr sz="2400" spc="22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Industrial</a:t>
            </a:r>
            <a:r>
              <a:rPr sz="2400" spc="24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Equipment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using Sensor Fusion and LSTM Networks" involves several key steps: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3130045"/>
            <a:ext cx="2826361" cy="383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803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Data 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3495805"/>
            <a:ext cx="3486304" cy="111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803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Data Preprocessing</a:t>
            </a:r>
          </a:p>
          <a:p>
            <a:pPr marL="0" marR="0">
              <a:lnSpc>
                <a:spcPts val="2719"/>
              </a:lnSpc>
              <a:spcBef>
                <a:spcPts val="16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803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Model Selection</a:t>
            </a:r>
          </a:p>
          <a:p>
            <a:pPr marL="0" marR="0">
              <a:lnSpc>
                <a:spcPts val="2719"/>
              </a:lnSpc>
              <a:spcBef>
                <a:spcPts val="160"/>
              </a:spcBef>
              <a:spcAft>
                <a:spcPts val="0"/>
              </a:spcAft>
            </a:pPr>
            <a:r>
              <a:rPr sz="2450" dirty="0">
                <a:solidFill>
                  <a:srgbClr val="0D0D0D"/>
                </a:solidFill>
                <a:latin typeface="BRNMGR+Wingdings-Regular"/>
                <a:cs typeface="BRNMGR+Wingdings-Regular"/>
              </a:rPr>
              <a:t>v</a:t>
            </a:r>
            <a:r>
              <a:rPr sz="2450" spc="803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EMCSGB+Arial-BoldMT"/>
                <a:cs typeface="EMCSGB+Arial-BoldMT"/>
              </a:rPr>
              <a:t>Model Development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4962618"/>
            <a:ext cx="10560870" cy="1110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Throughout</a:t>
            </a:r>
            <a:r>
              <a:rPr sz="2400" spc="661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  <a:r>
              <a:rPr sz="2400" spc="64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modeling</a:t>
            </a:r>
            <a:r>
              <a:rPr sz="2400" spc="669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process,</a:t>
            </a:r>
            <a:r>
              <a:rPr sz="2400" spc="65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it's</a:t>
            </a:r>
            <a:r>
              <a:rPr sz="2400" spc="65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essential</a:t>
            </a:r>
            <a:r>
              <a:rPr sz="2400" spc="66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to</a:t>
            </a:r>
            <a:r>
              <a:rPr sz="2400" spc="64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iterate</a:t>
            </a:r>
            <a:r>
              <a:rPr sz="2400" spc="655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400" spc="653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refine</a:t>
            </a:r>
            <a:r>
              <a:rPr sz="2400" spc="657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the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model</a:t>
            </a:r>
            <a:r>
              <a:rPr sz="2400" spc="43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based</a:t>
            </a:r>
            <a:r>
              <a:rPr sz="2400" spc="43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on</a:t>
            </a:r>
            <a:r>
              <a:rPr sz="2400" spc="428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feedback</a:t>
            </a:r>
            <a:r>
              <a:rPr sz="2400" spc="43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from</a:t>
            </a:r>
            <a:r>
              <a:rPr sz="2400" spc="42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domain</a:t>
            </a:r>
            <a:r>
              <a:rPr sz="2400" spc="440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experts</a:t>
            </a:r>
            <a:r>
              <a:rPr sz="2400" spc="43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and</a:t>
            </a:r>
            <a:r>
              <a:rPr sz="2400" spc="432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ongoing</a:t>
            </a:r>
            <a:r>
              <a:rPr sz="2400" spc="446" dirty="0">
                <a:solidFill>
                  <a:srgbClr val="0D0D0D"/>
                </a:solidFill>
                <a:latin typeface="NAQTER+ArialMT"/>
                <a:cs typeface="NAQTER+ArialMT"/>
              </a:rPr>
              <a:t> </a:t>
            </a: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performance</a:t>
            </a:r>
          </a:p>
          <a:p>
            <a:pPr marL="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dirty="0">
                <a:solidFill>
                  <a:srgbClr val="0D0D0D"/>
                </a:solidFill>
                <a:latin typeface="NAQTER+ArialMT"/>
                <a:cs typeface="NAQTER+ArialMT"/>
              </a:rPr>
              <a:t>evaluations.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15317" y="6484712"/>
            <a:ext cx="298921" cy="20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25" dirty="0">
                <a:solidFill>
                  <a:srgbClr val="2D936B"/>
                </a:solidFill>
                <a:latin typeface="AGODBA+TrebuchetMS"/>
                <a:cs typeface="AGODBA+TrebuchetMS"/>
              </a:rPr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802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Calibri</vt:lpstr>
      <vt:lpstr>BRNMGR+Wingdings-Regular</vt:lpstr>
      <vt:lpstr>SGFDQQ+CenturySchoolbook-Bold</vt:lpstr>
      <vt:lpstr>SIEGSB+CenturySchoolbook</vt:lpstr>
      <vt:lpstr>SFGSIH+TrebuchetMS-Bold</vt:lpstr>
      <vt:lpstr>WUAQKS+SitkaHeading-Bold</vt:lpstr>
      <vt:lpstr>DREVNU+ArialRoundedMTBold</vt:lpstr>
      <vt:lpstr>AGODBA+TrebuchetMS</vt:lpstr>
      <vt:lpstr>PBIKHA+CourierNewPSMT</vt:lpstr>
      <vt:lpstr>Times New Roman</vt:lpstr>
      <vt:lpstr>NAQTER+ArialMT</vt:lpstr>
      <vt:lpstr>EMCSGB+Arial-BoldMT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kutti pillai</cp:lastModifiedBy>
  <cp:revision>2</cp:revision>
  <dcterms:modified xsi:type="dcterms:W3CDTF">2024-04-16T18:15:57Z</dcterms:modified>
</cp:coreProperties>
</file>