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323" r:id="rId8"/>
    <p:sldId id="282" r:id="rId9"/>
    <p:sldId id="325" r:id="rId10"/>
    <p:sldId id="314" r:id="rId11"/>
    <p:sldId id="315" r:id="rId12"/>
    <p:sldId id="317" r:id="rId13"/>
    <p:sldId id="319" r:id="rId14"/>
    <p:sldId id="321"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97780-09DC-46B0-B167-6402E72055E5}" v="5" dt="2024-04-01T16:03:18.651"/>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388" autoAdjust="0"/>
  </p:normalViewPr>
  <p:slideViewPr>
    <p:cSldViewPr snapToGrid="0" snapToObjects="1">
      <p:cViewPr varScale="1">
        <p:scale>
          <a:sx n="88" d="100"/>
          <a:sy n="88" d="100"/>
        </p:scale>
        <p:origin x="-558" y="-96"/>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tti pillai" userId="b6cb211c96099327" providerId="LiveId" clId="{5A297780-09DC-46B0-B167-6402E72055E5}"/>
    <pc:docChg chg="undo custSel delSld modSld">
      <pc:chgData name="kutti pillai" userId="b6cb211c96099327" providerId="LiveId" clId="{5A297780-09DC-46B0-B167-6402E72055E5}" dt="2024-04-01T17:10:37.033" v="109" actId="115"/>
      <pc:docMkLst>
        <pc:docMk/>
      </pc:docMkLst>
      <pc:sldChg chg="modSp mod">
        <pc:chgData name="kutti pillai" userId="b6cb211c96099327" providerId="LiveId" clId="{5A297780-09DC-46B0-B167-6402E72055E5}" dt="2024-04-01T17:10:37.033" v="109" actId="115"/>
        <pc:sldMkLst>
          <pc:docMk/>
          <pc:sldMk cId="2202437675" sldId="312"/>
        </pc:sldMkLst>
        <pc:spChg chg="mod">
          <ac:chgData name="kutti pillai" userId="b6cb211c96099327" providerId="LiveId" clId="{5A297780-09DC-46B0-B167-6402E72055E5}" dt="2024-04-01T17:10:37.033" v="109" actId="115"/>
          <ac:spMkLst>
            <pc:docMk/>
            <pc:sldMk cId="2202437675" sldId="312"/>
            <ac:spMk id="2" creationId="{4207FF65-A536-F639-8591-ED024C223308}"/>
          </ac:spMkLst>
        </pc:spChg>
      </pc:sldChg>
      <pc:sldChg chg="modSp mod">
        <pc:chgData name="kutti pillai" userId="b6cb211c96099327" providerId="LiveId" clId="{5A297780-09DC-46B0-B167-6402E72055E5}" dt="2024-04-01T16:08:38.229" v="84" actId="27636"/>
        <pc:sldMkLst>
          <pc:docMk/>
          <pc:sldMk cId="1131718056" sldId="314"/>
        </pc:sldMkLst>
        <pc:spChg chg="mod">
          <ac:chgData name="kutti pillai" userId="b6cb211c96099327" providerId="LiveId" clId="{5A297780-09DC-46B0-B167-6402E72055E5}" dt="2024-04-01T16:08:38.229" v="84" actId="27636"/>
          <ac:spMkLst>
            <pc:docMk/>
            <pc:sldMk cId="1131718056" sldId="314"/>
            <ac:spMk id="4" creationId="{BDDD6BDC-E008-6AB7-55A1-46ED9BCF054F}"/>
          </ac:spMkLst>
        </pc:spChg>
      </pc:sldChg>
      <pc:sldChg chg="modSp mod">
        <pc:chgData name="kutti pillai" userId="b6cb211c96099327" providerId="LiveId" clId="{5A297780-09DC-46B0-B167-6402E72055E5}" dt="2024-04-01T17:09:17.203" v="91" actId="255"/>
        <pc:sldMkLst>
          <pc:docMk/>
          <pc:sldMk cId="2468595790" sldId="315"/>
        </pc:sldMkLst>
        <pc:spChg chg="mod">
          <ac:chgData name="kutti pillai" userId="b6cb211c96099327" providerId="LiveId" clId="{5A297780-09DC-46B0-B167-6402E72055E5}" dt="2024-04-01T17:09:17.203" v="91" actId="255"/>
          <ac:spMkLst>
            <pc:docMk/>
            <pc:sldMk cId="2468595790" sldId="315"/>
            <ac:spMk id="8" creationId="{A66AD93D-8E5D-B3FC-C72D-2004D55EB2A1}"/>
          </ac:spMkLst>
        </pc:spChg>
      </pc:sldChg>
      <pc:sldChg chg="del">
        <pc:chgData name="kutti pillai" userId="b6cb211c96099327" providerId="LiveId" clId="{5A297780-09DC-46B0-B167-6402E72055E5}" dt="2024-04-01T17:08:33.909" v="88" actId="47"/>
        <pc:sldMkLst>
          <pc:docMk/>
          <pc:sldMk cId="4072101725" sldId="318"/>
        </pc:sldMkLst>
      </pc:sldChg>
      <pc:sldChg chg="modSp mod">
        <pc:chgData name="kutti pillai" userId="b6cb211c96099327" providerId="LiveId" clId="{5A297780-09DC-46B0-B167-6402E72055E5}" dt="2024-04-01T16:03:02.210" v="46" actId="20577"/>
        <pc:sldMkLst>
          <pc:docMk/>
          <pc:sldMk cId="3969996159" sldId="319"/>
        </pc:sldMkLst>
        <pc:spChg chg="mod">
          <ac:chgData name="kutti pillai" userId="b6cb211c96099327" providerId="LiveId" clId="{5A297780-09DC-46B0-B167-6402E72055E5}" dt="2024-04-01T16:03:02.210" v="46" actId="20577"/>
          <ac:spMkLst>
            <pc:docMk/>
            <pc:sldMk cId="3969996159" sldId="319"/>
            <ac:spMk id="10" creationId="{9DAB4BEF-82B0-BE24-2B1A-7DA9FCFCCC07}"/>
          </ac:spMkLst>
        </pc:spChg>
      </pc:sldChg>
      <pc:sldChg chg="modSp mod">
        <pc:chgData name="kutti pillai" userId="b6cb211c96099327" providerId="LiveId" clId="{5A297780-09DC-46B0-B167-6402E72055E5}" dt="2024-04-01T16:03:34.280" v="52" actId="20577"/>
        <pc:sldMkLst>
          <pc:docMk/>
          <pc:sldMk cId="2498021601" sldId="321"/>
        </pc:sldMkLst>
        <pc:spChg chg="mod">
          <ac:chgData name="kutti pillai" userId="b6cb211c96099327" providerId="LiveId" clId="{5A297780-09DC-46B0-B167-6402E72055E5}" dt="2024-04-01T16:03:34.280" v="52" actId="20577"/>
          <ac:spMkLst>
            <pc:docMk/>
            <pc:sldMk cId="2498021601" sldId="321"/>
            <ac:spMk id="11" creationId="{4B075163-1B34-0EBD-87C8-17D7DA74EE44}"/>
          </ac:spMkLst>
        </pc:spChg>
      </pc:sldChg>
      <pc:sldChg chg="modSp mod">
        <pc:chgData name="kutti pillai" userId="b6cb211c96099327" providerId="LiveId" clId="{5A297780-09DC-46B0-B167-6402E72055E5}" dt="2024-04-01T15:52:41.596" v="2" actId="1076"/>
        <pc:sldMkLst>
          <pc:docMk/>
          <pc:sldMk cId="2207564895" sldId="323"/>
        </pc:sldMkLst>
        <pc:spChg chg="mod">
          <ac:chgData name="kutti pillai" userId="b6cb211c96099327" providerId="LiveId" clId="{5A297780-09DC-46B0-B167-6402E72055E5}" dt="2024-04-01T15:52:41.596" v="2" actId="1076"/>
          <ac:spMkLst>
            <pc:docMk/>
            <pc:sldMk cId="2207564895" sldId="323"/>
            <ac:spMk id="3" creationId="{294F9537-1159-D499-D2F4-0DAC42F3573B}"/>
          </ac:spMkLst>
        </pc:spChg>
      </pc:sldChg>
      <pc:sldChg chg="del">
        <pc:chgData name="kutti pillai" userId="b6cb211c96099327" providerId="LiveId" clId="{5A297780-09DC-46B0-B167-6402E72055E5}" dt="2024-04-01T15:52:48.119" v="3" actId="47"/>
        <pc:sldMkLst>
          <pc:docMk/>
          <pc:sldMk cId="519286787" sldId="324"/>
        </pc:sldMkLst>
      </pc:sldChg>
      <pc:sldChg chg="modSp mod">
        <pc:chgData name="kutti pillai" userId="b6cb211c96099327" providerId="LiveId" clId="{5A297780-09DC-46B0-B167-6402E72055E5}" dt="2024-04-01T15:53:41.038" v="9" actId="255"/>
        <pc:sldMkLst>
          <pc:docMk/>
          <pc:sldMk cId="3066168086" sldId="325"/>
        </pc:sldMkLst>
        <pc:spChg chg="mod">
          <ac:chgData name="kutti pillai" userId="b6cb211c96099327" providerId="LiveId" clId="{5A297780-09DC-46B0-B167-6402E72055E5}" dt="2024-04-01T15:53:41.038" v="9" actId="255"/>
          <ac:spMkLst>
            <pc:docMk/>
            <pc:sldMk cId="3066168086" sldId="325"/>
            <ac:spMk id="3" creationId="{75111C33-898C-4414-4665-5136EB6FC126}"/>
          </ac:spMkLst>
        </pc:spChg>
      </pc:sldChg>
      <pc:sldChg chg="del">
        <pc:chgData name="kutti pillai" userId="b6cb211c96099327" providerId="LiveId" clId="{5A297780-09DC-46B0-B167-6402E72055E5}" dt="2024-04-01T15:53:05.608" v="4" actId="47"/>
        <pc:sldMkLst>
          <pc:docMk/>
          <pc:sldMk cId="3480752589"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1036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7FF65-A536-F639-8591-ED024C223308}"/>
              </a:ext>
            </a:extLst>
          </p:cNvPr>
          <p:cNvSpPr>
            <a:spLocks noGrp="1"/>
          </p:cNvSpPr>
          <p:nvPr>
            <p:ph type="ctrTitle"/>
          </p:nvPr>
        </p:nvSpPr>
        <p:spPr>
          <a:xfrm>
            <a:off x="2899790" y="810227"/>
            <a:ext cx="6392421" cy="3831221"/>
          </a:xfrm>
        </p:spPr>
        <p:txBody>
          <a:bodyPr anchor="ctr"/>
          <a:lstStyle/>
          <a:p>
            <a:r>
              <a:rPr lang="en-US" dirty="0" err="1"/>
              <a:t>k.m.kuttipillai</a:t>
            </a:r>
            <a:r>
              <a:rPr lang="en-US" dirty="0"/>
              <a:t/>
            </a:r>
            <a:br>
              <a:rPr lang="en-US" dirty="0"/>
            </a:br>
            <a:r>
              <a:rPr lang="en-US" sz="1800" dirty="0"/>
              <a:t>(211521205071)</a:t>
            </a:r>
            <a:r>
              <a:rPr lang="en-US" dirty="0"/>
              <a:t/>
            </a:r>
            <a:br>
              <a:rPr lang="en-US" dirty="0"/>
            </a:br>
            <a:r>
              <a:rPr lang="en-US" b="0" dirty="0">
                <a:solidFill>
                  <a:schemeClr val="tx2"/>
                </a:solidFill>
                <a:latin typeface="+mn-lt"/>
              </a:rPr>
              <a:t>final project</a:t>
            </a:r>
            <a:r>
              <a:rPr lang="en-US" dirty="0"/>
              <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46589" y="127264"/>
            <a:ext cx="9879437" cy="659870"/>
          </a:xfrm>
        </p:spPr>
        <p:txBody>
          <a:bodyPr/>
          <a:lstStyle/>
          <a:p>
            <a:r>
              <a:rPr lang="en-IN" spc="-10" dirty="0"/>
              <a:t>MODELLING</a:t>
            </a:r>
            <a:endParaRPr lang="en-US" dirty="0"/>
          </a:p>
        </p:txBody>
      </p:sp>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10" name="TextBox 9">
            <a:extLst>
              <a:ext uri="{FF2B5EF4-FFF2-40B4-BE49-F238E27FC236}">
                <a16:creationId xmlns:a16="http://schemas.microsoft.com/office/drawing/2014/main" xmlns="" id="{9DAB4BEF-82B0-BE24-2B1A-7DA9FCFCCC07}"/>
              </a:ext>
            </a:extLst>
          </p:cNvPr>
          <p:cNvSpPr txBox="1"/>
          <p:nvPr/>
        </p:nvSpPr>
        <p:spPr>
          <a:xfrm>
            <a:off x="381000" y="1164432"/>
            <a:ext cx="11429999" cy="5262979"/>
          </a:xfrm>
          <a:prstGeom prst="rect">
            <a:avLst/>
          </a:prstGeom>
          <a:noFill/>
        </p:spPr>
        <p:txBody>
          <a:bodyPr wrap="square" rtlCol="0">
            <a:spAutoFit/>
          </a:bodyPr>
          <a:lstStyle/>
          <a:p>
            <a:pPr algn="l"/>
            <a:r>
              <a:rPr lang="en-US" sz="2800" b="0" i="0" dirty="0">
                <a:solidFill>
                  <a:schemeClr val="tx1">
                    <a:lumMod val="95000"/>
                    <a:lumOff val="5000"/>
                  </a:schemeClr>
                </a:solidFill>
                <a:effectLst/>
                <a:latin typeface="Söhne"/>
              </a:rPr>
              <a:t>Modeling in the context of "Predictive Maintenance for Industrial Equipment using Sensor Fusion and LSTM Networks" involves several key steps:</a:t>
            </a:r>
          </a:p>
          <a:p>
            <a:pPr algn="l"/>
            <a:endParaRPr lang="en-US" sz="2800" b="0" i="0" dirty="0">
              <a:solidFill>
                <a:schemeClr val="tx1">
                  <a:lumMod val="95000"/>
                  <a:lumOff val="5000"/>
                </a:schemeClr>
              </a:solidFill>
              <a:effectLst/>
              <a:latin typeface="Söhne"/>
            </a:endParaRPr>
          </a:p>
          <a:p>
            <a:pPr marL="457200" indent="-457200" algn="l">
              <a:buFont typeface="Wingdings" panose="05000000000000000000" pitchFamily="2" charset="2"/>
              <a:buChar char="v"/>
            </a:pPr>
            <a:r>
              <a:rPr lang="en-US" sz="2800" b="1" i="0" dirty="0">
                <a:solidFill>
                  <a:schemeClr val="tx1">
                    <a:lumMod val="95000"/>
                    <a:lumOff val="5000"/>
                  </a:schemeClr>
                </a:solidFill>
                <a:effectLst/>
                <a:latin typeface="Söhne"/>
              </a:rPr>
              <a:t>Data Collection</a:t>
            </a:r>
          </a:p>
          <a:p>
            <a:pPr marL="457200" indent="-457200" algn="l">
              <a:buFont typeface="Wingdings" panose="05000000000000000000" pitchFamily="2" charset="2"/>
              <a:buChar char="v"/>
            </a:pPr>
            <a:r>
              <a:rPr lang="en-US" sz="2800" b="1" i="0" dirty="0">
                <a:solidFill>
                  <a:schemeClr val="tx1">
                    <a:lumMod val="95000"/>
                    <a:lumOff val="5000"/>
                  </a:schemeClr>
                </a:solidFill>
                <a:effectLst/>
                <a:latin typeface="Söhne"/>
              </a:rPr>
              <a:t>Data Preprocessing</a:t>
            </a:r>
            <a:endParaRPr lang="en-US" sz="2800" b="1" dirty="0">
              <a:solidFill>
                <a:schemeClr val="tx1">
                  <a:lumMod val="95000"/>
                  <a:lumOff val="5000"/>
                </a:schemeClr>
              </a:solidFill>
              <a:latin typeface="Söhne"/>
            </a:endParaRPr>
          </a:p>
          <a:p>
            <a:pPr marL="457200" indent="-457200" algn="l">
              <a:buFont typeface="Wingdings" panose="05000000000000000000" pitchFamily="2" charset="2"/>
              <a:buChar char="v"/>
            </a:pPr>
            <a:r>
              <a:rPr lang="en-US" sz="2800" b="1" i="0" dirty="0">
                <a:solidFill>
                  <a:schemeClr val="tx1">
                    <a:lumMod val="95000"/>
                    <a:lumOff val="5000"/>
                  </a:schemeClr>
                </a:solidFill>
                <a:effectLst/>
                <a:latin typeface="Söhne"/>
              </a:rPr>
              <a:t>Model Selection</a:t>
            </a:r>
          </a:p>
          <a:p>
            <a:pPr marL="457200" indent="-457200" algn="l">
              <a:buFont typeface="Wingdings" panose="05000000000000000000" pitchFamily="2" charset="2"/>
              <a:buChar char="v"/>
            </a:pPr>
            <a:r>
              <a:rPr lang="en-US" sz="2800" b="1" i="0" dirty="0">
                <a:solidFill>
                  <a:schemeClr val="tx1">
                    <a:lumMod val="95000"/>
                    <a:lumOff val="5000"/>
                  </a:schemeClr>
                </a:solidFill>
                <a:effectLst/>
                <a:latin typeface="Söhne"/>
              </a:rPr>
              <a:t>Model Development</a:t>
            </a:r>
            <a:endParaRPr lang="en-US" sz="2800" b="1" dirty="0">
              <a:solidFill>
                <a:schemeClr val="tx1">
                  <a:lumMod val="95000"/>
                  <a:lumOff val="5000"/>
                </a:schemeClr>
              </a:solidFill>
              <a:latin typeface="Söhne"/>
            </a:endParaRPr>
          </a:p>
          <a:p>
            <a:pPr algn="l"/>
            <a:endParaRPr lang="en-US" sz="2800" b="0" i="0" dirty="0">
              <a:solidFill>
                <a:schemeClr val="tx1">
                  <a:lumMod val="95000"/>
                  <a:lumOff val="5000"/>
                </a:schemeClr>
              </a:solidFill>
              <a:effectLst/>
              <a:latin typeface="Söhne"/>
            </a:endParaRPr>
          </a:p>
          <a:p>
            <a:pPr algn="l"/>
            <a:r>
              <a:rPr lang="en-US" sz="2800" b="0" i="0" dirty="0">
                <a:solidFill>
                  <a:schemeClr val="tx1">
                    <a:lumMod val="95000"/>
                    <a:lumOff val="5000"/>
                  </a:schemeClr>
                </a:solidFill>
                <a:effectLst/>
                <a:latin typeface="Söhne"/>
              </a:rPr>
              <a:t>Throughout the modeling process, it's essential to iterate and refine the model based on feedback from domain experts and ongoing performance evaluations. </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8D62608-F5E4-7EC0-5EF0-4F988DDDEC5B}"/>
              </a:ext>
            </a:extLst>
          </p:cNvPr>
          <p:cNvSpPr>
            <a:spLocks noGrp="1"/>
          </p:cNvSpPr>
          <p:nvPr>
            <p:ph type="title"/>
          </p:nvPr>
        </p:nvSpPr>
        <p:spPr>
          <a:xfrm>
            <a:off x="765973" y="128777"/>
            <a:ext cx="9875463" cy="1128332"/>
          </a:xfrm>
        </p:spPr>
        <p:txBody>
          <a:bodyPr/>
          <a:lstStyle/>
          <a:p>
            <a:r>
              <a:rPr lang="en-IN" spc="-60" dirty="0"/>
              <a:t>RESULTS</a:t>
            </a:r>
            <a:endParaRPr lang="en-US" dirty="0"/>
          </a:p>
        </p:txBody>
      </p:sp>
      <p:sp>
        <p:nvSpPr>
          <p:cNvPr id="2" name="Slide Number Placeholder 1">
            <a:extLst>
              <a:ext uri="{FF2B5EF4-FFF2-40B4-BE49-F238E27FC236}">
                <a16:creationId xmlns:a16="http://schemas.microsoft.com/office/drawing/2014/main" xmlns=""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11" name="Rectangle 3">
            <a:extLst>
              <a:ext uri="{FF2B5EF4-FFF2-40B4-BE49-F238E27FC236}">
                <a16:creationId xmlns:a16="http://schemas.microsoft.com/office/drawing/2014/main" xmlns="" id="{4B075163-1B34-0EBD-87C8-17D7DA74EE44}"/>
              </a:ext>
            </a:extLst>
          </p:cNvPr>
          <p:cNvSpPr>
            <a:spLocks noChangeArrowheads="1"/>
          </p:cNvSpPr>
          <p:nvPr/>
        </p:nvSpPr>
        <p:spPr bwMode="auto">
          <a:xfrm>
            <a:off x="1023067" y="1417054"/>
            <a:ext cx="10690813" cy="372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results of implementing Predictive Maintenance for Industrial Equipment using Sensor Fusion and LSTM Networks are typically evaluated based on several key performance metrics and outcomes:</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Prediction Accuracy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False Alarm Rate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Precision and Recall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Mean Time Between Failures (MTBF)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Arial" panose="020B0604020202020204" pitchFamily="34" charset="0"/>
              </a:rPr>
              <a:t>Maintenance Cost Reduction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xmlns="" id="{0BACFA37-B879-20AE-8447-34F5C2264B2A}"/>
              </a:ext>
            </a:extLst>
          </p:cNvPr>
          <p:cNvSpPr>
            <a:spLocks noChangeArrowheads="1"/>
          </p:cNvSpPr>
          <p:nvPr/>
        </p:nvSpPr>
        <p:spPr bwMode="auto">
          <a:xfrm>
            <a:off x="272143" y="3184072"/>
            <a:ext cx="4381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02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xmlns="" id="{D4D22962-3C7F-E480-5C35-7F4860A098E1}"/>
              </a:ext>
            </a:extLst>
          </p:cNvPr>
          <p:cNvSpPr>
            <a:spLocks noGrp="1"/>
          </p:cNvSpPr>
          <p:nvPr>
            <p:ph idx="1"/>
          </p:nvPr>
        </p:nvSpPr>
        <p:spPr>
          <a:xfrm>
            <a:off x="538843" y="2588631"/>
            <a:ext cx="8752113" cy="4269369"/>
          </a:xfrm>
        </p:spPr>
        <p:txBody>
          <a:bodyPr>
            <a:normAutofit lnSpcReduction="10000"/>
          </a:bodyPr>
          <a:lstStyle/>
          <a:p>
            <a:r>
              <a:rPr lang="en-US" b="1" dirty="0">
                <a:solidFill>
                  <a:schemeClr val="accent6">
                    <a:lumMod val="60000"/>
                    <a:lumOff val="40000"/>
                  </a:schemeClr>
                </a:solidFill>
              </a:rPr>
              <a:t>Introduction</a:t>
            </a:r>
          </a:p>
          <a:p>
            <a:r>
              <a:rPr lang="en-IN" sz="2400" spc="-10" dirty="0"/>
              <a:t>PROBLEM</a:t>
            </a:r>
            <a:r>
              <a:rPr lang="en-IN" spc="-10" dirty="0"/>
              <a:t> </a:t>
            </a:r>
            <a:r>
              <a:rPr lang="en-IN" sz="2400" spc="-75" dirty="0"/>
              <a:t>STATEMENT</a:t>
            </a:r>
            <a:endParaRPr lang="en-IN" b="1" i="0" dirty="0">
              <a:solidFill>
                <a:schemeClr val="accent6">
                  <a:lumMod val="60000"/>
                  <a:lumOff val="40000"/>
                </a:schemeClr>
              </a:solidFill>
              <a:effectLst/>
              <a:latin typeface="Söhne"/>
            </a:endParaRPr>
          </a:p>
          <a:p>
            <a:r>
              <a:rPr lang="en-IN" sz="2400" spc="-10" dirty="0"/>
              <a:t>PROJECT</a:t>
            </a:r>
            <a:r>
              <a:rPr lang="en-IN" spc="-10" dirty="0"/>
              <a:t> </a:t>
            </a:r>
            <a:r>
              <a:rPr lang="en-IN" sz="2400" spc="-10" dirty="0"/>
              <a:t>OVERVIEW</a:t>
            </a:r>
          </a:p>
          <a:p>
            <a:r>
              <a:rPr lang="en-US" sz="2400" dirty="0"/>
              <a:t>WHO</a:t>
            </a:r>
            <a:r>
              <a:rPr lang="en-US" sz="2400" spc="-245" dirty="0"/>
              <a:t> </a:t>
            </a:r>
            <a:r>
              <a:rPr lang="en-US" sz="2400" dirty="0"/>
              <a:t>ARE</a:t>
            </a:r>
            <a:r>
              <a:rPr lang="en-US" sz="2400" spc="-70" dirty="0"/>
              <a:t> </a:t>
            </a:r>
            <a:r>
              <a:rPr lang="en-US" sz="2400" dirty="0"/>
              <a:t>THE</a:t>
            </a:r>
            <a:r>
              <a:rPr lang="en-US" sz="2400" spc="-55" dirty="0"/>
              <a:t> </a:t>
            </a:r>
            <a:r>
              <a:rPr lang="en-US" sz="2400" dirty="0"/>
              <a:t>END</a:t>
            </a:r>
            <a:r>
              <a:rPr lang="en-US" sz="2400" spc="-70" dirty="0"/>
              <a:t> </a:t>
            </a:r>
            <a:r>
              <a:rPr lang="en-US" sz="2400" spc="-10" dirty="0"/>
              <a:t>USERS?</a:t>
            </a:r>
          </a:p>
          <a:p>
            <a:r>
              <a:rPr lang="en-US" sz="2400" dirty="0"/>
              <a:t>YOUR</a:t>
            </a:r>
            <a:r>
              <a:rPr lang="en-US" sz="2400" spc="-95" dirty="0"/>
              <a:t> </a:t>
            </a:r>
            <a:r>
              <a:rPr lang="en-US" sz="2400" spc="-10" dirty="0"/>
              <a:t>SOLUTION</a:t>
            </a:r>
            <a:r>
              <a:rPr lang="en-US" sz="2400" spc="-345" dirty="0"/>
              <a:t> </a:t>
            </a:r>
            <a:r>
              <a:rPr lang="en-US" sz="2400" dirty="0"/>
              <a:t>AND</a:t>
            </a:r>
            <a:r>
              <a:rPr lang="en-US" sz="2400" spc="-20" dirty="0"/>
              <a:t> </a:t>
            </a:r>
            <a:r>
              <a:rPr lang="en-US" sz="2400" dirty="0"/>
              <a:t>ITS </a:t>
            </a:r>
            <a:r>
              <a:rPr lang="en-US" sz="2400" spc="-20" dirty="0"/>
              <a:t>VALUE</a:t>
            </a:r>
            <a:r>
              <a:rPr lang="en-US" sz="2400" spc="-120" dirty="0"/>
              <a:t> </a:t>
            </a:r>
            <a:r>
              <a:rPr lang="en-US" sz="2400" spc="-10" dirty="0"/>
              <a:t>PROPOSITION</a:t>
            </a:r>
          </a:p>
          <a:p>
            <a:r>
              <a:rPr lang="en-US" sz="2400" dirty="0"/>
              <a:t>THE</a:t>
            </a:r>
            <a:r>
              <a:rPr lang="en-US" sz="2400" spc="20" dirty="0"/>
              <a:t> </a:t>
            </a:r>
            <a:r>
              <a:rPr lang="en-US" sz="2400" dirty="0"/>
              <a:t>WOW</a:t>
            </a:r>
            <a:r>
              <a:rPr lang="en-US" sz="2400" spc="90" dirty="0"/>
              <a:t> </a:t>
            </a:r>
            <a:r>
              <a:rPr lang="en-US" sz="2400" dirty="0"/>
              <a:t>IN YOUR </a:t>
            </a:r>
            <a:r>
              <a:rPr lang="en-US" sz="2400" spc="-10" dirty="0"/>
              <a:t>SOLUTION</a:t>
            </a:r>
          </a:p>
          <a:p>
            <a:r>
              <a:rPr lang="en-IN" spc="-10" dirty="0"/>
              <a:t>MODELLING</a:t>
            </a:r>
            <a:endParaRPr lang="en-IN" sz="2400" spc="-10" dirty="0"/>
          </a:p>
          <a:p>
            <a:r>
              <a:rPr lang="en-IN" b="1" i="0" dirty="0">
                <a:solidFill>
                  <a:schemeClr val="accent6">
                    <a:lumMod val="60000"/>
                    <a:lumOff val="40000"/>
                  </a:schemeClr>
                </a:solidFill>
                <a:effectLst/>
                <a:latin typeface="Söhne"/>
              </a:rPr>
              <a:t>Results</a:t>
            </a:r>
          </a:p>
          <a:p>
            <a:endParaRPr lang="en-US" dirty="0">
              <a:solidFill>
                <a:schemeClr val="accent6">
                  <a:lumMod val="60000"/>
                  <a:lumOff val="40000"/>
                </a:schemeClr>
              </a:solidFill>
            </a:endParaRPr>
          </a:p>
        </p:txBody>
      </p:sp>
      <p:sp>
        <p:nvSpPr>
          <p:cNvPr id="4" name="Slide Number Placeholder 3">
            <a:extLst>
              <a:ext uri="{FF2B5EF4-FFF2-40B4-BE49-F238E27FC236}">
                <a16:creationId xmlns:a16="http://schemas.microsoft.com/office/drawing/2014/main" xmlns=""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TextBox 4">
            <a:extLst>
              <a:ext uri="{FF2B5EF4-FFF2-40B4-BE49-F238E27FC236}">
                <a16:creationId xmlns:a16="http://schemas.microsoft.com/office/drawing/2014/main" xmlns="" id="{1B4C8BAF-B1C1-21F5-2639-22B7A2E1239A}"/>
              </a:ext>
            </a:extLst>
          </p:cNvPr>
          <p:cNvSpPr txBox="1"/>
          <p:nvPr/>
        </p:nvSpPr>
        <p:spPr>
          <a:xfrm>
            <a:off x="914400" y="334105"/>
            <a:ext cx="10335986" cy="1200329"/>
          </a:xfrm>
          <a:prstGeom prst="rect">
            <a:avLst/>
          </a:prstGeom>
          <a:noFill/>
        </p:spPr>
        <p:txBody>
          <a:bodyPr wrap="square" rtlCol="0">
            <a:spAutoFit/>
          </a:bodyPr>
          <a:lstStyle/>
          <a:p>
            <a:r>
              <a:rPr lang="en-US" sz="3600" u="sng" dirty="0">
                <a:solidFill>
                  <a:schemeClr val="tx1">
                    <a:lumMod val="85000"/>
                    <a:lumOff val="15000"/>
                  </a:schemeClr>
                </a:solidFill>
              </a:rPr>
              <a:t>Predictive Maintenance for Industrial Equipment using Sensor Fusion and LSTM Networks</a:t>
            </a:r>
            <a:endParaRPr lang="en-IN" sz="3600" u="sng" dirty="0">
              <a:solidFill>
                <a:schemeClr val="tx1">
                  <a:lumMod val="85000"/>
                  <a:lumOff val="15000"/>
                </a:schemeClr>
              </a:solidFill>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EDA75-0988-2AC2-87F8-8DEC83A7B9CA}"/>
              </a:ext>
            </a:extLst>
          </p:cNvPr>
          <p:cNvSpPr>
            <a:spLocks noGrp="1"/>
          </p:cNvSpPr>
          <p:nvPr>
            <p:ph type="title"/>
          </p:nvPr>
        </p:nvSpPr>
        <p:spPr>
          <a:xfrm>
            <a:off x="5702441" y="1061623"/>
            <a:ext cx="5723586" cy="4739104"/>
          </a:xfrm>
        </p:spPr>
        <p:txBody>
          <a:bodyPr/>
          <a:lstStyle/>
          <a:p>
            <a:r>
              <a:rPr lang="en-US" dirty="0"/>
              <a:t> </a:t>
            </a:r>
            <a:r>
              <a:rPr lang="en-IN" sz="3600" spc="-10" dirty="0"/>
              <a:t>PROBLEM</a:t>
            </a:r>
            <a:r>
              <a:rPr lang="en-IN" sz="3600" dirty="0"/>
              <a:t>	</a:t>
            </a:r>
            <a:r>
              <a:rPr lang="en-IN" sz="3600" spc="-75" dirty="0"/>
              <a:t>STATEMENT</a:t>
            </a:r>
            <a:endParaRPr lang="en-US" dirty="0"/>
          </a:p>
        </p:txBody>
      </p:sp>
      <p:pic>
        <p:nvPicPr>
          <p:cNvPr id="7" name="Picture Placeholder 6" descr="A person standing in front of a whiteboard">
            <a:extLst>
              <a:ext uri="{FF2B5EF4-FFF2-40B4-BE49-F238E27FC236}">
                <a16:creationId xmlns:a16="http://schemas.microsoft.com/office/drawing/2014/main" xmlns=""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84AAB57-A578-83FE-F791-8B2463DAE3FB}"/>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TextBox 2">
            <a:extLst>
              <a:ext uri="{FF2B5EF4-FFF2-40B4-BE49-F238E27FC236}">
                <a16:creationId xmlns:a16="http://schemas.microsoft.com/office/drawing/2014/main" xmlns="" id="{294F9537-1159-D499-D2F4-0DAC42F3573B}"/>
              </a:ext>
            </a:extLst>
          </p:cNvPr>
          <p:cNvSpPr txBox="1"/>
          <p:nvPr/>
        </p:nvSpPr>
        <p:spPr>
          <a:xfrm>
            <a:off x="152400" y="1501927"/>
            <a:ext cx="11887200" cy="4801314"/>
          </a:xfrm>
          <a:prstGeom prst="rect">
            <a:avLst/>
          </a:prstGeom>
          <a:noFill/>
        </p:spPr>
        <p:txBody>
          <a:bodyPr wrap="square" rtlCol="0">
            <a:spAutoFit/>
          </a:bodyPr>
          <a:lstStyle/>
          <a:p>
            <a:pPr algn="l"/>
            <a:r>
              <a:rPr lang="en-US" sz="3200" b="0" i="0" dirty="0">
                <a:solidFill>
                  <a:schemeClr val="tx1">
                    <a:lumMod val="95000"/>
                    <a:lumOff val="5000"/>
                  </a:schemeClr>
                </a:solidFill>
                <a:effectLst/>
                <a:latin typeface="Söhne"/>
              </a:rPr>
              <a:t>In industrial settings, unplanned downtime due to equipment failure can result in significant financial losses, production delays, and safety hazards. Traditional maintenance strategies, such as reactive and preventive maintenance, often fall short in addressing these challenges efficiently. Hence, there is a pressing need to implement predictive maintenance (</a:t>
            </a:r>
            <a:r>
              <a:rPr lang="en-US" sz="3200" b="0" i="0" dirty="0" err="1">
                <a:solidFill>
                  <a:schemeClr val="tx1">
                    <a:lumMod val="95000"/>
                    <a:lumOff val="5000"/>
                  </a:schemeClr>
                </a:solidFill>
                <a:effectLst/>
                <a:latin typeface="Söhne"/>
              </a:rPr>
              <a:t>PdM</a:t>
            </a:r>
            <a:r>
              <a:rPr lang="en-US" sz="3200" b="0" i="0" dirty="0">
                <a:solidFill>
                  <a:schemeClr val="tx1">
                    <a:lumMod val="95000"/>
                    <a:lumOff val="5000"/>
                  </a:schemeClr>
                </a:solidFill>
                <a:effectLst/>
                <a:latin typeface="Söhne"/>
              </a:rPr>
              <a:t>) techniques that can anticipate equipment failures before they occur, thereby optimizing maintenance schedules, reducing downtime, and maximizing operational efficiency.</a:t>
            </a:r>
          </a:p>
          <a:p>
            <a:endParaRPr lang="en-IN" dirty="0"/>
          </a:p>
        </p:txBody>
      </p:sp>
      <p:sp>
        <p:nvSpPr>
          <p:cNvPr id="4" name="TextBox 3">
            <a:extLst>
              <a:ext uri="{FF2B5EF4-FFF2-40B4-BE49-F238E27FC236}">
                <a16:creationId xmlns:a16="http://schemas.microsoft.com/office/drawing/2014/main" xmlns="" id="{3167A35F-E387-0CD0-5299-74B9EFCA2350}"/>
              </a:ext>
            </a:extLst>
          </p:cNvPr>
          <p:cNvSpPr txBox="1"/>
          <p:nvPr/>
        </p:nvSpPr>
        <p:spPr>
          <a:xfrm>
            <a:off x="2729592" y="518300"/>
            <a:ext cx="8863693" cy="1754326"/>
          </a:xfrm>
          <a:prstGeom prst="rect">
            <a:avLst/>
          </a:prstGeom>
          <a:noFill/>
        </p:spPr>
        <p:txBody>
          <a:bodyPr wrap="square" rtlCol="0">
            <a:spAutoFit/>
          </a:bodyPr>
          <a:lstStyle/>
          <a:p>
            <a:r>
              <a:rPr lang="en-IN" sz="5400" b="1" dirty="0" smtClean="0">
                <a:solidFill>
                  <a:schemeClr val="tx2"/>
                </a:solidFill>
                <a:latin typeface="Söhne"/>
              </a:rPr>
              <a:t>Problem statement</a:t>
            </a:r>
            <a:endParaRPr lang="en-IN" sz="5400" b="1" dirty="0">
              <a:solidFill>
                <a:schemeClr val="tx2"/>
              </a:solidFill>
            </a:endParaRPr>
          </a:p>
          <a:p>
            <a:endParaRPr lang="en-IN" sz="5400" b="1" dirty="0">
              <a:solidFill>
                <a:schemeClr val="tx2"/>
              </a:solidFill>
            </a:endParaRPr>
          </a:p>
        </p:txBody>
      </p:sp>
    </p:spTree>
    <p:extLst>
      <p:ext uri="{BB962C8B-B14F-4D97-AF65-F5344CB8AC3E}">
        <p14:creationId xmlns:p14="http://schemas.microsoft.com/office/powerpoint/2010/main" val="220756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sz="3600" spc="-10" dirty="0"/>
              <a:t>PROJECT</a:t>
            </a:r>
            <a:r>
              <a:rPr lang="en-IN" sz="3600" dirty="0"/>
              <a:t>	</a:t>
            </a:r>
            <a:r>
              <a:rPr lang="en-IN" sz="3600" spc="-10" dirty="0"/>
              <a:t>OVERVIEW</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967142"/>
          </a:xfrm>
        </p:spPr>
        <p:txBody>
          <a:bodyPr/>
          <a:lstStyle/>
          <a:p>
            <a:pPr algn="l"/>
            <a:r>
              <a:rPr lang="en-IN" sz="4000" b="1" i="0" dirty="0">
                <a:solidFill>
                  <a:schemeClr val="tx1">
                    <a:lumMod val="95000"/>
                    <a:lumOff val="5000"/>
                  </a:schemeClr>
                </a:solidFill>
                <a:effectLst/>
                <a:latin typeface="Söhne"/>
              </a:rPr>
              <a:t>Objectives:</a:t>
            </a:r>
          </a:p>
          <a:p>
            <a:pPr algn="l">
              <a:buFont typeface="Wingdings" panose="05000000000000000000" pitchFamily="2" charset="2"/>
              <a:buChar char="Ø"/>
            </a:pPr>
            <a:r>
              <a:rPr lang="en-IN" sz="2000" b="1" i="0" dirty="0">
                <a:solidFill>
                  <a:schemeClr val="tx1">
                    <a:lumMod val="95000"/>
                    <a:lumOff val="5000"/>
                  </a:schemeClr>
                </a:solidFill>
                <a:effectLst/>
                <a:latin typeface="Söhne"/>
              </a:rPr>
              <a:t>Implement Sensor Fusion:</a:t>
            </a:r>
            <a:r>
              <a:rPr lang="en-IN" sz="2000" b="0" i="0" dirty="0">
                <a:solidFill>
                  <a:schemeClr val="tx1">
                    <a:lumMod val="95000"/>
                    <a:lumOff val="5000"/>
                  </a:schemeClr>
                </a:solidFill>
                <a:effectLst/>
                <a:latin typeface="Söhne"/>
              </a:rPr>
              <a:t> Integrate data from multiple sensors monitoring industrial equipment to create a comprehensive dataset for analysis.</a:t>
            </a:r>
          </a:p>
          <a:p>
            <a:pPr algn="l">
              <a:buFont typeface="Wingdings" panose="05000000000000000000" pitchFamily="2" charset="2"/>
              <a:buChar char="Ø"/>
            </a:pPr>
            <a:r>
              <a:rPr lang="en-IN" sz="2000" b="1" i="0" dirty="0">
                <a:solidFill>
                  <a:schemeClr val="tx1">
                    <a:lumMod val="95000"/>
                    <a:lumOff val="5000"/>
                  </a:schemeClr>
                </a:solidFill>
                <a:effectLst/>
                <a:latin typeface="Söhne"/>
              </a:rPr>
              <a:t>Develop LSTM-based Models:</a:t>
            </a:r>
            <a:r>
              <a:rPr lang="en-IN" sz="2000" b="0" i="0" dirty="0">
                <a:solidFill>
                  <a:schemeClr val="tx1">
                    <a:lumMod val="95000"/>
                    <a:lumOff val="5000"/>
                  </a:schemeClr>
                </a:solidFill>
                <a:effectLst/>
                <a:latin typeface="Söhne"/>
              </a:rPr>
              <a:t> Design and train LSTM networks to learn from historical sensor data and predict equipment failures.</a:t>
            </a:r>
          </a:p>
          <a:p>
            <a:pPr algn="l">
              <a:buFont typeface="Wingdings" panose="05000000000000000000" pitchFamily="2" charset="2"/>
              <a:buChar char="Ø"/>
            </a:pPr>
            <a:r>
              <a:rPr lang="en-IN" sz="2000" b="1" i="0" dirty="0">
                <a:solidFill>
                  <a:schemeClr val="tx1">
                    <a:lumMod val="95000"/>
                    <a:lumOff val="5000"/>
                  </a:schemeClr>
                </a:solidFill>
                <a:effectLst/>
                <a:latin typeface="Söhne"/>
              </a:rPr>
              <a:t>Real-time Monitoring:</a:t>
            </a:r>
            <a:r>
              <a:rPr lang="en-IN" sz="2000" b="0" i="0" dirty="0">
                <a:solidFill>
                  <a:schemeClr val="tx1">
                    <a:lumMod val="95000"/>
                    <a:lumOff val="5000"/>
                  </a:schemeClr>
                </a:solidFill>
                <a:effectLst/>
                <a:latin typeface="Söhne"/>
              </a:rPr>
              <a:t> Implement a real-time monitoring system to </a:t>
            </a:r>
            <a:r>
              <a:rPr lang="en-IN" sz="2000" b="0" i="0" dirty="0" err="1">
                <a:solidFill>
                  <a:schemeClr val="tx1">
                    <a:lumMod val="95000"/>
                    <a:lumOff val="5000"/>
                  </a:schemeClr>
                </a:solidFill>
                <a:effectLst/>
                <a:latin typeface="Söhne"/>
              </a:rPr>
              <a:t>analyze</a:t>
            </a:r>
            <a:r>
              <a:rPr lang="en-IN" sz="2000" b="0" i="0" dirty="0">
                <a:solidFill>
                  <a:schemeClr val="tx1">
                    <a:lumMod val="95000"/>
                    <a:lumOff val="5000"/>
                  </a:schemeClr>
                </a:solidFill>
                <a:effectLst/>
                <a:latin typeface="Söhne"/>
              </a:rPr>
              <a:t> sensor data streams, detect anomalies, and trigger maintenance alerts.</a:t>
            </a:r>
          </a:p>
          <a:p>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2710543" y="751114"/>
            <a:ext cx="8715482" cy="5486400"/>
          </a:xfrm>
        </p:spPr>
        <p:txBody>
          <a:bodyPr>
            <a:normAutofit/>
          </a:bodyPr>
          <a:lstStyle/>
          <a:p>
            <a:pPr algn="l"/>
            <a:r>
              <a:rPr lang="en-US" sz="3600" b="1" i="0" dirty="0">
                <a:solidFill>
                  <a:schemeClr val="tx1">
                    <a:lumMod val="95000"/>
                    <a:lumOff val="5000"/>
                  </a:schemeClr>
                </a:solidFill>
                <a:effectLst/>
                <a:latin typeface="Söhne"/>
              </a:rPr>
              <a:t>Methodology:</a:t>
            </a:r>
          </a:p>
          <a:p>
            <a:pPr algn="l">
              <a:buFont typeface="Wingdings" panose="05000000000000000000" pitchFamily="2" charset="2"/>
              <a:buChar char="Ø"/>
            </a:pPr>
            <a:r>
              <a:rPr lang="en-US" sz="2400" b="1" i="0" dirty="0">
                <a:solidFill>
                  <a:schemeClr val="tx1">
                    <a:lumMod val="95000"/>
                    <a:lumOff val="5000"/>
                  </a:schemeClr>
                </a:solidFill>
                <a:effectLst/>
                <a:latin typeface="Söhne"/>
              </a:rPr>
              <a:t>Data Collection:</a:t>
            </a:r>
            <a:r>
              <a:rPr lang="en-US" sz="2400" b="0" i="0" dirty="0">
                <a:solidFill>
                  <a:schemeClr val="tx1">
                    <a:lumMod val="95000"/>
                    <a:lumOff val="5000"/>
                  </a:schemeClr>
                </a:solidFill>
                <a:effectLst/>
                <a:latin typeface="Söhne"/>
              </a:rPr>
              <a:t> Gather historical sensor data from industrial equipment, including parameters such as temperature, pressure, vibration, and electrical currents.</a:t>
            </a:r>
          </a:p>
          <a:p>
            <a:pPr algn="l">
              <a:buFont typeface="Wingdings" panose="05000000000000000000" pitchFamily="2" charset="2"/>
              <a:buChar char="Ø"/>
            </a:pPr>
            <a:r>
              <a:rPr lang="en-US" sz="2400" b="1" i="0" dirty="0">
                <a:solidFill>
                  <a:schemeClr val="tx1">
                    <a:lumMod val="95000"/>
                    <a:lumOff val="5000"/>
                  </a:schemeClr>
                </a:solidFill>
                <a:effectLst/>
                <a:latin typeface="Söhne"/>
              </a:rPr>
              <a:t>Model Development:</a:t>
            </a:r>
            <a:r>
              <a:rPr lang="en-US" sz="2400" b="0" i="0" dirty="0">
                <a:solidFill>
                  <a:schemeClr val="tx1">
                    <a:lumMod val="95000"/>
                    <a:lumOff val="5000"/>
                  </a:schemeClr>
                </a:solidFill>
                <a:effectLst/>
                <a:latin typeface="Söhne"/>
              </a:rPr>
              <a:t> Design and train LSTM networks to learn temporal patterns and dependencies from the integrated sensor data, using techniques such as sequence modeling and feature engineering.</a:t>
            </a:r>
          </a:p>
          <a:p>
            <a:pPr algn="l">
              <a:buFont typeface="Wingdings" panose="05000000000000000000" pitchFamily="2" charset="2"/>
              <a:buChar char="Ø"/>
            </a:pPr>
            <a:r>
              <a:rPr lang="en-US" sz="2400" b="1" i="0" dirty="0">
                <a:solidFill>
                  <a:schemeClr val="tx1">
                    <a:lumMod val="95000"/>
                    <a:lumOff val="5000"/>
                  </a:schemeClr>
                </a:solidFill>
                <a:effectLst/>
                <a:latin typeface="Söhne"/>
              </a:rPr>
              <a:t>Real-time Monitoring System:</a:t>
            </a:r>
            <a:r>
              <a:rPr lang="en-US" sz="2400" b="0" i="0" dirty="0">
                <a:solidFill>
                  <a:schemeClr val="tx1">
                    <a:lumMod val="95000"/>
                    <a:lumOff val="5000"/>
                  </a:schemeClr>
                </a:solidFill>
                <a:effectLst/>
                <a:latin typeface="Söhne"/>
              </a:rPr>
              <a:t> Develop a real-time monitoring system that continuously analyzes sensor data streams, applies the trained LSTM models for predictive maintenance, and generates maintenance alerts or recommendations.</a:t>
            </a:r>
          </a:p>
          <a:p>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06616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10199-C129-11F0-56F2-2D1AED21CB4C}"/>
              </a:ext>
            </a:extLst>
          </p:cNvPr>
          <p:cNvSpPr>
            <a:spLocks noGrp="1"/>
          </p:cNvSpPr>
          <p:nvPr>
            <p:ph type="title"/>
          </p:nvPr>
        </p:nvSpPr>
        <p:spPr>
          <a:xfrm>
            <a:off x="3445329" y="79604"/>
            <a:ext cx="7620198" cy="734784"/>
          </a:xfrm>
        </p:spPr>
        <p:txBody>
          <a:bodyPr/>
          <a:lstStyle/>
          <a:p>
            <a:r>
              <a:rPr lang="en-US" sz="3600" dirty="0"/>
              <a:t>WHO</a:t>
            </a:r>
            <a:r>
              <a:rPr lang="en-US" sz="3600" spc="-245" dirty="0"/>
              <a:t> </a:t>
            </a:r>
            <a:r>
              <a:rPr lang="en-US" sz="3600" dirty="0"/>
              <a:t>ARE</a:t>
            </a:r>
            <a:r>
              <a:rPr lang="en-US" sz="3600" spc="-70" dirty="0"/>
              <a:t> </a:t>
            </a:r>
            <a:r>
              <a:rPr lang="en-US" sz="3600" dirty="0"/>
              <a:t>THE</a:t>
            </a:r>
            <a:r>
              <a:rPr lang="en-US" sz="3600" spc="-55" dirty="0"/>
              <a:t> </a:t>
            </a:r>
            <a:r>
              <a:rPr lang="en-US" sz="3600" dirty="0"/>
              <a:t>END</a:t>
            </a:r>
            <a:r>
              <a:rPr lang="en-US" sz="3600" spc="-70" dirty="0"/>
              <a:t> </a:t>
            </a:r>
            <a:r>
              <a:rPr lang="en-US" sz="3600" spc="-10" dirty="0"/>
              <a:t>USERS?</a:t>
            </a:r>
            <a:endParaRPr lang="en-US" dirty="0"/>
          </a:p>
        </p:txBody>
      </p:sp>
      <p:sp>
        <p:nvSpPr>
          <p:cNvPr id="3" name="Slide Number Placeholder 2">
            <a:extLst>
              <a:ext uri="{FF2B5EF4-FFF2-40B4-BE49-F238E27FC236}">
                <a16:creationId xmlns:a16="http://schemas.microsoft.com/office/drawing/2014/main" xmlns=""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xmlns="" id="{BDDD6BDC-E008-6AB7-55A1-46ED9BCF054F}"/>
              </a:ext>
            </a:extLst>
          </p:cNvPr>
          <p:cNvSpPr>
            <a:spLocks noGrp="1"/>
          </p:cNvSpPr>
          <p:nvPr>
            <p:ph idx="11"/>
          </p:nvPr>
        </p:nvSpPr>
        <p:spPr>
          <a:xfrm>
            <a:off x="3445328" y="928689"/>
            <a:ext cx="8746671" cy="5849708"/>
          </a:xfrm>
        </p:spPr>
        <p:txBody>
          <a:bodyPr>
            <a:normAutofit fontScale="92500"/>
          </a:bodyPr>
          <a:lstStyle/>
          <a:p>
            <a:pPr algn="l"/>
            <a:r>
              <a:rPr lang="en-US" sz="3200" b="0" i="0" dirty="0">
                <a:solidFill>
                  <a:schemeClr val="tx1">
                    <a:lumMod val="95000"/>
                    <a:lumOff val="5000"/>
                  </a:schemeClr>
                </a:solidFill>
                <a:effectLst/>
                <a:latin typeface="Söhne"/>
              </a:rPr>
              <a:t>The end users for Predictive Maintenance for Industrial Equipment using Sensor Fusion and LSTM Networks can vary depending on the specific industrial sector and the type of equipment being monitored. However, in general, the primary end users of such a system typically include:</a:t>
            </a:r>
          </a:p>
          <a:p>
            <a:pPr algn="l">
              <a:buFont typeface="+mj-lt"/>
              <a:buAutoNum type="arabicPeriod"/>
            </a:pPr>
            <a:endParaRPr lang="en-US" sz="3200" b="1" i="0" dirty="0">
              <a:solidFill>
                <a:schemeClr val="tx1">
                  <a:lumMod val="95000"/>
                  <a:lumOff val="5000"/>
                </a:schemeClr>
              </a:solidFill>
              <a:effectLst/>
              <a:latin typeface="Söhne"/>
            </a:endParaRPr>
          </a:p>
          <a:p>
            <a:pPr marL="457200" indent="-457200" algn="l">
              <a:buFont typeface="Wingdings" panose="05000000000000000000" pitchFamily="2" charset="2"/>
              <a:buChar char="v"/>
            </a:pPr>
            <a:r>
              <a:rPr lang="en-US" sz="3200" b="1" i="0" dirty="0">
                <a:solidFill>
                  <a:schemeClr val="tx1">
                    <a:lumMod val="95000"/>
                    <a:lumOff val="5000"/>
                  </a:schemeClr>
                </a:solidFill>
                <a:effectLst/>
                <a:latin typeface="Söhne"/>
              </a:rPr>
              <a:t>Industrial Plant Managers and Supervisors</a:t>
            </a:r>
          </a:p>
          <a:p>
            <a:pPr marL="457200" indent="-457200" algn="l">
              <a:buFont typeface="Wingdings" panose="05000000000000000000" pitchFamily="2" charset="2"/>
              <a:buChar char="v"/>
            </a:pPr>
            <a:r>
              <a:rPr lang="en-US" sz="3200" b="1" i="0" dirty="0">
                <a:solidFill>
                  <a:schemeClr val="tx1">
                    <a:lumMod val="95000"/>
                    <a:lumOff val="5000"/>
                  </a:schemeClr>
                </a:solidFill>
                <a:effectLst/>
                <a:latin typeface="Söhne"/>
              </a:rPr>
              <a:t>Maintenance Engineers and Technicians</a:t>
            </a:r>
            <a:endParaRPr lang="en-US" sz="3200" b="0" i="0" dirty="0">
              <a:solidFill>
                <a:schemeClr val="tx1">
                  <a:lumMod val="95000"/>
                  <a:lumOff val="5000"/>
                </a:schemeClr>
              </a:solidFill>
              <a:effectLst/>
              <a:latin typeface="Söhne"/>
            </a:endParaRPr>
          </a:p>
          <a:p>
            <a:pPr marL="457200" indent="-457200" algn="l">
              <a:buFont typeface="Wingdings" panose="05000000000000000000" pitchFamily="2" charset="2"/>
              <a:buChar char="v"/>
            </a:pPr>
            <a:r>
              <a:rPr lang="en-US" sz="3200" b="1" i="0" dirty="0">
                <a:solidFill>
                  <a:schemeClr val="tx1">
                    <a:lumMod val="95000"/>
                    <a:lumOff val="5000"/>
                  </a:schemeClr>
                </a:solidFill>
                <a:effectLst/>
                <a:latin typeface="Söhne"/>
              </a:rPr>
              <a:t>Asset Managers</a:t>
            </a:r>
          </a:p>
          <a:p>
            <a:pPr marL="457200" indent="-457200" algn="l">
              <a:buFont typeface="Wingdings" panose="05000000000000000000" pitchFamily="2" charset="2"/>
              <a:buChar char="v"/>
            </a:pPr>
            <a:r>
              <a:rPr lang="en-US" sz="3200" b="1" i="0" dirty="0">
                <a:solidFill>
                  <a:schemeClr val="tx1">
                    <a:lumMod val="95000"/>
                    <a:lumOff val="5000"/>
                  </a:schemeClr>
                </a:solidFill>
                <a:effectLst/>
                <a:latin typeface="Söhne"/>
              </a:rPr>
              <a:t>Production Managers</a:t>
            </a:r>
          </a:p>
          <a:p>
            <a:pPr marL="457200" indent="-457200" algn="l">
              <a:buFont typeface="Wingdings" panose="05000000000000000000" pitchFamily="2" charset="2"/>
              <a:buChar char="v"/>
            </a:pPr>
            <a:r>
              <a:rPr lang="en-US" sz="3200" b="1" i="0" dirty="0">
                <a:solidFill>
                  <a:schemeClr val="tx1">
                    <a:lumMod val="95000"/>
                    <a:lumOff val="5000"/>
                  </a:schemeClr>
                </a:solidFill>
                <a:effectLst/>
                <a:latin typeface="Söhne"/>
              </a:rPr>
              <a:t>Health and Safety Managers</a:t>
            </a:r>
            <a:endParaRPr lang="en-US" dirty="0"/>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A34A6-22BC-27A4-2C79-EE98A4943B14}"/>
              </a:ext>
            </a:extLst>
          </p:cNvPr>
          <p:cNvSpPr>
            <a:spLocks noGrp="1"/>
          </p:cNvSpPr>
          <p:nvPr>
            <p:ph type="title"/>
          </p:nvPr>
        </p:nvSpPr>
        <p:spPr>
          <a:xfrm>
            <a:off x="163286" y="72457"/>
            <a:ext cx="10711543" cy="1240971"/>
          </a:xfrm>
        </p:spPr>
        <p:txBody>
          <a:bodyPr/>
          <a:lstStyle/>
          <a:p>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dirty="0"/>
          </a:p>
        </p:txBody>
      </p:sp>
      <p:sp>
        <p:nvSpPr>
          <p:cNvPr id="3" name="Slide Number Placeholder 2">
            <a:extLst>
              <a:ext uri="{FF2B5EF4-FFF2-40B4-BE49-F238E27FC236}">
                <a16:creationId xmlns:a16="http://schemas.microsoft.com/office/drawing/2014/main" xmlns=""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xmlns="" id="{A66AD93D-8E5D-B3FC-C72D-2004D55EB2A1}"/>
              </a:ext>
            </a:extLst>
          </p:cNvPr>
          <p:cNvSpPr txBox="1"/>
          <p:nvPr/>
        </p:nvSpPr>
        <p:spPr>
          <a:xfrm>
            <a:off x="89481" y="1313428"/>
            <a:ext cx="12028714" cy="3754874"/>
          </a:xfrm>
          <a:prstGeom prst="rect">
            <a:avLst/>
          </a:prstGeom>
          <a:noFill/>
        </p:spPr>
        <p:txBody>
          <a:bodyPr wrap="square" rtlCol="0">
            <a:spAutoFit/>
          </a:bodyPr>
          <a:lstStyle/>
          <a:p>
            <a:pPr algn="l"/>
            <a:r>
              <a:rPr lang="en-US" sz="2000" b="0" i="0" dirty="0">
                <a:solidFill>
                  <a:schemeClr val="tx1">
                    <a:lumMod val="95000"/>
                    <a:lumOff val="5000"/>
                  </a:schemeClr>
                </a:solidFill>
                <a:effectLst/>
                <a:latin typeface="Söhne"/>
              </a:rPr>
              <a:t>The solution of Predictive Maintenance for Industrial Equipment using Sensor Fusion and LSTM Networks offers several compelling value propositions</a:t>
            </a:r>
            <a:r>
              <a:rPr lang="en-US" sz="2000" b="0" i="0" dirty="0" smtClean="0">
                <a:solidFill>
                  <a:schemeClr val="tx1">
                    <a:lumMod val="95000"/>
                    <a:lumOff val="5000"/>
                  </a:schemeClr>
                </a:solidFill>
                <a:effectLst/>
                <a:latin typeface="Söhne"/>
              </a:rPr>
              <a:t>:</a:t>
            </a:r>
          </a:p>
          <a:p>
            <a:pPr marL="342900" indent="-342900" algn="l">
              <a:buFont typeface="Wingdings" panose="05000000000000000000" pitchFamily="2" charset="2"/>
              <a:buChar char="§"/>
            </a:pPr>
            <a:endParaRPr lang="en-US" sz="2000" b="0" i="0" dirty="0">
              <a:solidFill>
                <a:schemeClr val="tx1">
                  <a:lumMod val="95000"/>
                  <a:lumOff val="5000"/>
                </a:schemeClr>
              </a:solidFill>
              <a:effectLst/>
              <a:latin typeface="Söhne"/>
            </a:endParaRPr>
          </a:p>
          <a:p>
            <a:pPr marL="342900" indent="-342900" algn="l">
              <a:buFont typeface="Wingdings" panose="05000000000000000000" pitchFamily="2" charset="2"/>
              <a:buChar char="v"/>
            </a:pPr>
            <a:r>
              <a:rPr lang="en-US" sz="2000" b="1" i="0" dirty="0">
                <a:solidFill>
                  <a:schemeClr val="tx1">
                    <a:lumMod val="95000"/>
                    <a:lumOff val="5000"/>
                  </a:schemeClr>
                </a:solidFill>
                <a:effectLst/>
                <a:latin typeface="Söhne"/>
              </a:rPr>
              <a:t>Early Fault Detection:</a:t>
            </a:r>
            <a:r>
              <a:rPr lang="en-US" sz="2000" b="0" i="0" dirty="0">
                <a:solidFill>
                  <a:schemeClr val="tx1">
                    <a:lumMod val="95000"/>
                    <a:lumOff val="5000"/>
                  </a:schemeClr>
                </a:solidFill>
                <a:effectLst/>
                <a:latin typeface="Söhne"/>
              </a:rPr>
              <a:t> By leveraging sensor fusion techniques to integrate data from multiple sensors and LSTM networks to analyze time-series data, the solution can detect anomalies and patterns indicative of equipment faults well in advance. This enables early intervention and proactive maintenance, minimizing the risk of unexpected downtime and costly repairs</a:t>
            </a:r>
            <a:r>
              <a:rPr lang="en-US" sz="2000" b="0" i="0" dirty="0" smtClean="0">
                <a:solidFill>
                  <a:schemeClr val="tx1">
                    <a:lumMod val="95000"/>
                    <a:lumOff val="5000"/>
                  </a:schemeClr>
                </a:solidFill>
                <a:effectLst/>
                <a:latin typeface="Söhne"/>
              </a:rPr>
              <a:t>.</a:t>
            </a:r>
          </a:p>
          <a:p>
            <a:pPr marL="342900" indent="-342900" algn="l">
              <a:buFont typeface="Wingdings" panose="05000000000000000000" pitchFamily="2" charset="2"/>
              <a:buChar char="v"/>
            </a:pPr>
            <a:endParaRPr lang="en-US" sz="2000" b="0" i="0" dirty="0">
              <a:solidFill>
                <a:schemeClr val="tx1">
                  <a:lumMod val="95000"/>
                  <a:lumOff val="5000"/>
                </a:schemeClr>
              </a:solidFill>
              <a:effectLst/>
              <a:latin typeface="Söhne"/>
            </a:endParaRPr>
          </a:p>
          <a:p>
            <a:pPr marL="342900" indent="-342900" algn="l">
              <a:buFont typeface="Wingdings" panose="05000000000000000000" pitchFamily="2" charset="2"/>
              <a:buChar char="v"/>
            </a:pPr>
            <a:r>
              <a:rPr lang="en-US" sz="2000" b="1" i="0" dirty="0">
                <a:solidFill>
                  <a:schemeClr val="tx1">
                    <a:lumMod val="95000"/>
                    <a:lumOff val="5000"/>
                  </a:schemeClr>
                </a:solidFill>
                <a:effectLst/>
                <a:latin typeface="Söhne"/>
              </a:rPr>
              <a:t>Optimized Maintenance Scheduling:</a:t>
            </a:r>
            <a:r>
              <a:rPr lang="en-US" sz="2000" b="0" i="0" dirty="0">
                <a:solidFill>
                  <a:schemeClr val="tx1">
                    <a:lumMod val="95000"/>
                    <a:lumOff val="5000"/>
                  </a:schemeClr>
                </a:solidFill>
                <a:effectLst/>
                <a:latin typeface="Söhne"/>
              </a:rPr>
              <a:t> The predictive maintenance system provides actionable insights into equipment health and performance, allowing maintenance teams to prioritize and schedule maintenance activities more effectively.</a:t>
            </a:r>
          </a:p>
          <a:p>
            <a:endParaRPr lang="en-IN" dirty="0"/>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55F2D4-C20E-BEBC-1CCF-4449B0456A7E}"/>
              </a:ext>
            </a:extLst>
          </p:cNvPr>
          <p:cNvSpPr>
            <a:spLocks noGrp="1"/>
          </p:cNvSpPr>
          <p:nvPr>
            <p:ph type="title"/>
          </p:nvPr>
        </p:nvSpPr>
        <p:spPr>
          <a:xfrm>
            <a:off x="725606" y="692943"/>
            <a:ext cx="8263848" cy="722199"/>
          </a:xfrm>
        </p:spPr>
        <p:txBody>
          <a:bodyPr/>
          <a:lstStyle/>
          <a:p>
            <a:r>
              <a:rPr lang="en-US" sz="3600" dirty="0"/>
              <a:t>THE</a:t>
            </a:r>
            <a:r>
              <a:rPr lang="en-US" sz="3600" spc="20" dirty="0"/>
              <a:t> </a:t>
            </a:r>
            <a:r>
              <a:rPr lang="en-US" sz="3600" dirty="0"/>
              <a:t>WOW</a:t>
            </a:r>
            <a:r>
              <a:rPr lang="en-US" sz="3600" spc="90" dirty="0"/>
              <a:t> </a:t>
            </a:r>
            <a:r>
              <a:rPr lang="en-US" sz="3600" dirty="0"/>
              <a:t>IN YOUR </a:t>
            </a:r>
            <a:r>
              <a:rPr lang="en-US" sz="3600" spc="-10" dirty="0"/>
              <a:t>SOLUTION</a:t>
            </a:r>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xmlns=""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xmlns=""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8" name="TextBox 7">
            <a:extLst>
              <a:ext uri="{FF2B5EF4-FFF2-40B4-BE49-F238E27FC236}">
                <a16:creationId xmlns:a16="http://schemas.microsoft.com/office/drawing/2014/main" xmlns="" id="{14465F73-344A-8527-0B9A-15762C966957}"/>
              </a:ext>
            </a:extLst>
          </p:cNvPr>
          <p:cNvSpPr txBox="1"/>
          <p:nvPr/>
        </p:nvSpPr>
        <p:spPr>
          <a:xfrm>
            <a:off x="571500" y="1784571"/>
            <a:ext cx="8082643" cy="4524315"/>
          </a:xfrm>
          <a:prstGeom prst="rect">
            <a:avLst/>
          </a:prstGeom>
          <a:noFill/>
        </p:spPr>
        <p:txBody>
          <a:bodyPr wrap="square" rtlCol="0">
            <a:spAutoFit/>
          </a:bodyPr>
          <a:lstStyle/>
          <a:p>
            <a:pPr algn="l"/>
            <a:r>
              <a:rPr lang="en-US" b="0" i="0" dirty="0">
                <a:solidFill>
                  <a:schemeClr val="tx1">
                    <a:lumMod val="95000"/>
                    <a:lumOff val="5000"/>
                  </a:schemeClr>
                </a:solidFill>
                <a:effectLst/>
                <a:latin typeface="Söhne"/>
              </a:rPr>
              <a:t>The wow factor in the solution of Predictive Maintenance for Industrial Equipment using Sensor Fusion and LSTM Networks lies in its ability to revolutionize how industrial organizations manage and maintain their critical assets. Here's what makes this solution truly remarkable</a:t>
            </a:r>
            <a:r>
              <a:rPr lang="en-US" b="0" i="0" dirty="0" smtClean="0">
                <a:solidFill>
                  <a:schemeClr val="tx1">
                    <a:lumMod val="95000"/>
                    <a:lumOff val="5000"/>
                  </a:schemeClr>
                </a:solidFill>
                <a:effectLst/>
                <a:latin typeface="Söhne"/>
              </a:rPr>
              <a:t>:</a:t>
            </a:r>
          </a:p>
          <a:p>
            <a:pPr algn="l"/>
            <a:endParaRPr lang="en-US" b="0" i="0" dirty="0">
              <a:solidFill>
                <a:schemeClr val="tx1">
                  <a:lumMod val="95000"/>
                  <a:lumOff val="5000"/>
                </a:schemeClr>
              </a:solidFill>
              <a:effectLst/>
              <a:latin typeface="Söhne"/>
            </a:endParaRPr>
          </a:p>
          <a:p>
            <a:pPr marL="285750" indent="-285750" algn="l">
              <a:buFont typeface="Wingdings" panose="05000000000000000000" pitchFamily="2" charset="2"/>
              <a:buChar char="v"/>
            </a:pPr>
            <a:r>
              <a:rPr lang="en-US" b="1" i="0" dirty="0">
                <a:solidFill>
                  <a:schemeClr val="tx1">
                    <a:lumMod val="95000"/>
                    <a:lumOff val="5000"/>
                  </a:schemeClr>
                </a:solidFill>
                <a:effectLst/>
                <a:latin typeface="Söhne"/>
              </a:rPr>
              <a:t>Proactive Approach:</a:t>
            </a:r>
            <a:r>
              <a:rPr lang="en-US" b="0" i="0" dirty="0">
                <a:solidFill>
                  <a:schemeClr val="tx1">
                    <a:lumMod val="95000"/>
                    <a:lumOff val="5000"/>
                  </a:schemeClr>
                </a:solidFill>
                <a:effectLst/>
                <a:latin typeface="Söhne"/>
              </a:rPr>
              <a:t> Instead of waiting for equipment failures to occur and reacting to them, the solution takes a proactive approach by predicting failures before they happen. This proactive stance fundamentally changes the maintenance paradigm, saving time, money, and resources</a:t>
            </a:r>
            <a:r>
              <a:rPr lang="en-US" b="0" i="0" dirty="0" smtClean="0">
                <a:solidFill>
                  <a:schemeClr val="tx1">
                    <a:lumMod val="95000"/>
                    <a:lumOff val="5000"/>
                  </a:schemeClr>
                </a:solidFill>
                <a:effectLst/>
                <a:latin typeface="Söhne"/>
              </a:rPr>
              <a:t>.</a:t>
            </a:r>
          </a:p>
          <a:p>
            <a:pPr marL="285750" indent="-285750" algn="l">
              <a:buFont typeface="Wingdings" panose="05000000000000000000" pitchFamily="2" charset="2"/>
              <a:buChar char="v"/>
            </a:pPr>
            <a:endParaRPr lang="en-US" b="0" i="0" dirty="0">
              <a:solidFill>
                <a:schemeClr val="tx1">
                  <a:lumMod val="95000"/>
                  <a:lumOff val="5000"/>
                </a:schemeClr>
              </a:solidFill>
              <a:effectLst/>
              <a:latin typeface="Söhne"/>
            </a:endParaRPr>
          </a:p>
          <a:p>
            <a:pPr marL="285750" indent="-285750" algn="l">
              <a:buFont typeface="Wingdings" panose="05000000000000000000" pitchFamily="2" charset="2"/>
              <a:buChar char="v"/>
            </a:pPr>
            <a:r>
              <a:rPr lang="en-US" b="1" i="0" dirty="0">
                <a:solidFill>
                  <a:schemeClr val="tx1">
                    <a:lumMod val="95000"/>
                    <a:lumOff val="5000"/>
                  </a:schemeClr>
                </a:solidFill>
                <a:effectLst/>
                <a:latin typeface="Söhne"/>
              </a:rPr>
              <a:t>Advanced Technology Fusion:</a:t>
            </a:r>
            <a:r>
              <a:rPr lang="en-US" b="0" i="0" dirty="0">
                <a:solidFill>
                  <a:schemeClr val="tx1">
                    <a:lumMod val="95000"/>
                    <a:lumOff val="5000"/>
                  </a:schemeClr>
                </a:solidFill>
                <a:effectLst/>
                <a:latin typeface="Söhne"/>
              </a:rPr>
              <a:t> The solution combines the power of sensor fusion and LSTM networks, two cutting-edge technologies, to analyze complex data streams from multiple sensors and predict equipment failures with unprecedented accuracy. This fusion of technologies represents the forefront of predictive maintenance innovation.</a:t>
            </a:r>
          </a:p>
          <a:p>
            <a:endParaRPr lang="en-IN" dirty="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sharepoint/v3"/>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infopath/2007/PartnerControls"/>
    <ds:schemaRef ds:uri="http://purl.org/dc/terms/"/>
    <ds:schemaRef ds:uri="230e9df3-be65-4c73-a93b-d1236ebd677e"/>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{133A43A6-821A-4F26-9CEC-708660F79BBC}tf78438558_win32</Template>
  <TotalTime>132</TotalTime>
  <Words>707</Words>
  <Application>Microsoft Office PowerPoint</Application>
  <PresentationFormat>Custom</PresentationFormat>
  <Paragraphs>70</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k.m.kuttipillai (211521205071) final project </vt:lpstr>
      <vt:lpstr>agenda</vt:lpstr>
      <vt:lpstr> PROBLEM STATEMENT</vt:lpstr>
      <vt:lpstr>PowerPoint Presentation</vt:lpstr>
      <vt:lpstr>PROJECT OVERVIEW</vt:lpstr>
      <vt:lpstr>PowerPoint Presentation</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k.m.kuttipillai final project</dc:title>
  <dc:creator>kutti pillai</dc:creator>
  <cp:lastModifiedBy>2021PITIT220</cp:lastModifiedBy>
  <cp:revision>2</cp:revision>
  <dcterms:created xsi:type="dcterms:W3CDTF">2024-03-31T19:54:32Z</dcterms:created>
  <dcterms:modified xsi:type="dcterms:W3CDTF">2024-04-02T04:19:30Z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