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microsoft.com/office/2016/11/relationships/changesInfo" Target="changesInfos/changesInfo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HRA JERRY" userId="c0669871a02648a9" providerId="LiveId" clId="{6D008209-B47F-2947-9463-50F4B6102E03}"/>
    <pc:docChg chg="modSld">
      <pc:chgData name="SANDHRA JERRY" userId="c0669871a02648a9" providerId="LiveId" clId="{6D008209-B47F-2947-9463-50F4B6102E03}" dt="2023-03-21T17:40:42.492" v="16" actId="20577"/>
      <pc:docMkLst>
        <pc:docMk/>
      </pc:docMkLst>
      <pc:sldChg chg="modSp">
        <pc:chgData name="SANDHRA JERRY" userId="c0669871a02648a9" providerId="LiveId" clId="{6D008209-B47F-2947-9463-50F4B6102E03}" dt="2023-03-21T17:40:42.492" v="16" actId="20577"/>
        <pc:sldMkLst>
          <pc:docMk/>
          <pc:sldMk cId="1364147325" sldId="257"/>
        </pc:sldMkLst>
        <pc:spChg chg="mod">
          <ac:chgData name="SANDHRA JERRY" userId="c0669871a02648a9" providerId="LiveId" clId="{6D008209-B47F-2947-9463-50F4B6102E03}" dt="2023-03-21T17:40:42.492" v="16" actId="20577"/>
          <ac:spMkLst>
            <pc:docMk/>
            <pc:sldMk cId="1364147325" sldId="257"/>
            <ac:spMk id="3" creationId="{1D42B64D-C6B6-3811-F3BB-4D0301CB522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hyperlink" Target="https://www.sciencedirect.com/topics/computer-science/tumor-detection" TargetMode="Externa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DBAB-23C9-40AE-D605-DAEB8519444B}"/>
              </a:ext>
            </a:extLst>
          </p:cNvPr>
          <p:cNvSpPr>
            <a:spLocks noGrp="1"/>
          </p:cNvSpPr>
          <p:nvPr>
            <p:ph type="ctrTitle"/>
          </p:nvPr>
        </p:nvSpPr>
        <p:spPr/>
        <p:txBody>
          <a:bodyPr/>
          <a:lstStyle/>
          <a:p>
            <a:r>
              <a:rPr lang="en-GB"/>
              <a:t>BRAIN COMPUTER INTERFACE</a:t>
            </a:r>
            <a:endParaRPr lang="en-US"/>
          </a:p>
        </p:txBody>
      </p:sp>
      <p:sp>
        <p:nvSpPr>
          <p:cNvPr id="3" name="Subtitle 2">
            <a:extLst>
              <a:ext uri="{FF2B5EF4-FFF2-40B4-BE49-F238E27FC236}">
                <a16:creationId xmlns:a16="http://schemas.microsoft.com/office/drawing/2014/main" id="{126E3474-8BDE-7F22-605E-1A97112658D4}"/>
              </a:ext>
            </a:extLst>
          </p:cNvPr>
          <p:cNvSpPr>
            <a:spLocks noGrp="1"/>
          </p:cNvSpPr>
          <p:nvPr>
            <p:ph type="subTitle" idx="1"/>
          </p:nvPr>
        </p:nvSpPr>
        <p:spPr/>
        <p:txBody>
          <a:bodyPr/>
          <a:lstStyle/>
          <a:p>
            <a:r>
              <a:rPr lang="en-GB" dirty="0"/>
              <a:t>Presented by </a:t>
            </a:r>
          </a:p>
          <a:p>
            <a:r>
              <a:rPr lang="en-GB"/>
              <a:t>Sandhra </a:t>
            </a:r>
            <a:r>
              <a:rPr lang="en-GB" dirty="0"/>
              <a:t>anna jerry</a:t>
            </a:r>
            <a:endParaRPr lang="en-US" dirty="0"/>
          </a:p>
        </p:txBody>
      </p:sp>
    </p:spTree>
    <p:extLst>
      <p:ext uri="{BB962C8B-B14F-4D97-AF65-F5344CB8AC3E}">
        <p14:creationId xmlns:p14="http://schemas.microsoft.com/office/powerpoint/2010/main" val="1060641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159F9-0DE0-7B8F-D5B4-E59C6BE518D8}"/>
              </a:ext>
            </a:extLst>
          </p:cNvPr>
          <p:cNvSpPr>
            <a:spLocks noGrp="1"/>
          </p:cNvSpPr>
          <p:nvPr>
            <p:ph idx="1"/>
          </p:nvPr>
        </p:nvSpPr>
        <p:spPr>
          <a:xfrm>
            <a:off x="685801" y="836707"/>
            <a:ext cx="10131425" cy="4954494"/>
          </a:xfrm>
        </p:spPr>
        <p:txBody>
          <a:bodyPr/>
          <a:lstStyle/>
          <a:p>
            <a:pPr marL="0" indent="0">
              <a:buNone/>
            </a:pPr>
            <a:r>
              <a:rPr lang="en-GB" sz="2000" b="0" i="0" dirty="0">
                <a:solidFill>
                  <a:schemeClr val="tx2"/>
                </a:solidFill>
                <a:effectLst/>
                <a:latin typeface="ElsevierGulliver"/>
              </a:rPr>
              <a:t>3. Neuromarketing and advertisement</a:t>
            </a:r>
          </a:p>
          <a:p>
            <a:r>
              <a:rPr lang="en-GB" b="0" i="0" dirty="0">
                <a:solidFill>
                  <a:schemeClr val="tx2"/>
                </a:solidFill>
                <a:effectLst/>
                <a:latin typeface="ElsevierGulliver"/>
              </a:rPr>
              <a:t>Marketing field has also been an interest for BCI researches.</a:t>
            </a:r>
          </a:p>
          <a:p>
            <a:r>
              <a:rPr lang="en-GB" dirty="0">
                <a:solidFill>
                  <a:schemeClr val="tx2"/>
                </a:solidFill>
                <a:latin typeface="ElsevierGulliver"/>
              </a:rPr>
              <a:t>Re</a:t>
            </a:r>
            <a:r>
              <a:rPr lang="en-GB" b="0" i="0" dirty="0">
                <a:solidFill>
                  <a:schemeClr val="tx2"/>
                </a:solidFill>
                <a:effectLst/>
                <a:latin typeface="ElsevierGulliver"/>
              </a:rPr>
              <a:t>search has explained the benefits of using EEG evaluation for TV advertisements related to both commercial and political fields. BCI based assessment measures the generated attention accompanying watching activity .</a:t>
            </a:r>
          </a:p>
          <a:p>
            <a:r>
              <a:rPr lang="en-GB" b="0" i="0" dirty="0">
                <a:solidFill>
                  <a:schemeClr val="tx2"/>
                </a:solidFill>
                <a:effectLst/>
                <a:latin typeface="ElsevierGulliver"/>
              </a:rPr>
              <a:t>On the other hand, the researchers have considered the impact of another cognitive function in neuromarketing field. They have been interested in estimating the memorization of TV advertisements thus providing another method for advertising evaluation.</a:t>
            </a:r>
          </a:p>
          <a:p>
            <a:endParaRPr lang="en-US" dirty="0">
              <a:solidFill>
                <a:schemeClr val="tx2"/>
              </a:solidFill>
            </a:endParaRPr>
          </a:p>
        </p:txBody>
      </p:sp>
    </p:spTree>
    <p:extLst>
      <p:ext uri="{BB962C8B-B14F-4D97-AF65-F5344CB8AC3E}">
        <p14:creationId xmlns:p14="http://schemas.microsoft.com/office/powerpoint/2010/main" val="3227917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EECBE-4F9E-F148-C887-DFB08496D750}"/>
              </a:ext>
            </a:extLst>
          </p:cNvPr>
          <p:cNvSpPr>
            <a:spLocks noGrp="1"/>
          </p:cNvSpPr>
          <p:nvPr>
            <p:ph idx="1"/>
          </p:nvPr>
        </p:nvSpPr>
        <p:spPr>
          <a:xfrm>
            <a:off x="924860" y="716927"/>
            <a:ext cx="10131425" cy="5424145"/>
          </a:xfrm>
        </p:spPr>
        <p:txBody>
          <a:bodyPr/>
          <a:lstStyle/>
          <a:p>
            <a:pPr marL="0" indent="0">
              <a:buNone/>
            </a:pPr>
            <a:r>
              <a:rPr lang="en-GB" sz="2000" b="0" i="0" dirty="0">
                <a:solidFill>
                  <a:schemeClr val="tx2"/>
                </a:solidFill>
                <a:effectLst/>
                <a:latin typeface="ElsevierGulliver"/>
              </a:rPr>
              <a:t>4. Educational and self-regulation</a:t>
            </a:r>
          </a:p>
          <a:p>
            <a:r>
              <a:rPr lang="en-GB" b="0" i="0" dirty="0">
                <a:solidFill>
                  <a:schemeClr val="tx2"/>
                </a:solidFill>
                <a:effectLst/>
                <a:latin typeface="ElsevierGulliver"/>
              </a:rPr>
              <a:t>Neurofeedback is a promising approach for enhancing brain performance via targeting human brain activity modulation. </a:t>
            </a:r>
          </a:p>
          <a:p>
            <a:r>
              <a:rPr lang="en-GB" b="0" i="0" dirty="0">
                <a:solidFill>
                  <a:schemeClr val="tx2"/>
                </a:solidFill>
                <a:effectLst/>
                <a:latin typeface="ElsevierGulliver"/>
              </a:rPr>
              <a:t>It invades the educational systems, which utilizes brain electrical signals to determine the degree of clearness of studied information. Personalized interaction to each learner is established according to the resultant response experienced .</a:t>
            </a:r>
          </a:p>
          <a:p>
            <a:r>
              <a:rPr lang="en-GB" b="0" i="0" dirty="0">
                <a:solidFill>
                  <a:schemeClr val="tx2"/>
                </a:solidFill>
                <a:effectLst/>
                <a:latin typeface="ElsevierGulliver"/>
              </a:rPr>
              <a:t>Learning to self-regulate through non-invasive BCI has also been studied. It provides a mean for improving cognitive therapeutic approaches. </a:t>
            </a:r>
          </a:p>
          <a:p>
            <a:endParaRPr lang="en-US" dirty="0"/>
          </a:p>
        </p:txBody>
      </p:sp>
    </p:spTree>
    <p:extLst>
      <p:ext uri="{BB962C8B-B14F-4D97-AF65-F5344CB8AC3E}">
        <p14:creationId xmlns:p14="http://schemas.microsoft.com/office/powerpoint/2010/main" val="2601703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BAFB1-836D-E093-3746-DF250CAF17FF}"/>
              </a:ext>
            </a:extLst>
          </p:cNvPr>
          <p:cNvSpPr>
            <a:spLocks noGrp="1"/>
          </p:cNvSpPr>
          <p:nvPr>
            <p:ph idx="1"/>
          </p:nvPr>
        </p:nvSpPr>
        <p:spPr>
          <a:xfrm>
            <a:off x="685801" y="693271"/>
            <a:ext cx="10131425" cy="5331011"/>
          </a:xfrm>
        </p:spPr>
        <p:txBody>
          <a:bodyPr>
            <a:normAutofit lnSpcReduction="10000"/>
          </a:bodyPr>
          <a:lstStyle/>
          <a:p>
            <a:pPr marL="0" indent="0">
              <a:buNone/>
            </a:pPr>
            <a:r>
              <a:rPr lang="en-GB" b="0" i="0" dirty="0">
                <a:solidFill>
                  <a:schemeClr val="tx2"/>
                </a:solidFill>
                <a:effectLst/>
                <a:latin typeface="ElsevierGulliver"/>
              </a:rPr>
              <a:t>5. </a:t>
            </a:r>
            <a:r>
              <a:rPr lang="en-GB" sz="2000" b="0" i="0" dirty="0">
                <a:solidFill>
                  <a:schemeClr val="tx2"/>
                </a:solidFill>
                <a:effectLst/>
                <a:latin typeface="ElsevierGulliver"/>
              </a:rPr>
              <a:t>Games and entertainment</a:t>
            </a:r>
          </a:p>
          <a:p>
            <a:r>
              <a:rPr lang="en-GB" b="0" i="0" dirty="0">
                <a:solidFill>
                  <a:schemeClr val="tx2"/>
                </a:solidFill>
                <a:effectLst/>
                <a:latin typeface="ElsevierGulliver"/>
              </a:rPr>
              <a:t>Entertainment and gaming applications have opened the market for non medical brain computer interfaces. Various games are presented like </a:t>
            </a:r>
            <a:r>
              <a:rPr lang="en-GB" dirty="0">
                <a:solidFill>
                  <a:schemeClr val="tx2"/>
                </a:solidFill>
                <a:latin typeface="ElsevierGulliver"/>
              </a:rPr>
              <a:t>,</a:t>
            </a:r>
            <a:r>
              <a:rPr lang="en-GB" b="0" i="0" dirty="0">
                <a:solidFill>
                  <a:schemeClr val="tx2"/>
                </a:solidFill>
                <a:effectLst/>
                <a:latin typeface="ElsevierGulliver"/>
              </a:rPr>
              <a:t>where helicopters are made to fly to any point in either a 2D or 3D virtual world.</a:t>
            </a:r>
          </a:p>
          <a:p>
            <a:r>
              <a:rPr lang="en-GB" b="0" i="0" dirty="0">
                <a:solidFill>
                  <a:schemeClr val="tx2"/>
                </a:solidFill>
                <a:effectLst/>
                <a:latin typeface="ElsevierGulliver"/>
              </a:rPr>
              <a:t>Combining the features of existing games with brain controlling capabilities has been subject to many researches which tend to provide a multi-brain entertainment experience. </a:t>
            </a:r>
          </a:p>
          <a:p>
            <a:pPr marL="0" indent="0">
              <a:buNone/>
            </a:pPr>
            <a:r>
              <a:rPr lang="en-GB" b="0" i="0" dirty="0">
                <a:solidFill>
                  <a:schemeClr val="tx2"/>
                </a:solidFill>
                <a:effectLst/>
                <a:latin typeface="ElsevierGulliver"/>
              </a:rPr>
              <a:t>6. Security and authentication</a:t>
            </a:r>
          </a:p>
          <a:p>
            <a:r>
              <a:rPr lang="en-GB" b="0" i="0" dirty="0">
                <a:solidFill>
                  <a:schemeClr val="tx2"/>
                </a:solidFill>
                <a:effectLst/>
                <a:latin typeface="ElsevierGulliver"/>
              </a:rPr>
              <a:t>Security systems involve knowledge based, object based </a:t>
            </a:r>
            <a:r>
              <a:rPr lang="en-GB" dirty="0">
                <a:solidFill>
                  <a:schemeClr val="tx2"/>
                </a:solidFill>
                <a:latin typeface="ElsevierGulliver"/>
              </a:rPr>
              <a:t>o</a:t>
            </a:r>
            <a:r>
              <a:rPr lang="en-GB" b="0" i="0" dirty="0">
                <a:solidFill>
                  <a:schemeClr val="tx2"/>
                </a:solidFill>
                <a:effectLst/>
                <a:latin typeface="ElsevierGulliver"/>
              </a:rPr>
              <a:t>r biometrics based authentication. </a:t>
            </a:r>
          </a:p>
          <a:p>
            <a:r>
              <a:rPr lang="en-GB" dirty="0">
                <a:solidFill>
                  <a:schemeClr val="tx2"/>
                </a:solidFill>
                <a:latin typeface="ElsevierGulliver"/>
              </a:rPr>
              <a:t>T</a:t>
            </a:r>
            <a:r>
              <a:rPr lang="en-GB" b="0" i="0" dirty="0">
                <a:solidFill>
                  <a:schemeClr val="tx2"/>
                </a:solidFill>
                <a:effectLst/>
                <a:latin typeface="ElsevierGulliver"/>
              </a:rPr>
              <a:t>hey have shown to be vulnerable to several drawbacks such as simple insecure password, shoulder surfing, theft crime, and cancelable biometrics . </a:t>
            </a:r>
          </a:p>
          <a:p>
            <a:r>
              <a:rPr lang="en-GB" b="0" i="0" dirty="0">
                <a:solidFill>
                  <a:schemeClr val="tx2"/>
                </a:solidFill>
                <a:effectLst/>
                <a:latin typeface="ElsevierGulliver"/>
              </a:rPr>
              <a:t>Cognitive Biometrics or </a:t>
            </a:r>
            <a:r>
              <a:rPr lang="en-GB" dirty="0">
                <a:solidFill>
                  <a:schemeClr val="tx2"/>
                </a:solidFill>
                <a:latin typeface="ElsevierGulliver"/>
              </a:rPr>
              <a:t>electrophysiology , </a:t>
            </a:r>
            <a:r>
              <a:rPr lang="en-GB" b="0" i="0" dirty="0">
                <a:solidFill>
                  <a:schemeClr val="tx2"/>
                </a:solidFill>
                <a:effectLst/>
                <a:latin typeface="ElsevierGulliver"/>
              </a:rPr>
              <a:t>where only modalities using biosignals (such as brain signals) are used as sources of identity information, gives a solution for those vulnerabilities.</a:t>
            </a:r>
          </a:p>
          <a:p>
            <a:r>
              <a:rPr lang="en-GB" b="0" i="0" dirty="0">
                <a:solidFill>
                  <a:schemeClr val="tx2"/>
                </a:solidFill>
                <a:effectLst/>
                <a:latin typeface="ElsevierGulliver"/>
              </a:rPr>
              <a:t> The motivation behind exploring the feasibility of electrophysiology is that biosignals cannot be casually acquired by external observers. They also can be of great value for disabled patients or users missing the associated physical trait .This makes such signals difficult to synthesize and therefore improves the resistance of biometric systems to </a:t>
            </a:r>
            <a:r>
              <a:rPr lang="en-GB" dirty="0">
                <a:solidFill>
                  <a:schemeClr val="tx2"/>
                </a:solidFill>
                <a:latin typeface="ElsevierGulliver"/>
              </a:rPr>
              <a:t>spoofing attacks</a:t>
            </a:r>
            <a:r>
              <a:rPr lang="en-GB" b="0" i="0" dirty="0">
                <a:solidFill>
                  <a:schemeClr val="tx2"/>
                </a:solidFill>
                <a:effectLst/>
                <a:latin typeface="ElsevierGulliver"/>
              </a:rPr>
              <a:t>.</a:t>
            </a:r>
          </a:p>
          <a:p>
            <a:endParaRPr lang="en-GB" b="0" i="0" dirty="0">
              <a:solidFill>
                <a:schemeClr val="tx2"/>
              </a:solidFill>
              <a:effectLst/>
              <a:latin typeface="ElsevierGulliver"/>
            </a:endParaRPr>
          </a:p>
          <a:p>
            <a:endParaRPr lang="en-US" dirty="0"/>
          </a:p>
        </p:txBody>
      </p:sp>
    </p:spTree>
    <p:extLst>
      <p:ext uri="{BB962C8B-B14F-4D97-AF65-F5344CB8AC3E}">
        <p14:creationId xmlns:p14="http://schemas.microsoft.com/office/powerpoint/2010/main" val="3971123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791F4-B633-7B8D-8B99-84D4EE039CDA}"/>
              </a:ext>
            </a:extLst>
          </p:cNvPr>
          <p:cNvSpPr>
            <a:spLocks noGrp="1"/>
          </p:cNvSpPr>
          <p:nvPr>
            <p:ph type="title"/>
          </p:nvPr>
        </p:nvSpPr>
        <p:spPr/>
        <p:txBody>
          <a:bodyPr/>
          <a:lstStyle/>
          <a:p>
            <a:r>
              <a:rPr lang="en-GB" b="0" i="0" dirty="0">
                <a:solidFill>
                  <a:schemeClr val="tx2"/>
                </a:solidFill>
                <a:effectLst/>
                <a:latin typeface="ElsevierGulliver"/>
              </a:rPr>
              <a:t>BCI system components</a:t>
            </a:r>
            <a:br>
              <a:rPr lang="en-GB" b="0" i="0" dirty="0">
                <a:solidFill>
                  <a:schemeClr val="tx2"/>
                </a:solidFill>
                <a:effectLst/>
                <a:latin typeface="ElsevierGulliver"/>
              </a:rPr>
            </a:br>
            <a:endParaRPr lang="en-US" dirty="0">
              <a:solidFill>
                <a:schemeClr val="tx2"/>
              </a:solidFill>
            </a:endParaRPr>
          </a:p>
        </p:txBody>
      </p:sp>
      <p:sp>
        <p:nvSpPr>
          <p:cNvPr id="3" name="Content Placeholder 2">
            <a:extLst>
              <a:ext uri="{FF2B5EF4-FFF2-40B4-BE49-F238E27FC236}">
                <a16:creationId xmlns:a16="http://schemas.microsoft.com/office/drawing/2014/main" id="{7D8D0126-53AC-46AE-9F3F-A4BD59A40EAD}"/>
              </a:ext>
            </a:extLst>
          </p:cNvPr>
          <p:cNvSpPr>
            <a:spLocks noGrp="1"/>
          </p:cNvSpPr>
          <p:nvPr>
            <p:ph idx="1"/>
          </p:nvPr>
        </p:nvSpPr>
        <p:spPr>
          <a:xfrm>
            <a:off x="685801" y="1422400"/>
            <a:ext cx="10131425" cy="4825999"/>
          </a:xfrm>
        </p:spPr>
        <p:txBody>
          <a:bodyPr/>
          <a:lstStyle/>
          <a:p>
            <a:r>
              <a:rPr lang="en-GB" b="0" i="0" dirty="0">
                <a:solidFill>
                  <a:schemeClr val="tx2"/>
                </a:solidFill>
                <a:effectLst/>
                <a:latin typeface="ElsevierGulliver"/>
              </a:rPr>
              <a:t>BCI system consists of four basic components. </a:t>
            </a:r>
          </a:p>
          <a:p>
            <a:r>
              <a:rPr lang="en-GB" b="0" i="0" dirty="0">
                <a:solidFill>
                  <a:schemeClr val="tx2"/>
                </a:solidFill>
                <a:effectLst/>
                <a:latin typeface="ElsevierGulliver"/>
              </a:rPr>
              <a:t>They include signal acquisition, signal preprocessing, feature extraction, and classification. </a:t>
            </a:r>
          </a:p>
          <a:p>
            <a:r>
              <a:rPr lang="en-GB" b="0" i="0" dirty="0">
                <a:solidFill>
                  <a:schemeClr val="tx2"/>
                </a:solidFill>
                <a:effectLst/>
                <a:latin typeface="ElsevierGulliver"/>
              </a:rPr>
              <a:t>Signal acquisition component, is responsible for recording the brain waves and sending them to the preprocessing component for signal enhancement and noise reduction. </a:t>
            </a:r>
          </a:p>
          <a:p>
            <a:r>
              <a:rPr lang="en-GB" dirty="0">
                <a:solidFill>
                  <a:schemeClr val="tx2"/>
                </a:solidFill>
                <a:latin typeface="ElsevierGulliver"/>
              </a:rPr>
              <a:t>F</a:t>
            </a:r>
            <a:r>
              <a:rPr lang="en-GB" b="0" i="0" dirty="0">
                <a:solidFill>
                  <a:schemeClr val="tx2"/>
                </a:solidFill>
                <a:effectLst/>
                <a:latin typeface="ElsevierGulliver"/>
              </a:rPr>
              <a:t>eature extraction component generates the discriminative characteristics for the improved signal, decreasing the size of the data applied to the classification component. </a:t>
            </a:r>
          </a:p>
          <a:p>
            <a:r>
              <a:rPr lang="en-GB" dirty="0">
                <a:solidFill>
                  <a:schemeClr val="tx2"/>
                </a:solidFill>
                <a:latin typeface="ElsevierGulliver"/>
              </a:rPr>
              <a:t>Classifiers </a:t>
            </a:r>
            <a:r>
              <a:rPr lang="en-GB" b="0" i="0" dirty="0">
                <a:solidFill>
                  <a:schemeClr val="tx2"/>
                </a:solidFill>
                <a:effectLst/>
                <a:latin typeface="ElsevierGulliver"/>
              </a:rPr>
              <a:t>are translating the produced features into device commands.</a:t>
            </a:r>
          </a:p>
          <a:p>
            <a:pPr marL="0" indent="0">
              <a:buNone/>
            </a:pPr>
            <a:endParaRPr lang="en-GB" b="0" i="0" dirty="0">
              <a:solidFill>
                <a:schemeClr val="tx2"/>
              </a:solidFill>
              <a:effectLst/>
              <a:latin typeface="ElsevierGulliver"/>
            </a:endParaRPr>
          </a:p>
          <a:p>
            <a:endParaRPr lang="en-GB" b="0" i="0" dirty="0">
              <a:solidFill>
                <a:schemeClr val="tx2"/>
              </a:solidFill>
              <a:effectLst/>
              <a:latin typeface="ElsevierGulliver"/>
            </a:endParaRPr>
          </a:p>
          <a:p>
            <a:endParaRPr lang="en-US" dirty="0">
              <a:solidFill>
                <a:schemeClr val="tx2"/>
              </a:solidFill>
            </a:endParaRPr>
          </a:p>
        </p:txBody>
      </p:sp>
      <p:pic>
        <p:nvPicPr>
          <p:cNvPr id="6" name="Picture 5">
            <a:extLst>
              <a:ext uri="{FF2B5EF4-FFF2-40B4-BE49-F238E27FC236}">
                <a16:creationId xmlns:a16="http://schemas.microsoft.com/office/drawing/2014/main" id="{7FF61D4D-5178-651B-F196-35F49DBBA897}"/>
              </a:ext>
            </a:extLst>
          </p:cNvPr>
          <p:cNvPicPr>
            <a:picLocks noChangeAspect="1"/>
          </p:cNvPicPr>
          <p:nvPr/>
        </p:nvPicPr>
        <p:blipFill>
          <a:blip r:embed="rId2"/>
          <a:stretch>
            <a:fillRect/>
          </a:stretch>
        </p:blipFill>
        <p:spPr>
          <a:xfrm>
            <a:off x="3773010" y="4792134"/>
            <a:ext cx="3957005" cy="1710266"/>
          </a:xfrm>
          <a:prstGeom prst="rect">
            <a:avLst/>
          </a:prstGeom>
        </p:spPr>
      </p:pic>
    </p:spTree>
    <p:extLst>
      <p:ext uri="{BB962C8B-B14F-4D97-AF65-F5344CB8AC3E}">
        <p14:creationId xmlns:p14="http://schemas.microsoft.com/office/powerpoint/2010/main" val="3217756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E7BFE-FF64-222E-EAAB-F13B436D5881}"/>
              </a:ext>
            </a:extLst>
          </p:cNvPr>
          <p:cNvSpPr>
            <a:spLocks noGrp="1"/>
          </p:cNvSpPr>
          <p:nvPr>
            <p:ph type="title"/>
          </p:nvPr>
        </p:nvSpPr>
        <p:spPr/>
        <p:txBody>
          <a:bodyPr/>
          <a:lstStyle/>
          <a:p>
            <a:r>
              <a:rPr lang="en-GB" dirty="0"/>
              <a:t>Challenges faced</a:t>
            </a:r>
            <a:endParaRPr lang="en-US" dirty="0"/>
          </a:p>
        </p:txBody>
      </p:sp>
      <p:sp>
        <p:nvSpPr>
          <p:cNvPr id="3" name="Content Placeholder 2">
            <a:extLst>
              <a:ext uri="{FF2B5EF4-FFF2-40B4-BE49-F238E27FC236}">
                <a16:creationId xmlns:a16="http://schemas.microsoft.com/office/drawing/2014/main" id="{C1FDFA2E-4D43-614A-1013-23B6FB28F754}"/>
              </a:ext>
            </a:extLst>
          </p:cNvPr>
          <p:cNvSpPr>
            <a:spLocks noGrp="1"/>
          </p:cNvSpPr>
          <p:nvPr>
            <p:ph idx="1"/>
          </p:nvPr>
        </p:nvSpPr>
        <p:spPr>
          <a:xfrm>
            <a:off x="685801" y="2430431"/>
            <a:ext cx="10131425" cy="3649133"/>
          </a:xfrm>
        </p:spPr>
        <p:txBody>
          <a:bodyPr/>
          <a:lstStyle/>
          <a:p>
            <a:r>
              <a:rPr lang="en-GB" b="0" i="0" dirty="0">
                <a:solidFill>
                  <a:schemeClr val="tx2"/>
                </a:solidFill>
                <a:effectLst/>
                <a:latin typeface="ElsevierGulliver"/>
              </a:rPr>
              <a:t>Establishing the communication interface using brain signals has faced a lot of challenges. They can be categorized as technical and usability. </a:t>
            </a:r>
          </a:p>
          <a:p>
            <a:r>
              <a:rPr lang="en-GB" b="0" i="0" dirty="0">
                <a:solidFill>
                  <a:schemeClr val="tx2"/>
                </a:solidFill>
                <a:effectLst/>
                <a:latin typeface="ElsevierGulliver"/>
              </a:rPr>
              <a:t>Technical challenges are concerned with the system obstacles specially those regarding EEG features characteristics. Usability challenges describe the limitations affecting the level of human acceptance</a:t>
            </a:r>
            <a:r>
              <a:rPr lang="en-GB" b="0" i="0" dirty="0">
                <a:solidFill>
                  <a:srgbClr val="2E2E2E"/>
                </a:solidFill>
                <a:effectLst/>
                <a:latin typeface="ElsevierGulliver"/>
              </a:rPr>
              <a:t> .</a:t>
            </a:r>
          </a:p>
          <a:p>
            <a:pPr marL="0" indent="0">
              <a:buNone/>
            </a:pPr>
            <a:r>
              <a:rPr lang="en-GB" b="0" i="0" dirty="0">
                <a:solidFill>
                  <a:srgbClr val="2E2E2E"/>
                </a:solidFill>
                <a:effectLst/>
                <a:latin typeface="ElsevierGulliver"/>
              </a:rPr>
              <a:t>1.</a:t>
            </a:r>
            <a:r>
              <a:rPr lang="en-GB" b="0" i="0" dirty="0">
                <a:solidFill>
                  <a:schemeClr val="tx2"/>
                </a:solidFill>
                <a:effectLst/>
                <a:latin typeface="ElsevierGulliver"/>
              </a:rPr>
              <a:t>Usability challenges</a:t>
            </a:r>
          </a:p>
          <a:p>
            <a:r>
              <a:rPr lang="en-GB" b="0" i="0" dirty="0">
                <a:solidFill>
                  <a:schemeClr val="tx2"/>
                </a:solidFill>
                <a:effectLst/>
                <a:latin typeface="ElsevierGulliver"/>
              </a:rPr>
              <a:t>They express the limitations facing the user acceptance of BCI technology utilization . They include the issues related to the training process necessary for classes discrimination.</a:t>
            </a:r>
          </a:p>
          <a:p>
            <a:r>
              <a:rPr lang="en-GB" b="0" i="0" dirty="0">
                <a:solidFill>
                  <a:schemeClr val="tx2"/>
                </a:solidFill>
                <a:effectLst/>
                <a:latin typeface="ElsevierGulliver"/>
              </a:rPr>
              <a:t> Information Transfer </a:t>
            </a:r>
            <a:r>
              <a:rPr lang="en-GB" dirty="0">
                <a:solidFill>
                  <a:schemeClr val="tx2"/>
                </a:solidFill>
                <a:latin typeface="ElsevierGulliver"/>
              </a:rPr>
              <a:t>Ra</a:t>
            </a:r>
            <a:r>
              <a:rPr lang="en-GB" b="0" i="0" dirty="0">
                <a:solidFill>
                  <a:schemeClr val="tx2"/>
                </a:solidFill>
                <a:effectLst/>
                <a:latin typeface="ElsevierGulliver"/>
              </a:rPr>
              <a:t>te (ITR) is one of the system </a:t>
            </a:r>
            <a:r>
              <a:rPr lang="en-GB" dirty="0">
                <a:solidFill>
                  <a:schemeClr val="tx2"/>
                </a:solidFill>
                <a:latin typeface="ElsevierGulliver"/>
              </a:rPr>
              <a:t>evaluation metrics </a:t>
            </a:r>
            <a:r>
              <a:rPr lang="en-GB" b="0" i="0" dirty="0">
                <a:solidFill>
                  <a:schemeClr val="tx2"/>
                </a:solidFill>
                <a:effectLst/>
                <a:latin typeface="ElsevierGulliver"/>
              </a:rPr>
              <a:t>that combines both performance and acceptance aspects.</a:t>
            </a:r>
          </a:p>
          <a:p>
            <a:endParaRPr lang="en-GB" b="0" i="0" dirty="0">
              <a:solidFill>
                <a:schemeClr val="tx2"/>
              </a:solidFill>
              <a:effectLst/>
              <a:latin typeface="ElsevierGulliver"/>
            </a:endParaRPr>
          </a:p>
          <a:p>
            <a:pPr marL="0" indent="0">
              <a:buNone/>
            </a:pPr>
            <a:endParaRPr lang="en-US" dirty="0"/>
          </a:p>
        </p:txBody>
      </p:sp>
    </p:spTree>
    <p:extLst>
      <p:ext uri="{BB962C8B-B14F-4D97-AF65-F5344CB8AC3E}">
        <p14:creationId xmlns:p14="http://schemas.microsoft.com/office/powerpoint/2010/main" val="144048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78891-0B39-C970-BFBE-1FDB535ED55A}"/>
              </a:ext>
            </a:extLst>
          </p:cNvPr>
          <p:cNvSpPr>
            <a:spLocks noGrp="1"/>
          </p:cNvSpPr>
          <p:nvPr>
            <p:ph idx="1"/>
          </p:nvPr>
        </p:nvSpPr>
        <p:spPr/>
        <p:txBody>
          <a:bodyPr>
            <a:normAutofit lnSpcReduction="10000"/>
          </a:bodyPr>
          <a:lstStyle/>
          <a:p>
            <a:pPr marL="0" indent="0">
              <a:buNone/>
            </a:pPr>
            <a:r>
              <a:rPr lang="en-GB" b="1" i="0" dirty="0">
                <a:solidFill>
                  <a:schemeClr val="tx2"/>
                </a:solidFill>
                <a:effectLst/>
                <a:latin typeface="ElsevierGulliver"/>
              </a:rPr>
              <a:t>1. Training process</a:t>
            </a:r>
          </a:p>
          <a:p>
            <a:r>
              <a:rPr lang="en-GB" b="0" i="0" dirty="0">
                <a:solidFill>
                  <a:schemeClr val="tx2"/>
                </a:solidFill>
                <a:effectLst/>
                <a:latin typeface="ElsevierGulliver"/>
              </a:rPr>
              <a:t>Training the user is a time-consuming activity either in guiding the user through the process or in the number of recorded sessions. </a:t>
            </a:r>
          </a:p>
          <a:p>
            <a:r>
              <a:rPr lang="en-GB" b="0" i="0" dirty="0">
                <a:solidFill>
                  <a:schemeClr val="tx2"/>
                </a:solidFill>
                <a:effectLst/>
                <a:latin typeface="ElsevierGulliver"/>
              </a:rPr>
              <a:t>It takes place either in preliminary phase or in the </a:t>
            </a:r>
            <a:r>
              <a:rPr lang="en-GB" dirty="0">
                <a:solidFill>
                  <a:schemeClr val="tx2"/>
                </a:solidFill>
                <a:latin typeface="ElsevierGulliver"/>
              </a:rPr>
              <a:t>classifier </a:t>
            </a:r>
            <a:r>
              <a:rPr lang="en-GB" b="0" i="0" dirty="0">
                <a:solidFill>
                  <a:schemeClr val="tx2"/>
                </a:solidFill>
                <a:effectLst/>
                <a:latin typeface="ElsevierGulliver"/>
              </a:rPr>
              <a:t>calibration phase . The user is taught to deal with the system as well as to control his or her brain feedback signals in the preliminary phase, while in the calibration phase, trained subject’s signal has been used to learn the used classifier.</a:t>
            </a:r>
          </a:p>
          <a:p>
            <a:pPr marL="0" indent="0">
              <a:buNone/>
            </a:pPr>
            <a:r>
              <a:rPr lang="en-GB" b="1" i="0" dirty="0">
                <a:solidFill>
                  <a:schemeClr val="tx2"/>
                </a:solidFill>
                <a:effectLst/>
                <a:latin typeface="ElsevierGulliver"/>
              </a:rPr>
              <a:t>2.Information </a:t>
            </a:r>
            <a:r>
              <a:rPr lang="en-GB" b="1" dirty="0">
                <a:solidFill>
                  <a:schemeClr val="tx2"/>
                </a:solidFill>
                <a:latin typeface="ElsevierGulliver"/>
              </a:rPr>
              <a:t>Tr</a:t>
            </a:r>
            <a:r>
              <a:rPr lang="en-GB" b="1" i="0" dirty="0">
                <a:solidFill>
                  <a:schemeClr val="tx2"/>
                </a:solidFill>
                <a:effectLst/>
                <a:latin typeface="ElsevierGulliver"/>
              </a:rPr>
              <a:t>ansfer Rate</a:t>
            </a:r>
          </a:p>
          <a:p>
            <a:r>
              <a:rPr lang="en-GB" b="0" i="0" dirty="0">
                <a:solidFill>
                  <a:schemeClr val="tx2"/>
                </a:solidFill>
                <a:effectLst/>
                <a:latin typeface="ElsevierGulliver"/>
              </a:rPr>
              <a:t>It is the widely used evaluation metric for command BCI systems. </a:t>
            </a:r>
          </a:p>
          <a:p>
            <a:r>
              <a:rPr lang="en-GB" b="0" i="0" dirty="0">
                <a:solidFill>
                  <a:schemeClr val="tx2"/>
                </a:solidFill>
                <a:effectLst/>
                <a:latin typeface="ElsevierGulliver"/>
              </a:rPr>
              <a:t>It depends on the number of choices, the accuracy of target detection, and the average time for a selection. Thus compared to imagery BCI, selective attention strategies achieve higher ITR as their offered choices are larger .</a:t>
            </a:r>
          </a:p>
          <a:p>
            <a:pPr marL="0" indent="0">
              <a:buNone/>
            </a:pPr>
            <a:endParaRPr lang="en-GB" b="0" i="0" dirty="0">
              <a:solidFill>
                <a:schemeClr val="tx2"/>
              </a:solidFill>
              <a:effectLst/>
              <a:latin typeface="ElsevierGulliver"/>
            </a:endParaRPr>
          </a:p>
        </p:txBody>
      </p:sp>
    </p:spTree>
    <p:extLst>
      <p:ext uri="{BB962C8B-B14F-4D97-AF65-F5344CB8AC3E}">
        <p14:creationId xmlns:p14="http://schemas.microsoft.com/office/powerpoint/2010/main" val="1504617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2266D-EAAE-ACC7-42D0-C62F245712AF}"/>
              </a:ext>
            </a:extLst>
          </p:cNvPr>
          <p:cNvSpPr>
            <a:spLocks noGrp="1"/>
          </p:cNvSpPr>
          <p:nvPr>
            <p:ph idx="1"/>
          </p:nvPr>
        </p:nvSpPr>
        <p:spPr>
          <a:xfrm>
            <a:off x="685801" y="681317"/>
            <a:ext cx="10131425" cy="5964518"/>
          </a:xfrm>
        </p:spPr>
        <p:txBody>
          <a:bodyPr>
            <a:normAutofit/>
          </a:bodyPr>
          <a:lstStyle/>
          <a:p>
            <a:pPr marL="0" indent="0">
              <a:buNone/>
            </a:pPr>
            <a:r>
              <a:rPr lang="en-GB" b="0" i="0" dirty="0">
                <a:solidFill>
                  <a:schemeClr val="tx2"/>
                </a:solidFill>
                <a:effectLst/>
                <a:latin typeface="ElsevierGulliver"/>
              </a:rPr>
              <a:t>Technical challenges</a:t>
            </a:r>
          </a:p>
          <a:p>
            <a:r>
              <a:rPr lang="en-GB" b="0" i="0" dirty="0">
                <a:solidFill>
                  <a:schemeClr val="tx2"/>
                </a:solidFill>
                <a:effectLst/>
                <a:latin typeface="ElsevierGulliver"/>
              </a:rPr>
              <a:t>They are issues related to the recorded electrophysiological properties of the brain signals which include non-linearity, non-</a:t>
            </a:r>
            <a:r>
              <a:rPr lang="en-GB" b="0" i="0" dirty="0" err="1">
                <a:solidFill>
                  <a:schemeClr val="tx2"/>
                </a:solidFill>
                <a:effectLst/>
                <a:latin typeface="ElsevierGulliver"/>
              </a:rPr>
              <a:t>stationarity</a:t>
            </a:r>
            <a:r>
              <a:rPr lang="en-GB" b="0" i="0" dirty="0">
                <a:solidFill>
                  <a:schemeClr val="tx2"/>
                </a:solidFill>
                <a:effectLst/>
                <a:latin typeface="ElsevierGulliver"/>
              </a:rPr>
              <a:t> and noise, small training sets and the companying dimensionality curse.</a:t>
            </a:r>
          </a:p>
          <a:p>
            <a:pPr marL="0" indent="0">
              <a:buNone/>
            </a:pPr>
            <a:r>
              <a:rPr lang="en-GB" b="1" i="0" dirty="0">
                <a:solidFill>
                  <a:schemeClr val="tx2"/>
                </a:solidFill>
                <a:effectLst/>
                <a:latin typeface="ElsevierGulliver"/>
              </a:rPr>
              <a:t>1 Non-linearity</a:t>
            </a:r>
          </a:p>
          <a:p>
            <a:r>
              <a:rPr lang="en-GB" b="0" i="0" dirty="0">
                <a:solidFill>
                  <a:schemeClr val="tx2"/>
                </a:solidFill>
                <a:effectLst/>
                <a:latin typeface="ElsevierGulliver"/>
              </a:rPr>
              <a:t>The brain is a highly complex </a:t>
            </a:r>
            <a:r>
              <a:rPr lang="en-GB" dirty="0">
                <a:solidFill>
                  <a:schemeClr val="tx2"/>
                </a:solidFill>
                <a:latin typeface="ElsevierGulliver"/>
              </a:rPr>
              <a:t>nonlinear system</a:t>
            </a:r>
            <a:r>
              <a:rPr lang="en-GB" b="0" i="0" dirty="0">
                <a:solidFill>
                  <a:schemeClr val="tx2"/>
                </a:solidFill>
                <a:effectLst/>
                <a:latin typeface="ElsevierGulliver"/>
              </a:rPr>
              <a:t> in which chaotic behavior of neural ensembles can be detected.</a:t>
            </a:r>
          </a:p>
          <a:p>
            <a:r>
              <a:rPr lang="en-GB" b="0" i="0" dirty="0">
                <a:solidFill>
                  <a:schemeClr val="tx2"/>
                </a:solidFill>
                <a:effectLst/>
                <a:latin typeface="ElsevierGulliver"/>
              </a:rPr>
              <a:t>Thus EEG signals can be better characterized by nonlinear dynamic methods than linear methods.</a:t>
            </a:r>
          </a:p>
          <a:p>
            <a:pPr marL="0" indent="0">
              <a:buNone/>
            </a:pPr>
            <a:r>
              <a:rPr lang="en-GB" b="1" i="0" dirty="0">
                <a:solidFill>
                  <a:schemeClr val="tx2"/>
                </a:solidFill>
                <a:effectLst/>
                <a:latin typeface="ElsevierGulliver"/>
              </a:rPr>
              <a:t>2 Nonstationarity and noise</a:t>
            </a:r>
          </a:p>
          <a:p>
            <a:r>
              <a:rPr lang="en-GB" b="0" i="0" dirty="0">
                <a:solidFill>
                  <a:schemeClr val="tx2"/>
                </a:solidFill>
                <a:effectLst/>
                <a:latin typeface="ElsevierGulliver"/>
              </a:rPr>
              <a:t>Nonstationarity attribute of electrophysiological brain signals represents a major issue in developing a BCI system. It originates a continuous change of the used signals over time either between or within the recording sessions. </a:t>
            </a:r>
          </a:p>
          <a:p>
            <a:r>
              <a:rPr lang="en-GB" b="0" i="0" dirty="0">
                <a:solidFill>
                  <a:schemeClr val="tx2"/>
                </a:solidFill>
                <a:effectLst/>
                <a:latin typeface="ElsevierGulliver"/>
              </a:rPr>
              <a:t>The mental and emotional state background through different sessions can contribute in EEG signals variability. Also fatigue and concentration levels are considered part of internal nonstationarity factors. </a:t>
            </a:r>
          </a:p>
          <a:p>
            <a:pPr marL="0" indent="0">
              <a:buNone/>
            </a:pPr>
            <a:endParaRPr lang="en-GB" b="0" i="0" dirty="0">
              <a:solidFill>
                <a:schemeClr val="tx2"/>
              </a:solidFill>
              <a:effectLst/>
              <a:latin typeface="ElsevierGulliver"/>
            </a:endParaRPr>
          </a:p>
          <a:p>
            <a:pPr marL="0" indent="0">
              <a:buNone/>
            </a:pPr>
            <a:endParaRPr lang="en-GB" b="0" i="0" dirty="0">
              <a:solidFill>
                <a:schemeClr val="tx2"/>
              </a:solidFill>
              <a:effectLst/>
              <a:latin typeface="ElsevierGulliver"/>
            </a:endParaRPr>
          </a:p>
          <a:p>
            <a:pPr marL="0" indent="0">
              <a:buNone/>
            </a:pPr>
            <a:endParaRPr lang="en-GB" b="0" i="0" dirty="0">
              <a:solidFill>
                <a:schemeClr val="tx2"/>
              </a:solidFill>
              <a:effectLst/>
              <a:latin typeface="ElsevierGulliver"/>
            </a:endParaRPr>
          </a:p>
          <a:p>
            <a:endParaRPr lang="en-US" dirty="0"/>
          </a:p>
        </p:txBody>
      </p:sp>
    </p:spTree>
    <p:extLst>
      <p:ext uri="{BB962C8B-B14F-4D97-AF65-F5344CB8AC3E}">
        <p14:creationId xmlns:p14="http://schemas.microsoft.com/office/powerpoint/2010/main" val="4029357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BB7ED-33F4-8DB7-A1D2-EBADC6E89C1D}"/>
              </a:ext>
            </a:extLst>
          </p:cNvPr>
          <p:cNvSpPr>
            <a:spLocks noGrp="1"/>
          </p:cNvSpPr>
          <p:nvPr>
            <p:ph idx="1"/>
          </p:nvPr>
        </p:nvSpPr>
        <p:spPr>
          <a:xfrm>
            <a:off x="733612" y="602129"/>
            <a:ext cx="10131425" cy="5653741"/>
          </a:xfrm>
        </p:spPr>
        <p:txBody>
          <a:bodyPr>
            <a:normAutofit fontScale="92500"/>
          </a:bodyPr>
          <a:lstStyle/>
          <a:p>
            <a:r>
              <a:rPr lang="en-GB" b="0" i="0" dirty="0">
                <a:solidFill>
                  <a:schemeClr val="tx2"/>
                </a:solidFill>
                <a:effectLst/>
                <a:latin typeface="ElsevierGulliver"/>
              </a:rPr>
              <a:t>Noise is also a big contributor in the challenges facing the BCI technology and causing the nonstationarity issue. It includes unwanted signals caused by alterations in electrode placement, and environmental noise.</a:t>
            </a:r>
          </a:p>
          <a:p>
            <a:pPr marL="0" indent="0">
              <a:buNone/>
            </a:pPr>
            <a:r>
              <a:rPr lang="en-GB" b="1" i="0" dirty="0">
                <a:solidFill>
                  <a:schemeClr val="tx2"/>
                </a:solidFill>
                <a:effectLst/>
                <a:latin typeface="ElsevierGulliver"/>
              </a:rPr>
              <a:t>3. Small training sets</a:t>
            </a:r>
          </a:p>
          <a:p>
            <a:r>
              <a:rPr lang="en-GB" b="0" i="0" dirty="0">
                <a:solidFill>
                  <a:schemeClr val="tx2"/>
                </a:solidFill>
                <a:effectLst/>
                <a:latin typeface="ElsevierGulliver"/>
              </a:rPr>
              <a:t>The training sets are relatively small, since the training process is influenced by </a:t>
            </a:r>
            <a:r>
              <a:rPr lang="en-GB" dirty="0">
                <a:solidFill>
                  <a:schemeClr val="tx2"/>
                </a:solidFill>
                <a:latin typeface="ElsevierGulliver"/>
              </a:rPr>
              <a:t>usability issues.</a:t>
            </a:r>
          </a:p>
          <a:p>
            <a:r>
              <a:rPr lang="en-GB" b="0" i="0" dirty="0">
                <a:solidFill>
                  <a:schemeClr val="tx2"/>
                </a:solidFill>
                <a:effectLst/>
                <a:latin typeface="ElsevierGulliver"/>
              </a:rPr>
              <a:t> Although heavily training sessions are considered time consuming and demanding for the subjects, they provide the user with necessary experience to deal with the system and learn to control his or her neurophysiological signals. </a:t>
            </a:r>
          </a:p>
          <a:p>
            <a:r>
              <a:rPr lang="en-GB" dirty="0">
                <a:solidFill>
                  <a:schemeClr val="tx2"/>
                </a:solidFill>
                <a:latin typeface="ElsevierGulliver"/>
              </a:rPr>
              <a:t>T</a:t>
            </a:r>
            <a:r>
              <a:rPr lang="en-GB" b="0" i="0" dirty="0">
                <a:solidFill>
                  <a:schemeClr val="tx2"/>
                </a:solidFill>
                <a:effectLst/>
                <a:latin typeface="ElsevierGulliver"/>
              </a:rPr>
              <a:t>hus a significant challenge in designing a BCI is to balance the trade-off between the technological complexity of interpreting the user’s brain signals and the amount of training needed for successful operation of the interface.</a:t>
            </a:r>
          </a:p>
          <a:p>
            <a:pPr marL="0" indent="0">
              <a:buNone/>
            </a:pPr>
            <a:r>
              <a:rPr lang="en-GB" b="1" i="0" dirty="0">
                <a:solidFill>
                  <a:schemeClr val="tx2"/>
                </a:solidFill>
                <a:effectLst/>
                <a:latin typeface="ElsevierGulliver"/>
              </a:rPr>
              <a:t>4. High dimensionality curse</a:t>
            </a:r>
          </a:p>
          <a:p>
            <a:r>
              <a:rPr lang="en-GB" b="0" i="0" dirty="0">
                <a:solidFill>
                  <a:schemeClr val="tx2"/>
                </a:solidFill>
                <a:effectLst/>
                <a:latin typeface="ElsevierGulliver"/>
              </a:rPr>
              <a:t>In BCI systems, the signals are recorded from multiple channels to preserve high spatial accuracy. </a:t>
            </a:r>
          </a:p>
          <a:p>
            <a:r>
              <a:rPr lang="en-GB" b="0" i="0" dirty="0">
                <a:solidFill>
                  <a:schemeClr val="tx2"/>
                </a:solidFill>
                <a:effectLst/>
                <a:latin typeface="ElsevierGulliver"/>
              </a:rPr>
              <a:t>As the amount of data needed to properly describe different signals increases exponentially with the dimensionality of the vectors, various feature extraction methods have been proposed. They play an important role in identifying distinguishing characteristics. </a:t>
            </a:r>
          </a:p>
          <a:p>
            <a:r>
              <a:rPr lang="en-GB" b="0" i="0" dirty="0">
                <a:solidFill>
                  <a:schemeClr val="tx2"/>
                </a:solidFill>
                <a:effectLst/>
                <a:latin typeface="ElsevierGulliver"/>
              </a:rPr>
              <a:t>Thus the classifier performance will be affected only by the small number of distinctive traits instead of the whole recorded signals that may contain redundancy.</a:t>
            </a:r>
          </a:p>
          <a:p>
            <a:endParaRPr lang="en-GB" b="0" i="0" dirty="0">
              <a:solidFill>
                <a:schemeClr val="tx2"/>
              </a:solidFill>
              <a:effectLst/>
              <a:latin typeface="ElsevierGulliver"/>
            </a:endParaRPr>
          </a:p>
          <a:p>
            <a:endParaRPr lang="en-GB" b="0" i="0" dirty="0">
              <a:solidFill>
                <a:schemeClr val="tx2"/>
              </a:solidFill>
              <a:effectLst/>
              <a:latin typeface="ElsevierGulliver"/>
            </a:endParaRPr>
          </a:p>
          <a:p>
            <a:endParaRPr lang="en-GB" b="0" i="0" dirty="0">
              <a:solidFill>
                <a:schemeClr val="tx2"/>
              </a:solidFill>
              <a:effectLst/>
              <a:latin typeface="ElsevierGulliver"/>
            </a:endParaRPr>
          </a:p>
          <a:p>
            <a:endParaRPr lang="en-US" dirty="0"/>
          </a:p>
        </p:txBody>
      </p:sp>
    </p:spTree>
    <p:extLst>
      <p:ext uri="{BB962C8B-B14F-4D97-AF65-F5344CB8AC3E}">
        <p14:creationId xmlns:p14="http://schemas.microsoft.com/office/powerpoint/2010/main" val="1454967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FCC9-DB0A-CA77-D6CA-950D1157AA36}"/>
              </a:ext>
            </a:extLst>
          </p:cNvPr>
          <p:cNvSpPr>
            <a:spLocks noGrp="1"/>
          </p:cNvSpPr>
          <p:nvPr>
            <p:ph type="title"/>
          </p:nvPr>
        </p:nvSpPr>
        <p:spPr/>
        <p:txBody>
          <a:bodyPr/>
          <a:lstStyle/>
          <a:p>
            <a:r>
              <a:rPr lang="en-GB" dirty="0"/>
              <a:t>Proposed solutions</a:t>
            </a:r>
            <a:endParaRPr lang="en-US" dirty="0"/>
          </a:p>
        </p:txBody>
      </p:sp>
      <p:sp>
        <p:nvSpPr>
          <p:cNvPr id="3" name="Content Placeholder 2">
            <a:extLst>
              <a:ext uri="{FF2B5EF4-FFF2-40B4-BE49-F238E27FC236}">
                <a16:creationId xmlns:a16="http://schemas.microsoft.com/office/drawing/2014/main" id="{22695733-3FF4-F7CC-8515-65E187DED4E6}"/>
              </a:ext>
            </a:extLst>
          </p:cNvPr>
          <p:cNvSpPr>
            <a:spLocks noGrp="1"/>
          </p:cNvSpPr>
          <p:nvPr>
            <p:ph idx="1"/>
          </p:nvPr>
        </p:nvSpPr>
        <p:spPr/>
        <p:txBody>
          <a:bodyPr>
            <a:normAutofit fontScale="85000" lnSpcReduction="20000"/>
          </a:bodyPr>
          <a:lstStyle/>
          <a:p>
            <a:pPr marL="0" indent="0">
              <a:buNone/>
            </a:pPr>
            <a:r>
              <a:rPr lang="en-GB" b="0" i="0" dirty="0">
                <a:solidFill>
                  <a:schemeClr val="tx2"/>
                </a:solidFill>
                <a:effectLst/>
                <a:latin typeface="ElsevierGulliver"/>
              </a:rPr>
              <a:t>1. Noise removal</a:t>
            </a:r>
          </a:p>
          <a:p>
            <a:r>
              <a:rPr lang="en-GB" b="0" i="0" dirty="0">
                <a:solidFill>
                  <a:schemeClr val="tx2"/>
                </a:solidFill>
                <a:effectLst/>
                <a:latin typeface="ElsevierGulliver"/>
              </a:rPr>
              <a:t>Preprocessing in either spatial, time or frequency domains has contributed in enhancing the signal caused especially by external factors. </a:t>
            </a:r>
          </a:p>
          <a:p>
            <a:r>
              <a:rPr lang="en-GB" dirty="0">
                <a:solidFill>
                  <a:schemeClr val="tx2"/>
                </a:solidFill>
                <a:latin typeface="ElsevierGulliver"/>
              </a:rPr>
              <a:t>I</a:t>
            </a:r>
            <a:r>
              <a:rPr lang="en-GB" b="0" i="0" dirty="0">
                <a:solidFill>
                  <a:schemeClr val="tx2"/>
                </a:solidFill>
                <a:effectLst/>
                <a:latin typeface="ElsevierGulliver"/>
              </a:rPr>
              <a:t>mproving the signal to noise ration (SNR)of EEG signals is done by increasing the signal level and decreasing the noise level.</a:t>
            </a:r>
          </a:p>
          <a:p>
            <a:r>
              <a:rPr lang="en-GB" b="0" i="0" dirty="0">
                <a:solidFill>
                  <a:schemeClr val="tx2"/>
                </a:solidFill>
                <a:effectLst/>
                <a:latin typeface="ElsevierGulliver"/>
              </a:rPr>
              <a:t>Frequency-band filtering assists in removing noise and artifact. It can also provide a significant help with handling the internal nonstationarity factors. </a:t>
            </a:r>
          </a:p>
          <a:p>
            <a:r>
              <a:rPr lang="en-GB" b="0" i="0" dirty="0">
                <a:solidFill>
                  <a:schemeClr val="tx2"/>
                </a:solidFill>
                <a:effectLst/>
                <a:latin typeface="ElsevierGulliver"/>
              </a:rPr>
              <a:t>The task related frequencies can be selected to be used for further analysis in BCI systems. </a:t>
            </a:r>
          </a:p>
          <a:p>
            <a:pPr marL="0" indent="0">
              <a:buNone/>
            </a:pPr>
            <a:r>
              <a:rPr lang="en-GB" b="0" i="0" dirty="0">
                <a:solidFill>
                  <a:schemeClr val="tx2"/>
                </a:solidFill>
                <a:effectLst/>
                <a:latin typeface="ElsevierGulliver"/>
              </a:rPr>
              <a:t>2. Separability of multiple classes</a:t>
            </a:r>
          </a:p>
          <a:p>
            <a:r>
              <a:rPr lang="en-GB" dirty="0">
                <a:solidFill>
                  <a:schemeClr val="tx2"/>
                </a:solidFill>
                <a:latin typeface="ElsevierGulliver"/>
              </a:rPr>
              <a:t>Machine learning techniques a</a:t>
            </a:r>
            <a:r>
              <a:rPr lang="en-GB" b="0" i="0" dirty="0">
                <a:solidFill>
                  <a:schemeClr val="tx2"/>
                </a:solidFill>
                <a:effectLst/>
                <a:latin typeface="ElsevierGulliver"/>
              </a:rPr>
              <a:t>re employed to translate user’s intent into a valid choice. They discriminate and identify the selected class. </a:t>
            </a:r>
          </a:p>
          <a:p>
            <a:r>
              <a:rPr lang="en-GB" b="0" i="0" dirty="0">
                <a:solidFill>
                  <a:schemeClr val="tx2"/>
                </a:solidFill>
                <a:effectLst/>
                <a:latin typeface="ElsevierGulliver"/>
              </a:rPr>
              <a:t>They have been used, for example, to overcome some limitations associated with small training sets, single trial, and also the variability between sessions and within individual sessions. They also aim to achieve higher performance and accordingly, higher ITR results. </a:t>
            </a:r>
          </a:p>
          <a:p>
            <a:endParaRPr lang="en-US" dirty="0">
              <a:solidFill>
                <a:schemeClr val="tx2"/>
              </a:solidFill>
            </a:endParaRPr>
          </a:p>
        </p:txBody>
      </p:sp>
    </p:spTree>
    <p:extLst>
      <p:ext uri="{BB962C8B-B14F-4D97-AF65-F5344CB8AC3E}">
        <p14:creationId xmlns:p14="http://schemas.microsoft.com/office/powerpoint/2010/main" val="301810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7EB0-62E7-EF7F-8989-9F386F57FB4D}"/>
              </a:ext>
            </a:extLst>
          </p:cNvPr>
          <p:cNvSpPr>
            <a:spLocks noGrp="1"/>
          </p:cNvSpPr>
          <p:nvPr>
            <p:ph type="title"/>
          </p:nvPr>
        </p:nvSpPr>
        <p:spPr/>
        <p:txBody>
          <a:bodyPr/>
          <a:lstStyle/>
          <a:p>
            <a:r>
              <a:rPr lang="en-GB" dirty="0"/>
              <a:t>Introduction </a:t>
            </a:r>
            <a:endParaRPr lang="en-US" dirty="0"/>
          </a:p>
        </p:txBody>
      </p:sp>
      <p:sp>
        <p:nvSpPr>
          <p:cNvPr id="3" name="Content Placeholder 2">
            <a:extLst>
              <a:ext uri="{FF2B5EF4-FFF2-40B4-BE49-F238E27FC236}">
                <a16:creationId xmlns:a16="http://schemas.microsoft.com/office/drawing/2014/main" id="{1D42B64D-C6B6-3811-F3BB-4D0301CB522F}"/>
              </a:ext>
            </a:extLst>
          </p:cNvPr>
          <p:cNvSpPr>
            <a:spLocks noGrp="1"/>
          </p:cNvSpPr>
          <p:nvPr>
            <p:ph idx="1"/>
          </p:nvPr>
        </p:nvSpPr>
        <p:spPr>
          <a:xfrm>
            <a:off x="512483" y="1723714"/>
            <a:ext cx="10131425" cy="4671110"/>
          </a:xfrm>
        </p:spPr>
        <p:txBody>
          <a:bodyPr/>
          <a:lstStyle/>
          <a:p>
            <a:r>
              <a:rPr lang="en-GB" b="0" i="0" dirty="0">
                <a:solidFill>
                  <a:schemeClr val="tx2"/>
                </a:solidFill>
                <a:effectLst/>
                <a:latin typeface="Arial" panose="020B0604020202020204" pitchFamily="34" charset="0"/>
              </a:rPr>
              <a:t>Brain-computer interface (BCI) is a collaboration between a brain and a device that enables signals from the brain to direct some external activity, such as control of </a:t>
            </a:r>
            <a:r>
              <a:rPr lang="en-GB" b="0" i="0">
                <a:solidFill>
                  <a:schemeClr val="tx2"/>
                </a:solidFill>
                <a:effectLst/>
                <a:latin typeface="Arial" panose="020B0604020202020204" pitchFamily="34" charset="0"/>
              </a:rPr>
              <a:t>a </a:t>
            </a:r>
            <a:r>
              <a:rPr lang="en-GB" b="0" i="0" u="sng">
                <a:solidFill>
                  <a:schemeClr val="tx2"/>
                </a:solidFill>
                <a:effectLst/>
                <a:latin typeface="Arial" panose="020B0604020202020204" pitchFamily="34" charset="0"/>
              </a:rPr>
              <a:t>cursor </a:t>
            </a:r>
            <a:r>
              <a:rPr lang="en-GB" b="0" i="0">
                <a:solidFill>
                  <a:schemeClr val="tx2"/>
                </a:solidFill>
                <a:effectLst/>
                <a:latin typeface="Arial" panose="020B0604020202020204" pitchFamily="34" charset="0"/>
              </a:rPr>
              <a:t>or </a:t>
            </a:r>
            <a:r>
              <a:rPr lang="en-GB" b="0" i="0" dirty="0">
                <a:solidFill>
                  <a:schemeClr val="tx2"/>
                </a:solidFill>
                <a:effectLst/>
                <a:latin typeface="Arial" panose="020B0604020202020204" pitchFamily="34" charset="0"/>
              </a:rPr>
              <a:t>a prosthetic limb. </a:t>
            </a:r>
          </a:p>
          <a:p>
            <a:r>
              <a:rPr lang="en-GB" b="0" i="0" dirty="0">
                <a:solidFill>
                  <a:schemeClr val="tx2"/>
                </a:solidFill>
                <a:effectLst/>
                <a:latin typeface="Arial" panose="020B0604020202020204" pitchFamily="34" charset="0"/>
              </a:rPr>
              <a:t>The interface enables a direct communications pathway between the brain and the object to be controlled.</a:t>
            </a:r>
          </a:p>
          <a:p>
            <a:r>
              <a:rPr lang="en-GB" b="0" i="0" dirty="0">
                <a:solidFill>
                  <a:schemeClr val="tx2"/>
                </a:solidFill>
                <a:effectLst/>
                <a:latin typeface="Arial" panose="020B0604020202020204" pitchFamily="34" charset="0"/>
              </a:rPr>
              <a:t>By reading signals from an array of neurons and using computer chips and programs to translate the signals into action, BCI can enable a person suffering from paralysis to write a book or control a motorized wheelchair or prosthetic limb through thought alone.</a:t>
            </a:r>
            <a:endParaRPr lang="en-US" dirty="0">
              <a:solidFill>
                <a:schemeClr val="tx2"/>
              </a:solidFill>
            </a:endParaRPr>
          </a:p>
        </p:txBody>
      </p:sp>
    </p:spTree>
    <p:extLst>
      <p:ext uri="{BB962C8B-B14F-4D97-AF65-F5344CB8AC3E}">
        <p14:creationId xmlns:p14="http://schemas.microsoft.com/office/powerpoint/2010/main" val="136414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A489945-68F6-A6EE-A598-1E4D82B54350}"/>
              </a:ext>
            </a:extLst>
          </p:cNvPr>
          <p:cNvSpPr>
            <a:spLocks noGrp="1"/>
          </p:cNvSpPr>
          <p:nvPr>
            <p:ph idx="1"/>
          </p:nvPr>
        </p:nvSpPr>
        <p:spPr>
          <a:xfrm>
            <a:off x="936812" y="671855"/>
            <a:ext cx="10131425" cy="5579533"/>
          </a:xfrm>
        </p:spPr>
        <p:txBody>
          <a:bodyPr/>
          <a:lstStyle/>
          <a:p>
            <a:r>
              <a:rPr lang="en-GB" b="0" i="0" dirty="0">
                <a:solidFill>
                  <a:schemeClr val="tx2"/>
                </a:solidFill>
                <a:effectLst/>
                <a:latin typeface="-apple-system"/>
              </a:rPr>
              <a:t>BCIs are often directed at researching, </a:t>
            </a:r>
            <a:r>
              <a:rPr lang="en-GB" dirty="0">
                <a:solidFill>
                  <a:schemeClr val="tx2"/>
                </a:solidFill>
                <a:latin typeface="-apple-system"/>
              </a:rPr>
              <a:t>mapping , </a:t>
            </a:r>
            <a:r>
              <a:rPr lang="en-GB" b="0" i="0" dirty="0">
                <a:solidFill>
                  <a:schemeClr val="tx2"/>
                </a:solidFill>
                <a:effectLst/>
                <a:latin typeface="-apple-system"/>
              </a:rPr>
              <a:t>assisting, </a:t>
            </a:r>
            <a:r>
              <a:rPr lang="en-GB" dirty="0">
                <a:solidFill>
                  <a:schemeClr val="tx2"/>
                </a:solidFill>
                <a:latin typeface="-apple-system"/>
              </a:rPr>
              <a:t>augmenting </a:t>
            </a:r>
            <a:r>
              <a:rPr lang="en-GB" b="0" i="0" dirty="0">
                <a:solidFill>
                  <a:schemeClr val="tx2"/>
                </a:solidFill>
                <a:effectLst/>
                <a:latin typeface="-apple-system"/>
              </a:rPr>
              <a:t>, or repairing human </a:t>
            </a:r>
            <a:r>
              <a:rPr lang="en-GB" dirty="0">
                <a:solidFill>
                  <a:schemeClr val="tx2"/>
                </a:solidFill>
                <a:latin typeface="-apple-system"/>
              </a:rPr>
              <a:t>cognitive </a:t>
            </a:r>
            <a:r>
              <a:rPr lang="en-GB" b="0" i="0" dirty="0">
                <a:solidFill>
                  <a:schemeClr val="tx2"/>
                </a:solidFill>
                <a:effectLst/>
                <a:latin typeface="-apple-system"/>
              </a:rPr>
              <a:t>or </a:t>
            </a:r>
            <a:r>
              <a:rPr lang="en-GB" dirty="0">
                <a:solidFill>
                  <a:schemeClr val="tx2"/>
                </a:solidFill>
                <a:latin typeface="-apple-system"/>
              </a:rPr>
              <a:t>sensory-motor functions.</a:t>
            </a:r>
            <a:endParaRPr lang="en-GB" b="0" i="0" baseline="30000" dirty="0">
              <a:solidFill>
                <a:schemeClr val="tx2"/>
              </a:solidFill>
              <a:effectLst/>
              <a:latin typeface="inherit"/>
            </a:endParaRPr>
          </a:p>
          <a:p>
            <a:r>
              <a:rPr lang="en-GB" b="0" i="0" dirty="0">
                <a:solidFill>
                  <a:schemeClr val="tx2"/>
                </a:solidFill>
                <a:effectLst/>
                <a:latin typeface="-apple-system"/>
              </a:rPr>
              <a:t>Implementations of BCIs range from non-invasive (</a:t>
            </a:r>
            <a:r>
              <a:rPr lang="en-GB" dirty="0">
                <a:solidFill>
                  <a:schemeClr val="tx2"/>
                </a:solidFill>
                <a:latin typeface="-apple-system"/>
              </a:rPr>
              <a:t>EEG ,</a:t>
            </a:r>
            <a:r>
              <a:rPr lang="en-GB" b="0" i="0" dirty="0">
                <a:solidFill>
                  <a:schemeClr val="tx2"/>
                </a:solidFill>
                <a:effectLst/>
                <a:latin typeface="-apple-system"/>
              </a:rPr>
              <a:t> </a:t>
            </a:r>
            <a:r>
              <a:rPr lang="en-GB" dirty="0">
                <a:solidFill>
                  <a:schemeClr val="tx2"/>
                </a:solidFill>
                <a:latin typeface="-apple-system"/>
              </a:rPr>
              <a:t>MEG </a:t>
            </a:r>
            <a:r>
              <a:rPr lang="en-GB" b="0" i="0" dirty="0">
                <a:solidFill>
                  <a:schemeClr val="tx2"/>
                </a:solidFill>
                <a:effectLst/>
                <a:latin typeface="-apple-system"/>
              </a:rPr>
              <a:t>, </a:t>
            </a:r>
            <a:r>
              <a:rPr lang="en-GB" dirty="0">
                <a:solidFill>
                  <a:schemeClr val="tx2"/>
                </a:solidFill>
                <a:latin typeface="-apple-system"/>
              </a:rPr>
              <a:t>EOG ,</a:t>
            </a:r>
            <a:r>
              <a:rPr lang="en-GB" b="0" i="0" dirty="0">
                <a:solidFill>
                  <a:schemeClr val="tx2"/>
                </a:solidFill>
                <a:effectLst/>
                <a:latin typeface="-apple-system"/>
              </a:rPr>
              <a:t> </a:t>
            </a:r>
            <a:r>
              <a:rPr lang="en-GB" dirty="0">
                <a:solidFill>
                  <a:schemeClr val="tx2"/>
                </a:solidFill>
                <a:latin typeface="-apple-system"/>
              </a:rPr>
              <a:t>MRI)</a:t>
            </a:r>
            <a:r>
              <a:rPr lang="en-GB" b="0" i="0" dirty="0">
                <a:solidFill>
                  <a:schemeClr val="tx2"/>
                </a:solidFill>
                <a:effectLst/>
                <a:latin typeface="-apple-system"/>
              </a:rPr>
              <a:t> and partially invasive (</a:t>
            </a:r>
            <a:r>
              <a:rPr lang="en-GB" dirty="0">
                <a:solidFill>
                  <a:schemeClr val="tx2"/>
                </a:solidFill>
                <a:latin typeface="-apple-system"/>
              </a:rPr>
              <a:t>ECoG </a:t>
            </a:r>
            <a:r>
              <a:rPr lang="en-GB" b="0" i="0" dirty="0">
                <a:solidFill>
                  <a:schemeClr val="tx2"/>
                </a:solidFill>
                <a:effectLst/>
                <a:latin typeface="-apple-system"/>
              </a:rPr>
              <a:t>and endovascular) to invasive (</a:t>
            </a:r>
            <a:r>
              <a:rPr lang="en-GB" dirty="0">
                <a:solidFill>
                  <a:schemeClr val="tx2"/>
                </a:solidFill>
                <a:latin typeface="-apple-system"/>
              </a:rPr>
              <a:t>microelectrode array</a:t>
            </a:r>
            <a:r>
              <a:rPr lang="en-GB" b="0" i="0" dirty="0">
                <a:solidFill>
                  <a:schemeClr val="tx2"/>
                </a:solidFill>
                <a:effectLst/>
                <a:latin typeface="-apple-system"/>
              </a:rPr>
              <a:t>), based on how close electrodes get to brain tissue.</a:t>
            </a:r>
          </a:p>
          <a:p>
            <a:r>
              <a:rPr lang="en-GB" b="0" i="0" dirty="0">
                <a:solidFill>
                  <a:schemeClr val="tx2"/>
                </a:solidFill>
                <a:effectLst/>
                <a:latin typeface="-apple-system"/>
              </a:rPr>
              <a:t>Recently, studies in </a:t>
            </a:r>
            <a:r>
              <a:rPr lang="en-GB" dirty="0">
                <a:solidFill>
                  <a:schemeClr val="tx2"/>
                </a:solidFill>
                <a:latin typeface="-apple-system"/>
              </a:rPr>
              <a:t>human-computer interaction </a:t>
            </a:r>
            <a:r>
              <a:rPr lang="en-GB" b="0" i="0" dirty="0">
                <a:solidFill>
                  <a:schemeClr val="tx2"/>
                </a:solidFill>
                <a:effectLst/>
                <a:latin typeface="-apple-system"/>
              </a:rPr>
              <a:t>via the application of </a:t>
            </a:r>
            <a:r>
              <a:rPr lang="en-GB" dirty="0">
                <a:solidFill>
                  <a:schemeClr val="tx2"/>
                </a:solidFill>
                <a:latin typeface="-apple-system"/>
              </a:rPr>
              <a:t>machine learning t</a:t>
            </a:r>
            <a:r>
              <a:rPr lang="en-GB" b="0" i="0" dirty="0">
                <a:solidFill>
                  <a:schemeClr val="tx2"/>
                </a:solidFill>
                <a:effectLst/>
                <a:latin typeface="-apple-system"/>
              </a:rPr>
              <a:t>o statistical temporal features extracted from the </a:t>
            </a:r>
            <a:r>
              <a:rPr lang="en-GB" dirty="0">
                <a:solidFill>
                  <a:schemeClr val="tx2"/>
                </a:solidFill>
                <a:latin typeface="-apple-system"/>
              </a:rPr>
              <a:t>frontal lobe </a:t>
            </a:r>
            <a:r>
              <a:rPr lang="en-GB" b="0" i="0" dirty="0">
                <a:solidFill>
                  <a:schemeClr val="tx2"/>
                </a:solidFill>
                <a:effectLst/>
                <a:latin typeface="-apple-system"/>
              </a:rPr>
              <a:t>(</a:t>
            </a:r>
            <a:r>
              <a:rPr lang="en-GB" dirty="0">
                <a:solidFill>
                  <a:schemeClr val="tx2"/>
                </a:solidFill>
                <a:latin typeface="-apple-system"/>
              </a:rPr>
              <a:t>EEG brainwave)</a:t>
            </a:r>
            <a:r>
              <a:rPr lang="en-GB" b="0" i="0" dirty="0">
                <a:solidFill>
                  <a:schemeClr val="tx2"/>
                </a:solidFill>
                <a:effectLst/>
                <a:latin typeface="-apple-system"/>
              </a:rPr>
              <a:t>data has had high levels of success in autonomous recognition of fall detection as a </a:t>
            </a:r>
            <a:r>
              <a:rPr lang="en-GB" dirty="0">
                <a:solidFill>
                  <a:schemeClr val="tx2"/>
                </a:solidFill>
                <a:latin typeface="-apple-system"/>
              </a:rPr>
              <a:t>medical alarm , mental state </a:t>
            </a:r>
            <a:r>
              <a:rPr lang="en-GB" b="0" i="0" dirty="0">
                <a:solidFill>
                  <a:schemeClr val="tx2"/>
                </a:solidFill>
                <a:effectLst/>
                <a:latin typeface="-apple-system"/>
              </a:rPr>
              <a:t>(Relaxed, Neutral, Concentrating),</a:t>
            </a:r>
            <a:r>
              <a:rPr lang="en-GB" b="0" i="0" baseline="30000" dirty="0">
                <a:solidFill>
                  <a:schemeClr val="tx2"/>
                </a:solidFill>
                <a:effectLst/>
                <a:latin typeface="inherit"/>
              </a:rPr>
              <a:t> </a:t>
            </a:r>
            <a:r>
              <a:rPr lang="en-GB" b="0" i="0" dirty="0">
                <a:solidFill>
                  <a:schemeClr val="tx2"/>
                </a:solidFill>
                <a:effectLst/>
                <a:latin typeface="-apple-system"/>
              </a:rPr>
              <a:t>mental emotional state (Negative, Neutral, Positive) and thala</a:t>
            </a:r>
            <a:r>
              <a:rPr lang="en-GB" dirty="0">
                <a:solidFill>
                  <a:schemeClr val="tx2"/>
                </a:solidFill>
                <a:latin typeface="-apple-system"/>
              </a:rPr>
              <a:t>mocortical dysrhythmia.</a:t>
            </a:r>
            <a:endParaRPr lang="en-US" dirty="0">
              <a:solidFill>
                <a:schemeClr val="tx2"/>
              </a:solidFill>
            </a:endParaRPr>
          </a:p>
        </p:txBody>
      </p:sp>
    </p:spTree>
    <p:extLst>
      <p:ext uri="{BB962C8B-B14F-4D97-AF65-F5344CB8AC3E}">
        <p14:creationId xmlns:p14="http://schemas.microsoft.com/office/powerpoint/2010/main" val="806772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201C-5E74-6F0D-6DF5-59BF9E522874}"/>
              </a:ext>
            </a:extLst>
          </p:cNvPr>
          <p:cNvSpPr>
            <a:spLocks noGrp="1"/>
          </p:cNvSpPr>
          <p:nvPr>
            <p:ph type="title"/>
          </p:nvPr>
        </p:nvSpPr>
        <p:spPr>
          <a:xfrm>
            <a:off x="685801" y="609600"/>
            <a:ext cx="10131425" cy="1532467"/>
          </a:xfrm>
        </p:spPr>
        <p:txBody>
          <a:bodyPr/>
          <a:lstStyle/>
          <a:p>
            <a:r>
              <a:rPr lang="en-GB" b="0" i="0" dirty="0">
                <a:solidFill>
                  <a:schemeClr val="tx2"/>
                </a:solidFill>
                <a:effectLst/>
                <a:latin typeface="ElsevierGulliver"/>
              </a:rPr>
              <a:t>BCI functions</a:t>
            </a:r>
            <a:br>
              <a:rPr lang="en-GB" b="0" i="0" dirty="0">
                <a:solidFill>
                  <a:srgbClr val="2E2E2E"/>
                </a:solidFill>
                <a:effectLst/>
                <a:latin typeface="ElsevierGulliver"/>
              </a:rPr>
            </a:br>
            <a:endParaRPr lang="en-US" dirty="0"/>
          </a:p>
        </p:txBody>
      </p:sp>
      <p:sp>
        <p:nvSpPr>
          <p:cNvPr id="3" name="Content Placeholder 2">
            <a:extLst>
              <a:ext uri="{FF2B5EF4-FFF2-40B4-BE49-F238E27FC236}">
                <a16:creationId xmlns:a16="http://schemas.microsoft.com/office/drawing/2014/main" id="{A5AD698E-D88F-8FE8-D810-56D591788D10}"/>
              </a:ext>
            </a:extLst>
          </p:cNvPr>
          <p:cNvSpPr>
            <a:spLocks noGrp="1"/>
          </p:cNvSpPr>
          <p:nvPr>
            <p:ph idx="1"/>
          </p:nvPr>
        </p:nvSpPr>
        <p:spPr>
          <a:xfrm>
            <a:off x="578224" y="1679888"/>
            <a:ext cx="10131425" cy="4273176"/>
          </a:xfrm>
        </p:spPr>
        <p:txBody>
          <a:bodyPr/>
          <a:lstStyle/>
          <a:p>
            <a:r>
              <a:rPr lang="en-GB" b="0" i="0" dirty="0">
                <a:solidFill>
                  <a:schemeClr val="tx2"/>
                </a:solidFill>
                <a:effectLst/>
                <a:latin typeface="ElsevierGulliver"/>
              </a:rPr>
              <a:t>Applications of Brain Computer </a:t>
            </a:r>
            <a:r>
              <a:rPr lang="en-GB" dirty="0">
                <a:solidFill>
                  <a:schemeClr val="tx2"/>
                </a:solidFill>
                <a:latin typeface="ElsevierGulliver"/>
              </a:rPr>
              <a:t>Interface bases it</a:t>
            </a:r>
            <a:r>
              <a:rPr lang="en-GB" b="0" i="0" dirty="0">
                <a:solidFill>
                  <a:schemeClr val="tx2"/>
                </a:solidFill>
                <a:effectLst/>
                <a:latin typeface="ElsevierGulliver"/>
              </a:rPr>
              <a:t>s functionality on either observing the user state or allowing</a:t>
            </a:r>
            <a:r>
              <a:rPr lang="en-GB" b="0" i="0" dirty="0">
                <a:solidFill>
                  <a:srgbClr val="2E2E2E"/>
                </a:solidFill>
                <a:effectLst/>
                <a:latin typeface="ElsevierGulliver"/>
              </a:rPr>
              <a:t> </a:t>
            </a:r>
            <a:r>
              <a:rPr lang="en-GB" b="0" i="0" dirty="0">
                <a:solidFill>
                  <a:schemeClr val="tx2"/>
                </a:solidFill>
                <a:effectLst/>
                <a:latin typeface="ElsevierGulliver"/>
              </a:rPr>
              <a:t>the user to deliver his⧹⧹her ideas.</a:t>
            </a:r>
          </a:p>
          <a:p>
            <a:r>
              <a:rPr lang="en-GB" b="0" i="0" dirty="0">
                <a:solidFill>
                  <a:schemeClr val="tx2"/>
                </a:solidFill>
                <a:effectLst/>
                <a:latin typeface="ElsevierGulliver"/>
              </a:rPr>
              <a:t> BCI system records the brain waves and sends them to the computer system to complete the intended task. The transmitted waves are therefore used to express an idea or control an object.</a:t>
            </a:r>
          </a:p>
          <a:p>
            <a:pPr marL="342900" indent="-342900">
              <a:buFont typeface="+mj-lt"/>
              <a:buAutoNum type="arabicPeriod"/>
            </a:pPr>
            <a:r>
              <a:rPr lang="en-GB" dirty="0">
                <a:solidFill>
                  <a:schemeClr val="tx2"/>
                </a:solidFill>
              </a:rPr>
              <a:t>   </a:t>
            </a:r>
            <a:r>
              <a:rPr lang="en-GB" b="0" i="0" dirty="0">
                <a:solidFill>
                  <a:schemeClr val="tx2"/>
                </a:solidFill>
                <a:effectLst/>
                <a:latin typeface="ElsevierGulliver"/>
              </a:rPr>
              <a:t>Communication and control</a:t>
            </a:r>
          </a:p>
          <a:p>
            <a:r>
              <a:rPr lang="en-GB" b="0" i="0" dirty="0">
                <a:solidFill>
                  <a:schemeClr val="tx2"/>
                </a:solidFill>
                <a:effectLst/>
                <a:latin typeface="ElsevierGulliver"/>
              </a:rPr>
              <a:t>Brain computer interface (BCI) systems build a communication bridge between human brain and the external world eliminating the need for typical information delivery methods.</a:t>
            </a:r>
          </a:p>
          <a:p>
            <a:r>
              <a:rPr lang="en-GB" b="0" i="0" dirty="0">
                <a:solidFill>
                  <a:schemeClr val="tx2"/>
                </a:solidFill>
                <a:effectLst/>
                <a:latin typeface="ElsevierGulliver"/>
              </a:rPr>
              <a:t>They manage the sending of messages from human brains and decoding their silent thoughts. Thus they can help handicapped people to tell and write down their opinions and ideas via variety of methods such as in spelling applications , semantic categorization , or silent speech communication.</a:t>
            </a:r>
          </a:p>
          <a:p>
            <a:pPr marL="0" indent="0">
              <a:buNone/>
            </a:pPr>
            <a:endParaRPr lang="en-US" dirty="0">
              <a:solidFill>
                <a:schemeClr val="tx2"/>
              </a:solidFill>
            </a:endParaRPr>
          </a:p>
        </p:txBody>
      </p:sp>
    </p:spTree>
    <p:extLst>
      <p:ext uri="{BB962C8B-B14F-4D97-AF65-F5344CB8AC3E}">
        <p14:creationId xmlns:p14="http://schemas.microsoft.com/office/powerpoint/2010/main" val="148445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5BA80-614C-685B-79F7-E6C2AAC081BE}"/>
              </a:ext>
            </a:extLst>
          </p:cNvPr>
          <p:cNvSpPr>
            <a:spLocks noGrp="1"/>
          </p:cNvSpPr>
          <p:nvPr>
            <p:ph idx="1"/>
          </p:nvPr>
        </p:nvSpPr>
        <p:spPr>
          <a:xfrm>
            <a:off x="1030287" y="584200"/>
            <a:ext cx="10131425" cy="5689600"/>
          </a:xfrm>
        </p:spPr>
        <p:txBody>
          <a:bodyPr/>
          <a:lstStyle/>
          <a:p>
            <a:pPr marL="0" indent="0">
              <a:buNone/>
            </a:pPr>
            <a:r>
              <a:rPr lang="en-GB" dirty="0"/>
              <a:t>2.</a:t>
            </a:r>
            <a:r>
              <a:rPr lang="en-GB" sz="2000" dirty="0"/>
              <a:t> User State Monitoring </a:t>
            </a:r>
            <a:endParaRPr lang="en-GB" sz="2000" dirty="0">
              <a:solidFill>
                <a:schemeClr val="tx2"/>
              </a:solidFill>
            </a:endParaRPr>
          </a:p>
          <a:p>
            <a:r>
              <a:rPr lang="en-GB" sz="2000" b="0" i="0" dirty="0">
                <a:solidFill>
                  <a:schemeClr val="tx2"/>
                </a:solidFill>
                <a:effectLst/>
                <a:latin typeface="ElsevierGulliver"/>
              </a:rPr>
              <a:t>Early BCI applications have targeted disabled users who have mobility or speaking issues.</a:t>
            </a:r>
          </a:p>
          <a:p>
            <a:r>
              <a:rPr lang="en-GB" sz="2000" b="0" i="0" dirty="0">
                <a:solidFill>
                  <a:schemeClr val="tx2"/>
                </a:solidFill>
                <a:effectLst/>
                <a:latin typeface="ElsevierGulliver"/>
              </a:rPr>
              <a:t> Their aim was to provide an alternative communication channel for those users. But later on, BCI enters the world of healthy people as well. It works as a physiological measuring tool that retrieves and uses information about an individual’s emotional, cognitive or affectiveness state.</a:t>
            </a:r>
          </a:p>
          <a:p>
            <a:r>
              <a:rPr lang="en-GB" sz="2000" b="0" i="0" dirty="0">
                <a:solidFill>
                  <a:schemeClr val="tx2"/>
                </a:solidFill>
                <a:effectLst/>
                <a:latin typeface="ElsevierGulliver"/>
              </a:rPr>
              <a:t> The target of brain signals utilization has been extended beyond controlling some object or offering a substitution for specific functions, in what is called passive BCI .</a:t>
            </a:r>
          </a:p>
          <a:p>
            <a:r>
              <a:rPr lang="en-GB" sz="2000" dirty="0">
                <a:solidFill>
                  <a:schemeClr val="tx2"/>
                </a:solidFill>
                <a:latin typeface="ElsevierGulliver"/>
              </a:rPr>
              <a:t>BCI User </a:t>
            </a:r>
            <a:r>
              <a:rPr lang="en-GB" sz="2000" b="0" i="0" dirty="0">
                <a:solidFill>
                  <a:schemeClr val="tx2"/>
                </a:solidFill>
                <a:effectLst/>
                <a:latin typeface="ElsevierGulliver"/>
              </a:rPr>
              <a:t>state monitoring function is considered a helpful hand in </a:t>
            </a:r>
            <a:r>
              <a:rPr lang="en-GB" sz="2000" dirty="0">
                <a:solidFill>
                  <a:schemeClr val="tx2"/>
                </a:solidFill>
                <a:latin typeface="ElsevierGulliver"/>
              </a:rPr>
              <a:t>Human Computer Interfaces a</a:t>
            </a:r>
            <a:r>
              <a:rPr lang="en-GB" sz="2000" b="0" i="0" dirty="0">
                <a:solidFill>
                  <a:schemeClr val="tx2"/>
                </a:solidFill>
                <a:effectLst/>
                <a:latin typeface="ElsevierGulliver"/>
              </a:rPr>
              <a:t>nd adapts them according to the estimated user emotional or cognitive state.</a:t>
            </a:r>
          </a:p>
          <a:p>
            <a:r>
              <a:rPr lang="en-GB" sz="2000" b="0" i="0" dirty="0">
                <a:solidFill>
                  <a:schemeClr val="tx2"/>
                </a:solidFill>
                <a:effectLst/>
                <a:latin typeface="ElsevierGulliver"/>
              </a:rPr>
              <a:t>It also contributes in the development of smart environments and emotion controlling applications .</a:t>
            </a:r>
            <a:endParaRPr lang="en-US" sz="2000" dirty="0">
              <a:solidFill>
                <a:schemeClr val="tx2"/>
              </a:solidFill>
            </a:endParaRPr>
          </a:p>
        </p:txBody>
      </p:sp>
    </p:spTree>
    <p:extLst>
      <p:ext uri="{BB962C8B-B14F-4D97-AF65-F5344CB8AC3E}">
        <p14:creationId xmlns:p14="http://schemas.microsoft.com/office/powerpoint/2010/main" val="326015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F249-046C-39A7-DE75-0EEB20C37EDF}"/>
              </a:ext>
            </a:extLst>
          </p:cNvPr>
          <p:cNvSpPr>
            <a:spLocks noGrp="1"/>
          </p:cNvSpPr>
          <p:nvPr>
            <p:ph type="title"/>
          </p:nvPr>
        </p:nvSpPr>
        <p:spPr/>
        <p:txBody>
          <a:bodyPr/>
          <a:lstStyle/>
          <a:p>
            <a:r>
              <a:rPr lang="en-GB" dirty="0" err="1"/>
              <a:t>Bci</a:t>
            </a:r>
            <a:r>
              <a:rPr lang="en-GB" dirty="0"/>
              <a:t> applications</a:t>
            </a:r>
            <a:endParaRPr lang="en-US" dirty="0"/>
          </a:p>
        </p:txBody>
      </p:sp>
      <p:sp>
        <p:nvSpPr>
          <p:cNvPr id="3" name="Content Placeholder 2">
            <a:extLst>
              <a:ext uri="{FF2B5EF4-FFF2-40B4-BE49-F238E27FC236}">
                <a16:creationId xmlns:a16="http://schemas.microsoft.com/office/drawing/2014/main" id="{9BD30EDE-8FCB-A9D3-3573-F651415C751A}"/>
              </a:ext>
            </a:extLst>
          </p:cNvPr>
          <p:cNvSpPr>
            <a:spLocks noGrp="1"/>
          </p:cNvSpPr>
          <p:nvPr>
            <p:ph idx="1"/>
          </p:nvPr>
        </p:nvSpPr>
        <p:spPr>
          <a:xfrm>
            <a:off x="685801" y="1637552"/>
            <a:ext cx="10131425" cy="5080001"/>
          </a:xfrm>
        </p:spPr>
        <p:txBody>
          <a:bodyPr/>
          <a:lstStyle/>
          <a:p>
            <a:pPr marL="0" indent="0">
              <a:buNone/>
            </a:pPr>
            <a:r>
              <a:rPr lang="en-GB" dirty="0">
                <a:solidFill>
                  <a:schemeClr val="tx2"/>
                </a:solidFill>
                <a:latin typeface="ElsevierGulliver"/>
              </a:rPr>
              <a:t>1</a:t>
            </a:r>
            <a:r>
              <a:rPr lang="en-GB" dirty="0">
                <a:solidFill>
                  <a:srgbClr val="2E2E2E"/>
                </a:solidFill>
                <a:latin typeface="ElsevierGulliver"/>
              </a:rPr>
              <a:t>.</a:t>
            </a:r>
            <a:r>
              <a:rPr lang="en-GB" b="0" i="0" dirty="0">
                <a:solidFill>
                  <a:srgbClr val="2E2E2E"/>
                </a:solidFill>
                <a:effectLst/>
                <a:latin typeface="ElsevierGulliver"/>
              </a:rPr>
              <a:t> </a:t>
            </a:r>
            <a:r>
              <a:rPr lang="en-GB" sz="2000" b="0" i="0" dirty="0">
                <a:solidFill>
                  <a:schemeClr val="tx2"/>
                </a:solidFill>
                <a:effectLst/>
                <a:latin typeface="ElsevierGulliver"/>
              </a:rPr>
              <a:t>Medical applications</a:t>
            </a:r>
          </a:p>
          <a:p>
            <a:pPr marL="0" indent="0">
              <a:buNone/>
            </a:pPr>
            <a:endParaRPr lang="en-GB" sz="2000" dirty="0">
              <a:solidFill>
                <a:schemeClr val="tx2"/>
              </a:solidFill>
              <a:latin typeface="ElsevierGulliver"/>
            </a:endParaRPr>
          </a:p>
          <a:p>
            <a:pPr marL="0" indent="0">
              <a:buNone/>
            </a:pPr>
            <a:endParaRPr lang="en-GB" sz="2000" b="0" i="0" dirty="0">
              <a:solidFill>
                <a:schemeClr val="tx2"/>
              </a:solidFill>
              <a:effectLst/>
              <a:latin typeface="ElsevierGulliver"/>
            </a:endParaRPr>
          </a:p>
          <a:p>
            <a:pPr marL="0" indent="0">
              <a:buNone/>
            </a:pPr>
            <a:endParaRPr lang="en-GB" sz="2000" dirty="0">
              <a:solidFill>
                <a:schemeClr val="tx2"/>
              </a:solidFill>
              <a:latin typeface="ElsevierGulliver"/>
            </a:endParaRPr>
          </a:p>
          <a:p>
            <a:pPr marL="0" indent="0">
              <a:buNone/>
            </a:pPr>
            <a:endParaRPr lang="en-GB" sz="2000" b="0" i="0" dirty="0">
              <a:solidFill>
                <a:schemeClr val="tx2"/>
              </a:solidFill>
              <a:effectLst/>
              <a:latin typeface="ElsevierGulliver"/>
            </a:endParaRPr>
          </a:p>
          <a:p>
            <a:pPr marL="0" indent="0">
              <a:buNone/>
            </a:pPr>
            <a:endParaRPr lang="en-GB" sz="2000" dirty="0">
              <a:solidFill>
                <a:schemeClr val="tx2"/>
              </a:solidFill>
              <a:latin typeface="ElsevierGulliver"/>
            </a:endParaRPr>
          </a:p>
          <a:p>
            <a:pPr marL="0" indent="0">
              <a:buNone/>
            </a:pPr>
            <a:endParaRPr lang="en-GB" sz="2000" b="0" i="0" dirty="0">
              <a:solidFill>
                <a:schemeClr val="tx2"/>
              </a:solidFill>
              <a:effectLst/>
              <a:latin typeface="ElsevierGulliver"/>
            </a:endParaRPr>
          </a:p>
          <a:p>
            <a:r>
              <a:rPr lang="en-GB" b="0" i="0" dirty="0">
                <a:solidFill>
                  <a:schemeClr val="tx2"/>
                </a:solidFill>
                <a:effectLst/>
                <a:latin typeface="ElsevierGulliver"/>
              </a:rPr>
              <a:t>Healthcare field has a variety of applications that could take advantage of brain signals in all associated phases including prevention, detection, diagnosis, rehabilitation and restoration .</a:t>
            </a:r>
          </a:p>
          <a:p>
            <a:pPr marL="0" indent="0">
              <a:buNone/>
            </a:pPr>
            <a:endParaRPr lang="en-GB" b="0" i="0" dirty="0">
              <a:solidFill>
                <a:schemeClr val="tx2"/>
              </a:solidFill>
              <a:effectLst/>
              <a:latin typeface="ElsevierGulliver"/>
            </a:endParaRPr>
          </a:p>
        </p:txBody>
      </p:sp>
      <p:pic>
        <p:nvPicPr>
          <p:cNvPr id="6" name="Picture 5">
            <a:extLst>
              <a:ext uri="{FF2B5EF4-FFF2-40B4-BE49-F238E27FC236}">
                <a16:creationId xmlns:a16="http://schemas.microsoft.com/office/drawing/2014/main" id="{6CCC4434-9CF0-4CCA-C009-5FBE5535F4F6}"/>
              </a:ext>
            </a:extLst>
          </p:cNvPr>
          <p:cNvPicPr>
            <a:picLocks noChangeAspect="1"/>
          </p:cNvPicPr>
          <p:nvPr/>
        </p:nvPicPr>
        <p:blipFill>
          <a:blip r:embed="rId2"/>
          <a:stretch>
            <a:fillRect/>
          </a:stretch>
        </p:blipFill>
        <p:spPr>
          <a:xfrm>
            <a:off x="4183397" y="2621458"/>
            <a:ext cx="2629912" cy="2039193"/>
          </a:xfrm>
          <a:prstGeom prst="rect">
            <a:avLst/>
          </a:prstGeom>
        </p:spPr>
      </p:pic>
    </p:spTree>
    <p:extLst>
      <p:ext uri="{BB962C8B-B14F-4D97-AF65-F5344CB8AC3E}">
        <p14:creationId xmlns:p14="http://schemas.microsoft.com/office/powerpoint/2010/main" val="147372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0BBDD-864B-6C6B-1473-8C9C24A32874}"/>
              </a:ext>
            </a:extLst>
          </p:cNvPr>
          <p:cNvSpPr>
            <a:spLocks noGrp="1"/>
          </p:cNvSpPr>
          <p:nvPr>
            <p:ph idx="1"/>
          </p:nvPr>
        </p:nvSpPr>
        <p:spPr>
          <a:xfrm>
            <a:off x="1030287" y="492810"/>
            <a:ext cx="10131425" cy="5818343"/>
          </a:xfrm>
        </p:spPr>
        <p:txBody>
          <a:bodyPr>
            <a:normAutofit fontScale="92500" lnSpcReduction="10000"/>
          </a:bodyPr>
          <a:lstStyle/>
          <a:p>
            <a:pPr marL="0" indent="0">
              <a:buNone/>
            </a:pPr>
            <a:r>
              <a:rPr lang="en-GB" dirty="0">
                <a:solidFill>
                  <a:schemeClr val="tx2"/>
                </a:solidFill>
              </a:rPr>
              <a:t>1.1 </a:t>
            </a:r>
            <a:r>
              <a:rPr lang="en-GB" b="0" i="0" dirty="0">
                <a:solidFill>
                  <a:srgbClr val="2E2E2E"/>
                </a:solidFill>
                <a:effectLst/>
                <a:latin typeface="ElsevierGulliver"/>
              </a:rPr>
              <a:t> </a:t>
            </a:r>
            <a:r>
              <a:rPr lang="en-GB" b="0" i="0" dirty="0">
                <a:solidFill>
                  <a:schemeClr val="tx2"/>
                </a:solidFill>
                <a:effectLst/>
                <a:latin typeface="ElsevierGulliver"/>
              </a:rPr>
              <a:t>Prevention</a:t>
            </a:r>
          </a:p>
          <a:p>
            <a:r>
              <a:rPr lang="en-GB" b="0" i="0" dirty="0">
                <a:solidFill>
                  <a:schemeClr val="tx2"/>
                </a:solidFill>
                <a:effectLst/>
                <a:latin typeface="ElsevierGulliver"/>
              </a:rPr>
              <a:t>Various consciousness level determination systems along with their brain-related studies have been developed. </a:t>
            </a:r>
          </a:p>
          <a:p>
            <a:r>
              <a:rPr lang="en-GB" dirty="0">
                <a:solidFill>
                  <a:schemeClr val="tx2"/>
                </a:solidFill>
                <a:latin typeface="ElsevierGulliver"/>
              </a:rPr>
              <a:t>T</a:t>
            </a:r>
            <a:r>
              <a:rPr lang="en-GB" b="0" i="0" dirty="0">
                <a:solidFill>
                  <a:schemeClr val="tx2"/>
                </a:solidFill>
                <a:effectLst/>
                <a:latin typeface="ElsevierGulliver"/>
              </a:rPr>
              <a:t>he attentiveness influences of smoking and alcohol on brain waves have been enlightened. The importance of such studies for medical prevention lies in the possible loss of function and decrease of alertness level resulting from smoking or alcohol drinking.</a:t>
            </a:r>
          </a:p>
          <a:p>
            <a:r>
              <a:rPr lang="en-GB" b="0" i="0" dirty="0">
                <a:solidFill>
                  <a:schemeClr val="tx2"/>
                </a:solidFill>
                <a:effectLst/>
                <a:latin typeface="ElsevierGulliver"/>
              </a:rPr>
              <a:t>Traffic accidents are considered the main cause for death or some serious injuries as </a:t>
            </a:r>
            <a:r>
              <a:rPr lang="en-GB" b="0" i="0" dirty="0" err="1">
                <a:solidFill>
                  <a:schemeClr val="tx2"/>
                </a:solidFill>
                <a:effectLst/>
                <a:latin typeface="ElsevierGulliver"/>
              </a:rPr>
              <a:t>claimed.Analyzing</a:t>
            </a:r>
            <a:r>
              <a:rPr lang="en-GB" b="0" i="0" dirty="0">
                <a:solidFill>
                  <a:schemeClr val="tx2"/>
                </a:solidFill>
                <a:effectLst/>
                <a:latin typeface="ElsevierGulliver"/>
              </a:rPr>
              <a:t> their causes for later prevention has been a concern for researches in various fields.</a:t>
            </a:r>
          </a:p>
          <a:p>
            <a:r>
              <a:rPr lang="en-GB" b="0" i="0" dirty="0">
                <a:solidFill>
                  <a:schemeClr val="tx2"/>
                </a:solidFill>
                <a:effectLst/>
                <a:latin typeface="ElsevierGulliver"/>
              </a:rPr>
              <a:t> Thus concentration level for those suffer from motion sickness, especially drivers, has been studied. Motion sickness, which occurs as a result of sending conflicted sensory information generated from body, inner ear and eye to the brain, is usually happening on moving transportation media. It can cause traffic accidents as it declines in a person’s ability to maintain self-control.</a:t>
            </a:r>
          </a:p>
          <a:p>
            <a:r>
              <a:rPr lang="en-GB" b="0" i="0" dirty="0">
                <a:solidFill>
                  <a:schemeClr val="tx2"/>
                </a:solidFill>
                <a:effectLst/>
                <a:latin typeface="ElsevierGulliver"/>
              </a:rPr>
              <a:t> And prediction of motion sickness could contribute in a driver-state monitoring and alertness system using a set of EEG power indicators. Its accompanying EEG signals from different five brain regions have been examined. The human hearing level, as part of sensory information gathering process, has been measured via auditory evoked potential BCI-based system </a:t>
            </a:r>
            <a:r>
              <a:rPr lang="en-GB" dirty="0">
                <a:solidFill>
                  <a:schemeClr val="tx2"/>
                </a:solidFill>
                <a:latin typeface="ElsevierGulliver"/>
              </a:rPr>
              <a:t>.</a:t>
            </a:r>
          </a:p>
          <a:p>
            <a:r>
              <a:rPr lang="en-GB" b="0" i="0" dirty="0">
                <a:solidFill>
                  <a:schemeClr val="tx2"/>
                </a:solidFill>
                <a:effectLst/>
                <a:latin typeface="ElsevierGulliver"/>
              </a:rPr>
              <a:t> In another study , a virtual reality-based motion-sickness platform has been designed with a 32-channel EEG system and a joystick which is used to report the motion sickness level (MSL) in real time experiments. Consciousness level monitoring via brain waves has been expanded to include not only drivers but also stayed-alone sick people as </a:t>
            </a:r>
            <a:r>
              <a:rPr lang="en-GB" b="0" i="0">
                <a:solidFill>
                  <a:schemeClr val="tx2"/>
                </a:solidFill>
                <a:effectLst/>
                <a:latin typeface="ElsevierGulliver"/>
              </a:rPr>
              <a:t>suggested </a:t>
            </a:r>
            <a:r>
              <a:rPr lang="en-GB">
                <a:solidFill>
                  <a:schemeClr val="tx2"/>
                </a:solidFill>
                <a:latin typeface="ElsevierGulliver"/>
              </a:rPr>
              <a:t>.</a:t>
            </a:r>
            <a:endParaRPr lang="en-GB" b="0" i="0" dirty="0">
              <a:solidFill>
                <a:schemeClr val="tx2"/>
              </a:solidFill>
              <a:effectLst/>
              <a:latin typeface="ElsevierGulliver"/>
            </a:endParaRPr>
          </a:p>
          <a:p>
            <a:pPr marL="0" indent="0">
              <a:buNone/>
            </a:pPr>
            <a:endParaRPr lang="en-US" dirty="0">
              <a:solidFill>
                <a:schemeClr val="tx2"/>
              </a:solidFill>
            </a:endParaRPr>
          </a:p>
        </p:txBody>
      </p:sp>
    </p:spTree>
    <p:extLst>
      <p:ext uri="{BB962C8B-B14F-4D97-AF65-F5344CB8AC3E}">
        <p14:creationId xmlns:p14="http://schemas.microsoft.com/office/powerpoint/2010/main" val="185618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33E16C-315A-58E8-51C0-A314DD483462}"/>
              </a:ext>
            </a:extLst>
          </p:cNvPr>
          <p:cNvSpPr>
            <a:spLocks noGrp="1"/>
          </p:cNvSpPr>
          <p:nvPr>
            <p:ph idx="1"/>
          </p:nvPr>
        </p:nvSpPr>
        <p:spPr>
          <a:xfrm>
            <a:off x="1030287" y="838200"/>
            <a:ext cx="10131425" cy="5181600"/>
          </a:xfrm>
        </p:spPr>
        <p:txBody>
          <a:bodyPr>
            <a:normAutofit fontScale="85000" lnSpcReduction="10000"/>
          </a:bodyPr>
          <a:lstStyle/>
          <a:p>
            <a:pPr marL="0" indent="0">
              <a:buNone/>
            </a:pPr>
            <a:r>
              <a:rPr lang="en-GB" sz="2000" b="0" i="0" dirty="0">
                <a:solidFill>
                  <a:schemeClr val="tx2"/>
                </a:solidFill>
                <a:effectLst/>
                <a:latin typeface="ElsevierGulliver"/>
              </a:rPr>
              <a:t>1.2 Detection and diagnosis</a:t>
            </a:r>
          </a:p>
          <a:p>
            <a:r>
              <a:rPr lang="en-GB" b="0" i="0" dirty="0">
                <a:solidFill>
                  <a:schemeClr val="tx2"/>
                </a:solidFill>
                <a:effectLst/>
                <a:latin typeface="ElsevierGulliver"/>
              </a:rPr>
              <a:t>Mental state monitoring function of BCI systems has also contributed in forecasting and detecting health issues such as abnormal brain structure (such as brain tumor</a:t>
            </a:r>
            <a:r>
              <a:rPr lang="en-GB" dirty="0">
                <a:solidFill>
                  <a:schemeClr val="tx2"/>
                </a:solidFill>
                <a:latin typeface="ElsevierGulliver"/>
              </a:rPr>
              <a:t>)</a:t>
            </a:r>
            <a:r>
              <a:rPr lang="en-GB" b="0" i="0" dirty="0">
                <a:solidFill>
                  <a:schemeClr val="tx2"/>
                </a:solidFill>
                <a:effectLst/>
                <a:latin typeface="ElsevierGulliver"/>
              </a:rPr>
              <a:t> , seizure disorder (such as epilepsy), sleep disorder (such as narcolepsy), and brain swelling (such as encephalitis).</a:t>
            </a:r>
          </a:p>
          <a:p>
            <a:r>
              <a:rPr lang="en-GB" b="0" i="0" dirty="0">
                <a:solidFill>
                  <a:schemeClr val="tx2"/>
                </a:solidFill>
                <a:effectLst/>
                <a:latin typeface="ElsevierGulliver"/>
              </a:rPr>
              <a:t> Tumor</a:t>
            </a:r>
            <a:r>
              <a:rPr lang="en-GB" dirty="0">
                <a:solidFill>
                  <a:schemeClr val="tx2"/>
                </a:solidFill>
                <a:latin typeface="ElsevierGulliver"/>
              </a:rPr>
              <a:t> , </a:t>
            </a:r>
            <a:r>
              <a:rPr lang="en-GB" b="0" i="0" dirty="0">
                <a:solidFill>
                  <a:schemeClr val="tx2"/>
                </a:solidFill>
                <a:effectLst/>
                <a:latin typeface="ElsevierGulliver"/>
              </a:rPr>
              <a:t> which is generated from uncontrolled self-dividing of cells, could be discovered using EEG as a cheap secondary alternative for MRI and CT-SCAN. EEG-based Brain </a:t>
            </a:r>
            <a:r>
              <a:rPr lang="en-GB" b="0" i="0" dirty="0">
                <a:solidFill>
                  <a:srgbClr val="C573D2"/>
                </a:solidFill>
                <a:effectLst/>
                <a:latin typeface="ElsevierGulliver"/>
                <a:hlinkClick r:id="rId2" tooltip="Learn more about tumors detection from ScienceDirect's AI-generated Topic Pages">
                  <a:extLst>
                    <a:ext uri="{A12FA001-AC4F-418D-AE19-62706E023703}">
                      <ahyp:hlinkClr xmlns:ahyp="http://schemas.microsoft.com/office/drawing/2018/hyperlinkcolor" val="tx"/>
                    </a:ext>
                  </a:extLst>
                </a:hlinkClick>
              </a:rPr>
              <a:t> tumor </a:t>
            </a:r>
            <a:r>
              <a:rPr lang="en-GB" b="0" i="0" dirty="0">
                <a:solidFill>
                  <a:schemeClr val="tx2"/>
                </a:solidFill>
                <a:effectLst/>
                <a:latin typeface="ElsevierGulliver"/>
                <a:hlinkClick r:id="rId2" tooltip="Learn more about tumors detection from ScienceDirect's AI-generated Topic Pages">
                  <a:extLst>
                    <a:ext uri="{A12FA001-AC4F-418D-AE19-62706E023703}">
                      <ahyp:hlinkClr xmlns:ahyp="http://schemas.microsoft.com/office/drawing/2018/hyperlinkcolor" val="tx"/>
                    </a:ext>
                  </a:extLst>
                </a:hlinkClick>
              </a:rPr>
              <a:t> detection</a:t>
            </a:r>
            <a:r>
              <a:rPr lang="en-GB" b="0" i="0" dirty="0">
                <a:solidFill>
                  <a:schemeClr val="tx2"/>
                </a:solidFill>
                <a:effectLst/>
                <a:latin typeface="ElsevierGulliver"/>
              </a:rPr>
              <a:t> systems have been the main subject of the Researches.</a:t>
            </a:r>
          </a:p>
          <a:p>
            <a:pPr marL="0" indent="0">
              <a:buNone/>
            </a:pPr>
            <a:r>
              <a:rPr lang="en-GB" dirty="0">
                <a:solidFill>
                  <a:schemeClr val="tx2"/>
                </a:solidFill>
                <a:latin typeface="ElsevierGulliver"/>
              </a:rPr>
              <a:t> </a:t>
            </a:r>
            <a:r>
              <a:rPr lang="en-GB" sz="2000" dirty="0">
                <a:solidFill>
                  <a:schemeClr val="tx2"/>
                </a:solidFill>
                <a:latin typeface="ElsevierGulliver"/>
              </a:rPr>
              <a:t>1.3 </a:t>
            </a:r>
            <a:r>
              <a:rPr lang="en-GB" sz="2000" b="0" i="0" dirty="0">
                <a:solidFill>
                  <a:schemeClr val="tx2"/>
                </a:solidFill>
                <a:effectLst/>
                <a:latin typeface="ElsevierGulliver"/>
              </a:rPr>
              <a:t>Rehabilitation and restoration</a:t>
            </a:r>
          </a:p>
          <a:p>
            <a:r>
              <a:rPr lang="en-GB" b="0" i="0" dirty="0">
                <a:solidFill>
                  <a:schemeClr val="tx2"/>
                </a:solidFill>
                <a:effectLst/>
                <a:latin typeface="ElsevierGulliver"/>
              </a:rPr>
              <a:t>Mobility rehabilitation is a form of physical rehabilitation used with patients who have mobility issues, to restore their lost functions and regain previous levels of mobility or at least help them adapt to their acquired disabilities .</a:t>
            </a:r>
          </a:p>
          <a:p>
            <a:r>
              <a:rPr lang="en-GB" b="0" i="0" dirty="0">
                <a:solidFill>
                  <a:schemeClr val="tx2"/>
                </a:solidFill>
                <a:effectLst/>
                <a:latin typeface="ElsevierGulliver"/>
              </a:rPr>
              <a:t> People suffer from serious injuries or events such as strokes may also be able to fully recover.</a:t>
            </a:r>
          </a:p>
          <a:p>
            <a:r>
              <a:rPr lang="en-GB" b="0" i="0" dirty="0">
                <a:solidFill>
                  <a:schemeClr val="tx2"/>
                </a:solidFill>
                <a:effectLst/>
                <a:latin typeface="ElsevierGulliver"/>
              </a:rPr>
              <a:t>Stroke is a condition in which the brain cells suddenly die because of the lack of oxygen. It can be caused by an obstruction in the blood flow</a:t>
            </a:r>
            <a:r>
              <a:rPr lang="en-GB" dirty="0">
                <a:solidFill>
                  <a:schemeClr val="tx2"/>
                </a:solidFill>
                <a:latin typeface="ElsevierGulliver"/>
              </a:rPr>
              <a:t> . Disabilities </a:t>
            </a:r>
            <a:r>
              <a:rPr lang="en-GB" b="0" i="0" dirty="0">
                <a:solidFill>
                  <a:schemeClr val="tx2"/>
                </a:solidFill>
                <a:effectLst/>
                <a:latin typeface="ElsevierGulliver"/>
              </a:rPr>
              <a:t>and brain strokes have been subject for many studies interested in solutions involving brain signals. </a:t>
            </a:r>
          </a:p>
          <a:p>
            <a:r>
              <a:rPr lang="en-GB" b="0" i="0" dirty="0">
                <a:solidFill>
                  <a:schemeClr val="tx2"/>
                </a:solidFill>
                <a:effectLst/>
                <a:latin typeface="ElsevierGulliver"/>
              </a:rPr>
              <a:t>It has been pointed out that brain structures associated with stroke injuries could be reorganized and the damaged motor functions could be restored via neuroplasticity .</a:t>
            </a:r>
          </a:p>
          <a:p>
            <a:r>
              <a:rPr lang="en-GB" b="0" i="0" dirty="0">
                <a:solidFill>
                  <a:schemeClr val="tx2"/>
                </a:solidFill>
                <a:effectLst/>
                <a:latin typeface="ElsevierGulliver"/>
              </a:rPr>
              <a:t>For patients who cannot recover previous levels of mobility or communication, BCI based prosthetic limbs, also called neuroprosthetic devices, can be used to regain normal functionality</a:t>
            </a:r>
          </a:p>
          <a:p>
            <a:pPr marL="0" indent="0">
              <a:buNone/>
            </a:pPr>
            <a:endParaRPr lang="en-GB" b="0" i="0" dirty="0">
              <a:solidFill>
                <a:schemeClr val="tx2"/>
              </a:solidFill>
              <a:effectLst/>
              <a:latin typeface="ElsevierGulliver"/>
            </a:endParaRPr>
          </a:p>
          <a:p>
            <a:pPr marL="0" indent="0">
              <a:buNone/>
            </a:pPr>
            <a:endParaRPr lang="en-GB" b="0" i="0" dirty="0">
              <a:solidFill>
                <a:schemeClr val="tx2"/>
              </a:solidFill>
              <a:effectLst/>
              <a:latin typeface="ElsevierGulliver"/>
            </a:endParaRPr>
          </a:p>
          <a:p>
            <a:endParaRPr lang="en-US" dirty="0">
              <a:solidFill>
                <a:schemeClr val="tx2"/>
              </a:solidFill>
            </a:endParaRPr>
          </a:p>
        </p:txBody>
      </p:sp>
    </p:spTree>
    <p:extLst>
      <p:ext uri="{BB962C8B-B14F-4D97-AF65-F5344CB8AC3E}">
        <p14:creationId xmlns:p14="http://schemas.microsoft.com/office/powerpoint/2010/main" val="1965609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F733E-998E-F7CD-954E-8C7B97F7A1CA}"/>
              </a:ext>
            </a:extLst>
          </p:cNvPr>
          <p:cNvSpPr>
            <a:spLocks noGrp="1"/>
          </p:cNvSpPr>
          <p:nvPr>
            <p:ph idx="1"/>
          </p:nvPr>
        </p:nvSpPr>
        <p:spPr>
          <a:xfrm>
            <a:off x="829237" y="1649506"/>
            <a:ext cx="10131425" cy="4966447"/>
          </a:xfrm>
        </p:spPr>
        <p:txBody>
          <a:bodyPr>
            <a:normAutofit fontScale="92500" lnSpcReduction="20000"/>
          </a:bodyPr>
          <a:lstStyle/>
          <a:p>
            <a:pPr marL="0" indent="0">
              <a:buNone/>
            </a:pPr>
            <a:r>
              <a:rPr lang="en-GB" sz="2000" b="0" i="0" dirty="0">
                <a:solidFill>
                  <a:schemeClr val="tx2"/>
                </a:solidFill>
                <a:effectLst/>
                <a:latin typeface="ElsevierGulliver"/>
              </a:rPr>
              <a:t>2. Neuroergonomics and smart environment</a:t>
            </a:r>
          </a:p>
          <a:p>
            <a:r>
              <a:rPr lang="en-GB" sz="2000" b="0" i="0" dirty="0">
                <a:solidFill>
                  <a:schemeClr val="tx2"/>
                </a:solidFill>
                <a:effectLst/>
                <a:latin typeface="ElsevierGulliver"/>
              </a:rPr>
              <a:t>Smart environments such as smart houses, workplaces or transportations could also exploit brain computer interfaces in offering further safety, luxury and physiological control to humans’ daily life. They are also expected to witness cooperation between </a:t>
            </a:r>
            <a:r>
              <a:rPr lang="en-GB" sz="2000" dirty="0">
                <a:solidFill>
                  <a:schemeClr val="tx2"/>
                </a:solidFill>
                <a:latin typeface="ElsevierGulliver"/>
              </a:rPr>
              <a:t>Internet Of Things </a:t>
            </a:r>
            <a:r>
              <a:rPr lang="en-GB" sz="2000" b="0" i="0" dirty="0">
                <a:solidFill>
                  <a:schemeClr val="tx2"/>
                </a:solidFill>
                <a:effectLst/>
                <a:latin typeface="ElsevierGulliver"/>
              </a:rPr>
              <a:t>(IOT) and BCI technologies.</a:t>
            </a:r>
          </a:p>
          <a:p>
            <a:r>
              <a:rPr lang="en-GB" sz="2000" b="0" i="0" dirty="0">
                <a:solidFill>
                  <a:schemeClr val="tx2"/>
                </a:solidFill>
                <a:effectLst/>
                <a:latin typeface="ElsevierGulliver"/>
              </a:rPr>
              <a:t>Brain computer interface-based Smart Living Environmental Auto-adjustment Control System (BSLEACS)- It monitors user’s mental state and adapts the surrounding components accordingly. It has extended its functionality with the involvement of universal plug and play (UPnP) home networking.</a:t>
            </a:r>
          </a:p>
          <a:p>
            <a:r>
              <a:rPr lang="en-GB" sz="2000" b="0" i="0" dirty="0">
                <a:solidFill>
                  <a:schemeClr val="tx2"/>
                </a:solidFill>
                <a:effectLst/>
                <a:latin typeface="ElsevierGulliver"/>
              </a:rPr>
              <a:t>Brain signals also assist in improving workplace conditions by assessment of an operator’s cognitive state .</a:t>
            </a:r>
          </a:p>
          <a:p>
            <a:r>
              <a:rPr lang="en-GB" sz="2000" b="0" i="0" dirty="0">
                <a:solidFill>
                  <a:schemeClr val="tx2"/>
                </a:solidFill>
                <a:effectLst/>
                <a:latin typeface="ElsevierGulliver"/>
              </a:rPr>
              <a:t> They also analyze the impact of workload mental fatigue and task time on EEG features . Operating room as well represents a candidate place for smart workplace BCI-based application .</a:t>
            </a:r>
          </a:p>
          <a:p>
            <a:r>
              <a:rPr lang="en-GB" sz="2000" b="0" i="0" dirty="0">
                <a:solidFill>
                  <a:schemeClr val="tx2"/>
                </a:solidFill>
                <a:effectLst/>
                <a:latin typeface="ElsevierGulliver"/>
              </a:rPr>
              <a:t>The field of intelligent transportation has also been benefitted from the cognitive state monitoring BCI function. Driver’s behavior has been studied in numerous studies. It has been found that distraction and fatigue are two main sources for driver’s inattention, which is considered as a strong cause for most traffic accidents.</a:t>
            </a:r>
          </a:p>
          <a:p>
            <a:endParaRPr lang="en-GB" sz="2000" b="0" i="0" dirty="0">
              <a:solidFill>
                <a:schemeClr val="tx2"/>
              </a:solidFill>
              <a:effectLst/>
              <a:latin typeface="ElsevierGulliver"/>
            </a:endParaRPr>
          </a:p>
          <a:p>
            <a:endParaRPr lang="en-GB" sz="2000" b="0" i="0" dirty="0">
              <a:solidFill>
                <a:schemeClr val="tx2"/>
              </a:solidFill>
              <a:effectLst/>
              <a:latin typeface="ElsevierGulliver"/>
            </a:endParaRPr>
          </a:p>
          <a:p>
            <a:pPr marL="0" indent="0">
              <a:buNone/>
            </a:pPr>
            <a:endParaRPr lang="en-GB" sz="2000" b="0" i="0" dirty="0">
              <a:solidFill>
                <a:schemeClr val="tx2"/>
              </a:solidFill>
              <a:effectLst/>
              <a:latin typeface="ElsevierGulliver"/>
            </a:endParaRPr>
          </a:p>
          <a:p>
            <a:pPr marL="0" indent="0">
              <a:buNone/>
            </a:pPr>
            <a:endParaRPr lang="en-GB" sz="2000" dirty="0">
              <a:solidFill>
                <a:schemeClr val="tx2"/>
              </a:solidFill>
            </a:endParaRPr>
          </a:p>
          <a:p>
            <a:pPr marL="0" indent="0">
              <a:buNone/>
            </a:pPr>
            <a:endParaRPr lang="en-GB" sz="2000" b="0" i="0" dirty="0">
              <a:solidFill>
                <a:schemeClr val="tx2"/>
              </a:solidFill>
              <a:effectLst/>
              <a:latin typeface="ElsevierGulliver"/>
            </a:endParaRPr>
          </a:p>
          <a:p>
            <a:pPr marL="0" indent="0">
              <a:buNone/>
            </a:pPr>
            <a:endParaRPr lang="en-US" dirty="0"/>
          </a:p>
        </p:txBody>
      </p:sp>
    </p:spTree>
    <p:extLst>
      <p:ext uri="{BB962C8B-B14F-4D97-AF65-F5344CB8AC3E}">
        <p14:creationId xmlns:p14="http://schemas.microsoft.com/office/powerpoint/2010/main" val="308405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Celestial</vt:lpstr>
      <vt:lpstr>BRAIN COMPUTER INTERFACE</vt:lpstr>
      <vt:lpstr>Introduction </vt:lpstr>
      <vt:lpstr>PowerPoint Presentation</vt:lpstr>
      <vt:lpstr>BCI functions </vt:lpstr>
      <vt:lpstr>PowerPoint Presentation</vt:lpstr>
      <vt:lpstr>Bci applications</vt:lpstr>
      <vt:lpstr>PowerPoint Presentation</vt:lpstr>
      <vt:lpstr>PowerPoint Presentation</vt:lpstr>
      <vt:lpstr>PowerPoint Presentation</vt:lpstr>
      <vt:lpstr>PowerPoint Presentation</vt:lpstr>
      <vt:lpstr>PowerPoint Presentation</vt:lpstr>
      <vt:lpstr>PowerPoint Presentation</vt:lpstr>
      <vt:lpstr>BCI system components </vt:lpstr>
      <vt:lpstr>Challenges faced</vt:lpstr>
      <vt:lpstr>PowerPoint Presentation</vt:lpstr>
      <vt:lpstr>PowerPoint Presentation</vt:lpstr>
      <vt:lpstr>PowerPoint Presentation</vt:lpstr>
      <vt:lpstr>Proposed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COMPUTER INTERFACE</dc:title>
  <dc:creator>SANDHRA JERRY</dc:creator>
  <cp:lastModifiedBy>SANDHRA JERRY</cp:lastModifiedBy>
  <cp:revision>8</cp:revision>
  <dcterms:created xsi:type="dcterms:W3CDTF">2023-03-19T07:44:11Z</dcterms:created>
  <dcterms:modified xsi:type="dcterms:W3CDTF">2023-03-21T17:40:52Z</dcterms:modified>
</cp:coreProperties>
</file>