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76"/>
  </p:notesMasterIdLst>
  <p:handoutMasterIdLst>
    <p:handoutMasterId r:id="rId77"/>
  </p:handoutMasterIdLst>
  <p:sldIdLst>
    <p:sldId id="436" r:id="rId2"/>
    <p:sldId id="673" r:id="rId3"/>
    <p:sldId id="651" r:id="rId4"/>
    <p:sldId id="652" r:id="rId5"/>
    <p:sldId id="653" r:id="rId6"/>
    <p:sldId id="654" r:id="rId7"/>
    <p:sldId id="655" r:id="rId8"/>
    <p:sldId id="441" r:id="rId9"/>
    <p:sldId id="442" r:id="rId10"/>
    <p:sldId id="439" r:id="rId11"/>
    <p:sldId id="672" r:id="rId12"/>
    <p:sldId id="558" r:id="rId13"/>
    <p:sldId id="591" r:id="rId14"/>
    <p:sldId id="592" r:id="rId15"/>
    <p:sldId id="593" r:id="rId16"/>
    <p:sldId id="594" r:id="rId17"/>
    <p:sldId id="596" r:id="rId18"/>
    <p:sldId id="575" r:id="rId19"/>
    <p:sldId id="563" r:id="rId20"/>
    <p:sldId id="597" r:id="rId21"/>
    <p:sldId id="598" r:id="rId22"/>
    <p:sldId id="599" r:id="rId23"/>
    <p:sldId id="600" r:id="rId24"/>
    <p:sldId id="561" r:id="rId25"/>
    <p:sldId id="578" r:id="rId26"/>
    <p:sldId id="573" r:id="rId27"/>
    <p:sldId id="601" r:id="rId28"/>
    <p:sldId id="603" r:id="rId29"/>
    <p:sldId id="656" r:id="rId30"/>
    <p:sldId id="657" r:id="rId31"/>
    <p:sldId id="658" r:id="rId32"/>
    <p:sldId id="659" r:id="rId33"/>
    <p:sldId id="660" r:id="rId34"/>
    <p:sldId id="618" r:id="rId35"/>
    <p:sldId id="619" r:id="rId36"/>
    <p:sldId id="661" r:id="rId37"/>
    <p:sldId id="662" r:id="rId38"/>
    <p:sldId id="663" r:id="rId39"/>
    <p:sldId id="664" r:id="rId40"/>
    <p:sldId id="623" r:id="rId41"/>
    <p:sldId id="560" r:id="rId42"/>
    <p:sldId id="665" r:id="rId43"/>
    <p:sldId id="666" r:id="rId44"/>
    <p:sldId id="454" r:id="rId45"/>
    <p:sldId id="667" r:id="rId46"/>
    <p:sldId id="614" r:id="rId47"/>
    <p:sldId id="668" r:id="rId48"/>
    <p:sldId id="617" r:id="rId49"/>
    <p:sldId id="552" r:id="rId50"/>
    <p:sldId id="669" r:id="rId51"/>
    <p:sldId id="628" r:id="rId52"/>
    <p:sldId id="631" r:id="rId53"/>
    <p:sldId id="630" r:id="rId54"/>
    <p:sldId id="632" r:id="rId55"/>
    <p:sldId id="626" r:id="rId56"/>
    <p:sldId id="633" r:id="rId57"/>
    <p:sldId id="634" r:id="rId58"/>
    <p:sldId id="635" r:id="rId59"/>
    <p:sldId id="636" r:id="rId60"/>
    <p:sldId id="637" r:id="rId61"/>
    <p:sldId id="638" r:id="rId62"/>
    <p:sldId id="639" r:id="rId63"/>
    <p:sldId id="629" r:id="rId64"/>
    <p:sldId id="640" r:id="rId65"/>
    <p:sldId id="641" r:id="rId66"/>
    <p:sldId id="670" r:id="rId67"/>
    <p:sldId id="643" r:id="rId68"/>
    <p:sldId id="671" r:id="rId69"/>
    <p:sldId id="645" r:id="rId70"/>
    <p:sldId id="646" r:id="rId71"/>
    <p:sldId id="647" r:id="rId72"/>
    <p:sldId id="451" r:id="rId73"/>
    <p:sldId id="265" r:id="rId74"/>
    <p:sldId id="648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76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158"/>
    <a:srgbClr val="002060"/>
    <a:srgbClr val="00528E"/>
    <a:srgbClr val="0000CC"/>
    <a:srgbClr val="DD1144"/>
    <a:srgbClr val="458987"/>
    <a:srgbClr val="84C0C0"/>
    <a:srgbClr val="00CC99"/>
    <a:srgbClr val="2B398E"/>
    <a:srgbClr val="2B3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8" autoAdjust="0"/>
    <p:restoredTop sz="88981" autoAdjust="0"/>
  </p:normalViewPr>
  <p:slideViewPr>
    <p:cSldViewPr snapToGrid="0">
      <p:cViewPr>
        <p:scale>
          <a:sx n="100" d="100"/>
          <a:sy n="100" d="100"/>
        </p:scale>
        <p:origin x="702" y="126"/>
      </p:cViewPr>
      <p:guideLst>
        <p:guide orient="horz" pos="73"/>
        <p:guide pos="76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980"/>
    </p:cViewPr>
  </p:sorterViewPr>
  <p:notesViewPr>
    <p:cSldViewPr snapToGrid="0">
      <p:cViewPr varScale="1">
        <p:scale>
          <a:sx n="53" d="100"/>
          <a:sy n="53" d="100"/>
        </p:scale>
        <p:origin x="21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1D696DF-B5F5-4A97-A08A-457668EDD1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B4E31E-B79D-47A5-8C4C-FC9FB5E9B5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35590-76EF-4D6F-B07A-F36678DC9441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E58D3A-F219-4004-AB61-A30233C66B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A37353-C0B3-4711-982D-003C627EF8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63611-6D4F-457B-B301-02FEF99BA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29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9F9F4-1E6D-443D-B694-D81843789E5F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827F2-CFEE-4A9D-8DC1-26C59A9E4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054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s.guap.ru/k82/docs/lec_2009.pp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s.guap.ru/k82/docs/lec_2009.pp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48;&#1085;&#1092;&#1086;&#1088;&#1084;&#1072;&#1090;&#1080;&#1082;&#1072;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Юсупов Р. М. Информатика и информационные технологии: вчера, сегодня завтра </a:t>
            </a:r>
            <a:r>
              <a:rPr lang="en-US" sz="1200" dirty="0">
                <a:hlinkClick r:id="rId3"/>
              </a:rPr>
              <a:t>https://fs.guap.ru/k82/docs/lec_2009.ppt</a:t>
            </a:r>
            <a:r>
              <a:rPr lang="ru-RU" sz="1200" dirty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969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Стр. 9 - </a:t>
            </a:r>
            <a:r>
              <a:rPr lang="ru-RU" dirty="0" err="1"/>
              <a:t>Закляков</a:t>
            </a:r>
            <a:r>
              <a:rPr lang="ru-RU" dirty="0"/>
              <a:t> В. Ф. Информатика: учеб. для вузов – 5-е изд., </a:t>
            </a:r>
            <a:r>
              <a:rPr lang="ru-RU" dirty="0" err="1"/>
              <a:t>перераб</a:t>
            </a:r>
            <a:r>
              <a:rPr lang="ru-RU" dirty="0"/>
              <a:t>. и доп. – М.: ДМК Пресс, 2021. – 750 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526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Стр.10</a:t>
            </a:r>
            <a:r>
              <a:rPr lang="ru-RU" dirty="0"/>
              <a:t> </a:t>
            </a:r>
            <a:r>
              <a:rPr lang="ru-RU" dirty="0" err="1"/>
              <a:t>Закляков</a:t>
            </a:r>
            <a:r>
              <a:rPr lang="ru-RU" dirty="0"/>
              <a:t> В. Ф. Информатика: учеб. для вузов – 5-е изд., </a:t>
            </a:r>
            <a:r>
              <a:rPr lang="ru-RU" dirty="0" err="1"/>
              <a:t>перераб</a:t>
            </a:r>
            <a:r>
              <a:rPr lang="ru-RU" dirty="0"/>
              <a:t>. и доп. – М.: ДМК Пресс, 2021. – 750 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671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Стр.10</a:t>
            </a:r>
            <a:r>
              <a:rPr lang="ru-RU" dirty="0"/>
              <a:t> </a:t>
            </a:r>
            <a:r>
              <a:rPr lang="ru-RU" dirty="0" err="1"/>
              <a:t>Закляков</a:t>
            </a:r>
            <a:r>
              <a:rPr lang="ru-RU" dirty="0"/>
              <a:t> В. Ф. Информатика: учеб. для вузов – 5-е изд., </a:t>
            </a:r>
            <a:r>
              <a:rPr lang="ru-RU" dirty="0" err="1"/>
              <a:t>перераб</a:t>
            </a:r>
            <a:r>
              <a:rPr lang="ru-RU" dirty="0"/>
              <a:t>. и доп. – М.: ДМК Пресс, 2021. – 750 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234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Стр.10</a:t>
            </a:r>
            <a:r>
              <a:rPr lang="ru-RU" dirty="0"/>
              <a:t> </a:t>
            </a:r>
            <a:r>
              <a:rPr lang="ru-RU" dirty="0" err="1"/>
              <a:t>Закляков</a:t>
            </a:r>
            <a:r>
              <a:rPr lang="ru-RU" dirty="0"/>
              <a:t> В. Ф. Информатика: учеб. для вузов – 5-е изд., </a:t>
            </a:r>
            <a:r>
              <a:rPr lang="ru-RU" dirty="0" err="1"/>
              <a:t>перераб</a:t>
            </a:r>
            <a:r>
              <a:rPr lang="ru-RU" dirty="0"/>
              <a:t>. и доп. – М.: ДМК Пресс, 2021. – 750 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050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Стр.10</a:t>
            </a:r>
            <a:r>
              <a:rPr lang="ru-RU" dirty="0"/>
              <a:t> </a:t>
            </a:r>
            <a:r>
              <a:rPr lang="ru-RU" dirty="0" err="1"/>
              <a:t>Закляков</a:t>
            </a:r>
            <a:r>
              <a:rPr lang="ru-RU" dirty="0"/>
              <a:t> В. Ф. Информатика: учеб. для вузов – 5-е изд., </a:t>
            </a:r>
            <a:r>
              <a:rPr lang="ru-RU" dirty="0" err="1"/>
              <a:t>перераб</a:t>
            </a:r>
            <a:r>
              <a:rPr lang="ru-RU" dirty="0"/>
              <a:t>. и доп. – М.: ДМК Пресс, 2021. – 750 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936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Стр.11</a:t>
            </a:r>
            <a:r>
              <a:rPr lang="ru-RU" dirty="0"/>
              <a:t> </a:t>
            </a:r>
            <a:r>
              <a:rPr lang="ru-RU" dirty="0" err="1"/>
              <a:t>Закляков</a:t>
            </a:r>
            <a:r>
              <a:rPr lang="ru-RU" dirty="0"/>
              <a:t> В. Ф. Информатика: учеб. для вузов – 5-е изд., </a:t>
            </a:r>
            <a:r>
              <a:rPr lang="ru-RU" dirty="0" err="1"/>
              <a:t>перераб</a:t>
            </a:r>
            <a:r>
              <a:rPr lang="ru-RU" dirty="0"/>
              <a:t>. и доп. – М.: ДМК Пресс, 2021. – 750 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97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Стр.11</a:t>
            </a:r>
            <a:r>
              <a:rPr lang="ru-RU" dirty="0"/>
              <a:t> </a:t>
            </a:r>
            <a:r>
              <a:rPr lang="ru-RU" dirty="0" err="1"/>
              <a:t>Закляков</a:t>
            </a:r>
            <a:r>
              <a:rPr lang="ru-RU" dirty="0"/>
              <a:t> В. Ф. Информатика: учеб. для вузов – 5-е изд., </a:t>
            </a:r>
            <a:r>
              <a:rPr lang="ru-RU" dirty="0" err="1"/>
              <a:t>перераб</a:t>
            </a:r>
            <a:r>
              <a:rPr lang="ru-RU" dirty="0"/>
              <a:t>. и доп. – М.: ДМК Пресс, 2021. – 750 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749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Стр.7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Кудинов Ю. И. Основы современной информатики / Ю. И. Кудинов, Ф. Ф. Пащенко. — 2-е изд., стер. — Санкт-Петербург :Лань, 2021.— 256 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370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Стр. 11 </a:t>
            </a:r>
            <a:r>
              <a:rPr lang="ru-RU" dirty="0" err="1"/>
              <a:t>Закляков</a:t>
            </a:r>
            <a:r>
              <a:rPr lang="ru-RU" dirty="0"/>
              <a:t> В. Ф. Информатика: учеб. для вузов – 5-е изд., </a:t>
            </a:r>
            <a:r>
              <a:rPr lang="ru-RU" dirty="0" err="1"/>
              <a:t>перераб</a:t>
            </a:r>
            <a:r>
              <a:rPr lang="ru-RU" dirty="0"/>
              <a:t>. и доп. – М.: ДМК Пресс, 2021. – 750 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235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Стр. 11 </a:t>
            </a:r>
            <a:r>
              <a:rPr lang="ru-RU" dirty="0" err="1"/>
              <a:t>Закляков</a:t>
            </a:r>
            <a:r>
              <a:rPr lang="ru-RU" dirty="0"/>
              <a:t> В. Ф. Информатика: учеб. для вузов – 5-е изд., </a:t>
            </a:r>
            <a:r>
              <a:rPr lang="ru-RU" dirty="0" err="1"/>
              <a:t>перераб</a:t>
            </a:r>
            <a:r>
              <a:rPr lang="ru-RU" dirty="0"/>
              <a:t>. и доп. – М.: ДМК Пресс, 2021. – 750 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18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Юсупов Р. М. Информатика и информационные технологии: вчера, сегодня завтра </a:t>
            </a:r>
            <a:r>
              <a:rPr lang="en-US" sz="1200" dirty="0">
                <a:hlinkClick r:id="rId3"/>
              </a:rPr>
              <a:t>https://fs.guap.ru/k82/docs/lec_2009.ppt</a:t>
            </a:r>
            <a:r>
              <a:rPr lang="ru-RU" sz="1200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48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Стр. 11 </a:t>
            </a:r>
            <a:r>
              <a:rPr lang="ru-RU" dirty="0" err="1"/>
              <a:t>Закляков</a:t>
            </a:r>
            <a:r>
              <a:rPr lang="ru-RU" dirty="0"/>
              <a:t> В. Ф. Информатика: учеб. для вузов – 5-е изд., </a:t>
            </a:r>
            <a:r>
              <a:rPr lang="ru-RU" dirty="0" err="1"/>
              <a:t>перераб</a:t>
            </a:r>
            <a:r>
              <a:rPr lang="ru-RU" dirty="0"/>
              <a:t>. и доп. – М.: ДМК Пресс, 2021. – 750 с.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614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Стр. 11-12 </a:t>
            </a:r>
            <a:r>
              <a:rPr lang="ru-RU" dirty="0" err="1"/>
              <a:t>Закляков</a:t>
            </a:r>
            <a:r>
              <a:rPr lang="ru-RU" dirty="0"/>
              <a:t> В. Ф. Информатика: учеб. для вузов – 5-е изд., </a:t>
            </a:r>
            <a:r>
              <a:rPr lang="ru-RU" dirty="0" err="1"/>
              <a:t>перераб</a:t>
            </a:r>
            <a:r>
              <a:rPr lang="ru-RU" dirty="0"/>
              <a:t>. и доп. – М.: ДМК Пресс, 2021. – 750 с.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131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Стр. 11 </a:t>
            </a:r>
            <a:r>
              <a:rPr lang="ru-RU" dirty="0" err="1"/>
              <a:t>Закляков</a:t>
            </a:r>
            <a:r>
              <a:rPr lang="ru-RU" dirty="0"/>
              <a:t> В. Ф. Информатика: учеб. для вузов – 5-е изд., </a:t>
            </a:r>
            <a:r>
              <a:rPr lang="ru-RU" dirty="0" err="1"/>
              <a:t>перераб</a:t>
            </a:r>
            <a:r>
              <a:rPr lang="ru-RU" dirty="0"/>
              <a:t>. и доп. – М.: ДМК Пресс, 2021. – 750 с.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560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Стр. 11 </a:t>
            </a:r>
            <a:r>
              <a:rPr lang="ru-RU" dirty="0" err="1"/>
              <a:t>Закляков</a:t>
            </a:r>
            <a:r>
              <a:rPr lang="ru-RU" dirty="0"/>
              <a:t> В. Ф. Информатика: учеб. для вузов – 5-е изд., </a:t>
            </a:r>
            <a:r>
              <a:rPr lang="ru-RU" dirty="0" err="1"/>
              <a:t>перераб</a:t>
            </a:r>
            <a:r>
              <a:rPr lang="ru-RU" dirty="0"/>
              <a:t>. и доп. – М.: ДМК Пресс, 2021. – 750 с.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76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Стр. 12 </a:t>
            </a:r>
            <a:r>
              <a:rPr lang="ru-RU" dirty="0" err="1"/>
              <a:t>Закляков</a:t>
            </a:r>
            <a:r>
              <a:rPr lang="ru-RU" dirty="0"/>
              <a:t> В. Ф. Информатика: учеб. для вузов – 5-е изд., </a:t>
            </a:r>
            <a:r>
              <a:rPr lang="ru-RU" dirty="0" err="1"/>
              <a:t>перераб</a:t>
            </a:r>
            <a:r>
              <a:rPr lang="ru-RU" dirty="0"/>
              <a:t>. и доп. – М.: ДМК Пресс, 2021. – 750 с.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629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My</a:t>
            </a:r>
            <a:r>
              <a:rPr lang="ru-RU" dirty="0"/>
              <a:t> + Стр. 9 </a:t>
            </a:r>
            <a:r>
              <a:rPr lang="ru-RU" dirty="0" err="1"/>
              <a:t>Закляков</a:t>
            </a:r>
            <a:r>
              <a:rPr lang="ru-RU" dirty="0"/>
              <a:t> В. Ф. Информатика: учеб. для вузов – 5-е изд., </a:t>
            </a:r>
            <a:r>
              <a:rPr lang="ru-RU" dirty="0" err="1"/>
              <a:t>перераб</a:t>
            </a:r>
            <a:r>
              <a:rPr lang="ru-RU" dirty="0"/>
              <a:t>. и доп. – М.: ДМК Пресс, 2021. – 750 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62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Стр. 9 </a:t>
            </a:r>
            <a:r>
              <a:rPr lang="ru-RU" dirty="0" err="1"/>
              <a:t>Закляков</a:t>
            </a:r>
            <a:r>
              <a:rPr lang="ru-RU" dirty="0"/>
              <a:t> В. Ф. Информатика: учеб. для вузов – 5-е изд., </a:t>
            </a:r>
            <a:r>
              <a:rPr lang="ru-RU" dirty="0" err="1"/>
              <a:t>перераб</a:t>
            </a:r>
            <a:r>
              <a:rPr lang="ru-RU" dirty="0"/>
              <a:t>. и доп. – М.: ДМК Пресс, 2021. – 750 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6033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601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Кудинов Ю. И. Основы современной информатики / Ю. И. Кудинов, Ф. Ф. Пащенко. — 2-е изд., стер. — Санкт-Петербург :Лань, 2021.— 256 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905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https://www.tadviser.ru/index.php/</a:t>
            </a:r>
            <a:r>
              <a:rPr lang="ru-RU" dirty="0" err="1"/>
              <a:t>Статья:Данные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99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Википедия - Информатика </a:t>
            </a:r>
            <a:br>
              <a:rPr lang="ru-RU" sz="1200" dirty="0"/>
            </a:br>
            <a:r>
              <a:rPr lang="en-US" sz="1200" dirty="0">
                <a:hlinkClick r:id="rId3"/>
              </a:rPr>
              <a:t>https://ru.wikipedia.org/wiki/</a:t>
            </a:r>
            <a:r>
              <a:rPr lang="ru-RU" sz="1200" dirty="0">
                <a:hlinkClick r:id="rId3"/>
              </a:rPr>
              <a:t>Информатика</a:t>
            </a:r>
            <a:r>
              <a:rPr lang="ru-RU" sz="1200" dirty="0"/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5451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Стр. 12 </a:t>
            </a:r>
            <a:r>
              <a:rPr lang="ru-RU" dirty="0" err="1"/>
              <a:t>Закляков</a:t>
            </a:r>
            <a:r>
              <a:rPr lang="ru-RU" dirty="0"/>
              <a:t> В. Ф. Информатика: учеб. для вузов – 5-е изд., </a:t>
            </a:r>
            <a:r>
              <a:rPr lang="ru-RU" dirty="0" err="1"/>
              <a:t>перераб</a:t>
            </a:r>
            <a:r>
              <a:rPr lang="ru-RU" dirty="0"/>
              <a:t>. и доп. – М.: ДМК Пресс, 2021. – 750 с.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85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Стр. 12 </a:t>
            </a:r>
            <a:r>
              <a:rPr lang="ru-RU" dirty="0" err="1"/>
              <a:t>Закляков</a:t>
            </a:r>
            <a:r>
              <a:rPr lang="ru-RU" dirty="0"/>
              <a:t> В. Ф. Информатика: учеб. для вузов – 5-е изд., </a:t>
            </a:r>
            <a:r>
              <a:rPr lang="ru-RU" dirty="0" err="1"/>
              <a:t>перераб</a:t>
            </a:r>
            <a:r>
              <a:rPr lang="ru-RU" dirty="0"/>
              <a:t>. и доп. – М.: ДМК Пресс, 2021. – 750 с.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6821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ГОСТ 8.417–2002 </a:t>
            </a:r>
            <a:r>
              <a:rPr lang="ru-RU" dirty="0"/>
              <a:t>«Государственная система обеспечения единства измерений. Единицы величин»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Стр. 12 </a:t>
            </a:r>
            <a:r>
              <a:rPr lang="ru-RU" dirty="0" err="1"/>
              <a:t>Закляков</a:t>
            </a:r>
            <a:r>
              <a:rPr lang="ru-RU" dirty="0"/>
              <a:t> В. Ф. Информатика: учеб. для вузов – 5-е изд., </a:t>
            </a:r>
            <a:r>
              <a:rPr lang="ru-RU" dirty="0" err="1"/>
              <a:t>перераб</a:t>
            </a:r>
            <a:r>
              <a:rPr lang="ru-RU" dirty="0"/>
              <a:t>. и доп. – М.: ДМК Пресс, 2021. – 750 с.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8594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KiB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Kib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KB,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Kb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https://habr.com/ru/post/193256/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06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Стр.23</a:t>
            </a:r>
          </a:p>
          <a:p>
            <a:r>
              <a:rPr lang="ru-RU" dirty="0"/>
              <a:t>Волк, В. К. Информатика. Вводный курс для студентов IT-специальностей : учебное пособие / В. К. Волк. – Курган : Изд-во Курганского гос. ун-та, 2020. – 218 с. http://dspace.kgsu.ru/xmlui/bitstream/handle/123456789/5674/Волк-ВК_2020_УП.pdf?sequence=1&amp;isAllowed=y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0161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Стр.23</a:t>
            </a:r>
          </a:p>
          <a:p>
            <a:r>
              <a:rPr lang="ru-RU" dirty="0"/>
              <a:t>Волк, В. К. Информатика. Вводный курс для студентов IT-специальностей : учебное пособие / В. К. Волк. – Курган : Изд-во Курганского гос. ун-та, 2020. – 218 с. http://dspace.kgsu.ru/xmlui/bitstream/handle/123456789/5674/Волк-ВК_2020_УП.pdf?sequence=1&amp;isAllowed=y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6543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Стр.23</a:t>
            </a:r>
          </a:p>
          <a:p>
            <a:r>
              <a:rPr lang="ru-RU" dirty="0"/>
              <a:t>Волк, В. К. Информатика. Вводный курс для студентов IT-специальностей : учебное пособие / В. К. Волк. – Курган : Изд-во Курганского гос. ун-та, 2020. – 218 с. http://dspace.kgsu.ru/xmlui/bitstream/handle/123456789/5674/Волк-ВК_2020_УП.pdf?sequence=1&amp;isAllowed=y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5486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Стр.23</a:t>
            </a:r>
          </a:p>
          <a:p>
            <a:r>
              <a:rPr lang="ru-RU" dirty="0"/>
              <a:t>Волк, В. К. Информатика. Вводный курс для студентов IT-специальностей : учебное пособие / В. К. Волк. – Курган : Изд-во Курганского гос. ун-та, 2020. – 218 с. http://dspace.kgsu.ru/xmlui/bitstream/handle/123456789/5674/Волк-ВК_2020_УП.pdf?sequence=1&amp;isAllowed=y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654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F2F2F2"/>
                </a:solidFill>
                <a:effectLst/>
                <a:latin typeface="Helvetica Neue"/>
              </a:rPr>
              <a:t>Управление данными</a:t>
            </a:r>
            <a:r>
              <a:rPr lang="en-US" b="0" i="0" dirty="0">
                <a:solidFill>
                  <a:srgbClr val="F2F2F2"/>
                </a:solidFill>
                <a:effectLst/>
                <a:latin typeface="Helvetica Neue"/>
              </a:rPr>
              <a:t> </a:t>
            </a:r>
            <a:r>
              <a:rPr lang="en-US" dirty="0"/>
              <a:t>https://ppt-online.org/107774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7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Стр.24</a:t>
            </a:r>
          </a:p>
          <a:p>
            <a:r>
              <a:rPr lang="ru-RU" dirty="0"/>
              <a:t>Волк, В. К. Информатика. Вводный курс для студентов IT-специальностей : учебное пособие / В. К. Волк. – Курган : Изд-во Курганского гос. ун-та, 2020. – 218 с. http://dspace.kgsu.ru/xmlui/bitstream/handle/123456789/5674/Волк-ВК_2020_УП.pdf?sequence=1&amp;isAllowed=y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41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Стр.5 </a:t>
            </a:r>
          </a:p>
          <a:p>
            <a:r>
              <a:rPr lang="ru-RU" dirty="0"/>
              <a:t>Кудинов Ю. И. Основы современной информатики : учебное пособие для СПО / Ю. И. Кудинов, Ф. Ф. Пащенко. — 2-е изд., стер. — Санкт-Петербург :Лань, 2021.— 256 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7150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Стр.24</a:t>
            </a:r>
          </a:p>
          <a:p>
            <a:r>
              <a:rPr lang="ru-RU" dirty="0"/>
              <a:t>Волк, В. К. Информатика. Вводный курс для студентов IT-специальностей : учебное пособие / В. К. Волк. – Курган : Изд-во Курганского гос. ун-та, 2020. – 218 с. http://dspace.kgsu.ru/xmlui/bitstream/handle/123456789/5674/Волк-ВК_2020_УП.pdf?sequence=1&amp;isAllowed=y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6761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Стр.24</a:t>
            </a:r>
          </a:p>
          <a:p>
            <a:r>
              <a:rPr lang="ru-RU" dirty="0"/>
              <a:t>Волк, В. К. Информатика. Вводный курс для студентов IT-специальностей : учебное пособие / В. К. Волк. – Курган : Изд-во Курганского гос. ун-та, 2020. – 218 с. http://dspace.kgsu.ru/xmlui/bitstream/handle/123456789/5674/Волк-ВК_2020_УП.pdf?sequence=1&amp;isAllowed=y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485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Стр.25</a:t>
            </a:r>
          </a:p>
          <a:p>
            <a:r>
              <a:rPr lang="ru-RU" dirty="0"/>
              <a:t>Волк, В. К. Информатика. Вводный курс для студентов IT-специальностей : учебное пособие / В. К. Волк. – Курган : Изд-во Курганского гос. ун-та, 2020. – 218 с. http://dspace.kgsu.ru/xmlui/bitstream/handle/123456789/5674/Волк-ВК_2020_УП.pdf?sequence=1&amp;isAllowed=y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8463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Стр.25</a:t>
            </a:r>
          </a:p>
          <a:p>
            <a:r>
              <a:rPr lang="ru-RU" dirty="0"/>
              <a:t>Волк, В. К. Информатика. Вводный курс для студентов IT-специальностей : учебное пособие / В. К. Волк. – Курган : Изд-во Курганского гос. ун-та, 2020. – 218 с. http://dspace.kgsu.ru/xmlui/bitstream/handle/123456789/5674/Волк-ВК_2020_УП.pdf?sequence=1&amp;isAllowed=y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643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Стр.25</a:t>
            </a:r>
          </a:p>
          <a:p>
            <a:r>
              <a:rPr lang="ru-RU" dirty="0"/>
              <a:t>Волк, В. К. Информатика. Вводный курс для студентов IT-специальностей : учебное пособие / В. К. Волк. – Курган : Изд-во Курганского гос. ун-та, 2020. – 218 с. http://dspace.kgsu.ru/xmlui/bitstream/handle/123456789/5674/Волк-ВК_2020_УП.pdf?sequence=1&amp;isAllowed=y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1437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Стр.25</a:t>
            </a:r>
          </a:p>
          <a:p>
            <a:r>
              <a:rPr lang="ru-RU" dirty="0"/>
              <a:t>Волк, В. К. Информатика. Вводный курс для студентов IT-специальностей : учебное пособие / В. К. Волк. – Курган : Изд-во Курганского гос. ун-та, 2020. – 218 с. http://dspace.kgsu.ru/xmlui/bitstream/handle/123456789/5674/Волк-ВК_2020_УП.pdf?sequence=1&amp;isAllowed=y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4896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F2F2F2"/>
                </a:solidFill>
                <a:effectLst/>
                <a:latin typeface="Helvetica Neue"/>
              </a:rPr>
              <a:t>Управление коммуникациями и стейкхолдерами проекта</a:t>
            </a:r>
          </a:p>
          <a:p>
            <a:r>
              <a:rPr lang="en-US" dirty="0"/>
              <a:t>https://ppt-online.org/679276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7707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Стр.25</a:t>
            </a:r>
          </a:p>
          <a:p>
            <a:r>
              <a:rPr lang="ru-RU" dirty="0"/>
              <a:t>Волк, В. К. Информатика. Вводный курс для студентов IT-специальностей : учебное пособие / В. К. Волк. – Курган : Изд-во Курганского гос. ун-та, 2020. – 218 с. http://dspace.kgsu.ru/xmlui/bitstream/handle/123456789/5674/Волк-ВК_2020_УП.pdf?sequence=1&amp;isAllowed=y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2752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Данные</a:t>
            </a:r>
          </a:p>
          <a:p>
            <a:r>
              <a:rPr lang="en-US" dirty="0"/>
              <a:t>https://www.tadviser.ru/index.php/</a:t>
            </a:r>
            <a:r>
              <a:rPr lang="ru-RU" dirty="0" err="1"/>
              <a:t>Статья:Данные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747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Данные</a:t>
            </a:r>
          </a:p>
          <a:p>
            <a:r>
              <a:rPr lang="en-US" dirty="0"/>
              <a:t>https://www.tadviser.ru/index.php/</a:t>
            </a:r>
            <a:r>
              <a:rPr lang="ru-RU" dirty="0" err="1"/>
              <a:t>Статья:Данные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920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Стр.6</a:t>
            </a:r>
          </a:p>
          <a:p>
            <a:r>
              <a:rPr lang="ru-RU" dirty="0"/>
              <a:t>Кудинов Ю. И. Основы современной информатики / Ю. И. Кудинов, Ф. Ф. Пащенко. — 2-е изд., стер. — Санкт-Петербург :Лань, 2021.— 256 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4684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Данные</a:t>
            </a:r>
          </a:p>
          <a:p>
            <a:r>
              <a:rPr lang="en-US" dirty="0"/>
              <a:t>https://www.tadviser.ru/index.php/</a:t>
            </a:r>
            <a:r>
              <a:rPr lang="ru-RU" dirty="0" err="1"/>
              <a:t>Статья:Данные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6295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https://www.tadviser.ru/index.php/</a:t>
            </a:r>
            <a:r>
              <a:rPr lang="ru-RU" dirty="0" err="1"/>
              <a:t>Статья:Наука_о_данных</a:t>
            </a:r>
            <a:r>
              <a:rPr lang="ru-RU" dirty="0"/>
              <a:t>_(</a:t>
            </a:r>
            <a:r>
              <a:rPr lang="en-US" dirty="0" err="1"/>
              <a:t>Data_Science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6548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Данные</a:t>
            </a:r>
          </a:p>
          <a:p>
            <a:r>
              <a:rPr lang="en-US" dirty="0"/>
              <a:t>https://www.tadviser.ru/index.php/</a:t>
            </a:r>
            <a:r>
              <a:rPr lang="ru-RU" dirty="0" err="1"/>
              <a:t>Статья:Данные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506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Данные</a:t>
            </a:r>
          </a:p>
          <a:p>
            <a:r>
              <a:rPr lang="en-US" dirty="0"/>
              <a:t>https://www.tadviser.ru/index.php/</a:t>
            </a:r>
            <a:r>
              <a:rPr lang="ru-RU" dirty="0" err="1"/>
              <a:t>Статья:Данные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3926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Данные</a:t>
            </a:r>
          </a:p>
          <a:p>
            <a:r>
              <a:rPr lang="en-US" dirty="0"/>
              <a:t>https://www.tadviser.ru/index.php/</a:t>
            </a:r>
            <a:r>
              <a:rPr lang="ru-RU" dirty="0" err="1"/>
              <a:t>Статья:Данные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16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Стр.8</a:t>
            </a:r>
            <a:r>
              <a:rPr lang="ru-RU" dirty="0"/>
              <a:t> </a:t>
            </a:r>
            <a:r>
              <a:rPr lang="ru-RU" dirty="0" err="1"/>
              <a:t>Закляков</a:t>
            </a:r>
            <a:r>
              <a:rPr lang="ru-RU" dirty="0"/>
              <a:t> В. Ф. Информатика: учеб. для вузов – 5-е изд., </a:t>
            </a:r>
            <a:r>
              <a:rPr lang="ru-RU" dirty="0" err="1"/>
              <a:t>перераб</a:t>
            </a:r>
            <a:r>
              <a:rPr lang="ru-RU" dirty="0"/>
              <a:t>. и доп. – М.: ДМК Пресс, 2021. – 750 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734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Стр. 9 - </a:t>
            </a:r>
            <a:r>
              <a:rPr lang="ru-RU" dirty="0" err="1"/>
              <a:t>Закляков</a:t>
            </a:r>
            <a:r>
              <a:rPr lang="ru-RU" dirty="0"/>
              <a:t> В. Ф. Информатика: учеб. для вузов – 5-е изд., </a:t>
            </a:r>
            <a:r>
              <a:rPr lang="ru-RU" dirty="0" err="1"/>
              <a:t>перераб</a:t>
            </a:r>
            <a:r>
              <a:rPr lang="ru-RU" dirty="0"/>
              <a:t>. и доп. – М.: ДМК Пресс, 2021. – 750 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338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Стр. 9 - </a:t>
            </a:r>
            <a:r>
              <a:rPr lang="ru-RU" dirty="0" err="1"/>
              <a:t>Закляков</a:t>
            </a:r>
            <a:r>
              <a:rPr lang="ru-RU" dirty="0"/>
              <a:t> В. Ф. Информатика: учеб. для вузов – 5-е изд., </a:t>
            </a:r>
            <a:r>
              <a:rPr lang="ru-RU" dirty="0" err="1"/>
              <a:t>перераб</a:t>
            </a:r>
            <a:r>
              <a:rPr lang="ru-RU" dirty="0"/>
              <a:t>. и доп. – М.: ДМК Пресс, 2021. – 750 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486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Стр. 9 - </a:t>
            </a:r>
            <a:r>
              <a:rPr lang="ru-RU" dirty="0" err="1"/>
              <a:t>Закляков</a:t>
            </a:r>
            <a:r>
              <a:rPr lang="ru-RU" dirty="0"/>
              <a:t> В. Ф. Информатика: учеб. для вузов – 5-е изд., </a:t>
            </a:r>
            <a:r>
              <a:rPr lang="ru-RU" dirty="0" err="1"/>
              <a:t>перераб</a:t>
            </a:r>
            <a:r>
              <a:rPr lang="ru-RU" dirty="0"/>
              <a:t>. и доп. – М.: ДМК Пресс, 2021. – 750 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827F2-CFEE-4A9D-8DC1-26C59A9E48E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95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E67E-002D-4495-B876-5B02FA8A15EF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1319-DCBF-4CEA-A998-A0346BA7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35007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AD5B-0F0D-48AD-88D0-EC464C600633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1319-DCBF-4CEA-A998-A0346BA7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86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68A4-F2B3-445F-A140-3AF0151CFAE4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1319-DCBF-4CEA-A998-A0346BA7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571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>
            <a:extLst>
              <a:ext uri="{FF2B5EF4-FFF2-40B4-BE49-F238E27FC236}">
                <a16:creationId xmlns:a16="http://schemas.microsoft.com/office/drawing/2014/main" id="{59F51D6E-E750-47BC-8E05-8490A86062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895652"/>
            <a:ext cx="12192000" cy="5549086"/>
          </a:xfrm>
          <a:prstGeom prst="rect">
            <a:avLst/>
          </a:prstGeom>
          <a:solidFill>
            <a:srgbClr val="1C315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962" y="1455132"/>
            <a:ext cx="11804074" cy="4290917"/>
          </a:xfrm>
        </p:spPr>
        <p:txBody>
          <a:bodyPr anchor="ctr">
            <a:normAutofit/>
          </a:bodyPr>
          <a:lstStyle>
            <a:lvl1pPr algn="ctr">
              <a:defRPr sz="7000" b="1">
                <a:solidFill>
                  <a:schemeClr val="bg1"/>
                </a:solidFill>
                <a:latin typeface="Montserrat Black" panose="00000A00000000000000" pitchFamily="2" charset="-52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169CD-DA8A-4B28-AF4D-81AF18E00C1D}"/>
              </a:ext>
            </a:extLst>
          </p:cNvPr>
          <p:cNvSpPr txBox="1"/>
          <p:nvPr userDrawn="1"/>
        </p:nvSpPr>
        <p:spPr>
          <a:xfrm>
            <a:off x="193961" y="1056155"/>
            <a:ext cx="5566675" cy="66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70000"/>
              </a:lnSpc>
            </a:pPr>
            <a:r>
              <a:rPr kumimoji="1" lang="ru-RU" sz="5000" b="1" dirty="0">
                <a:solidFill>
                  <a:schemeClr val="bg1"/>
                </a:solidFill>
                <a:latin typeface="Montserrat ExtraBold" panose="00000900000000000000" pitchFamily="2" charset="-52"/>
              </a:rPr>
              <a:t>Информатика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BB46EF-E5BC-4C0A-BDFF-C2CD85B7618D}"/>
              </a:ext>
            </a:extLst>
          </p:cNvPr>
          <p:cNvSpPr txBox="1"/>
          <p:nvPr userDrawn="1"/>
        </p:nvSpPr>
        <p:spPr>
          <a:xfrm>
            <a:off x="694267" y="159429"/>
            <a:ext cx="1066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dirty="0">
                <a:solidFill>
                  <a:srgbClr val="1C3158"/>
                </a:solidFill>
                <a:latin typeface="Montserrat" panose="00000500000000000000" pitchFamily="2" charset="-52"/>
              </a:rPr>
              <a:t>Белорусско-Российский университет</a:t>
            </a:r>
          </a:p>
          <a:p>
            <a:r>
              <a:rPr lang="ru-RU" sz="1800" b="0" dirty="0">
                <a:solidFill>
                  <a:srgbClr val="1C3158"/>
                </a:solidFill>
                <a:latin typeface="Montserrat" panose="00000500000000000000" pitchFamily="2" charset="-52"/>
              </a:rPr>
              <a:t>Кафедра «Программное обеспечение информационных технологий»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9468F2-9067-4607-9361-A67B429A8FFF}"/>
              </a:ext>
            </a:extLst>
          </p:cNvPr>
          <p:cNvSpPr txBox="1"/>
          <p:nvPr userDrawn="1"/>
        </p:nvSpPr>
        <p:spPr>
          <a:xfrm>
            <a:off x="193961" y="5946982"/>
            <a:ext cx="598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b="1" dirty="0">
                <a:solidFill>
                  <a:schemeClr val="bg1"/>
                </a:solidFill>
                <a:latin typeface="Montserrat" panose="00000500000000000000" pitchFamily="2" charset="-52"/>
              </a:rPr>
              <a:t>КУТУЗОВ Виктор Владимирович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8C2D0-731C-4147-A703-A8E124FC8711}"/>
              </a:ext>
            </a:extLst>
          </p:cNvPr>
          <p:cNvSpPr txBox="1"/>
          <p:nvPr userDrawn="1"/>
        </p:nvSpPr>
        <p:spPr>
          <a:xfrm>
            <a:off x="-1126" y="6473673"/>
            <a:ext cx="12193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0" dirty="0">
                <a:solidFill>
                  <a:srgbClr val="1C3158"/>
                </a:solidFill>
                <a:latin typeface="Montserrat" panose="00000500000000000000" pitchFamily="2" charset="-52"/>
              </a:rPr>
              <a:t>Республика Беларусь, Могилев,  2023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9ABDA6C-313F-4834-9B5A-7E4E2769EDD2}"/>
              </a:ext>
            </a:extLst>
          </p:cNvPr>
          <p:cNvCxnSpPr>
            <a:cxnSpLocks/>
          </p:cNvCxnSpPr>
          <p:nvPr userDrawn="1"/>
        </p:nvCxnSpPr>
        <p:spPr>
          <a:xfrm>
            <a:off x="5178829" y="1339060"/>
            <a:ext cx="68192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F145366B-AD9C-493F-91B4-3787325C3B43}"/>
              </a:ext>
            </a:extLst>
          </p:cNvPr>
          <p:cNvCxnSpPr>
            <a:cxnSpLocks/>
          </p:cNvCxnSpPr>
          <p:nvPr userDrawn="1"/>
        </p:nvCxnSpPr>
        <p:spPr>
          <a:xfrm>
            <a:off x="193962" y="5876145"/>
            <a:ext cx="1180407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4D3845-D48F-CD8A-A288-08EDDF3E99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470" t="21876" r="13265" b="7684"/>
          <a:stretch/>
        </p:blipFill>
        <p:spPr>
          <a:xfrm>
            <a:off x="165372" y="159441"/>
            <a:ext cx="528895" cy="6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6FDA490-F7D5-4B89-A70A-9963AD00CECC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1C315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endParaRPr lang="ru-RU" sz="36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2CF5D9F-2615-4139-B3DA-E7A78A56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9276" y="6502400"/>
            <a:ext cx="1412723" cy="355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F04F7D-091D-41C3-B7D2-91A1DF069B1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3FDD9A-268D-4180-B1C7-0A19A777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70" y="4429462"/>
            <a:ext cx="11881657" cy="869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ontserrat Black" panose="00000A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8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547" y="120215"/>
            <a:ext cx="11765282" cy="561767"/>
          </a:xfrm>
        </p:spPr>
        <p:txBody>
          <a:bodyPr>
            <a:noAutofit/>
          </a:bodyPr>
          <a:lstStyle>
            <a:lvl1pPr>
              <a:defRPr sz="4000" b="1">
                <a:latin typeface="Montserrat ExtraBold" panose="000009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47" y="876692"/>
            <a:ext cx="11765282" cy="5549761"/>
          </a:xfrm>
        </p:spPr>
        <p:txBody>
          <a:bodyPr/>
          <a:lstStyle>
            <a:lvl1pPr>
              <a:defRPr sz="2600">
                <a:latin typeface="Montserrat" panose="00000500000000000000" pitchFamily="2" charset="-52"/>
              </a:defRPr>
            </a:lvl1pPr>
            <a:lvl2pPr>
              <a:defRPr>
                <a:latin typeface="Montserrat" panose="00000500000000000000" pitchFamily="2" charset="-52"/>
              </a:defRPr>
            </a:lvl2pPr>
            <a:lvl3pPr>
              <a:defRPr>
                <a:latin typeface="Montserrat" panose="00000500000000000000" pitchFamily="2" charset="-52"/>
              </a:defRPr>
            </a:lvl3pPr>
            <a:lvl4pPr>
              <a:defRPr>
                <a:latin typeface="Montserrat" panose="00000500000000000000" pitchFamily="2" charset="-52"/>
              </a:defRPr>
            </a:lvl4pPr>
            <a:lvl5pPr>
              <a:defRPr>
                <a:latin typeface="Montserrat" panose="00000500000000000000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580645"/>
            <a:ext cx="832925" cy="274787"/>
          </a:xfrm>
        </p:spPr>
        <p:txBody>
          <a:bodyPr/>
          <a:lstStyle>
            <a:lvl1pPr>
              <a:defRPr>
                <a:latin typeface="Montserrat" panose="00000500000000000000" pitchFamily="2" charset="-52"/>
              </a:defRPr>
            </a:lvl1pPr>
          </a:lstStyle>
          <a:p>
            <a:fld id="{9EF04F7D-091D-41C3-B7D2-91A1DF069B1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4C9D81C-517F-3038-B612-FABAAC033C23}"/>
              </a:ext>
            </a:extLst>
          </p:cNvPr>
          <p:cNvSpPr/>
          <p:nvPr userDrawn="1"/>
        </p:nvSpPr>
        <p:spPr>
          <a:xfrm>
            <a:off x="5275" y="-1"/>
            <a:ext cx="12192000" cy="1049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3B52C67-06C0-E302-B4E1-84321E71708D}"/>
              </a:ext>
            </a:extLst>
          </p:cNvPr>
          <p:cNvSpPr/>
          <p:nvPr userDrawn="1"/>
        </p:nvSpPr>
        <p:spPr>
          <a:xfrm>
            <a:off x="0" y="6534926"/>
            <a:ext cx="12192000" cy="45719"/>
          </a:xfrm>
          <a:prstGeom prst="rect">
            <a:avLst/>
          </a:prstGeom>
          <a:solidFill>
            <a:srgbClr val="1C31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FB24C9-989B-861E-7FFC-7C6CB6167D2D}"/>
              </a:ext>
            </a:extLst>
          </p:cNvPr>
          <p:cNvSpPr txBox="1"/>
          <p:nvPr userDrawn="1"/>
        </p:nvSpPr>
        <p:spPr>
          <a:xfrm>
            <a:off x="1828798" y="6602753"/>
            <a:ext cx="71712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rgbClr val="1C3158"/>
                </a:solidFill>
                <a:latin typeface="Montserrat" panose="00000500000000000000" pitchFamily="2" charset="-52"/>
              </a:rPr>
              <a:t>Информатика</a:t>
            </a:r>
            <a:r>
              <a:rPr lang="ru-RU" sz="800" b="0" dirty="0">
                <a:solidFill>
                  <a:srgbClr val="1C3158"/>
                </a:solidFill>
                <a:latin typeface="Montserrat" panose="00000500000000000000" pitchFamily="2" charset="-52"/>
              </a:rPr>
              <a:t>, 202</a:t>
            </a:r>
            <a:r>
              <a:rPr lang="en-US" sz="800" b="0" dirty="0">
                <a:solidFill>
                  <a:srgbClr val="1C3158"/>
                </a:solidFill>
                <a:latin typeface="Montserrat" panose="00000500000000000000" pitchFamily="2" charset="-52"/>
              </a:rPr>
              <a:t>3</a:t>
            </a:r>
            <a:r>
              <a:rPr lang="ru-RU" sz="800" b="0" dirty="0">
                <a:solidFill>
                  <a:srgbClr val="1C3158"/>
                </a:solidFill>
                <a:latin typeface="Montserrat" panose="00000500000000000000" pitchFamily="2" charset="-52"/>
              </a:rPr>
              <a:t>. Тема: Общие теоретические основы информатики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341F0-4CE9-6C95-60FC-2998295DA6D0}"/>
              </a:ext>
            </a:extLst>
          </p:cNvPr>
          <p:cNvSpPr txBox="1"/>
          <p:nvPr userDrawn="1"/>
        </p:nvSpPr>
        <p:spPr>
          <a:xfrm>
            <a:off x="271547" y="6557785"/>
            <a:ext cx="16842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500" b="0" dirty="0">
                <a:solidFill>
                  <a:srgbClr val="1C3158"/>
                </a:solidFill>
                <a:latin typeface="Montserrat Medium" panose="00000600000000000000" pitchFamily="2" charset="-52"/>
              </a:rPr>
              <a:t>Белорусско-Российский университет</a:t>
            </a:r>
          </a:p>
          <a:p>
            <a:pPr algn="just"/>
            <a:r>
              <a:rPr lang="ru-RU" sz="500" b="0" dirty="0">
                <a:solidFill>
                  <a:srgbClr val="1C3158"/>
                </a:solidFill>
                <a:latin typeface="Montserrat Medium" panose="00000600000000000000" pitchFamily="2" charset="-52"/>
              </a:rPr>
              <a:t>Кафедра «Программное обеспечение </a:t>
            </a:r>
          </a:p>
          <a:p>
            <a:pPr algn="just"/>
            <a:r>
              <a:rPr lang="ru-RU" sz="500" b="0" dirty="0">
                <a:solidFill>
                  <a:srgbClr val="1C3158"/>
                </a:solidFill>
                <a:latin typeface="Montserrat Medium" panose="00000600000000000000" pitchFamily="2" charset="-52"/>
              </a:rPr>
              <a:t>информационных технологий»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2FB697F-9F0F-4B04-1E2A-84329F234543}"/>
              </a:ext>
            </a:extLst>
          </p:cNvPr>
          <p:cNvCxnSpPr/>
          <p:nvPr userDrawn="1"/>
        </p:nvCxnSpPr>
        <p:spPr>
          <a:xfrm>
            <a:off x="1828800" y="6609886"/>
            <a:ext cx="0" cy="221302"/>
          </a:xfrm>
          <a:prstGeom prst="line">
            <a:avLst/>
          </a:prstGeom>
          <a:ln>
            <a:solidFill>
              <a:srgbClr val="1C31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7DAF847-1894-2A7F-7E32-E412E2C96210}"/>
              </a:ext>
            </a:extLst>
          </p:cNvPr>
          <p:cNvCxnSpPr/>
          <p:nvPr userDrawn="1"/>
        </p:nvCxnSpPr>
        <p:spPr>
          <a:xfrm>
            <a:off x="157942" y="120215"/>
            <a:ext cx="0" cy="561767"/>
          </a:xfrm>
          <a:prstGeom prst="line">
            <a:avLst/>
          </a:prstGeom>
          <a:ln w="76200">
            <a:solidFill>
              <a:srgbClr val="1C31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A41917-7478-7B96-DC99-34641E31D4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470" t="21876" r="13265" b="7684"/>
          <a:stretch/>
        </p:blipFill>
        <p:spPr>
          <a:xfrm>
            <a:off x="73039" y="6590170"/>
            <a:ext cx="202757" cy="25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71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E67E-002D-4495-B876-5B02FA8A15EF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1319-DCBF-4CEA-A998-A0346BA7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94686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1630-757F-4CBD-AE49-078C8347BC6F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1319-DCBF-4CEA-A998-A0346BA7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60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874C-D73A-4164-89D3-0CA51810BEFB}" type="datetime1">
              <a:rPr lang="ru-RU" smtClean="0"/>
              <a:t>25.06.2023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1319-DCBF-4CEA-A998-A0346BA7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10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F7521-106C-4ACF-A137-5EB1C88CC5FC}" type="datetime1">
              <a:rPr lang="ru-RU" smtClean="0"/>
              <a:t>25.06.2023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1319-DCBF-4CEA-A998-A0346BA7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66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69A0-852C-4D5B-ABC7-DDECC1110C89}" type="datetime1">
              <a:rPr lang="ru-RU" smtClean="0"/>
              <a:t>25.06.2023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1319-DCBF-4CEA-A998-A0346BA7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01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BAC0-4F94-4A2F-91D2-CCFA11A36AD3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1319-DCBF-4CEA-A998-A0346BA7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97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A3EA-E802-4C0E-B3CA-987B6C649E42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61319-DCBF-4CEA-A998-A0346BA7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12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8E67E-002D-4495-B876-5B02FA8A15EF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61319-DCBF-4CEA-A998-A0346BA7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52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6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by/intl/ru/driv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disk.yandex.ru/client/disk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cloud.mail.ru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mega.nz/" TargetMode="External"/><Relationship Id="rId2" Type="http://schemas.openxmlformats.org/officeDocument/2006/relationships/hyperlink" Target="https://mega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ox.com/home" TargetMode="External"/><Relationship Id="rId13" Type="http://schemas.openxmlformats.org/officeDocument/2006/relationships/hyperlink" Target="https://my.pcloud.com/" TargetMode="External"/><Relationship Id="rId18" Type="http://schemas.openxmlformats.org/officeDocument/2006/relationships/hyperlink" Target="https://www.apple.com/in/icloud/" TargetMode="External"/><Relationship Id="rId3" Type="http://schemas.openxmlformats.org/officeDocument/2006/relationships/hyperlink" Target="https://cloud.degoo.com/" TargetMode="External"/><Relationship Id="rId21" Type="http://schemas.openxmlformats.org/officeDocument/2006/relationships/hyperlink" Target="https://www.dropbox.com/ru/" TargetMode="External"/><Relationship Id="rId7" Type="http://schemas.openxmlformats.org/officeDocument/2006/relationships/hyperlink" Target="https://www.google.com/drive/" TargetMode="External"/><Relationship Id="rId12" Type="http://schemas.openxmlformats.org/officeDocument/2006/relationships/hyperlink" Target="http://www.mimedia.com/" TargetMode="External"/><Relationship Id="rId17" Type="http://schemas.openxmlformats.org/officeDocument/2006/relationships/hyperlink" Target="https://www.amazon.com/clouddrive" TargetMode="External"/><Relationship Id="rId2" Type="http://schemas.openxmlformats.org/officeDocument/2006/relationships/notesSlide" Target="../notesSlides/notesSlide27.xml"/><Relationship Id="rId16" Type="http://schemas.openxmlformats.org/officeDocument/2006/relationships/hyperlink" Target="https://cloud.mail.ru/home/" TargetMode="External"/><Relationship Id="rId20" Type="http://schemas.openxmlformats.org/officeDocument/2006/relationships/hyperlink" Target="https://www.sync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omp.com/" TargetMode="External"/><Relationship Id="rId11" Type="http://schemas.openxmlformats.org/officeDocument/2006/relationships/hyperlink" Target="https://www.mediafire.com/" TargetMode="External"/><Relationship Id="rId5" Type="http://schemas.openxmlformats.org/officeDocument/2006/relationships/hyperlink" Target="https://mega.io/" TargetMode="External"/><Relationship Id="rId15" Type="http://schemas.openxmlformats.org/officeDocument/2006/relationships/hyperlink" Target="https://nextcloud.com/" TargetMode="External"/><Relationship Id="rId10" Type="http://schemas.openxmlformats.org/officeDocument/2006/relationships/hyperlink" Target="https://koofr.eu/" TargetMode="External"/><Relationship Id="rId19" Type="http://schemas.openxmlformats.org/officeDocument/2006/relationships/hyperlink" Target="https://www.opendrive.com/" TargetMode="External"/><Relationship Id="rId4" Type="http://schemas.openxmlformats.org/officeDocument/2006/relationships/hyperlink" Target="https://mega.nz/" TargetMode="External"/><Relationship Id="rId9" Type="http://schemas.openxmlformats.org/officeDocument/2006/relationships/hyperlink" Target="https://icedrive.net/" TargetMode="External"/><Relationship Id="rId14" Type="http://schemas.openxmlformats.org/officeDocument/2006/relationships/hyperlink" Target="https://disk.yandex.ru/client/disk" TargetMode="External"/><Relationship Id="rId22" Type="http://schemas.openxmlformats.org/officeDocument/2006/relationships/hyperlink" Target="https://www.terabox.com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dspace.kgsu.ru/xmlui/bitstream/handle/123456789/5674/&#1042;&#1086;&#1083;&#1082;-&#1042;&#1050;_2020_&#1059;&#1055;.pdf?sequence=1&amp;isAllowed=y" TargetMode="External"/><Relationship Id="rId7" Type="http://schemas.openxmlformats.org/officeDocument/2006/relationships/hyperlink" Target="https://habr.com/ru/post/193256/" TargetMode="External"/><Relationship Id="rId2" Type="http://schemas.openxmlformats.org/officeDocument/2006/relationships/hyperlink" Target="http://learn2prog.ru/informatika/dmk/inf5_077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&#1048;&#1085;&#1092;&#1086;&#1088;&#1084;&#1072;&#1090;&#1080;&#1082;&#1072;" TargetMode="External"/><Relationship Id="rId5" Type="http://schemas.openxmlformats.org/officeDocument/2006/relationships/hyperlink" Target="https://docs.cntd.ru/document/1200031406" TargetMode="External"/><Relationship Id="rId4" Type="http://schemas.openxmlformats.org/officeDocument/2006/relationships/hyperlink" Target="https://fs.guap.ru/k82/docs/lec_2009.ppt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nehrena.ru/interesting/15-&#1083;&#1091;&#1095;&#1096;&#1080;&#1093;-&#1073;&#1077;&#1089;&#1087;&#1083;&#1072;&#1090;&#1085;&#1099;&#1093;-&#1086;&#1073;&#1083;&#1072;&#1095;&#1085;&#1099;&#1093;-&#1093;&#1088;&#1072;&#1085;&#1080;&#1083;&#1080;&#1097;/" TargetMode="External"/><Relationship Id="rId7" Type="http://schemas.openxmlformats.org/officeDocument/2006/relationships/hyperlink" Target="https://www.tadviser.ru/index.php/&#1057;&#1090;&#1072;&#1090;&#1100;&#1103;:&#1053;&#1072;&#1091;&#1082;&#1072;_&#1086;_&#1076;&#1072;&#1085;&#1085;&#1099;&#1093;_(Data_Science)" TargetMode="External"/><Relationship Id="rId2" Type="http://schemas.openxmlformats.org/officeDocument/2006/relationships/hyperlink" Target="https://habr.com/ru/company/click/blog/65494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adviser.ru/index.php/&#1057;&#1090;&#1072;&#1090;&#1100;&#1103;:&#1044;&#1072;&#1085;&#1085;&#1099;&#1077;" TargetMode="External"/><Relationship Id="rId5" Type="http://schemas.openxmlformats.org/officeDocument/2006/relationships/hyperlink" Target="https://ppt-online.org/679276" TargetMode="External"/><Relationship Id="rId4" Type="http://schemas.openxmlformats.org/officeDocument/2006/relationships/hyperlink" Target="https://ppt-online.org/10777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D3F22-EE5C-4B52-86C5-1FC594D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962" y="1476375"/>
            <a:ext cx="11804074" cy="4269674"/>
          </a:xfrm>
        </p:spPr>
        <p:txBody>
          <a:bodyPr>
            <a:noAutofit/>
          </a:bodyPr>
          <a:lstStyle/>
          <a:p>
            <a:r>
              <a:rPr lang="ru-RU" sz="7200" dirty="0">
                <a:latin typeface="Montserrat ExtraBold" panose="00000900000000000000" pitchFamily="2" charset="-52"/>
              </a:rPr>
              <a:t>Общие теоретические основы информатики</a:t>
            </a:r>
          </a:p>
        </p:txBody>
      </p:sp>
    </p:spTree>
    <p:extLst>
      <p:ext uri="{BB962C8B-B14F-4D97-AF65-F5344CB8AC3E}">
        <p14:creationId xmlns:p14="http://schemas.microsoft.com/office/powerpoint/2010/main" val="340522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9DA4153-A286-40CD-8C3A-BAC10E14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Термины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CE8A33CB-2680-4EA5-B5B3-9A9DF2401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/>
              <a:t>Информационные ресурсы (ИР) </a:t>
            </a:r>
            <a:r>
              <a:rPr lang="ru-RU" dirty="0"/>
              <a:t>— информация и носители с информацией в информационных системах и сетях.</a:t>
            </a:r>
          </a:p>
          <a:p>
            <a:pPr algn="just"/>
            <a:endParaRPr lang="ru-RU" dirty="0"/>
          </a:p>
          <a:p>
            <a:pPr algn="just"/>
            <a:r>
              <a:rPr lang="ru-RU" b="1" dirty="0"/>
              <a:t>Информационная система (ИС) </a:t>
            </a:r>
            <a:r>
              <a:rPr lang="ru-RU" dirty="0"/>
              <a:t>— система, предназначенная для хранения, поиска, обработки и получения информации по запросам пользователей.</a:t>
            </a:r>
          </a:p>
          <a:p>
            <a:pPr algn="just"/>
            <a:endParaRPr lang="ru-RU" dirty="0"/>
          </a:p>
          <a:p>
            <a:pPr algn="just"/>
            <a:r>
              <a:rPr lang="ru-RU" b="1" dirty="0"/>
              <a:t>Информационная технология (ИТ) </a:t>
            </a:r>
            <a:r>
              <a:rPr lang="ru-RU" dirty="0"/>
              <a:t>— процесс, включающий совокупность методов сбора, хранения, обработки и передачи информации на основе применения средств</a:t>
            </a:r>
            <a:r>
              <a:rPr lang="en-US" dirty="0"/>
              <a:t> </a:t>
            </a:r>
            <a:r>
              <a:rPr lang="ru-RU" dirty="0"/>
              <a:t>вычислительной техники.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B3EBF64-B8E7-4B85-B525-9CCBC17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2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BA2F21B2-E6F8-71F8-931C-95AD466A5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057" y="0"/>
            <a:ext cx="7920941" cy="6858000"/>
          </a:xfrm>
          <a:prstGeom prst="rect">
            <a:avLst/>
          </a:prstGeom>
          <a:solidFill>
            <a:srgbClr val="1C315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6760E-A917-6600-A809-F547F04EAB6F}"/>
              </a:ext>
            </a:extLst>
          </p:cNvPr>
          <p:cNvSpPr txBox="1"/>
          <p:nvPr/>
        </p:nvSpPr>
        <p:spPr>
          <a:xfrm>
            <a:off x="4753527" y="3044279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Montserrat" panose="00000500000000000000" pitchFamily="2" charset="-52"/>
              </a:rPr>
              <a:t>Информация</a:t>
            </a:r>
            <a:endParaRPr lang="ru-RU" sz="3600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BE8F3-00D9-F3E2-4474-25EE7A252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25" y="2305664"/>
            <a:ext cx="2246671" cy="224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00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A3E1F4F-7570-487C-B16E-2BD3703C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Информация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D3DCF98E-849D-412A-920C-A58282E55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ru-RU" dirty="0"/>
          </a:p>
          <a:p>
            <a:pPr algn="just"/>
            <a:r>
              <a:rPr lang="ru-RU" dirty="0"/>
              <a:t>Термин </a:t>
            </a:r>
            <a:r>
              <a:rPr lang="ru-RU" b="1" dirty="0"/>
              <a:t>информация</a:t>
            </a:r>
            <a:r>
              <a:rPr lang="ru-RU" dirty="0"/>
              <a:t> используется во многих сферах человеческой деятельности. Он происходит от латинского слова </a:t>
            </a:r>
            <a:r>
              <a:rPr lang="ru-RU" b="1" dirty="0" err="1"/>
              <a:t>informatio</a:t>
            </a:r>
            <a:r>
              <a:rPr lang="ru-RU" dirty="0"/>
              <a:t>, что означает «сведения, разъяснения, изложение».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В широком смысле </a:t>
            </a:r>
            <a:r>
              <a:rPr lang="ru-RU" b="1" dirty="0"/>
              <a:t>информация</a:t>
            </a:r>
            <a:r>
              <a:rPr lang="ru-RU" dirty="0"/>
              <a:t> — это сведения и знания, являющиеся объектом хранения, преобразования, передачи и помогающие решить поставленную задачу.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EDCD44B-13ED-4A5B-B4A2-66CFBEF8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5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629F5C9-3C44-4B4B-A765-9D1DC9A8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Информация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F2FAC93C-1839-42DA-AB0F-64C243C6C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Информация</a:t>
            </a:r>
            <a:r>
              <a:rPr lang="ru-RU" dirty="0"/>
              <a:t> – это осознанные сведения об окружающем мире, которые являются объектом хранения, преобразования, передачи и использования. </a:t>
            </a:r>
          </a:p>
          <a:p>
            <a:pPr algn="just"/>
            <a:endParaRPr lang="ru-RU" dirty="0"/>
          </a:p>
          <a:p>
            <a:pPr algn="just"/>
            <a:r>
              <a:rPr lang="ru-RU" b="1" dirty="0"/>
              <a:t>Сведения</a:t>
            </a:r>
            <a:r>
              <a:rPr lang="ru-RU" dirty="0"/>
              <a:t> – это знания, выраженные в сигналах, сообщениях, известиях, уведомлениях и т. д.</a:t>
            </a:r>
          </a:p>
          <a:p>
            <a:pPr algn="just"/>
            <a:endParaRPr lang="ru-RU" sz="900" dirty="0"/>
          </a:p>
          <a:p>
            <a:pPr algn="just"/>
            <a:r>
              <a:rPr lang="ru-RU" b="1" dirty="0"/>
              <a:t>Информация</a:t>
            </a:r>
            <a:r>
              <a:rPr lang="ru-RU" dirty="0"/>
              <a:t> – это любые сведения, которые человек получает с помощью своих органов чувств: зрительная (визуальная, 80-90% информации), звуковая (аудиальная), вкусовая, обонятельная (запахи), тактильная (осязание) , «мышечного чувства».</a:t>
            </a:r>
          </a:p>
          <a:p>
            <a:pPr algn="just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EA67FF-3990-4661-B9B5-E352D440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942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F1C9087-AAC4-4A1E-8D47-19B72FCC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Виды информации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B92B770F-6D81-441A-AF59-8B6577E3A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Основные </a:t>
            </a:r>
            <a:r>
              <a:rPr lang="ru-RU" b="1" dirty="0"/>
              <a:t>виды информации </a:t>
            </a:r>
            <a:r>
              <a:rPr lang="ru-RU" dirty="0"/>
              <a:t>по её форме представления, способам её кодирования и хранения, что имеет наибольшее значение для информатики это:</a:t>
            </a:r>
          </a:p>
          <a:p>
            <a:pPr lvl="1"/>
            <a:r>
              <a:rPr lang="ru-RU" sz="2800" b="1" dirty="0">
                <a:solidFill>
                  <a:srgbClr val="1C3158"/>
                </a:solidFill>
              </a:rPr>
              <a:t>графическая или изобразительная</a:t>
            </a:r>
          </a:p>
          <a:p>
            <a:pPr lvl="1"/>
            <a:r>
              <a:rPr lang="ru-RU" sz="2800" b="1" dirty="0"/>
              <a:t>звуковая</a:t>
            </a:r>
          </a:p>
          <a:p>
            <a:pPr lvl="1"/>
            <a:r>
              <a:rPr lang="ru-RU" sz="2800" b="1" dirty="0">
                <a:solidFill>
                  <a:srgbClr val="1C3158"/>
                </a:solidFill>
              </a:rPr>
              <a:t>текстовая</a:t>
            </a:r>
          </a:p>
          <a:p>
            <a:pPr lvl="1"/>
            <a:r>
              <a:rPr lang="ru-RU" sz="2800" b="1" dirty="0"/>
              <a:t>числовая</a:t>
            </a:r>
          </a:p>
          <a:p>
            <a:pPr lvl="1"/>
            <a:r>
              <a:rPr lang="ru-RU" sz="2800" b="1" dirty="0">
                <a:solidFill>
                  <a:srgbClr val="1C3158"/>
                </a:solidFill>
              </a:rPr>
              <a:t>видеоинформация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4DE7592-A8E1-4E6C-8653-93FF356A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241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1702F45-77A5-47D3-9C33-F3637072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Виды информации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84C5AED0-CF99-411C-A308-5390A60C2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>
                <a:solidFill>
                  <a:srgbClr val="1C3158"/>
                </a:solidFill>
              </a:rPr>
              <a:t>графическая или изобразительная </a:t>
            </a:r>
            <a:r>
              <a:rPr lang="ru-RU" dirty="0">
                <a:solidFill>
                  <a:srgbClr val="1C3158"/>
                </a:solidFill>
              </a:rPr>
              <a:t>– первый вид, для которого был реализован способ хранения информации об окружающем мире в виде наскальных рисунков, а позднее в виде картин, фотографий, схем, чертежей на бумаге, холсте, мраморе и других материалах, изображающих картины реального мира;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звуковая</a:t>
            </a:r>
            <a:r>
              <a:rPr lang="ru-RU" dirty="0"/>
              <a:t> – мир вокруг нас полон звуков, и задача их хранения и тиражирования была решена с изобретением звукозаписывающих устройств в 1877 г.; её разновидностью является </a:t>
            </a:r>
            <a:r>
              <a:rPr lang="ru-RU" b="1" dirty="0"/>
              <a:t>музыкальная</a:t>
            </a:r>
            <a:r>
              <a:rPr lang="ru-RU" dirty="0"/>
              <a:t> </a:t>
            </a:r>
            <a:r>
              <a:rPr lang="ru-RU" b="1" dirty="0"/>
              <a:t>информация</a:t>
            </a:r>
            <a:r>
              <a:rPr lang="ru-RU" dirty="0"/>
              <a:t> – для этого вида был изобретён способ кодирования с использованием специальных символов (музыкальных нот), что делает возможным хранение её аналогично графической информации;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AA5BB6C-A3B6-4CB5-9383-93BF5B7F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30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5D7798-75EA-4B42-84F7-CE652CDF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Виды информации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FAE6A14E-C886-418E-AD41-6E7478F5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>
                <a:solidFill>
                  <a:srgbClr val="1C3158"/>
                </a:solidFill>
              </a:rPr>
              <a:t>текстовая</a:t>
            </a:r>
            <a:r>
              <a:rPr lang="ru-RU" dirty="0">
                <a:solidFill>
                  <a:srgbClr val="1C3158"/>
                </a:solidFill>
              </a:rPr>
              <a:t> – способ кодирования речи человека специальными символами – буквами, причём разные народы имеют разные языки и используют различные наборы букв для отображения речи; особенно большое значение этот способ приобрёл после изобретения бумаги и книгопечатания;</a:t>
            </a:r>
          </a:p>
          <a:p>
            <a:pPr algn="just"/>
            <a:r>
              <a:rPr lang="ru-RU" b="1" dirty="0"/>
              <a:t>числовая</a:t>
            </a:r>
            <a:r>
              <a:rPr lang="ru-RU" dirty="0"/>
              <a:t> – количественная мера объектов и их свойств в окружающем мире; особенно большое значение приобрела с развитием торговли, экономики и денежного обмена; аналогично текстовой информации для её отображения используется метод кодирования специальными символами – цифрами, причём системы кодирования (счисления) могут быть разными;</a:t>
            </a:r>
          </a:p>
          <a:p>
            <a:pPr algn="just"/>
            <a:r>
              <a:rPr lang="ru-RU" b="1" dirty="0">
                <a:solidFill>
                  <a:srgbClr val="1C3158"/>
                </a:solidFill>
              </a:rPr>
              <a:t>видеоинформация</a:t>
            </a:r>
            <a:r>
              <a:rPr lang="ru-RU" dirty="0">
                <a:solidFill>
                  <a:srgbClr val="1C3158"/>
                </a:solidFill>
              </a:rPr>
              <a:t> – способ сохранения движущихся картин окружающего мира, появившийся с изобретением кино.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F8D42CA-4740-4311-AC0A-989484DD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7040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C5D7798-75EA-4B42-84F7-CE652CDF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Виды информации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FAE6A14E-C886-418E-AD41-6E7478F5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Существуют также виды информации, для которых до сих пор не изобретено эффективных способов их кодирования и хранения, – это </a:t>
            </a:r>
            <a:r>
              <a:rPr lang="ru-RU" b="1" dirty="0"/>
              <a:t>тактильная </a:t>
            </a:r>
            <a:r>
              <a:rPr lang="ru-RU" dirty="0"/>
              <a:t>информация, передаваемая ощущениями, </a:t>
            </a:r>
            <a:r>
              <a:rPr lang="ru-RU" b="1" dirty="0"/>
              <a:t>органолептическая</a:t>
            </a:r>
            <a:r>
              <a:rPr lang="ru-RU" dirty="0"/>
              <a:t>, передаваемая запахами и вкусами, и другие виды, для которых современная наука даже не нашла признанных всеми терминов определения (например, экстрасенсорная информация).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F8D42CA-4740-4311-AC0A-989484DD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838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D005AEE-A50D-4109-9D77-D1A322E5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/>
              <a:t>Свойства информации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596FE418-9721-4823-A6C6-C3EB8D07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Как и всякий объект, </a:t>
            </a:r>
            <a:r>
              <a:rPr lang="ru-RU" b="1" dirty="0"/>
              <a:t>информация обладает свойствами. </a:t>
            </a:r>
            <a:endParaRPr lang="en-US" b="1" dirty="0"/>
          </a:p>
          <a:p>
            <a:pPr algn="just"/>
            <a:r>
              <a:rPr lang="ru-RU" dirty="0"/>
              <a:t>Характерной отличительной особенность информации от других объектов природы и</a:t>
            </a:r>
            <a:r>
              <a:rPr lang="en-US" dirty="0"/>
              <a:t> </a:t>
            </a:r>
            <a:r>
              <a:rPr lang="ru-RU" dirty="0"/>
              <a:t>общества, является дуализм: на свойства информации влияют как свойства исходных данных, составляющих ее содержательную часть, так и свойства методов, фиксирующих эту информацию. </a:t>
            </a: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3AF52A-36AF-45EE-A528-4A351244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658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D005AEE-A50D-4109-9D77-D1A322E5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/>
              <a:t>Свойства информации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596FE418-9721-4823-A6C6-C3EB8D07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47" y="1214997"/>
            <a:ext cx="11765281" cy="124052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3200" dirty="0"/>
              <a:t>С точки зрения информатики наиболее важными представляются следующие общие качественные </a:t>
            </a:r>
            <a:r>
              <a:rPr lang="ru-RU" sz="3200" b="1" dirty="0"/>
              <a:t>свойства</a:t>
            </a:r>
            <a:r>
              <a:rPr lang="ru-RU" sz="3200" dirty="0"/>
              <a:t>: </a:t>
            </a:r>
            <a:endParaRPr lang="en-US" sz="32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3AF52A-36AF-45EE-A528-4A351244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66D10-CBD4-49C8-8CC5-E10628D4DB76}"/>
              </a:ext>
            </a:extLst>
          </p:cNvPr>
          <p:cNvSpPr txBox="1"/>
          <p:nvPr/>
        </p:nvSpPr>
        <p:spPr>
          <a:xfrm>
            <a:off x="1640377" y="2555460"/>
            <a:ext cx="8665610" cy="313932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1C3158"/>
                </a:solidFill>
              </a:rPr>
              <a:t>объективность,</a:t>
            </a:r>
            <a:r>
              <a:rPr lang="ru-RU" sz="3200" dirty="0"/>
              <a:t> 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достоверность, 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1C3158"/>
                </a:solidFill>
              </a:rPr>
              <a:t>полнота</a:t>
            </a:r>
            <a:r>
              <a:rPr lang="ru-RU" sz="3200" dirty="0"/>
              <a:t>, 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точность, 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1C3158"/>
                </a:solidFill>
              </a:rPr>
              <a:t>актуальность</a:t>
            </a:r>
            <a:r>
              <a:rPr lang="ru-RU" sz="3200" dirty="0"/>
              <a:t>, 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полезность, 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1C3158"/>
                </a:solidFill>
              </a:rPr>
              <a:t>ценность</a:t>
            </a:r>
            <a:r>
              <a:rPr lang="ru-RU" sz="3200" dirty="0"/>
              <a:t>, 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1C3158"/>
                </a:solidFill>
              </a:rPr>
              <a:t>своевременность</a:t>
            </a:r>
            <a:r>
              <a:rPr lang="ru-RU" sz="3200" dirty="0"/>
              <a:t>, 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понятность, 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1C3158"/>
                </a:solidFill>
              </a:rPr>
              <a:t>доступность</a:t>
            </a:r>
            <a:r>
              <a:rPr lang="ru-RU" sz="3200" dirty="0"/>
              <a:t>, </a:t>
            </a:r>
            <a:endParaRPr lang="en-US" sz="3200" dirty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/>
              <a:t>краткость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1C3158"/>
                </a:solidFill>
              </a:rPr>
              <a:t>и пр</a:t>
            </a:r>
            <a:r>
              <a:rPr lang="ru-RU" sz="32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0916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BA2F21B2-E6F8-71F8-931C-95AD466A5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057" y="0"/>
            <a:ext cx="7920941" cy="6858000"/>
          </a:xfrm>
          <a:prstGeom prst="rect">
            <a:avLst/>
          </a:prstGeom>
          <a:solidFill>
            <a:srgbClr val="1C315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6760E-A917-6600-A809-F547F04EAB6F}"/>
              </a:ext>
            </a:extLst>
          </p:cNvPr>
          <p:cNvSpPr txBox="1"/>
          <p:nvPr/>
        </p:nvSpPr>
        <p:spPr>
          <a:xfrm>
            <a:off x="4742894" y="2551837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Montserrat" panose="00000500000000000000" pitchFamily="2" charset="-52"/>
              </a:rPr>
              <a:t>Понятие информатики</a:t>
            </a:r>
            <a:endParaRPr lang="ru-RU" sz="4400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C66CCC-C5AC-BE96-A5F4-5CE2CB7B561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496"/>
                    </a14:imgEffect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27" y="2286837"/>
            <a:ext cx="2284326" cy="228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15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88E43D-F898-4F20-BB31-E40C3C36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Свойства информации / </a:t>
            </a:r>
            <a:r>
              <a:rPr lang="ru-RU" dirty="0">
                <a:solidFill>
                  <a:srgbClr val="1C3158"/>
                </a:solidFill>
              </a:rPr>
              <a:t>Объективность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32CBF02E-4D5D-4A49-94AD-B0B1452DF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b="1" dirty="0">
                <a:solidFill>
                  <a:srgbClr val="1C3158"/>
                </a:solidFill>
              </a:rPr>
              <a:t>1) Объективность информации</a:t>
            </a:r>
            <a:r>
              <a:rPr lang="ru-RU" dirty="0">
                <a:solidFill>
                  <a:srgbClr val="1C3158"/>
                </a:solidFill>
              </a:rPr>
              <a:t>. </a:t>
            </a:r>
          </a:p>
          <a:p>
            <a:pPr algn="just"/>
            <a:r>
              <a:rPr lang="ru-RU" b="1" dirty="0"/>
              <a:t>Объективный</a:t>
            </a:r>
            <a:r>
              <a:rPr lang="ru-RU" dirty="0"/>
              <a:t> – существующий вне и независимо от человеческого сознания. </a:t>
            </a:r>
          </a:p>
          <a:p>
            <a:pPr algn="just"/>
            <a:r>
              <a:rPr lang="ru-RU" b="1" dirty="0"/>
              <a:t>Информация</a:t>
            </a:r>
            <a:r>
              <a:rPr lang="ru-RU" dirty="0"/>
              <a:t> – это отражение внешнего объективного мира. Информация объективна, если она не зависит от методов её фиксации, чьего-либо мнения, суждения.</a:t>
            </a:r>
          </a:p>
          <a:p>
            <a:pPr algn="just"/>
            <a:r>
              <a:rPr lang="ru-RU" b="1" dirty="0"/>
              <a:t>Объективную информацию можно получить с помощью измерительных приборов. </a:t>
            </a:r>
            <a:r>
              <a:rPr lang="ru-RU" dirty="0"/>
              <a:t>Отражаясь в сознании конкретного человека, информация перестаёт быть объективной, так как преобразовывается (в большей или меньшей степени) в зависимости от мнения, суждения, опыта, знаний конкретного субъекта.</a:t>
            </a:r>
          </a:p>
          <a:p>
            <a:pPr lvl="2" algn="just"/>
            <a:endParaRPr lang="ru-RU" dirty="0"/>
          </a:p>
          <a:p>
            <a:pPr lvl="2" algn="just"/>
            <a:r>
              <a:rPr lang="ru-RU" b="1" i="1" dirty="0"/>
              <a:t>Пример</a:t>
            </a:r>
            <a:r>
              <a:rPr lang="ru-RU" i="1" dirty="0"/>
              <a:t>. Сообщение «На улице тепло» несёт субъективную информацию, а сообщение «На улице </a:t>
            </a:r>
            <a:r>
              <a:rPr lang="ru-RU" i="1" dirty="0" err="1"/>
              <a:t>22</a:t>
            </a:r>
            <a:r>
              <a:rPr lang="ru-RU" i="1" baseline="30000" dirty="0" err="1"/>
              <a:t>o</a:t>
            </a:r>
            <a:r>
              <a:rPr lang="ru-RU" i="1" dirty="0" err="1"/>
              <a:t>С</a:t>
            </a:r>
            <a:r>
              <a:rPr lang="ru-RU" i="1" dirty="0"/>
              <a:t>» – объективную, но с точностью, зависящей от погрешности средства измерения.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FE0AF35-6EDB-40BC-A2E9-2C51D9D5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28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88E43D-F898-4F20-BB31-E40C3C36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Свойства информации / </a:t>
            </a:r>
            <a:r>
              <a:rPr lang="ru-RU" dirty="0">
                <a:solidFill>
                  <a:srgbClr val="1C3158"/>
                </a:solidFill>
              </a:rPr>
              <a:t>Достоверность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32CBF02E-4D5D-4A49-94AD-B0B1452DF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>
                <a:solidFill>
                  <a:srgbClr val="1C3158"/>
                </a:solidFill>
              </a:rPr>
              <a:t>2) Достоверность информации. </a:t>
            </a:r>
          </a:p>
          <a:p>
            <a:pPr algn="just"/>
            <a:r>
              <a:rPr lang="ru-RU" dirty="0"/>
              <a:t>Информация достоверна, если она отражает истинное положение дел. Объективная информация всегда достоверна, но достоверная информация может быть как объективной, так и субъективной. Достоверная информация помогает принять нам правильное решение.</a:t>
            </a:r>
          </a:p>
          <a:p>
            <a:pPr algn="just"/>
            <a:endParaRPr lang="ru-RU" dirty="0"/>
          </a:p>
          <a:p>
            <a:pPr algn="just"/>
            <a:r>
              <a:rPr lang="ru-RU" b="1" dirty="0"/>
              <a:t>Недостоверной информация </a:t>
            </a:r>
            <a:r>
              <a:rPr lang="ru-RU" dirty="0"/>
              <a:t>может быть по следующим причинам:</a:t>
            </a:r>
          </a:p>
          <a:p>
            <a:pPr lvl="1" algn="just"/>
            <a:r>
              <a:rPr lang="ru-RU" dirty="0"/>
              <a:t>преднамеренное искажение (дезинформация) или непреднамеренное искажение субъективного свойства;</a:t>
            </a:r>
          </a:p>
          <a:p>
            <a:pPr lvl="1" algn="just"/>
            <a:r>
              <a:rPr lang="ru-RU" dirty="0"/>
              <a:t>искажение в результате воздействия помех и недостаточно точных средств измерений.</a:t>
            </a:r>
            <a:endParaRPr lang="ru-RU" i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FE0AF35-6EDB-40BC-A2E9-2C51D9D5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4666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88E43D-F898-4F20-BB31-E40C3C36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Свойства информации / </a:t>
            </a:r>
            <a:r>
              <a:rPr lang="ru-RU" sz="2800" dirty="0">
                <a:solidFill>
                  <a:srgbClr val="1C3158"/>
                </a:solidFill>
              </a:rPr>
              <a:t>Полнота, Точность, Актуальность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32CBF02E-4D5D-4A49-94AD-B0B1452DF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>
                <a:solidFill>
                  <a:srgbClr val="1C3158"/>
                </a:solidFill>
              </a:rPr>
              <a:t>3) Полнота информации. </a:t>
            </a:r>
            <a:r>
              <a:rPr lang="ru-RU" dirty="0"/>
              <a:t>Информацию можно назвать полной, если её достаточно для понимания и принятия решений. Неполная информация может привести к ошибочному выводу или решению.</a:t>
            </a:r>
          </a:p>
          <a:p>
            <a:pPr algn="just"/>
            <a:endParaRPr lang="ru-RU" dirty="0"/>
          </a:p>
          <a:p>
            <a:pPr algn="just"/>
            <a:r>
              <a:rPr lang="ru-RU" b="1" dirty="0">
                <a:solidFill>
                  <a:srgbClr val="1C3158"/>
                </a:solidFill>
              </a:rPr>
              <a:t>4) Точность информации </a:t>
            </a:r>
            <a:r>
              <a:rPr lang="ru-RU" dirty="0"/>
              <a:t>определяется степенью её близости к реальному состоянию объекта, процесса, явления (погрешностью средства измерения).</a:t>
            </a:r>
          </a:p>
          <a:p>
            <a:pPr algn="just"/>
            <a:endParaRPr lang="ru-RU" dirty="0"/>
          </a:p>
          <a:p>
            <a:pPr algn="just"/>
            <a:r>
              <a:rPr lang="ru-RU" b="1" dirty="0">
                <a:solidFill>
                  <a:srgbClr val="1C3158"/>
                </a:solidFill>
              </a:rPr>
              <a:t>5) Актуальность информации </a:t>
            </a:r>
            <a:r>
              <a:rPr lang="ru-RU" dirty="0"/>
              <a:t>– важность для настоящего времени, злободневность, насущность. Иногда только вовремя полученная информация может быть полезна.</a:t>
            </a:r>
            <a:endParaRPr lang="ru-RU" i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FE0AF35-6EDB-40BC-A2E9-2C51D9D5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622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B88E43D-F898-4F20-BB31-E40C3C36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Свойства информации / </a:t>
            </a:r>
            <a:r>
              <a:rPr lang="ru-RU" sz="3200" dirty="0">
                <a:solidFill>
                  <a:srgbClr val="1C3158"/>
                </a:solidFill>
              </a:rPr>
              <a:t>Полезность, Относимость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32CBF02E-4D5D-4A49-94AD-B0B1452DF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/>
              <a:t>6) Полезность (ценность) </a:t>
            </a:r>
            <a:r>
              <a:rPr lang="ru-RU" dirty="0"/>
              <a:t>информации может быть оценена применительно к нуждам конкретных её потребителей и оценивается по тем задачам, которые можно решить с её помощью.</a:t>
            </a:r>
          </a:p>
          <a:p>
            <a:pPr algn="just"/>
            <a:endParaRPr lang="ru-RU" dirty="0"/>
          </a:p>
          <a:p>
            <a:pPr algn="just"/>
            <a:r>
              <a:rPr lang="ru-RU" b="1" dirty="0"/>
              <a:t>7) Относимость информации </a:t>
            </a:r>
            <a:r>
              <a:rPr lang="ru-RU" dirty="0"/>
              <a:t>показывает возможность её использования в узкой области, применимость для решения какой-либо конкретной задачи.</a:t>
            </a:r>
          </a:p>
          <a:p>
            <a:pPr algn="just"/>
            <a:endParaRPr lang="ru-RU" i="1" dirty="0"/>
          </a:p>
          <a:p>
            <a:pPr algn="just"/>
            <a:r>
              <a:rPr lang="ru-RU" b="1" dirty="0"/>
              <a:t>Самая ценная информация </a:t>
            </a:r>
            <a:r>
              <a:rPr lang="ru-RU" dirty="0"/>
              <a:t>– объективная, достоверная, полная и актуальная.</a:t>
            </a:r>
            <a:endParaRPr lang="ru-RU" i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FE0AF35-6EDB-40BC-A2E9-2C51D9D5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546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6855DE9-46D6-4C00-A2DF-FFFCE028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Качество информации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132F0C12-8118-4736-8F1E-406A365D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Эффективность функционирования любых систем во многом определяется качеством используемой информации.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Качество информации </a:t>
            </a:r>
            <a:r>
              <a:rPr lang="ru-RU" dirty="0"/>
              <a:t>определяется некоторыми ее свойствами, отвечающими потребностям (целям, задачам) пользователей.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Характеристики качества информации</a:t>
            </a:r>
            <a:r>
              <a:rPr lang="ru-RU" dirty="0"/>
              <a:t>: </a:t>
            </a:r>
          </a:p>
          <a:p>
            <a:pPr lvl="1" algn="just"/>
            <a:r>
              <a:rPr lang="ru-RU" sz="2800" dirty="0">
                <a:solidFill>
                  <a:srgbClr val="1C3158"/>
                </a:solidFill>
              </a:rPr>
              <a:t>полнота, </a:t>
            </a:r>
          </a:p>
          <a:p>
            <a:pPr lvl="1" algn="just"/>
            <a:r>
              <a:rPr lang="ru-RU" sz="2800" dirty="0"/>
              <a:t>достоверность, </a:t>
            </a:r>
          </a:p>
          <a:p>
            <a:pPr lvl="1" algn="just"/>
            <a:r>
              <a:rPr lang="ru-RU" sz="2800" dirty="0">
                <a:solidFill>
                  <a:srgbClr val="1C3158"/>
                </a:solidFill>
              </a:rPr>
              <a:t>доступность,</a:t>
            </a:r>
          </a:p>
          <a:p>
            <a:pPr lvl="1" algn="just"/>
            <a:r>
              <a:rPr lang="ru-RU" sz="2800" dirty="0"/>
              <a:t>актуальность.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C54570-F160-4AB4-8DF2-6AA46AC7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012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3F0806-7BC7-4E8C-9D51-28234E07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Качество информации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8186F918-56E0-4311-8781-1DFAA3DF0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Возможность и эффективность использования информации обусловливается  такими основными ее </a:t>
            </a:r>
            <a:r>
              <a:rPr lang="ru-RU" b="1" dirty="0"/>
              <a:t>потребительскими показателями качества</a:t>
            </a:r>
            <a:r>
              <a:rPr lang="ru-RU" dirty="0"/>
              <a:t>, как</a:t>
            </a:r>
          </a:p>
          <a:p>
            <a:pPr algn="just"/>
            <a:r>
              <a:rPr lang="ru-RU" b="1" dirty="0">
                <a:solidFill>
                  <a:srgbClr val="1C3158"/>
                </a:solidFill>
              </a:rPr>
              <a:t>Репрезентативность</a:t>
            </a:r>
            <a:r>
              <a:rPr lang="ru-RU" dirty="0">
                <a:solidFill>
                  <a:srgbClr val="1C3158"/>
                </a:solidFill>
              </a:rPr>
              <a:t> информации связана с правильностью ее отбора и формирования в целях адекватного отражения свойств объекта.</a:t>
            </a:r>
          </a:p>
          <a:p>
            <a:pPr algn="just"/>
            <a:r>
              <a:rPr lang="ru-RU" b="1" dirty="0"/>
              <a:t>Содержательность </a:t>
            </a:r>
            <a:r>
              <a:rPr lang="ru-RU" dirty="0"/>
              <a:t>информации отражает семантическую емкость, равную отношению количества семантической информации в сообщении к объему обрабатываемых данных.</a:t>
            </a:r>
          </a:p>
          <a:p>
            <a:pPr algn="just"/>
            <a:r>
              <a:rPr lang="ru-RU" b="1" dirty="0">
                <a:solidFill>
                  <a:srgbClr val="1C3158"/>
                </a:solidFill>
              </a:rPr>
              <a:t>Достаточность (полнота) </a:t>
            </a:r>
            <a:r>
              <a:rPr lang="ru-RU" dirty="0">
                <a:solidFill>
                  <a:srgbClr val="1C3158"/>
                </a:solidFill>
              </a:rPr>
              <a:t>информации означает, что она содержит минимальный, но достаточный для принятия правильного решения состав (набор показателей).</a:t>
            </a:r>
          </a:p>
          <a:p>
            <a:pPr algn="just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3E5B2E-AA86-412C-9E6C-34D65E09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817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3F0806-7BC7-4E8C-9D51-28234E07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Качество информации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8186F918-56E0-4311-8781-1DFAA3DF0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b="1" dirty="0">
                <a:solidFill>
                  <a:srgbClr val="1C3158"/>
                </a:solidFill>
              </a:rPr>
              <a:t>Актуальность</a:t>
            </a:r>
            <a:r>
              <a:rPr lang="ru-RU" dirty="0">
                <a:solidFill>
                  <a:srgbClr val="1C3158"/>
                </a:solidFill>
              </a:rPr>
              <a:t> информации определяется степенью сохранения ценности информации в момент ее использования.</a:t>
            </a:r>
          </a:p>
          <a:p>
            <a:pPr marL="0" indent="0" algn="just">
              <a:buNone/>
            </a:pPr>
            <a:r>
              <a:rPr lang="ru-RU" sz="2400" b="1" dirty="0"/>
              <a:t>Своевременность</a:t>
            </a:r>
            <a:r>
              <a:rPr lang="ru-RU" sz="2400" dirty="0"/>
              <a:t> информации означает ее поступление не позже заранее назначенного момента времени, согласованного со временем решения поставленной задачи.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1C3158"/>
                </a:solidFill>
              </a:rPr>
              <a:t>Точность</a:t>
            </a:r>
            <a:r>
              <a:rPr lang="ru-RU" dirty="0">
                <a:solidFill>
                  <a:srgbClr val="1C3158"/>
                </a:solidFill>
              </a:rPr>
              <a:t> информации определяется степенью близости получаемой информации к реальному состоянию объекта, процесса, явления и т.п.</a:t>
            </a:r>
          </a:p>
          <a:p>
            <a:pPr marL="0" indent="0" algn="just">
              <a:buNone/>
            </a:pPr>
            <a:r>
              <a:rPr lang="ru-RU" sz="2400" b="1" dirty="0"/>
              <a:t>Достоверность</a:t>
            </a:r>
            <a:r>
              <a:rPr lang="ru-RU" sz="2400" dirty="0"/>
              <a:t> информации определяется ее свойством отражать реально существующие объекты с необходимой точностью.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1C3158"/>
                </a:solidFill>
              </a:rPr>
              <a:t>Устойчивость</a:t>
            </a:r>
            <a:r>
              <a:rPr lang="ru-RU" dirty="0">
                <a:solidFill>
                  <a:srgbClr val="1C3158"/>
                </a:solidFill>
              </a:rPr>
              <a:t> информации отражает ее способность реагировать на изменения исходных данных без нарушения необходимой точности.</a:t>
            </a:r>
          </a:p>
          <a:p>
            <a:pPr algn="just"/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3E5B2E-AA86-412C-9E6C-34D65E09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3505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63CA8A1-B9D9-4C4F-9B93-0AF33287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Процессы и действия в отношении информации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FBC269E4-A7AB-4E80-8859-C5C9856F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Процессы и действия в отношении информации: 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600" dirty="0">
                <a:solidFill>
                  <a:srgbClr val="1C3158"/>
                </a:solidFill>
              </a:rPr>
              <a:t>накопление</a:t>
            </a:r>
            <a:r>
              <a:rPr lang="ru-RU" sz="2600" dirty="0"/>
              <a:t>,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600" dirty="0"/>
              <a:t>старение, 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600" dirty="0">
                <a:solidFill>
                  <a:srgbClr val="1C3158"/>
                </a:solidFill>
              </a:rPr>
              <a:t>копирование</a:t>
            </a:r>
            <a:r>
              <a:rPr lang="ru-RU" sz="2600" dirty="0"/>
              <a:t>, 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600" dirty="0"/>
              <a:t>размножение, 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600" dirty="0">
                <a:solidFill>
                  <a:srgbClr val="1C3158"/>
                </a:solidFill>
              </a:rPr>
              <a:t>удаление</a:t>
            </a:r>
            <a:r>
              <a:rPr lang="ru-RU" sz="2600" dirty="0"/>
              <a:t>,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600" dirty="0"/>
              <a:t>уничтожение, 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600" dirty="0">
                <a:solidFill>
                  <a:srgbClr val="1C3158"/>
                </a:solidFill>
              </a:rPr>
              <a:t>блокирование</a:t>
            </a:r>
            <a:r>
              <a:rPr lang="ru-RU" sz="2600" dirty="0"/>
              <a:t>, 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600" dirty="0"/>
              <a:t>модификация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39DB101-2901-4E01-B8A3-E53F3A2B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041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2AEEEB5-2FA9-4DB3-92AF-86CC84E9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Накопление и старение информации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6BA7C45A-16B7-406F-A9BF-71210D09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С течением времени количество информации растёт, информация </a:t>
            </a:r>
            <a:r>
              <a:rPr lang="ru-RU" b="1" dirty="0"/>
              <a:t>накапливается</a:t>
            </a:r>
            <a:r>
              <a:rPr lang="ru-RU" dirty="0"/>
              <a:t>, происходят её систематизация, оценка и обобщение. </a:t>
            </a:r>
          </a:p>
          <a:p>
            <a:pPr algn="just"/>
            <a:r>
              <a:rPr lang="ru-RU" dirty="0"/>
              <a:t>Это свойство назвали ростом и </a:t>
            </a:r>
            <a:r>
              <a:rPr lang="ru-RU" dirty="0" err="1"/>
              <a:t>кумулированием</a:t>
            </a:r>
            <a:r>
              <a:rPr lang="ru-RU" dirty="0"/>
              <a:t> информации. (Кумуляция – от лат. </a:t>
            </a:r>
            <a:r>
              <a:rPr lang="ru-RU" dirty="0" err="1"/>
              <a:t>cumulatio</a:t>
            </a:r>
            <a:r>
              <a:rPr lang="ru-RU" dirty="0"/>
              <a:t> – увеличение, скопление).</a:t>
            </a:r>
          </a:p>
          <a:p>
            <a:pPr algn="just"/>
            <a:endParaRPr lang="ru-RU" dirty="0"/>
          </a:p>
          <a:p>
            <a:pPr algn="just"/>
            <a:r>
              <a:rPr lang="ru-RU" b="1" dirty="0"/>
              <a:t>Старение информации </a:t>
            </a:r>
            <a:r>
              <a:rPr lang="ru-RU" dirty="0"/>
              <a:t>заключается в уменьшении её ценности с течением времени. Старит информацию появление новой информации, которая уточняет, дополняет или отвергает полностью или частично более раннюю.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9DD776F-3BB9-4711-8292-1A7E5B7D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4879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BAA2C-6B56-8F5B-5EBE-7DEA3220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Копирование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4E996F-612A-B1D5-9F72-DC7EA9D8D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Процессы копирования и размножения информации </a:t>
            </a:r>
            <a:r>
              <a:rPr lang="ru-RU" dirty="0"/>
              <a:t>схожи как в теории, так и с точки зрения обывателя, однако, в юридическом аспекте между терминами искусственно внесена разница. </a:t>
            </a:r>
          </a:p>
          <a:p>
            <a:pPr algn="just"/>
            <a:r>
              <a:rPr lang="ru-RU" dirty="0"/>
              <a:t>Особенно это заметно в отношении компьютерной информации, где </a:t>
            </a:r>
            <a:r>
              <a:rPr lang="ru-RU" b="1" dirty="0">
                <a:solidFill>
                  <a:srgbClr val="1C3158"/>
                </a:solidFill>
              </a:rPr>
              <a:t>копирование</a:t>
            </a:r>
            <a:r>
              <a:rPr lang="ru-RU" dirty="0">
                <a:solidFill>
                  <a:srgbClr val="1C3158"/>
                </a:solidFill>
              </a:rPr>
              <a:t> – это повторение и устойчивое запечатление её на машинном или ином носителе.</a:t>
            </a:r>
            <a:r>
              <a:rPr lang="ru-RU" dirty="0"/>
              <a:t> Оно может быть осуществлено путём записи содержащегося во внутренней памяти ЭВМ файла на дискету, диск, флешку, его распечатки и т.д.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7E1213-39D8-460A-7D4B-4DC5D79B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54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D8A7C-61D5-5EE6-199B-AE67FCE1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 Информатика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8739B-950E-D297-4916-09FBFA7D6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600" b="1" dirty="0"/>
              <a:t>Информатика</a:t>
            </a:r>
            <a:r>
              <a:rPr lang="ru-RU" sz="2600" dirty="0"/>
              <a:t> – научная дисциплина, изучающая структуру и общие свойства научной информации, а также закономерности всех процессов научной коммуникации</a:t>
            </a:r>
          </a:p>
          <a:p>
            <a:pPr marL="0" indent="0" algn="r">
              <a:buNone/>
            </a:pPr>
            <a:r>
              <a:rPr lang="ru-RU" sz="1800" i="1" dirty="0"/>
              <a:t>(Энциклопедия кибернетики, 1974; Словарь по кибернетике, 1979)</a:t>
            </a:r>
          </a:p>
          <a:p>
            <a:endParaRPr lang="ru-RU" i="1" dirty="0"/>
          </a:p>
          <a:p>
            <a:pPr algn="just"/>
            <a:r>
              <a:rPr lang="ru-RU" sz="2600" b="1" dirty="0"/>
              <a:t>Информатика</a:t>
            </a:r>
            <a:r>
              <a:rPr lang="ru-RU" sz="2600" dirty="0"/>
              <a:t> – отрасль знания, изучающая закономерности сбора, преобразования, хранения, поиска и распространения документальной информации и определяющая оптимальную организацию информационной работы на базе современных технических средств</a:t>
            </a:r>
          </a:p>
          <a:p>
            <a:pPr marL="0" indent="0" algn="r">
              <a:buNone/>
            </a:pPr>
            <a:r>
              <a:rPr lang="ru-RU" sz="1800" i="1" dirty="0"/>
              <a:t>(Словарь терминов по информатике.  </a:t>
            </a:r>
            <a:r>
              <a:rPr lang="ru-RU" sz="1800" i="1" dirty="0" err="1"/>
              <a:t>Под.ред</a:t>
            </a:r>
            <a:r>
              <a:rPr lang="ru-RU" sz="1800" i="1" dirty="0"/>
              <a:t>. А. И. Михайлова. М.: Наука, 1971)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C7853C-834B-2AFE-7362-FBAD02D9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5264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9671D-7B53-209D-8C1F-E136575C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Копирование / Размножение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D753D-3780-64BD-83F4-02B606A53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Копирование информации </a:t>
            </a:r>
            <a:r>
              <a:rPr lang="ru-RU" dirty="0"/>
              <a:t>– создание копии имеющейся информации на другом носителе, то есть перенос информации на обособленный носитель при сохранении неизменной первоначальной информации, воспроизведение информации в любой материальной форме – от руки, фотографированием текста с экрана дисплея, а также считывания информации путем любого перехвата информации и т.п.</a:t>
            </a:r>
          </a:p>
          <a:p>
            <a:pPr algn="just"/>
            <a:endParaRPr lang="ru-RU" dirty="0"/>
          </a:p>
          <a:p>
            <a:pPr algn="just"/>
            <a:r>
              <a:rPr lang="ru-RU" b="1" dirty="0"/>
              <a:t>Размножение информации</a:t>
            </a:r>
            <a:r>
              <a:rPr lang="ru-RU" dirty="0"/>
              <a:t>, отличается от копирования информации тем, что информация повторяется не на обособленном от оригинального носителе, а на оригинальном носителе (например, в памяти ЭВМ заводится несколько файлов одного и того же содержания), либо на однородном носителе, оставшемся в распоряжении пользователя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B4E8DE-B300-AA18-5AE2-9AD86CD2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050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03B42-3715-FF0C-10B5-31353A81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Уничтожение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7FB5A0-D4D6-99D6-36AD-B989D361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Уничтожение информации </a:t>
            </a:r>
            <a:r>
              <a:rPr lang="ru-RU" dirty="0"/>
              <a:t>(</a:t>
            </a:r>
            <a:r>
              <a:rPr lang="ru-RU" dirty="0" err="1"/>
              <a:t>destruction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information</a:t>
            </a:r>
            <a:r>
              <a:rPr lang="ru-RU" dirty="0"/>
              <a:t>): любое условие, делающее информацию непригодной для использования независимо от причины.</a:t>
            </a:r>
          </a:p>
          <a:p>
            <a:pPr algn="just"/>
            <a:endParaRPr lang="ru-RU" dirty="0"/>
          </a:p>
          <a:p>
            <a:pPr algn="just"/>
            <a:r>
              <a:rPr lang="ru-RU" b="1" dirty="0"/>
              <a:t>Уничтожение информации </a:t>
            </a:r>
            <a:r>
              <a:rPr lang="ru-RU" dirty="0"/>
              <a:t>– это приведение информации или её части в непригодное для использования состояние независимо от возможности её восстановления.</a:t>
            </a:r>
          </a:p>
          <a:p>
            <a:pPr algn="just"/>
            <a:r>
              <a:rPr lang="ru-RU" dirty="0"/>
              <a:t>Уничтожением информации не является переименование файла, где она содержится, а также само по себе автоматическое «вытеснение» старых версий файлов последними по времени;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BA038F-05D9-ABFA-8DDE-59B84C32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004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741D4-E7F8-8A8C-5252-CE8B3FE8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Блокирование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84ADF2-0780-8CA1-8B92-78DA655AB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Блокирование информации </a:t>
            </a:r>
            <a:r>
              <a:rPr lang="ru-RU" dirty="0"/>
              <a:t>– результат воздействия на компьютерную информацию или технику, последствием которого является невозможность в течение некоторого времени или постоянно осуществлять требуемые операции над компьютерной информацией полностью или в требуемом режиме, то есть совершение действий, приводящих к ограничению или закрытию доступа к компьютерному оборудованию и находящимся на нём ресурсам, целенаправленное затруднение доступа законных пользователей к компьютерной информации, не связанное с её уничтожением;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9D8375-7EBA-F33E-4C39-166E337C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823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F3B28-A6B2-C0EE-CCE6-2750646E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Модификация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0D0ED7-7FCB-BEEA-87A4-2B5E5AC8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Модификация информации </a:t>
            </a:r>
            <a:r>
              <a:rPr lang="ru-RU" dirty="0"/>
              <a:t>– внесение изменений в компьютерную информацию (или ее параметры). </a:t>
            </a:r>
          </a:p>
          <a:p>
            <a:pPr algn="just"/>
            <a:r>
              <a:rPr lang="ru-RU" dirty="0"/>
              <a:t>Законом установлены случаи легальной модификации программ (баз данных) лицами, правомерно владеющими этой информацией, а именно: модификация в виде исправления явных ошибок; модификация в виде внесения изменений в программы, базы данных для их функционирования на технических средствах пользователя; модификация в виде частной декомпиляции программы для достижения способности к взаимодействию с другими программами;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8DAF41-F0B4-BEBC-957C-157A555A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599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E214C87-499C-748E-9D64-17EFFF34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Хранение и обработка информации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E91985B7-0CC2-F4EB-DC4C-A8AEDAD74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 большинстве случаев работа с информацией подразумевает её хранение, накопление, модификацию и удаление.</a:t>
            </a:r>
          </a:p>
          <a:p>
            <a:pPr algn="just"/>
            <a:r>
              <a:rPr lang="ru-RU" dirty="0">
                <a:solidFill>
                  <a:srgbClr val="1C3158"/>
                </a:solidFill>
              </a:rPr>
              <a:t>Особым видом информации в настоящее время можно считать информацию, представленную в глобальной сети интернет. </a:t>
            </a:r>
          </a:p>
          <a:p>
            <a:pPr algn="just"/>
            <a:r>
              <a:rPr lang="ru-RU" dirty="0"/>
              <a:t>Здесь используются особые приёмы хранения, обработки, поиска и передачи распределённой информации больших объёмов и особые способы работы с различными видами информации.</a:t>
            </a:r>
          </a:p>
          <a:p>
            <a:pPr algn="just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526A26-E41E-56B2-36BD-39B55BE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81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B0DCE14-B16F-8DC6-ADC2-CEC02388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Информация в интернете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0C9F3DA6-521D-2A1A-B40B-B31B67FB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Постоянно совершенствуется программное обеспечение, благодаря которому становится возможным не только коллективно работать с информацией, взять хотя бы </a:t>
            </a:r>
            <a:r>
              <a:rPr lang="ru-RU" dirty="0" err="1"/>
              <a:t>GoogleDocuments</a:t>
            </a:r>
            <a:r>
              <a:rPr lang="ru-RU" dirty="0"/>
              <a:t>, но и для многих программ появляется возможность сохранения «в облако» (сервисы </a:t>
            </a:r>
            <a:r>
              <a:rPr lang="ru-RU" dirty="0" err="1"/>
              <a:t>Яндекс.Диск</a:t>
            </a:r>
            <a:r>
              <a:rPr lang="ru-RU" dirty="0"/>
              <a:t>, Amazon S3, Box.com, Copy.com, </a:t>
            </a:r>
            <a:r>
              <a:rPr lang="ru-RU" dirty="0" err="1"/>
              <a:t>Dropbox</a:t>
            </a:r>
            <a:r>
              <a:rPr lang="ru-RU" dirty="0"/>
              <a:t>, </a:t>
            </a:r>
            <a:r>
              <a:rPr lang="ru-RU" dirty="0" err="1"/>
              <a:t>DVCSAutosync</a:t>
            </a:r>
            <a:r>
              <a:rPr lang="ru-RU" dirty="0"/>
              <a:t>, Google Drive, </a:t>
            </a:r>
            <a:r>
              <a:rPr lang="ru-RU" dirty="0" err="1"/>
              <a:t>iCloud</a:t>
            </a:r>
            <a:r>
              <a:rPr lang="ru-RU" dirty="0"/>
              <a:t>, </a:t>
            </a:r>
            <a:r>
              <a:rPr lang="ru-RU" dirty="0" err="1"/>
              <a:t>iDrive</a:t>
            </a:r>
            <a:r>
              <a:rPr lang="ru-RU" dirty="0"/>
              <a:t>, </a:t>
            </a:r>
            <a:r>
              <a:rPr lang="ru-RU" dirty="0" err="1"/>
              <a:t>ownCloud</a:t>
            </a:r>
            <a:r>
              <a:rPr lang="ru-RU" dirty="0"/>
              <a:t>, </a:t>
            </a:r>
            <a:r>
              <a:rPr lang="ru-RU" dirty="0" err="1"/>
              <a:t>Rackspace</a:t>
            </a:r>
            <a:r>
              <a:rPr lang="ru-RU" dirty="0"/>
              <a:t> </a:t>
            </a:r>
            <a:r>
              <a:rPr lang="ru-RU" dirty="0" err="1"/>
              <a:t>Cloud</a:t>
            </a:r>
            <a:r>
              <a:rPr lang="ru-RU" dirty="0"/>
              <a:t> Files, </a:t>
            </a:r>
            <a:r>
              <a:rPr lang="ru-RU" dirty="0" err="1"/>
              <a:t>Selectel</a:t>
            </a:r>
            <a:r>
              <a:rPr lang="ru-RU" dirty="0"/>
              <a:t> </a:t>
            </a:r>
            <a:r>
              <a:rPr lang="ru-RU" dirty="0" err="1"/>
              <a:t>Cloud</a:t>
            </a:r>
            <a:r>
              <a:rPr lang="ru-RU" dirty="0"/>
              <a:t> Storage, </a:t>
            </a:r>
            <a:r>
              <a:rPr lang="ru-RU" dirty="0" err="1"/>
              <a:t>SkyDrive</a:t>
            </a:r>
            <a:r>
              <a:rPr lang="ru-RU" dirty="0"/>
              <a:t>, </a:t>
            </a:r>
            <a:r>
              <a:rPr lang="ru-RU" dirty="0" err="1"/>
              <a:t>SparkleShare</a:t>
            </a:r>
            <a:r>
              <a:rPr lang="ru-RU" dirty="0"/>
              <a:t>, </a:t>
            </a:r>
            <a:r>
              <a:rPr lang="ru-RU" dirty="0" err="1"/>
              <a:t>SugarSync</a:t>
            </a:r>
            <a:r>
              <a:rPr lang="ru-RU" dirty="0"/>
              <a:t>, Ubuntu One, Windows </a:t>
            </a:r>
            <a:r>
              <a:rPr lang="ru-RU" dirty="0" err="1"/>
              <a:t>Azure</a:t>
            </a:r>
            <a:r>
              <a:rPr lang="ru-RU" dirty="0"/>
              <a:t> </a:t>
            </a:r>
            <a:r>
              <a:rPr lang="ru-RU" dirty="0" err="1"/>
              <a:t>Blob</a:t>
            </a:r>
            <a:r>
              <a:rPr lang="ru-RU" dirty="0"/>
              <a:t> и др.).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C8D28BC-F4F2-7F1F-E762-1AC43C15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361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4DF1C-92B0-5B7A-383D-70AE1070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Drive</a:t>
            </a:r>
            <a:r>
              <a:rPr lang="ru-RU" dirty="0"/>
              <a:t> – 15 Гб бесплатно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264188-181E-DE8B-5D9D-6E3835087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47" y="876692"/>
            <a:ext cx="4809904" cy="5549761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b="1" dirty="0">
                <a:solidFill>
                  <a:srgbClr val="000000"/>
                </a:solidFill>
              </a:rPr>
              <a:t>Google Drive </a:t>
            </a:r>
            <a:r>
              <a:rPr lang="ru-RU" dirty="0">
                <a:solidFill>
                  <a:srgbClr val="000000"/>
                </a:solidFill>
              </a:rPr>
              <a:t>— облачное хранилище от Google. В нем можно редактировать файлы, предоставлять доступ коллегам для совместной работы над документами, таблицами и презентациями. Сервис связан с другими инструментами Google — Календарем, Задачами, Google </a:t>
            </a:r>
            <a:r>
              <a:rPr lang="ru-RU" dirty="0" err="1">
                <a:solidFill>
                  <a:srgbClr val="000000"/>
                </a:solidFill>
              </a:rPr>
              <a:t>Keep</a:t>
            </a:r>
            <a:r>
              <a:rPr lang="ru-RU" dirty="0">
                <a:solidFill>
                  <a:srgbClr val="000000"/>
                </a:solidFill>
              </a:rPr>
              <a:t> и др. Это один из самых популярных сервисов для работы с документами в облаке.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D77B30-B5D7-9ABA-BC80-EB2F7C2F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36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BB5896-588D-6D51-F93D-310778B99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089" y="968132"/>
            <a:ext cx="6797739" cy="37329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304AE6-377B-1BA5-FD95-DBDAE2AF014C}"/>
              </a:ext>
            </a:extLst>
          </p:cNvPr>
          <p:cNvSpPr txBox="1"/>
          <p:nvPr/>
        </p:nvSpPr>
        <p:spPr>
          <a:xfrm>
            <a:off x="5239089" y="5225798"/>
            <a:ext cx="6681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https://www.google.by/intl/ru/drive/</a:t>
            </a:r>
            <a:endParaRPr lang="ru-RU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408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4DF1C-92B0-5B7A-383D-70AE1070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Яндекс.Диск</a:t>
            </a:r>
            <a:r>
              <a:rPr lang="ru-RU" dirty="0"/>
              <a:t> – 10 Гб бесплатно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264188-181E-DE8B-5D9D-6E3835087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47" y="876692"/>
            <a:ext cx="4809904" cy="554976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b="1" dirty="0" err="1"/>
              <a:t>Яндекс.Диск</a:t>
            </a:r>
            <a:r>
              <a:rPr lang="ru-RU" b="1" dirty="0"/>
              <a:t> </a:t>
            </a:r>
            <a:r>
              <a:rPr lang="ru-RU" dirty="0"/>
              <a:t>— конкурент Гугл Драйв от поисковой системы Яндекс. Раньше это был просто облачный сервис для хранения файлов, но сейчас в нем есть аналогичные функции — работа с документами (Microsoft Office Online) и совместный доступ к файлам и папкам. Также присутствует интеграция с другими сервисами Яндекса.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D77B30-B5D7-9ABA-BC80-EB2F7C2F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37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04AE6-377B-1BA5-FD95-DBDAE2AF014C}"/>
              </a:ext>
            </a:extLst>
          </p:cNvPr>
          <p:cNvSpPr txBox="1"/>
          <p:nvPr/>
        </p:nvSpPr>
        <p:spPr>
          <a:xfrm>
            <a:off x="5239089" y="5225798"/>
            <a:ext cx="6681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https://disk.yandex.ru/client/disk</a:t>
            </a:r>
            <a:endParaRPr lang="ru-RU" sz="2800" dirty="0">
              <a:solidFill>
                <a:srgbClr val="000000"/>
              </a:solidFill>
            </a:endParaRPr>
          </a:p>
        </p:txBody>
      </p:sp>
      <p:pic>
        <p:nvPicPr>
          <p:cNvPr id="5" name="Picture 2" descr="Облако Яндекс.Диск">
            <a:extLst>
              <a:ext uri="{FF2B5EF4-FFF2-40B4-BE49-F238E27FC236}">
                <a16:creationId xmlns:a16="http://schemas.microsoft.com/office/drawing/2014/main" id="{B1E16F85-0FF1-9EAA-C32E-EFF0EA1BE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825" y="1000540"/>
            <a:ext cx="6755890" cy="326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23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4DF1C-92B0-5B7A-383D-70AE1070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Облако Mail.ru – 8 Гб бесплатно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264188-181E-DE8B-5D9D-6E3835087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47" y="876692"/>
            <a:ext cx="4809904" cy="5549761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0"/>
              </a:spcBef>
            </a:pPr>
            <a:r>
              <a:rPr lang="ru-RU" sz="2800" b="1" dirty="0"/>
              <a:t>Облако Mail.ru</a:t>
            </a:r>
            <a:r>
              <a:rPr lang="ru-RU" sz="2800" dirty="0"/>
              <a:t>. В 2021 году Mail.ru Group переименовался в VK. Большая часть проектов тоже поменяла название, но облачное хранилище осталось под Mail.ru. Как и в случае </a:t>
            </a:r>
            <a:r>
              <a:rPr lang="ru-RU" sz="2800" dirty="0" err="1"/>
              <a:t>Яндекс.Диском</a:t>
            </a:r>
            <a:r>
              <a:rPr lang="ru-RU" sz="2800" dirty="0"/>
              <a:t>, можно настраивать автозагрузку видео и фото с телефона в сервис, создавать и редактировать документы в Microsoft Office Online. Также есть совместная загрузка и доступ к файлам.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D77B30-B5D7-9ABA-BC80-EB2F7C2F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38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04AE6-377B-1BA5-FD95-DBDAE2AF014C}"/>
              </a:ext>
            </a:extLst>
          </p:cNvPr>
          <p:cNvSpPr txBox="1"/>
          <p:nvPr/>
        </p:nvSpPr>
        <p:spPr>
          <a:xfrm>
            <a:off x="5239089" y="5225798"/>
            <a:ext cx="66813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https://cloud.mail.ru/</a:t>
            </a:r>
            <a:endParaRPr lang="ru-RU" sz="2800" dirty="0">
              <a:solidFill>
                <a:srgbClr val="000000"/>
              </a:solidFill>
            </a:endParaRPr>
          </a:p>
        </p:txBody>
      </p:sp>
      <p:pic>
        <p:nvPicPr>
          <p:cNvPr id="6" name="Picture 2" descr="Облако Mail.ru">
            <a:extLst>
              <a:ext uri="{FF2B5EF4-FFF2-40B4-BE49-F238E27FC236}">
                <a16:creationId xmlns:a16="http://schemas.microsoft.com/office/drawing/2014/main" id="{B5FECC11-35C7-C952-E311-AFE75DEB5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665" y="876692"/>
            <a:ext cx="6899164" cy="330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590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4DF1C-92B0-5B7A-383D-70AE1070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MEGA – 20-50 </a:t>
            </a:r>
            <a:r>
              <a:rPr lang="ru-RU" dirty="0"/>
              <a:t>Гб бесплатно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264188-181E-DE8B-5D9D-6E3835087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47" y="876692"/>
            <a:ext cx="4809904" cy="5549761"/>
          </a:xfrm>
        </p:spPr>
        <p:txBody>
          <a:bodyPr>
            <a:normAutofit/>
          </a:bodyPr>
          <a:lstStyle/>
          <a:p>
            <a:r>
              <a:rPr lang="ru-RU" sz="2800" dirty="0"/>
              <a:t>Облачное хранилище со сквозным шифрованием данных для всех пользователей, даже на бесплатном тарифе.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D77B30-B5D7-9ABA-BC80-EB2F7C2F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39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04AE6-377B-1BA5-FD95-DBDAE2AF014C}"/>
              </a:ext>
            </a:extLst>
          </p:cNvPr>
          <p:cNvSpPr txBox="1"/>
          <p:nvPr/>
        </p:nvSpPr>
        <p:spPr>
          <a:xfrm>
            <a:off x="5239089" y="5225798"/>
            <a:ext cx="668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https://mega.io/</a:t>
            </a:r>
            <a:r>
              <a:rPr lang="ru-RU" sz="2800" dirty="0"/>
              <a:t> </a:t>
            </a:r>
          </a:p>
          <a:p>
            <a:r>
              <a:rPr lang="en-US" sz="2800" dirty="0">
                <a:hlinkClick r:id="rId3"/>
              </a:rPr>
              <a:t>https://mega.nz/</a:t>
            </a:r>
            <a:r>
              <a:rPr lang="ru-RU" sz="2800" dirty="0"/>
              <a:t> </a:t>
            </a:r>
            <a:endParaRPr lang="ru-RU" sz="2800" dirty="0">
              <a:solidFill>
                <a:srgbClr val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DCB96B-FA30-A9B5-BA80-7A94C0C55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089" y="876692"/>
            <a:ext cx="6797740" cy="398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8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D5EA6-91DB-7E18-E6F3-E74E75F7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 Информатика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803D9-ACDA-A68C-500A-2C69E13A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600" b="1" dirty="0"/>
              <a:t>Информатика</a:t>
            </a:r>
            <a:r>
              <a:rPr lang="ru-RU" sz="2600" dirty="0"/>
              <a:t> – наука, изучающая общие свойства информации, закономерности и способы её создания, хранения, поиска, преобразования и использования с помощью компьютерных систем.</a:t>
            </a:r>
            <a:endParaRPr lang="en-US" sz="2600" dirty="0"/>
          </a:p>
          <a:p>
            <a:pPr algn="just"/>
            <a:endParaRPr lang="en-US" sz="1800" b="1" dirty="0"/>
          </a:p>
          <a:p>
            <a:pPr algn="just"/>
            <a:r>
              <a:rPr lang="ru-RU" sz="2600" b="1" dirty="0"/>
              <a:t>Информатика</a:t>
            </a:r>
            <a:r>
              <a:rPr lang="ru-RU" sz="2600" dirty="0"/>
              <a:t> – отрасль науки о методах и средствах сбора, обработки, хранения,  поиска, передачи, представления и защиты информации.</a:t>
            </a:r>
          </a:p>
          <a:p>
            <a:pPr algn="just"/>
            <a:endParaRPr lang="en-US" sz="1800" b="1" dirty="0"/>
          </a:p>
          <a:p>
            <a:pPr algn="just"/>
            <a:r>
              <a:rPr lang="ru-RU" sz="2600" b="1" dirty="0"/>
              <a:t>Информатика</a:t>
            </a:r>
            <a:r>
              <a:rPr lang="ru-RU" sz="2600" dirty="0"/>
              <a:t> – междисциплинарная фундаментально-прикладная наука (комплекс научных направлений) об информации и информационном взаимодействии в природе и обществе.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B2492C-0E39-6B3F-F5EE-8BD7C7C4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3025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71C105C-CCCD-DB2E-7ACC-57665316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Бесплатные облачные хранилища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490EC1C-9D5C-AD3C-3009-33F7E2AE8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729926"/>
              </p:ext>
            </p:extLst>
          </p:nvPr>
        </p:nvGraphicFramePr>
        <p:xfrm>
          <a:off x="271547" y="970981"/>
          <a:ext cx="11765282" cy="532066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811656">
                  <a:extLst>
                    <a:ext uri="{9D8B030D-6E8A-4147-A177-3AD203B41FA5}">
                      <a16:colId xmlns:a16="http://schemas.microsoft.com/office/drawing/2014/main" val="2004723215"/>
                    </a:ext>
                  </a:extLst>
                </a:gridCol>
                <a:gridCol w="2183811">
                  <a:extLst>
                    <a:ext uri="{9D8B030D-6E8A-4147-A177-3AD203B41FA5}">
                      <a16:colId xmlns:a16="http://schemas.microsoft.com/office/drawing/2014/main" val="3004268050"/>
                    </a:ext>
                  </a:extLst>
                </a:gridCol>
                <a:gridCol w="6769815">
                  <a:extLst>
                    <a:ext uri="{9D8B030D-6E8A-4147-A177-3AD203B41FA5}">
                      <a16:colId xmlns:a16="http://schemas.microsoft.com/office/drawing/2014/main" val="11333716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Облако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>
                          <a:effectLst/>
                        </a:rPr>
                        <a:t>Бесплатные Гб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URL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03902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Degoo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100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sng" strike="noStrike" dirty="0">
                          <a:effectLst/>
                          <a:hlinkClick r:id="rId3"/>
                        </a:rPr>
                        <a:t>https://cloud.degoo.com/</a:t>
                      </a:r>
                      <a:endParaRPr lang="en-US" sz="1600" b="1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9971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MEGA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50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sng" strike="noStrike" dirty="0">
                          <a:effectLst/>
                          <a:hlinkClick r:id="rId4"/>
                        </a:rPr>
                        <a:t>https://mega.nz/</a:t>
                      </a:r>
                      <a:endParaRPr lang="en-US" sz="1600" b="1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2733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MEGA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5"/>
                        </a:rPr>
                        <a:t>https://mega.io/</a:t>
                      </a:r>
                      <a:r>
                        <a:rPr lang="ru-RU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581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Blomp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20-200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sng" strike="noStrike">
                          <a:effectLst/>
                          <a:hlinkClick r:id="rId6"/>
                        </a:rPr>
                        <a:t>https://www.blomp.com/</a:t>
                      </a:r>
                      <a:endParaRPr lang="en-US" sz="16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36120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Google Drive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15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hlinkClick r:id="rId7"/>
                        </a:rPr>
                        <a:t>https://www.google.com/drive/</a:t>
                      </a:r>
                      <a:r>
                        <a:rPr lang="ru-RU" sz="1600" b="1" u="none" strike="noStrike" dirty="0">
                          <a:effectLst/>
                        </a:rPr>
                        <a:t>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6383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Box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8"/>
                        </a:rPr>
                        <a:t>https://www.box.com/home</a:t>
                      </a:r>
                      <a:r>
                        <a:rPr lang="ru-RU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1280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Icedrive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9"/>
                        </a:rPr>
                        <a:t>https://icedrive.net/</a:t>
                      </a:r>
                      <a:r>
                        <a:rPr lang="ru-RU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7866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Koofr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10"/>
                        </a:rPr>
                        <a:t>https://koofr.eu</a:t>
                      </a:r>
                      <a:r>
                        <a:rPr lang="ru-RU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72638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MediaFire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11"/>
                        </a:rPr>
                        <a:t>https://www.mediafire.com/</a:t>
                      </a:r>
                      <a:r>
                        <a:rPr lang="ru-RU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2477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Mimedia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12"/>
                        </a:rPr>
                        <a:t>http://www.mimedia.com/</a:t>
                      </a:r>
                      <a:r>
                        <a:rPr lang="ru-RU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3669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pCloud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13"/>
                        </a:rPr>
                        <a:t>https://my.pcloud.com/</a:t>
                      </a:r>
                      <a:r>
                        <a:rPr lang="ru-RU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53303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err="1">
                          <a:effectLst/>
                        </a:rPr>
                        <a:t>Яндекс.Диск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10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hlinkClick r:id="rId14"/>
                        </a:rPr>
                        <a:t>https://disk.yandex.ru/client/disk</a:t>
                      </a:r>
                      <a:r>
                        <a:rPr lang="ru-RU" sz="1600" b="1" u="none" strike="noStrike" dirty="0">
                          <a:effectLst/>
                        </a:rPr>
                        <a:t>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1952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NextCloud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15"/>
                        </a:rPr>
                        <a:t>https://nextcloud.com/</a:t>
                      </a:r>
                      <a:r>
                        <a:rPr lang="ru-RU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63471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Облако </a:t>
                      </a:r>
                      <a:r>
                        <a:rPr lang="en-US" sz="1600" b="1" u="none" strike="noStrike" dirty="0">
                          <a:effectLst/>
                        </a:rPr>
                        <a:t>Mail.ru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effectLst/>
                        </a:rPr>
                        <a:t>8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hlinkClick r:id="rId16"/>
                        </a:rPr>
                        <a:t>https://cloud.mail.ru/home/</a:t>
                      </a:r>
                      <a:r>
                        <a:rPr lang="ru-RU" sz="1600" b="1" u="none" strike="noStrike" dirty="0">
                          <a:effectLst/>
                        </a:rPr>
                        <a:t>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9486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Amazon Drive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17"/>
                        </a:rPr>
                        <a:t>https://www.amazon.com/clouddrive</a:t>
                      </a:r>
                      <a:r>
                        <a:rPr lang="ru-RU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185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iCloud (Apple)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18"/>
                        </a:rPr>
                        <a:t>https://www.apple.com/in/icloud/</a:t>
                      </a:r>
                      <a:r>
                        <a:rPr lang="ru-RU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03515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OpenDrive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19"/>
                        </a:rPr>
                        <a:t>https://www.opendrive.com/</a:t>
                      </a:r>
                      <a:r>
                        <a:rPr lang="ru-RU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6328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Sync.com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20"/>
                        </a:rPr>
                        <a:t>https://www.sync.com/</a:t>
                      </a:r>
                      <a:r>
                        <a:rPr lang="ru-RU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5536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Dropbox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21"/>
                        </a:rPr>
                        <a:t>https://www.dropbox.com/ru/</a:t>
                      </a:r>
                      <a:r>
                        <a:rPr lang="ru-RU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9353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TeraBox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hlinkClick r:id="rId22"/>
                        </a:rPr>
                        <a:t>https://www.terabox.com/</a:t>
                      </a:r>
                      <a:r>
                        <a:rPr lang="ru-RU" sz="1600" u="none" strike="noStrike" dirty="0">
                          <a:effectLst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5585099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43065B-6FA6-BF27-ACDE-5167C66B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955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1C367F6-A030-41CD-871C-3A18D871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Виды информации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5E4ED3ED-DAC2-452A-8A3F-B4BF242F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200" dirty="0">
                <a:solidFill>
                  <a:srgbClr val="1C3158"/>
                </a:solidFill>
              </a:rPr>
              <a:t>Информация, предназначенная передаче, называется</a:t>
            </a:r>
            <a:r>
              <a:rPr lang="en-US" sz="3200" dirty="0">
                <a:solidFill>
                  <a:srgbClr val="1C3158"/>
                </a:solidFill>
              </a:rPr>
              <a:t> </a:t>
            </a:r>
            <a:r>
              <a:rPr lang="ru-RU" sz="3200" b="1" u="sng" dirty="0">
                <a:solidFill>
                  <a:srgbClr val="1C3158"/>
                </a:solidFill>
              </a:rPr>
              <a:t>сообщением</a:t>
            </a:r>
            <a:r>
              <a:rPr lang="ru-RU" sz="3200" dirty="0">
                <a:solidFill>
                  <a:srgbClr val="1C3158"/>
                </a:solidFill>
              </a:rPr>
              <a:t>. </a:t>
            </a:r>
            <a:r>
              <a:rPr lang="ru-RU" sz="3200" dirty="0"/>
              <a:t>Сообщение может быть представлено в виде</a:t>
            </a:r>
            <a:r>
              <a:rPr lang="en-US" sz="3200" dirty="0"/>
              <a:t> </a:t>
            </a:r>
            <a:r>
              <a:rPr lang="ru-RU" sz="3200" dirty="0"/>
              <a:t>знаков и символов, преобразовано и закодировано в определенную последовательность электрических сигналов.</a:t>
            </a:r>
          </a:p>
          <a:p>
            <a:pPr algn="just"/>
            <a:endParaRPr lang="en-US" sz="1000" dirty="0"/>
          </a:p>
          <a:p>
            <a:pPr algn="just"/>
            <a:r>
              <a:rPr lang="ru-RU" sz="3200" b="1" dirty="0">
                <a:solidFill>
                  <a:srgbClr val="1C3158"/>
                </a:solidFill>
              </a:rPr>
              <a:t>Информация, представленная в виде, пригодном для</a:t>
            </a:r>
            <a:r>
              <a:rPr lang="en-US" sz="3200" b="1" dirty="0">
                <a:solidFill>
                  <a:srgbClr val="1C3158"/>
                </a:solidFill>
              </a:rPr>
              <a:t> </a:t>
            </a:r>
            <a:r>
              <a:rPr lang="ru-RU" sz="3200" b="1" dirty="0">
                <a:solidFill>
                  <a:srgbClr val="1C3158"/>
                </a:solidFill>
              </a:rPr>
              <a:t>обработки людьми или компьютером, называется </a:t>
            </a:r>
            <a:r>
              <a:rPr lang="ru-RU" sz="3200" b="1" u="sng" dirty="0">
                <a:solidFill>
                  <a:srgbClr val="1C3158"/>
                </a:solidFill>
              </a:rPr>
              <a:t>данными</a:t>
            </a:r>
            <a:r>
              <a:rPr lang="ru-RU" sz="3200" b="1" dirty="0">
                <a:solidFill>
                  <a:srgbClr val="1C3158"/>
                </a:solidFill>
              </a:rPr>
              <a:t>. </a:t>
            </a:r>
          </a:p>
          <a:p>
            <a:pPr algn="just"/>
            <a:r>
              <a:rPr lang="ru-RU" sz="3200" dirty="0"/>
              <a:t>Чаще всего имеют дело с тремя типами данных: числовыми, текстовыми и графическими.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71B3B43-4301-4A75-8A47-860C93AC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851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248E2-B4DC-DCC4-4AE6-6B4E6AF3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Данные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559E0-50A2-67C9-C208-905DDB4AF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>
                <a:solidFill>
                  <a:srgbClr val="1C3158"/>
                </a:solidFill>
              </a:rPr>
              <a:t>Данные</a:t>
            </a:r>
            <a:r>
              <a:rPr lang="ru-RU" dirty="0">
                <a:solidFill>
                  <a:srgbClr val="1C3158"/>
                </a:solidFill>
              </a:rPr>
              <a:t> — это записанная (зафиксированная) информация. </a:t>
            </a:r>
            <a:r>
              <a:rPr lang="ru-RU" b="1" dirty="0">
                <a:solidFill>
                  <a:srgbClr val="1C3158"/>
                </a:solidFill>
              </a:rPr>
              <a:t>Компьютеры работают только с данными</a:t>
            </a:r>
            <a:r>
              <a:rPr lang="ru-RU" dirty="0">
                <a:solidFill>
                  <a:srgbClr val="1C3158"/>
                </a:solidFill>
              </a:rPr>
              <a:t>.</a:t>
            </a:r>
          </a:p>
          <a:p>
            <a:pPr algn="just"/>
            <a:r>
              <a:rPr lang="ru-RU" b="1" dirty="0"/>
              <a:t>Данные</a:t>
            </a:r>
            <a:r>
              <a:rPr lang="ru-RU" dirty="0"/>
              <a:t> — это информация, закодированная в некоторой форме</a:t>
            </a:r>
            <a:r>
              <a:rPr lang="en-US" dirty="0"/>
              <a:t>.</a:t>
            </a:r>
          </a:p>
          <a:p>
            <a:pPr algn="just"/>
            <a:r>
              <a:rPr lang="ru-RU" b="1" dirty="0">
                <a:solidFill>
                  <a:srgbClr val="1C3158"/>
                </a:solidFill>
              </a:rPr>
              <a:t>Данные</a:t>
            </a:r>
            <a:r>
              <a:rPr lang="ru-RU" dirty="0">
                <a:solidFill>
                  <a:srgbClr val="1C3158"/>
                </a:solidFill>
              </a:rPr>
              <a:t> — поддающееся многократной интерпретации представление информации в формализованном виде, пригодном для передачи, связи, или обработки </a:t>
            </a:r>
            <a:br>
              <a:rPr lang="en-US" dirty="0">
                <a:solidFill>
                  <a:srgbClr val="1C3158"/>
                </a:solidFill>
              </a:rPr>
            </a:br>
            <a:r>
              <a:rPr lang="ru-RU" dirty="0">
                <a:solidFill>
                  <a:srgbClr val="1C3158"/>
                </a:solidFill>
              </a:rPr>
              <a:t>(по ISO/IEC 2382-1:1993).</a:t>
            </a:r>
            <a:endParaRPr lang="en-US" dirty="0">
              <a:solidFill>
                <a:srgbClr val="1C3158"/>
              </a:solidFill>
            </a:endParaRPr>
          </a:p>
          <a:p>
            <a:pPr algn="just"/>
            <a:r>
              <a:rPr lang="ru-RU" b="1" dirty="0"/>
              <a:t>Данные</a:t>
            </a:r>
            <a:r>
              <a:rPr lang="ru-RU" dirty="0"/>
              <a:t> — информация, фиксированная в определенной форме, пригодной для последующей обработки, хранения и передачи.</a:t>
            </a:r>
          </a:p>
          <a:p>
            <a:pPr algn="just"/>
            <a:r>
              <a:rPr lang="ru-RU" b="1" dirty="0">
                <a:solidFill>
                  <a:srgbClr val="1C3158"/>
                </a:solidFill>
              </a:rPr>
              <a:t>Данные можно</a:t>
            </a:r>
            <a:r>
              <a:rPr lang="ru-RU" dirty="0">
                <a:solidFill>
                  <a:srgbClr val="1C3158"/>
                </a:solidFill>
              </a:rPr>
              <a:t>:</a:t>
            </a:r>
            <a:r>
              <a:rPr lang="en-US" dirty="0">
                <a:solidFill>
                  <a:srgbClr val="1C3158"/>
                </a:solidFill>
              </a:rPr>
              <a:t> </a:t>
            </a:r>
            <a:r>
              <a:rPr lang="ru-RU" dirty="0">
                <a:solidFill>
                  <a:srgbClr val="1C3158"/>
                </a:solidFill>
              </a:rPr>
              <a:t>получать</a:t>
            </a:r>
            <a:r>
              <a:rPr lang="en-US" dirty="0">
                <a:solidFill>
                  <a:srgbClr val="1C3158"/>
                </a:solidFill>
              </a:rPr>
              <a:t>, </a:t>
            </a:r>
            <a:r>
              <a:rPr lang="ru-RU" dirty="0">
                <a:solidFill>
                  <a:srgbClr val="1C3158"/>
                </a:solidFill>
              </a:rPr>
              <a:t>хранить</a:t>
            </a:r>
            <a:r>
              <a:rPr lang="en-US" dirty="0">
                <a:solidFill>
                  <a:srgbClr val="1C3158"/>
                </a:solidFill>
              </a:rPr>
              <a:t>, </a:t>
            </a:r>
            <a:r>
              <a:rPr lang="ru-RU" dirty="0">
                <a:solidFill>
                  <a:srgbClr val="1C3158"/>
                </a:solidFill>
              </a:rPr>
              <a:t>передавать</a:t>
            </a:r>
            <a:r>
              <a:rPr lang="en-US" dirty="0">
                <a:solidFill>
                  <a:srgbClr val="1C3158"/>
                </a:solidFill>
              </a:rPr>
              <a:t>, </a:t>
            </a:r>
            <a:r>
              <a:rPr lang="ru-RU" dirty="0">
                <a:solidFill>
                  <a:srgbClr val="1C3158"/>
                </a:solidFill>
              </a:rPr>
              <a:t>обрабатывать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C403DA-CCB6-B235-F0E3-97BFA695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110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D8653-4C74-23C9-2F20-A22BBA6A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Объём генерируемых цифровых данных в мире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125A0F-B7AE-C5E6-6C27-6CE0BA2B7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47" y="4833257"/>
            <a:ext cx="11765282" cy="159319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b="1" dirty="0"/>
              <a:t>В 2020 году в мире было создано 64,2 зеттабайт данных</a:t>
            </a:r>
            <a:r>
              <a:rPr lang="ru-RU" dirty="0"/>
              <a:t>, однако к 2021 году было сохранено менее 2% новых данных, то есть большая часть из них была временно создана или реплицирована для использования, а затем удалена или перезаписана новыми данными. Об этом свидетельствуют результаты исследования IDC.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FBFC6C-4A33-3D32-B51B-25E8CE64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43</a:t>
            </a:fld>
            <a:endParaRPr lang="ru-RU" dirty="0"/>
          </a:p>
        </p:txBody>
      </p:sp>
      <p:pic>
        <p:nvPicPr>
          <p:cNvPr id="5" name="Объект 7">
            <a:extLst>
              <a:ext uri="{FF2B5EF4-FFF2-40B4-BE49-F238E27FC236}">
                <a16:creationId xmlns:a16="http://schemas.microsoft.com/office/drawing/2014/main" id="{9BEAB353-35BC-D24C-4483-80D4115FE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01337" y="696115"/>
            <a:ext cx="9705702" cy="413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15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BA2F21B2-E6F8-71F8-931C-95AD466A5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057" y="0"/>
            <a:ext cx="7920941" cy="6858000"/>
          </a:xfrm>
          <a:prstGeom prst="rect">
            <a:avLst/>
          </a:prstGeom>
          <a:solidFill>
            <a:srgbClr val="1C315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6760E-A917-6600-A809-F547F04EAB6F}"/>
              </a:ext>
            </a:extLst>
          </p:cNvPr>
          <p:cNvSpPr txBox="1"/>
          <p:nvPr/>
        </p:nvSpPr>
        <p:spPr>
          <a:xfrm>
            <a:off x="4742895" y="2003979"/>
            <a:ext cx="60945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Montserrat" panose="00000500000000000000" pitchFamily="2" charset="-52"/>
              </a:rPr>
              <a:t>Характеристики информации</a:t>
            </a:r>
            <a:br>
              <a:rPr lang="ru-RU" sz="3600" dirty="0">
                <a:solidFill>
                  <a:schemeClr val="bg1"/>
                </a:solidFill>
                <a:latin typeface="Montserrat" panose="00000500000000000000" pitchFamily="2" charset="-52"/>
              </a:rPr>
            </a:br>
            <a:br>
              <a:rPr lang="ru-RU" sz="3600" dirty="0">
                <a:solidFill>
                  <a:schemeClr val="bg1"/>
                </a:solidFill>
                <a:latin typeface="Montserrat" panose="00000500000000000000" pitchFamily="2" charset="-52"/>
              </a:rPr>
            </a:br>
            <a:r>
              <a:rPr lang="ru-RU" sz="3600" dirty="0">
                <a:solidFill>
                  <a:schemeClr val="bg1"/>
                </a:solidFill>
                <a:latin typeface="Montserrat" panose="00000500000000000000" pitchFamily="2" charset="-52"/>
              </a:rPr>
              <a:t>Бит / Байт / Килобайт / Мегабайт …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BE03E84-7494-377D-70C8-F1E2F86F9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13" y="2305439"/>
            <a:ext cx="2247122" cy="224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083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21EFD-A111-64FB-43D1-389C424C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Формальные единицы измерения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39C2D0-DDA4-8BF6-032A-F8BCEB44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В теории кодирования и передачи сообщений под количеством информации понимают количество кодируемых, передаваемых или хранимых символов</a:t>
            </a:r>
            <a:r>
              <a:rPr lang="ru-RU" dirty="0"/>
              <a:t>. При этом используют простой способ определения количества информации как число использованных символов.</a:t>
            </a:r>
          </a:p>
          <a:p>
            <a:pPr algn="just"/>
            <a:r>
              <a:rPr lang="ru-RU" dirty="0"/>
              <a:t>Для упрощения и формализации процесса оценки в вычислительной технике исходные символы обычно кодируются двоичными числами, то есть с использованием нулей и единиц. </a:t>
            </a:r>
          </a:p>
          <a:p>
            <a:pPr algn="just"/>
            <a:r>
              <a:rPr lang="ru-RU" dirty="0"/>
              <a:t>Как следствие появились и стандартные единицы измерения: </a:t>
            </a:r>
            <a:r>
              <a:rPr lang="ru-RU" b="1" dirty="0"/>
              <a:t>бит</a:t>
            </a:r>
            <a:r>
              <a:rPr lang="ru-RU" dirty="0"/>
              <a:t> (</a:t>
            </a:r>
            <a:r>
              <a:rPr lang="ru-RU" dirty="0" err="1"/>
              <a:t>binary</a:t>
            </a:r>
            <a:r>
              <a:rPr lang="ru-RU" dirty="0"/>
              <a:t> </a:t>
            </a:r>
            <a:r>
              <a:rPr lang="ru-RU" dirty="0" err="1"/>
              <a:t>digit</a:t>
            </a:r>
            <a:r>
              <a:rPr lang="ru-RU" dirty="0"/>
              <a:t>) и </a:t>
            </a:r>
            <a:r>
              <a:rPr lang="ru-RU" b="1" dirty="0"/>
              <a:t>байт</a:t>
            </a:r>
            <a:r>
              <a:rPr lang="ru-RU" dirty="0"/>
              <a:t> (</a:t>
            </a:r>
            <a:r>
              <a:rPr lang="ru-RU" dirty="0" err="1"/>
              <a:t>byte</a:t>
            </a:r>
            <a:r>
              <a:rPr lang="ru-RU" dirty="0"/>
              <a:t>).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31361F-B5B1-5156-58EE-EED2446C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7409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3CFB2A-D626-435F-943B-D84E5AF6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Формальные единицы измерения информации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755A09C2-990F-499D-A36E-201DF05D5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>
                <a:solidFill>
                  <a:srgbClr val="1C3158"/>
                </a:solidFill>
              </a:rPr>
              <a:t>Бит</a:t>
            </a:r>
            <a:r>
              <a:rPr lang="ru-RU" dirty="0">
                <a:solidFill>
                  <a:srgbClr val="1C3158"/>
                </a:solidFill>
              </a:rPr>
              <a:t> – минимальная единица измерения информации – величина, которая может принимать одно из двух значений (в математическом представлении 0 или 1).</a:t>
            </a:r>
          </a:p>
          <a:p>
            <a:pPr algn="just"/>
            <a:endParaRPr lang="ru-RU" dirty="0">
              <a:solidFill>
                <a:srgbClr val="1C3158"/>
              </a:solidFill>
            </a:endParaRPr>
          </a:p>
          <a:p>
            <a:pPr algn="just"/>
            <a:r>
              <a:rPr lang="ru-RU" b="1" dirty="0"/>
              <a:t>Байт</a:t>
            </a:r>
            <a:r>
              <a:rPr lang="ru-RU" dirty="0"/>
              <a:t> – единица количества информации в системе СИ. Байт – восьмиразрядный двоичный код, с помощью которого наиболее часто представляют один символ текста (о кодировании чисел и текста байтами рассказано ниже).</a:t>
            </a:r>
          </a:p>
          <a:p>
            <a:pPr algn="just"/>
            <a:endParaRPr lang="ru-RU" dirty="0"/>
          </a:p>
          <a:p>
            <a:pPr algn="just"/>
            <a:r>
              <a:rPr lang="ru-RU" b="1" dirty="0">
                <a:solidFill>
                  <a:srgbClr val="1C3158"/>
                </a:solidFill>
              </a:rPr>
              <a:t>Информационный объём сообщения </a:t>
            </a:r>
            <a:r>
              <a:rPr lang="ru-RU" dirty="0">
                <a:solidFill>
                  <a:srgbClr val="1C3158"/>
                </a:solidFill>
              </a:rPr>
              <a:t>(информационная ёмкость сообщения) – количество информации в сообщении, измеренное в битах, байтах или производных единицах (</a:t>
            </a:r>
            <a:r>
              <a:rPr lang="ru-RU" dirty="0" err="1">
                <a:solidFill>
                  <a:srgbClr val="1C3158"/>
                </a:solidFill>
              </a:rPr>
              <a:t>Кбайтах</a:t>
            </a:r>
            <a:r>
              <a:rPr lang="ru-RU" dirty="0">
                <a:solidFill>
                  <a:srgbClr val="1C3158"/>
                </a:solidFill>
              </a:rPr>
              <a:t>, </a:t>
            </a:r>
            <a:r>
              <a:rPr lang="ru-RU" dirty="0" err="1">
                <a:solidFill>
                  <a:srgbClr val="1C3158"/>
                </a:solidFill>
              </a:rPr>
              <a:t>Мбайтах</a:t>
            </a:r>
            <a:r>
              <a:rPr lang="ru-RU" dirty="0">
                <a:solidFill>
                  <a:srgbClr val="1C3158"/>
                </a:solidFill>
              </a:rPr>
              <a:t> и т. д.).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DBA2E6-0993-44C6-BD57-779419F7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412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37A82-5AFA-C028-8648-A92AC7C1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Обозначение одного байта по ГОСТ 8.417–2002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FB50D7-752E-73F0-DC0D-0D3AF24BD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Обозначение одного байта по </a:t>
            </a:r>
            <a:r>
              <a:rPr lang="ru-RU" b="1" dirty="0"/>
              <a:t>ГОСТ 8.417–2002 </a:t>
            </a:r>
            <a:r>
              <a:rPr lang="ru-RU" dirty="0"/>
              <a:t>«Государственная система обеспечения единства измерений. Единицы величин»: </a:t>
            </a:r>
            <a:r>
              <a:rPr lang="ru-RU" b="1" dirty="0"/>
              <a:t>«байт» или «Б»</a:t>
            </a:r>
            <a:r>
              <a:rPr lang="ru-RU" dirty="0"/>
              <a:t>. </a:t>
            </a:r>
          </a:p>
          <a:p>
            <a:r>
              <a:rPr lang="ru-RU" dirty="0"/>
              <a:t>При этом: </a:t>
            </a:r>
          </a:p>
          <a:p>
            <a:pPr lvl="1"/>
            <a:r>
              <a:rPr lang="ru-RU" sz="2800" b="1" dirty="0"/>
              <a:t>2</a:t>
            </a:r>
            <a:r>
              <a:rPr lang="ru-RU" sz="2800" b="1" baseline="30000" dirty="0"/>
              <a:t>10</a:t>
            </a:r>
            <a:r>
              <a:rPr lang="ru-RU" sz="2800" b="1" dirty="0"/>
              <a:t> байт = 1024 байта = 1 Кбайт = 1 КБ; </a:t>
            </a:r>
          </a:p>
          <a:p>
            <a:pPr lvl="1"/>
            <a:r>
              <a:rPr lang="ru-RU" sz="2800" b="1" dirty="0"/>
              <a:t>2</a:t>
            </a:r>
            <a:r>
              <a:rPr lang="ru-RU" sz="2800" b="1" baseline="30000" dirty="0"/>
              <a:t>20</a:t>
            </a:r>
            <a:r>
              <a:rPr lang="ru-RU" sz="2800" b="1" dirty="0"/>
              <a:t> байт = 1 048 576 байт = 1 Мбайт =  </a:t>
            </a:r>
          </a:p>
          <a:p>
            <a:pPr lvl="1"/>
            <a:r>
              <a:rPr lang="ru-RU" sz="2800" b="1" dirty="0"/>
              <a:t>= 1 МБ = 2</a:t>
            </a:r>
            <a:r>
              <a:rPr lang="ru-RU" sz="2800" b="1" baseline="30000" dirty="0"/>
              <a:t>10</a:t>
            </a:r>
            <a:r>
              <a:rPr lang="ru-RU" sz="2800" b="1" dirty="0"/>
              <a:t> КБ = 1024 КБ = 1024 </a:t>
            </a:r>
            <a:r>
              <a:rPr lang="ru-RU" sz="2800" b="1" dirty="0" err="1"/>
              <a:t>Кбайта</a:t>
            </a:r>
            <a:r>
              <a:rPr lang="ru-RU" sz="2800" b="1" dirty="0"/>
              <a:t> и т. д.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93BD8D-C34F-F4B5-65E4-F8C5C972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47</a:t>
            </a:fld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9B45798-2735-580A-46CC-D484047FB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62742"/>
              </p:ext>
            </p:extLst>
          </p:nvPr>
        </p:nvGraphicFramePr>
        <p:xfrm>
          <a:off x="271547" y="4005474"/>
          <a:ext cx="11648906" cy="2065973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2099646">
                  <a:extLst>
                    <a:ext uri="{9D8B030D-6E8A-4147-A177-3AD203B41FA5}">
                      <a16:colId xmlns:a16="http://schemas.microsoft.com/office/drawing/2014/main" val="1051140030"/>
                    </a:ext>
                  </a:extLst>
                </a:gridCol>
                <a:gridCol w="1578066">
                  <a:extLst>
                    <a:ext uri="{9D8B030D-6E8A-4147-A177-3AD203B41FA5}">
                      <a16:colId xmlns:a16="http://schemas.microsoft.com/office/drawing/2014/main" val="3777786781"/>
                    </a:ext>
                  </a:extLst>
                </a:gridCol>
                <a:gridCol w="2237748">
                  <a:extLst>
                    <a:ext uri="{9D8B030D-6E8A-4147-A177-3AD203B41FA5}">
                      <a16:colId xmlns:a16="http://schemas.microsoft.com/office/drawing/2014/main" val="2242916494"/>
                    </a:ext>
                  </a:extLst>
                </a:gridCol>
                <a:gridCol w="1231156">
                  <a:extLst>
                    <a:ext uri="{9D8B030D-6E8A-4147-A177-3AD203B41FA5}">
                      <a16:colId xmlns:a16="http://schemas.microsoft.com/office/drawing/2014/main" val="572993193"/>
                    </a:ext>
                  </a:extLst>
                </a:gridCol>
                <a:gridCol w="1459518">
                  <a:extLst>
                    <a:ext uri="{9D8B030D-6E8A-4147-A177-3AD203B41FA5}">
                      <a16:colId xmlns:a16="http://schemas.microsoft.com/office/drawing/2014/main" val="3155760054"/>
                    </a:ext>
                  </a:extLst>
                </a:gridCol>
                <a:gridCol w="3042772">
                  <a:extLst>
                    <a:ext uri="{9D8B030D-6E8A-4147-A177-3AD203B41FA5}">
                      <a16:colId xmlns:a16="http://schemas.microsoft.com/office/drawing/2014/main" val="3688666148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Montserrat" panose="00000500000000000000" pitchFamily="2" charset="-52"/>
                        </a:rPr>
                        <a:t>Наименование величины </a:t>
                      </a:r>
                      <a:endParaRPr lang="ru-RU" sz="1600" dirty="0">
                        <a:effectLst/>
                        <a:latin typeface="Montserrat" panose="00000500000000000000" pitchFamily="2" charset="-52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4930" marR="74930" marT="37465" marB="37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Montserrat" panose="00000500000000000000" pitchFamily="2" charset="-52"/>
                        </a:rPr>
                        <a:t>Единица</a:t>
                      </a:r>
                      <a:endParaRPr lang="ru-RU" sz="1600" dirty="0">
                        <a:effectLst/>
                        <a:latin typeface="Montserrat" panose="00000500000000000000" pitchFamily="2" charset="-52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4930" marR="74930" marT="37465" marB="37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Montserrat" panose="00000500000000000000" pitchFamily="2" charset="-52"/>
                        </a:rPr>
                        <a:t>Примечание </a:t>
                      </a:r>
                      <a:endParaRPr lang="ru-RU" sz="1600" dirty="0">
                        <a:effectLst/>
                        <a:latin typeface="Montserrat" panose="00000500000000000000" pitchFamily="2" charset="-52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4930" marR="74930" marT="37465" marB="37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944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Montserrat" panose="00000500000000000000" pitchFamily="2" charset="-52"/>
                        </a:rPr>
                        <a:t>Наименование</a:t>
                      </a:r>
                      <a:endParaRPr lang="ru-RU" sz="1600">
                        <a:effectLst/>
                        <a:latin typeface="Montserrat" panose="00000500000000000000" pitchFamily="2" charset="-52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4930" marR="74930" marT="37465" marB="37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Montserrat" panose="00000500000000000000" pitchFamily="2" charset="-52"/>
                        </a:rPr>
                        <a:t>Обозначение</a:t>
                      </a:r>
                      <a:endParaRPr lang="ru-RU" sz="1600">
                        <a:effectLst/>
                        <a:latin typeface="Montserrat" panose="00000500000000000000" pitchFamily="2" charset="-52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4930" marR="74930" marT="37465" marB="37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Montserrat" panose="00000500000000000000" pitchFamily="2" charset="-52"/>
                        </a:rPr>
                        <a:t>Значение</a:t>
                      </a:r>
                      <a:endParaRPr lang="ru-RU" sz="1600" dirty="0">
                        <a:effectLst/>
                        <a:latin typeface="Montserrat" panose="00000500000000000000" pitchFamily="2" charset="-52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4930" marR="74930" marT="37465" marB="37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480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Montserrat" panose="00000500000000000000" pitchFamily="2" charset="-52"/>
                        </a:rPr>
                        <a:t>международное</a:t>
                      </a:r>
                      <a:endParaRPr lang="ru-RU" sz="1600">
                        <a:effectLst/>
                        <a:latin typeface="Montserrat" panose="00000500000000000000" pitchFamily="2" charset="-52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4930" marR="74930" marT="37465" marB="37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Montserrat" panose="00000500000000000000" pitchFamily="2" charset="-52"/>
                        </a:rPr>
                        <a:t>русское</a:t>
                      </a:r>
                      <a:endParaRPr lang="ru-RU" sz="1600" dirty="0">
                        <a:effectLst/>
                        <a:latin typeface="Montserrat" panose="00000500000000000000" pitchFamily="2" charset="-52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4930" marR="74930" marT="37465" marB="374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32214"/>
                  </a:ext>
                </a:extLst>
              </a:tr>
              <a:tr h="1475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Montserrat" panose="00000500000000000000" pitchFamily="2" charset="-52"/>
                        </a:rPr>
                        <a:t>Количество информации</a:t>
                      </a:r>
                      <a:endParaRPr lang="ru-RU" sz="1600" dirty="0">
                        <a:effectLst/>
                        <a:latin typeface="Montserrat" panose="00000500000000000000" pitchFamily="2" charset="-52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4930" marR="74930" marT="37465" marB="37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Montserrat" panose="00000500000000000000" pitchFamily="2" charset="-52"/>
                        </a:rPr>
                        <a:t>Бит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Montserrat" panose="00000500000000000000" pitchFamily="2" charset="-52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Montserrat" panose="00000500000000000000" pitchFamily="2" charset="-52"/>
                        </a:rPr>
                        <a:t>Байт</a:t>
                      </a:r>
                      <a:endParaRPr lang="ru-RU" sz="1600" b="1" dirty="0">
                        <a:effectLst/>
                        <a:latin typeface="Montserrat" panose="00000500000000000000" pitchFamily="2" charset="-52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4930" marR="74930" marT="37465" marB="37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Montserrat" panose="00000500000000000000" pitchFamily="2" charset="-52"/>
                        </a:rPr>
                        <a:t>Bit</a:t>
                      </a:r>
                      <a:endParaRPr lang="ru-RU" sz="1600" dirty="0">
                        <a:effectLst/>
                        <a:latin typeface="Montserrat" panose="00000500000000000000" pitchFamily="2" charset="-52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Montserrat" panose="00000500000000000000" pitchFamily="2" charset="-52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Montserrat" panose="00000500000000000000" pitchFamily="2" charset="-52"/>
                        </a:rPr>
                        <a:t>B (byte)</a:t>
                      </a:r>
                      <a:endParaRPr lang="ru-RU" sz="1600" dirty="0">
                        <a:effectLst/>
                        <a:latin typeface="Montserrat" panose="00000500000000000000" pitchFamily="2" charset="-52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4930" marR="74930" marT="37465" marB="37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Montserrat" panose="00000500000000000000" pitchFamily="2" charset="-52"/>
                        </a:rPr>
                        <a:t>Бит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Montserrat" panose="00000500000000000000" pitchFamily="2" charset="-52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Montserrat" panose="00000500000000000000" pitchFamily="2" charset="-52"/>
                        </a:rPr>
                        <a:t>Б (байт)</a:t>
                      </a:r>
                      <a:endParaRPr lang="ru-RU" sz="1600" dirty="0">
                        <a:effectLst/>
                        <a:latin typeface="Montserrat" panose="00000500000000000000" pitchFamily="2" charset="-52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4930" marR="74930" marT="37465" marB="37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Montserrat" panose="00000500000000000000" pitchFamily="2" charset="-52"/>
                        </a:rPr>
                        <a:t>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Montserrat" panose="00000500000000000000" pitchFamily="2" charset="-52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Montserrat" panose="00000500000000000000" pitchFamily="2" charset="-52"/>
                        </a:rPr>
                        <a:t>1 Б = 8 бит</a:t>
                      </a:r>
                      <a:endParaRPr lang="ru-RU" sz="1600" dirty="0">
                        <a:effectLst/>
                        <a:latin typeface="Montserrat" panose="00000500000000000000" pitchFamily="2" charset="-52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4930" marR="74930" marT="37465" marB="37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Montserrat" panose="00000500000000000000" pitchFamily="2" charset="-52"/>
                        </a:rPr>
                        <a:t>Единица информации в двоичной системе счисления (двоичная единица информации)</a:t>
                      </a:r>
                      <a:endParaRPr lang="ru-RU" sz="1600" dirty="0">
                        <a:effectLst/>
                        <a:latin typeface="Montserrat" panose="00000500000000000000" pitchFamily="2" charset="-52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74930" marR="74930" marT="37465" marB="374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6921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26BFDF9-CDF2-068C-FB7C-E65BEC6A0139}"/>
              </a:ext>
            </a:extLst>
          </p:cNvPr>
          <p:cNvSpPr txBox="1"/>
          <p:nvPr/>
        </p:nvSpPr>
        <p:spPr>
          <a:xfrm>
            <a:off x="271546" y="6103287"/>
            <a:ext cx="11648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1" dirty="0">
                <a:latin typeface="Montserrat" panose="00000500000000000000" pitchFamily="2" charset="-52"/>
              </a:rPr>
              <a:t>ГОСТ 8.417–2002 </a:t>
            </a:r>
            <a:r>
              <a:rPr lang="ru-RU" sz="1600" i="1" dirty="0">
                <a:latin typeface="Montserrat" panose="00000500000000000000" pitchFamily="2" charset="-52"/>
              </a:rPr>
              <a:t>«Государственная система обеспечения единства измерений. Единицы величин»</a:t>
            </a:r>
          </a:p>
        </p:txBody>
      </p:sp>
    </p:spTree>
    <p:extLst>
      <p:ext uri="{BB962C8B-B14F-4D97-AF65-F5344CB8AC3E}">
        <p14:creationId xmlns:p14="http://schemas.microsoft.com/office/powerpoint/2010/main" val="2440968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D225F75-5FF0-4C02-A072-F7A3AAA7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Соответствие IEEE 1541/IEC 60027-2  и ГОСТ 8.417-2002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021AA92-8928-4CCF-B8E7-5B90332522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938797"/>
              </p:ext>
            </p:extLst>
          </p:nvPr>
        </p:nvGraphicFramePr>
        <p:xfrm>
          <a:off x="271547" y="914400"/>
          <a:ext cx="11765281" cy="527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03307">
                  <a:extLst>
                    <a:ext uri="{9D8B030D-6E8A-4147-A177-3AD203B41FA5}">
                      <a16:colId xmlns:a16="http://schemas.microsoft.com/office/drawing/2014/main" val="342154660"/>
                    </a:ext>
                  </a:extLst>
                </a:gridCol>
                <a:gridCol w="1425599">
                  <a:extLst>
                    <a:ext uri="{9D8B030D-6E8A-4147-A177-3AD203B41FA5}">
                      <a16:colId xmlns:a16="http://schemas.microsoft.com/office/drawing/2014/main" val="3720684404"/>
                    </a:ext>
                  </a:extLst>
                </a:gridCol>
                <a:gridCol w="2425155">
                  <a:extLst>
                    <a:ext uri="{9D8B030D-6E8A-4147-A177-3AD203B41FA5}">
                      <a16:colId xmlns:a16="http://schemas.microsoft.com/office/drawing/2014/main" val="2569831565"/>
                    </a:ext>
                  </a:extLst>
                </a:gridCol>
                <a:gridCol w="2250369">
                  <a:extLst>
                    <a:ext uri="{9D8B030D-6E8A-4147-A177-3AD203B41FA5}">
                      <a16:colId xmlns:a16="http://schemas.microsoft.com/office/drawing/2014/main" val="3546070628"/>
                    </a:ext>
                  </a:extLst>
                </a:gridCol>
                <a:gridCol w="1048716">
                  <a:extLst>
                    <a:ext uri="{9D8B030D-6E8A-4147-A177-3AD203B41FA5}">
                      <a16:colId xmlns:a16="http://schemas.microsoft.com/office/drawing/2014/main" val="3655336786"/>
                    </a:ext>
                  </a:extLst>
                </a:gridCol>
                <a:gridCol w="2212135">
                  <a:extLst>
                    <a:ext uri="{9D8B030D-6E8A-4147-A177-3AD203B41FA5}">
                      <a16:colId xmlns:a16="http://schemas.microsoft.com/office/drawing/2014/main" val="758321478"/>
                    </a:ext>
                  </a:extLst>
                </a:gridCol>
              </a:tblGrid>
              <a:tr h="18468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IEEE 1541/IEC 60027-2</a:t>
                      </a:r>
                      <a:endParaRPr lang="ru-RU" sz="2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1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ГОСТ 8.417-2002</a:t>
                      </a:r>
                      <a:endParaRPr lang="ru-RU" sz="2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1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457742"/>
                  </a:ext>
                </a:extLst>
              </a:tr>
              <a:tr h="184685"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 err="1">
                          <a:effectLst/>
                        </a:rPr>
                        <a:t>kibibyte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 err="1">
                          <a:effectLst/>
                        </a:rPr>
                        <a:t>KiB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>
                          <a:effectLst/>
                        </a:rPr>
                        <a:t>1024 </a:t>
                      </a:r>
                      <a:r>
                        <a:rPr lang="ru-RU" sz="2100" b="1" u="none" strike="noStrike" dirty="0" err="1">
                          <a:effectLst/>
                        </a:rPr>
                        <a:t>byte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>
                          <a:effectLst/>
                        </a:rPr>
                        <a:t>килобайт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>
                          <a:effectLst/>
                        </a:rPr>
                        <a:t>КБ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>
                          <a:effectLst/>
                        </a:rPr>
                        <a:t>1024 байт</a:t>
                      </a:r>
                      <a:endParaRPr lang="ru-RU" sz="2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83868"/>
                  </a:ext>
                </a:extLst>
              </a:tr>
              <a:tr h="184685"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 err="1">
                          <a:effectLst/>
                        </a:rPr>
                        <a:t>mebibyte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>
                          <a:effectLst/>
                        </a:rPr>
                        <a:t>MiB</a:t>
                      </a:r>
                      <a:endParaRPr lang="ru-RU" sz="2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>
                          <a:effectLst/>
                        </a:rPr>
                        <a:t>1024 KiB</a:t>
                      </a:r>
                      <a:endParaRPr lang="ru-RU" sz="2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>
                          <a:effectLst/>
                        </a:rPr>
                        <a:t>мегабайт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>
                          <a:effectLst/>
                        </a:rPr>
                        <a:t>МБ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>
                          <a:effectLst/>
                        </a:rPr>
                        <a:t>1024 КБ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347020"/>
                  </a:ext>
                </a:extLst>
              </a:tr>
              <a:tr h="184685"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 err="1">
                          <a:effectLst/>
                        </a:rPr>
                        <a:t>gibibyte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 err="1">
                          <a:effectLst/>
                        </a:rPr>
                        <a:t>GiB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>
                          <a:effectLst/>
                        </a:rPr>
                        <a:t>1024 MiB</a:t>
                      </a:r>
                      <a:endParaRPr lang="ru-RU" sz="2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>
                          <a:effectLst/>
                        </a:rPr>
                        <a:t>гигабайт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>
                          <a:effectLst/>
                        </a:rPr>
                        <a:t>ГБ</a:t>
                      </a:r>
                      <a:endParaRPr lang="ru-RU" sz="2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>
                          <a:effectLst/>
                        </a:rPr>
                        <a:t>1024 МБ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59817"/>
                  </a:ext>
                </a:extLst>
              </a:tr>
              <a:tr h="184685"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 err="1">
                          <a:effectLst/>
                        </a:rPr>
                        <a:t>tebibyte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>
                          <a:effectLst/>
                        </a:rPr>
                        <a:t>TiB</a:t>
                      </a:r>
                      <a:endParaRPr lang="ru-RU" sz="2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>
                          <a:effectLst/>
                        </a:rPr>
                        <a:t>1024 GiB</a:t>
                      </a:r>
                      <a:endParaRPr lang="ru-RU" sz="2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>
                          <a:effectLst/>
                        </a:rPr>
                        <a:t>терабайт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>
                          <a:effectLst/>
                        </a:rPr>
                        <a:t>ТБ</a:t>
                      </a:r>
                      <a:endParaRPr lang="ru-RU" sz="2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>
                          <a:effectLst/>
                        </a:rPr>
                        <a:t>1024 ГБ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654372"/>
                  </a:ext>
                </a:extLst>
              </a:tr>
              <a:tr h="184685"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0" u="none" strike="noStrike" dirty="0" err="1">
                          <a:effectLst/>
                        </a:rPr>
                        <a:t>kibibit</a:t>
                      </a:r>
                      <a:r>
                        <a:rPr lang="ru-RU" sz="2100" b="0" u="none" strike="noStrike" dirty="0">
                          <a:effectLst/>
                        </a:rPr>
                        <a:t>, </a:t>
                      </a:r>
                      <a:r>
                        <a:rPr lang="ru-RU" sz="2100" b="0" u="none" strike="noStrike" dirty="0" err="1">
                          <a:effectLst/>
                        </a:rPr>
                        <a:t>kibit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u="none" strike="noStrike">
                          <a:effectLst/>
                        </a:rPr>
                        <a:t>Kib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u="none" strike="noStrike">
                          <a:effectLst/>
                        </a:rPr>
                        <a:t>1024 bit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gridSpan="3">
                  <a:txBody>
                    <a:bodyPr/>
                    <a:lstStyle/>
                    <a:p>
                      <a:pPr algn="l" fontAlgn="ctr"/>
                      <a:r>
                        <a:rPr lang="ru-RU" sz="2100" u="none" strike="noStrike">
                          <a:effectLst/>
                        </a:rPr>
                        <a:t>Для этих величин в РФ утверждённых обозначений нет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59966"/>
                  </a:ext>
                </a:extLst>
              </a:tr>
              <a:tr h="184685"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0" u="none" strike="noStrike" dirty="0" err="1">
                          <a:effectLst/>
                        </a:rPr>
                        <a:t>mebibit</a:t>
                      </a:r>
                      <a:r>
                        <a:rPr lang="ru-RU" sz="2100" b="0" u="none" strike="noStrike" dirty="0">
                          <a:effectLst/>
                        </a:rPr>
                        <a:t>, </a:t>
                      </a:r>
                      <a:r>
                        <a:rPr lang="ru-RU" sz="2100" b="0" u="none" strike="noStrike" dirty="0" err="1">
                          <a:effectLst/>
                        </a:rPr>
                        <a:t>mibit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u="none" strike="noStrike">
                          <a:effectLst/>
                        </a:rPr>
                        <a:t>Mib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u="none" strike="noStrike">
                          <a:effectLst/>
                        </a:rPr>
                        <a:t>1024 Kib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715985"/>
                  </a:ext>
                </a:extLst>
              </a:tr>
              <a:tr h="184685"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0" u="none" strike="noStrike" dirty="0" err="1">
                          <a:effectLst/>
                        </a:rPr>
                        <a:t>gibibit</a:t>
                      </a:r>
                      <a:r>
                        <a:rPr lang="ru-RU" sz="2100" b="0" u="none" strike="noStrike" dirty="0">
                          <a:effectLst/>
                        </a:rPr>
                        <a:t>, </a:t>
                      </a:r>
                      <a:r>
                        <a:rPr lang="ru-RU" sz="2100" b="0" u="none" strike="noStrike" dirty="0" err="1">
                          <a:effectLst/>
                        </a:rPr>
                        <a:t>gibit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u="none" strike="noStrike">
                          <a:effectLst/>
                        </a:rPr>
                        <a:t>Gib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u="none" strike="noStrike">
                          <a:effectLst/>
                        </a:rPr>
                        <a:t>1024 Mib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902093"/>
                  </a:ext>
                </a:extLst>
              </a:tr>
              <a:tr h="184685"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0" u="none" strike="noStrike" dirty="0" err="1">
                          <a:effectLst/>
                        </a:rPr>
                        <a:t>tebibit</a:t>
                      </a:r>
                      <a:r>
                        <a:rPr lang="ru-RU" sz="2100" b="0" u="none" strike="noStrike" dirty="0">
                          <a:effectLst/>
                        </a:rPr>
                        <a:t>, </a:t>
                      </a:r>
                      <a:r>
                        <a:rPr lang="ru-RU" sz="2100" b="0" u="none" strike="noStrike" dirty="0" err="1">
                          <a:effectLst/>
                        </a:rPr>
                        <a:t>tibit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u="none" strike="noStrike">
                          <a:effectLst/>
                        </a:rPr>
                        <a:t>Tib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u="none" strike="noStrike">
                          <a:effectLst/>
                        </a:rPr>
                        <a:t>1024 Gib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37077"/>
                  </a:ext>
                </a:extLst>
              </a:tr>
              <a:tr h="184685"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0" u="none" strike="noStrike" dirty="0" err="1">
                          <a:effectLst/>
                        </a:rPr>
                        <a:t>kilobyte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u="none" strike="noStrike">
                          <a:effectLst/>
                        </a:rPr>
                        <a:t>KB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u="none" strike="noStrike">
                          <a:effectLst/>
                        </a:rPr>
                        <a:t>1000 byte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72496"/>
                  </a:ext>
                </a:extLst>
              </a:tr>
              <a:tr h="184685"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0" u="none" strike="noStrike" dirty="0" err="1">
                          <a:effectLst/>
                        </a:rPr>
                        <a:t>megabyte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u="none" strike="noStrike">
                          <a:effectLst/>
                        </a:rPr>
                        <a:t>MB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u="none" strike="noStrike">
                          <a:effectLst/>
                        </a:rPr>
                        <a:t>1000 KB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933075"/>
                  </a:ext>
                </a:extLst>
              </a:tr>
              <a:tr h="184685"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0" u="none" strike="noStrike" dirty="0" err="1">
                          <a:effectLst/>
                        </a:rPr>
                        <a:t>gigabyte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u="none" strike="noStrike">
                          <a:effectLst/>
                        </a:rPr>
                        <a:t>GB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u="none" strike="noStrike">
                          <a:effectLst/>
                        </a:rPr>
                        <a:t>1000 MB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893717"/>
                  </a:ext>
                </a:extLst>
              </a:tr>
              <a:tr h="184685"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0" u="none" strike="noStrike" dirty="0" err="1">
                          <a:effectLst/>
                        </a:rPr>
                        <a:t>terabyte</a:t>
                      </a:r>
                      <a:endParaRPr lang="ru-RU" sz="2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u="none" strike="noStrike">
                          <a:effectLst/>
                        </a:rPr>
                        <a:t>TB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u="none" strike="noStrike">
                          <a:effectLst/>
                        </a:rPr>
                        <a:t>1000 GB</a:t>
                      </a:r>
                      <a:endParaRPr lang="ru-RU" sz="2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31816"/>
                  </a:ext>
                </a:extLst>
              </a:tr>
              <a:tr h="184685"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 err="1">
                          <a:effectLst/>
                        </a:rPr>
                        <a:t>kilobit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>
                          <a:effectLst/>
                        </a:rPr>
                        <a:t>Kb</a:t>
                      </a:r>
                      <a:endParaRPr lang="ru-RU" sz="2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>
                          <a:effectLst/>
                        </a:rPr>
                        <a:t>1000 bit</a:t>
                      </a:r>
                      <a:endParaRPr lang="ru-RU" sz="2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>
                          <a:effectLst/>
                        </a:rPr>
                        <a:t>килобит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>
                          <a:effectLst/>
                        </a:rPr>
                        <a:t>Кб</a:t>
                      </a:r>
                      <a:endParaRPr lang="ru-RU" sz="2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>
                          <a:effectLst/>
                        </a:rPr>
                        <a:t>1000 бит</a:t>
                      </a:r>
                      <a:endParaRPr lang="ru-RU" sz="2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441818"/>
                  </a:ext>
                </a:extLst>
              </a:tr>
              <a:tr h="184685"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 err="1">
                          <a:effectLst/>
                        </a:rPr>
                        <a:t>megabit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>
                          <a:effectLst/>
                        </a:rPr>
                        <a:t>Mb</a:t>
                      </a:r>
                      <a:endParaRPr lang="ru-RU" sz="2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>
                          <a:effectLst/>
                        </a:rPr>
                        <a:t>1000 Kb</a:t>
                      </a:r>
                      <a:endParaRPr lang="ru-RU" sz="2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>
                          <a:effectLst/>
                        </a:rPr>
                        <a:t>мегабит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>
                          <a:effectLst/>
                        </a:rPr>
                        <a:t>Мб</a:t>
                      </a:r>
                      <a:endParaRPr lang="ru-RU" sz="2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>
                          <a:effectLst/>
                        </a:rPr>
                        <a:t>1000 Кб</a:t>
                      </a:r>
                      <a:endParaRPr lang="ru-RU" sz="2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001494"/>
                  </a:ext>
                </a:extLst>
              </a:tr>
              <a:tr h="184685"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 err="1">
                          <a:effectLst/>
                        </a:rPr>
                        <a:t>gigabit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>
                          <a:effectLst/>
                        </a:rPr>
                        <a:t>Gb</a:t>
                      </a:r>
                      <a:endParaRPr lang="ru-RU" sz="2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>
                          <a:effectLst/>
                        </a:rPr>
                        <a:t>1000 Mb</a:t>
                      </a:r>
                      <a:endParaRPr lang="ru-RU" sz="2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>
                          <a:effectLst/>
                        </a:rPr>
                        <a:t>гигабит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>
                          <a:effectLst/>
                        </a:rPr>
                        <a:t>Гб</a:t>
                      </a:r>
                      <a:endParaRPr lang="ru-RU" sz="21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100" b="1" u="none" strike="noStrike" dirty="0">
                          <a:effectLst/>
                        </a:rPr>
                        <a:t>1000 Мб</a:t>
                      </a:r>
                      <a:endParaRPr lang="ru-RU" sz="2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346306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A2D0E9-1499-47D4-9254-9454BEF1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4653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CF3BBCB-A22D-4B02-B068-820FD010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Хранение информации в ПК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E2AF636-62B5-480A-9E2F-CEA923A94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041" y="824408"/>
            <a:ext cx="6705458" cy="2686981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B2AD231-9F33-4D53-8E5B-6D862049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49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523579-0052-4DF7-934B-BCF3117EE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381" y="3532656"/>
            <a:ext cx="6610118" cy="289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2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AE213-6383-8666-2B4F-AA4A4105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Термин Информатика </a:t>
            </a:r>
            <a:r>
              <a:rPr lang="ru-RU" sz="2800" dirty="0"/>
              <a:t>(в широком понимании)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BF7C7-1A27-F2A9-AFF5-6BA8EBC9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b="1" dirty="0"/>
              <a:t>Информатика</a:t>
            </a:r>
            <a:r>
              <a:rPr lang="ru-RU" sz="2800" dirty="0"/>
              <a:t> – Наука о преобразовании информации, которая базируется на вычислительной технике. Предметом информатики является вычислительная технология как социально-исторический феномен…состав информатики – это три неразрывно и существенно связанные составные части: технические средства, программные и алгоритмические (</a:t>
            </a:r>
            <a:r>
              <a:rPr lang="ru-RU" sz="2800" i="1" dirty="0" err="1"/>
              <a:t>Дородницин</a:t>
            </a:r>
            <a:r>
              <a:rPr lang="ru-RU" sz="2800" i="1" dirty="0"/>
              <a:t> А.А.</a:t>
            </a:r>
            <a:r>
              <a:rPr lang="ru-RU" sz="2800" dirty="0"/>
              <a:t>).</a:t>
            </a:r>
          </a:p>
          <a:p>
            <a:pPr algn="just"/>
            <a:r>
              <a:rPr lang="ru-RU" sz="2800" b="1" dirty="0"/>
              <a:t>Информатика</a:t>
            </a:r>
            <a:r>
              <a:rPr lang="ru-RU" sz="2800" dirty="0"/>
              <a:t> – </a:t>
            </a:r>
            <a:r>
              <a:rPr lang="ru-RU" sz="2800" dirty="0">
                <a:solidFill>
                  <a:srgbClr val="1C3158"/>
                </a:solidFill>
              </a:rPr>
              <a:t>Некая синтетическая дисциплина, которая включает в себя разработку новой технологии научных исследований и проектирования, основанное на использовании ЭВТ, и несколько крупных научных дисциплин, связанных с проблемой общения с машиной, и наконец, с созданием машины (</a:t>
            </a:r>
            <a:r>
              <a:rPr lang="ru-RU" sz="2800" i="1" dirty="0">
                <a:solidFill>
                  <a:srgbClr val="1C3158"/>
                </a:solidFill>
              </a:rPr>
              <a:t>Моисеев Н.Н.</a:t>
            </a:r>
            <a:r>
              <a:rPr lang="ru-RU" sz="2800" dirty="0">
                <a:solidFill>
                  <a:srgbClr val="1C3158"/>
                </a:solidFill>
              </a:rPr>
              <a:t>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A649F2-2B1E-DA90-3DB1-D088459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79624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BA2F21B2-E6F8-71F8-931C-95AD466A5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057" y="0"/>
            <a:ext cx="7920941" cy="6858000"/>
          </a:xfrm>
          <a:prstGeom prst="rect">
            <a:avLst/>
          </a:prstGeom>
          <a:solidFill>
            <a:srgbClr val="1C315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6760E-A917-6600-A809-F547F04EAB6F}"/>
              </a:ext>
            </a:extLst>
          </p:cNvPr>
          <p:cNvSpPr txBox="1"/>
          <p:nvPr/>
        </p:nvSpPr>
        <p:spPr>
          <a:xfrm>
            <a:off x="4677581" y="1690062"/>
            <a:ext cx="609452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Montserrat" panose="00000500000000000000" pitchFamily="2" charset="-52"/>
              </a:rPr>
              <a:t>Информация, Данные и Знания </a:t>
            </a:r>
            <a:br>
              <a:rPr lang="ru-RU" sz="4400" b="1" dirty="0">
                <a:solidFill>
                  <a:schemeClr val="bg1"/>
                </a:solidFill>
                <a:latin typeface="Montserrat" panose="00000500000000000000" pitchFamily="2" charset="-52"/>
              </a:rPr>
            </a:br>
            <a:r>
              <a:rPr lang="ru-RU" sz="4400" b="1" dirty="0">
                <a:solidFill>
                  <a:schemeClr val="bg1"/>
                </a:solidFill>
                <a:latin typeface="Montserrat" panose="00000500000000000000" pitchFamily="2" charset="-52"/>
              </a:rPr>
              <a:t>модель DIKW</a:t>
            </a:r>
            <a:br>
              <a:rPr lang="ru-RU" sz="4400" b="1" dirty="0">
                <a:solidFill>
                  <a:schemeClr val="bg1"/>
                </a:solidFill>
                <a:latin typeface="Montserrat" panose="00000500000000000000" pitchFamily="2" charset="-52"/>
              </a:rPr>
            </a:br>
            <a:br>
              <a:rPr lang="ru-RU" sz="4400" b="1" dirty="0">
                <a:solidFill>
                  <a:schemeClr val="bg1"/>
                </a:solidFill>
                <a:latin typeface="Montserrat" panose="00000500000000000000" pitchFamily="2" charset="-52"/>
              </a:rPr>
            </a:br>
            <a:r>
              <a:rPr lang="ru-RU" sz="4400" b="1" dirty="0">
                <a:solidFill>
                  <a:schemeClr val="bg1"/>
                </a:solidFill>
                <a:latin typeface="Montserrat" panose="00000500000000000000" pitchFamily="2" charset="-52"/>
              </a:rPr>
              <a:t>Data Science</a:t>
            </a:r>
            <a:endParaRPr lang="ru-RU" sz="3600" dirty="0">
              <a:solidFill>
                <a:schemeClr val="bg1"/>
              </a:solidFill>
              <a:latin typeface="Montserrat" panose="00000500000000000000" pitchFamily="2" charset="-5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A254C-3B19-6713-C02E-C566E0EB1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62" y="2173464"/>
            <a:ext cx="2247122" cy="224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5370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A42CF3C-0144-06C4-0CEE-494FCF60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Данные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639AD514-8238-7035-09AF-BCAF757B9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 программировании и прикладной информатике широко используются такие популярные в профессиональной среде словосочетания, как</a:t>
            </a:r>
          </a:p>
          <a:p>
            <a:pPr algn="just"/>
            <a:r>
              <a:rPr lang="ru-RU" b="1" dirty="0">
                <a:solidFill>
                  <a:srgbClr val="1C3158"/>
                </a:solidFill>
              </a:rPr>
              <a:t>тип данных </a:t>
            </a:r>
            <a:r>
              <a:rPr lang="ru-RU" dirty="0">
                <a:solidFill>
                  <a:srgbClr val="1C3158"/>
                </a:solidFill>
              </a:rPr>
              <a:t>(</a:t>
            </a:r>
            <a:r>
              <a:rPr lang="ru-RU" dirty="0" err="1">
                <a:solidFill>
                  <a:srgbClr val="1C3158"/>
                </a:solidFill>
              </a:rPr>
              <a:t>data</a:t>
            </a:r>
            <a:r>
              <a:rPr lang="ru-RU" dirty="0">
                <a:solidFill>
                  <a:srgbClr val="1C3158"/>
                </a:solidFill>
              </a:rPr>
              <a:t> </a:t>
            </a:r>
            <a:r>
              <a:rPr lang="ru-RU" dirty="0" err="1">
                <a:solidFill>
                  <a:srgbClr val="1C3158"/>
                </a:solidFill>
              </a:rPr>
              <a:t>type</a:t>
            </a:r>
            <a:r>
              <a:rPr lang="ru-RU" dirty="0">
                <a:solidFill>
                  <a:srgbClr val="1C3158"/>
                </a:solidFill>
              </a:rPr>
              <a:t>), </a:t>
            </a:r>
          </a:p>
          <a:p>
            <a:pPr algn="just"/>
            <a:r>
              <a:rPr lang="ru-RU" b="1" dirty="0"/>
              <a:t>обработка данных </a:t>
            </a:r>
            <a:r>
              <a:rPr lang="ru-RU" dirty="0"/>
              <a:t>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processing</a:t>
            </a:r>
            <a:r>
              <a:rPr lang="ru-RU" dirty="0"/>
              <a:t>), </a:t>
            </a:r>
          </a:p>
          <a:p>
            <a:pPr algn="just"/>
            <a:r>
              <a:rPr lang="ru-RU" b="1" dirty="0">
                <a:solidFill>
                  <a:srgbClr val="1C3158"/>
                </a:solidFill>
              </a:rPr>
              <a:t>формат представления данных </a:t>
            </a:r>
            <a:r>
              <a:rPr lang="ru-RU" dirty="0">
                <a:solidFill>
                  <a:srgbClr val="1C3158"/>
                </a:solidFill>
              </a:rPr>
              <a:t>(</a:t>
            </a:r>
            <a:r>
              <a:rPr lang="ru-RU" dirty="0" err="1">
                <a:solidFill>
                  <a:srgbClr val="1C3158"/>
                </a:solidFill>
              </a:rPr>
              <a:t>data</a:t>
            </a:r>
            <a:r>
              <a:rPr lang="ru-RU" dirty="0">
                <a:solidFill>
                  <a:srgbClr val="1C3158"/>
                </a:solidFill>
              </a:rPr>
              <a:t> </a:t>
            </a:r>
            <a:r>
              <a:rPr lang="ru-RU" dirty="0" err="1">
                <a:solidFill>
                  <a:srgbClr val="1C3158"/>
                </a:solidFill>
              </a:rPr>
              <a:t>presentation</a:t>
            </a:r>
            <a:r>
              <a:rPr lang="ru-RU" dirty="0">
                <a:solidFill>
                  <a:srgbClr val="1C3158"/>
                </a:solidFill>
              </a:rPr>
              <a:t> </a:t>
            </a:r>
            <a:r>
              <a:rPr lang="ru-RU" dirty="0" err="1">
                <a:solidFill>
                  <a:srgbClr val="1C3158"/>
                </a:solidFill>
              </a:rPr>
              <a:t>format</a:t>
            </a:r>
            <a:r>
              <a:rPr lang="ru-RU" dirty="0">
                <a:solidFill>
                  <a:srgbClr val="1C3158"/>
                </a:solidFill>
              </a:rPr>
              <a:t>), </a:t>
            </a:r>
          </a:p>
          <a:p>
            <a:pPr algn="just"/>
            <a:r>
              <a:rPr lang="ru-RU" b="1" dirty="0"/>
              <a:t>база данных </a:t>
            </a:r>
            <a:r>
              <a:rPr lang="ru-RU" dirty="0"/>
              <a:t>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base</a:t>
            </a:r>
            <a:r>
              <a:rPr lang="ru-RU" dirty="0"/>
              <a:t>), </a:t>
            </a:r>
          </a:p>
          <a:p>
            <a:pPr algn="just"/>
            <a:r>
              <a:rPr lang="ru-RU" b="1" dirty="0">
                <a:solidFill>
                  <a:srgbClr val="1C3158"/>
                </a:solidFill>
              </a:rPr>
              <a:t>большие данные </a:t>
            </a:r>
            <a:r>
              <a:rPr lang="ru-RU" dirty="0">
                <a:solidFill>
                  <a:srgbClr val="1C3158"/>
                </a:solidFill>
              </a:rPr>
              <a:t>(</a:t>
            </a:r>
            <a:r>
              <a:rPr lang="ru-RU" dirty="0" err="1">
                <a:solidFill>
                  <a:srgbClr val="1C3158"/>
                </a:solidFill>
              </a:rPr>
              <a:t>big</a:t>
            </a:r>
            <a:r>
              <a:rPr lang="ru-RU" dirty="0">
                <a:solidFill>
                  <a:srgbClr val="1C3158"/>
                </a:solidFill>
              </a:rPr>
              <a:t> </a:t>
            </a:r>
            <a:r>
              <a:rPr lang="ru-RU" dirty="0" err="1">
                <a:solidFill>
                  <a:srgbClr val="1C3158"/>
                </a:solidFill>
              </a:rPr>
              <a:t>data</a:t>
            </a:r>
            <a:r>
              <a:rPr lang="ru-RU" dirty="0">
                <a:solidFill>
                  <a:srgbClr val="1C3158"/>
                </a:solidFill>
              </a:rPr>
              <a:t>), </a:t>
            </a:r>
          </a:p>
          <a:p>
            <a:pPr algn="just"/>
            <a:r>
              <a:rPr lang="ru-RU" b="1" dirty="0"/>
              <a:t>интеллектуальный анализ данных </a:t>
            </a:r>
            <a:r>
              <a:rPr lang="ru-RU" dirty="0"/>
              <a:t>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mining</a:t>
            </a:r>
            <a:r>
              <a:rPr lang="ru-RU" dirty="0"/>
              <a:t>), </a:t>
            </a:r>
          </a:p>
          <a:p>
            <a:pPr algn="just"/>
            <a:r>
              <a:rPr lang="ru-RU" dirty="0"/>
              <a:t>в которых термин данные заменяет близкий к нему по смыслу термин информация.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F91BFD4-F884-2D90-E940-12B2E00F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6256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04F9645-C283-9855-BF61-25FF9473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Данные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3DC03EA3-3809-A961-3D76-75DF5E0C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/>
              <a:t>Данные</a:t>
            </a:r>
            <a:r>
              <a:rPr lang="ru-RU" dirty="0"/>
              <a:t> – это набор разрозненных фактов, необработанный материал, который может стать источником некоторой информации. Используя термин данные, мы подчеркиваем техническую сторону информации и не затрагиваем ее содержательный и семантический (смысловой) аспекты.</a:t>
            </a:r>
          </a:p>
          <a:p>
            <a:pPr algn="just"/>
            <a:r>
              <a:rPr lang="ru-RU" b="1" dirty="0"/>
              <a:t>Данные</a:t>
            </a:r>
            <a:r>
              <a:rPr lang="ru-RU" dirty="0"/>
              <a:t> – это то, что может быть получено в результате измерений или выполнения логико-математических операций и при этом представлено в форме, пригодной для хранения и последующей обработки. Например, в программировании отнесение каких-либо данных к определенному типу предполагает определенный способ хранения этих данных в памяти компьютера и определенный набор допустимых операций над этими данными.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CF6A3D9-E674-707E-9F82-C4381CD0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52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0934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DBB3D13-4D1A-DD98-46C7-EDD79DEC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«Данные» – это еще не «информация»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3CD210BA-6375-D7F4-B3B4-28BD926F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/>
              <a:t>«Данные» – это еще не «информация», </a:t>
            </a:r>
            <a:r>
              <a:rPr lang="ru-RU" dirty="0"/>
              <a:t>информацию из данных надо еще извлечь, применяя для этого определенные методы аппарата интерпретации.</a:t>
            </a:r>
          </a:p>
          <a:p>
            <a:pPr algn="just"/>
            <a:r>
              <a:rPr lang="ru-RU" dirty="0"/>
              <a:t>Одни и те же данные могут быть источником самой различной, в том числе и противоречивой, информации в зависимости от того, какие методы были применения для ее извлечения. </a:t>
            </a:r>
          </a:p>
          <a:p>
            <a:pPr algn="just"/>
            <a:r>
              <a:rPr lang="ru-RU" dirty="0"/>
              <a:t>Несоответствие данных методам, применяемым для их обработки, или же низкое качество самих этих методов, могут приводить и к тому, что объективно корректные данные могут стать источником недостоверной информации.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D79B34F-AB1F-43E3-23B7-A4F66885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53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61825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26F101E-FE5A-6567-8904-A5ACF893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Данные и информация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F2C411CB-61A4-1273-FFC4-58F7FE1F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/>
              <a:t>Данные по своей природе могут быть как объективными </a:t>
            </a:r>
            <a:r>
              <a:rPr lang="ru-RU" dirty="0"/>
              <a:t>– например, температура и влажность воздуха, атмосферное давление, направление и сила ветра,</a:t>
            </a:r>
            <a:r>
              <a:rPr lang="en-US" dirty="0"/>
              <a:t> </a:t>
            </a:r>
            <a:r>
              <a:rPr lang="ru-RU" dirty="0"/>
              <a:t>полученные с соответствующих метео-датчиков, </a:t>
            </a:r>
            <a:r>
              <a:rPr lang="ru-RU" b="1" dirty="0"/>
              <a:t>так и субъективными </a:t>
            </a:r>
            <a:r>
              <a:rPr lang="ru-RU" dirty="0"/>
              <a:t>– например, оценки в школьном журнале, выставленные учителем. </a:t>
            </a:r>
            <a:endParaRPr lang="en-US" dirty="0"/>
          </a:p>
          <a:p>
            <a:pPr algn="just"/>
            <a:r>
              <a:rPr lang="ru-RU" b="1" dirty="0"/>
              <a:t>Информация же всегда субъективна</a:t>
            </a:r>
            <a:r>
              <a:rPr lang="ru-RU" dirty="0"/>
              <a:t>, так как она получена путем обработки данных кем-то разработанными (то есть субъективными) алгоритмами интерпретации.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CC2B0A8-C3A7-411C-269A-5F2547A0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54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060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56360C0-6112-87EF-AAA0-EAA000F1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Информация и данные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DB777E21-1427-A7EC-3B9A-B873A3E6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2000" b="1" dirty="0">
              <a:solidFill>
                <a:srgbClr val="1C3158"/>
              </a:solidFill>
            </a:endParaRPr>
          </a:p>
          <a:p>
            <a:pPr marL="0" indent="0" algn="ctr">
              <a:buNone/>
            </a:pPr>
            <a:r>
              <a:rPr lang="ru-RU" sz="4400" b="1" dirty="0">
                <a:solidFill>
                  <a:srgbClr val="1C3158"/>
                </a:solidFill>
              </a:rPr>
              <a:t>Информация = данные + смысл</a:t>
            </a:r>
            <a:endParaRPr lang="en-US" sz="4400" b="1" dirty="0">
              <a:solidFill>
                <a:srgbClr val="1C3158"/>
              </a:solidFill>
            </a:endParaRPr>
          </a:p>
          <a:p>
            <a:endParaRPr lang="ru-RU" b="1" dirty="0"/>
          </a:p>
          <a:p>
            <a:pPr algn="just"/>
            <a:r>
              <a:rPr lang="ru-RU" b="1" dirty="0"/>
              <a:t>Информация не является статичным объектом </a:t>
            </a:r>
            <a:r>
              <a:rPr lang="ru-RU" dirty="0"/>
              <a:t>– она динамически меняется и существует только в момент взаимодействия данных и методов</a:t>
            </a:r>
            <a:r>
              <a:rPr lang="en-US" dirty="0"/>
              <a:t>.</a:t>
            </a:r>
            <a:endParaRPr lang="ru-RU" dirty="0"/>
          </a:p>
          <a:p>
            <a:pPr algn="just"/>
            <a:r>
              <a:rPr lang="ru-RU" dirty="0"/>
              <a:t>Информация существует только в момент протекания информационного процесса</a:t>
            </a:r>
            <a:r>
              <a:rPr lang="en-US" dirty="0"/>
              <a:t>.</a:t>
            </a:r>
            <a:endParaRPr lang="ru-RU" dirty="0"/>
          </a:p>
          <a:p>
            <a:pPr algn="just"/>
            <a:r>
              <a:rPr lang="ru-RU" b="1" dirty="0"/>
              <a:t>Все остальное время информация содержится в виде данных</a:t>
            </a:r>
            <a:r>
              <a:rPr lang="en-US" b="1" dirty="0"/>
              <a:t>.</a:t>
            </a:r>
          </a:p>
          <a:p>
            <a:pPr algn="just"/>
            <a:endParaRPr lang="en-US" b="1" dirty="0"/>
          </a:p>
          <a:p>
            <a:pPr algn="just"/>
            <a:r>
              <a:rPr lang="ru-RU" b="1" dirty="0"/>
              <a:t>В компьютерах все данные хранятся в виде файлов</a:t>
            </a: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6A3B123-5856-4723-493C-E656A681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55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2136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B1553DE-A119-C6F9-7113-3C0A87C5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Информация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5E231AD0-E680-3457-424D-7BC5C8C03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/>
              <a:t>Информация формируется в результате анализа и выявления соотношений и взаимосвязей между разрозненными фактами </a:t>
            </a:r>
            <a:r>
              <a:rPr lang="ru-RU" dirty="0"/>
              <a:t>(элементами «данных») и позволяет описать соответствующие события, процессы или явления, то есть </a:t>
            </a:r>
            <a:r>
              <a:rPr lang="ru-RU" b="1" dirty="0"/>
              <a:t>дать ответы на вопросы типа «Что?», «Кто?», «Где?», «Когда?», «Сколько?» и «Почему?». </a:t>
            </a:r>
          </a:p>
          <a:p>
            <a:pPr algn="just"/>
            <a:r>
              <a:rPr lang="ru-RU" sz="2400" b="1" dirty="0"/>
              <a:t>Например</a:t>
            </a:r>
            <a:r>
              <a:rPr lang="ru-RU" sz="2400" dirty="0"/>
              <a:t>, анализ метеоданных за длительный период времени может позволить выявить зависимости между направлением ветра, атмосферным давлением и температурой воздуха, а сравнительный анализ данных школьного журнала позволит сформировать рейтинговые списки учеников, учителей, учебных предметов или их отдельных тем.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B26799-116B-D844-4DE5-6673BD2D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56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4783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8AA0920-1495-DDEF-3125-E362C86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Информация и знания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57C49D40-9CD1-C46A-2436-120111E6F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/>
              <a:t>Информация</a:t>
            </a:r>
            <a:r>
              <a:rPr lang="ru-RU" dirty="0"/>
              <a:t>, полученная в результате интерпретации данных, </a:t>
            </a:r>
            <a:r>
              <a:rPr lang="ru-RU" b="1" dirty="0"/>
              <a:t>может послужить основанием для принятия какого-либо решения только в том случае, если она будет преобразована в соответствующие </a:t>
            </a:r>
            <a:r>
              <a:rPr lang="ru-RU" b="1" dirty="0">
                <a:solidFill>
                  <a:srgbClr val="1C3158"/>
                </a:solidFill>
              </a:rPr>
              <a:t>знания</a:t>
            </a:r>
            <a:r>
              <a:rPr lang="ru-RU" dirty="0"/>
              <a:t>.</a:t>
            </a:r>
          </a:p>
          <a:p>
            <a:pPr algn="just"/>
            <a:r>
              <a:rPr lang="ru-RU" b="1" dirty="0"/>
              <a:t>Знания</a:t>
            </a:r>
            <a:r>
              <a:rPr lang="ru-RU" dirty="0"/>
              <a:t> – это совокупность фактов, выявленных закономерностей и правил, с помощью которых может быть решена поставленная задача. </a:t>
            </a:r>
          </a:p>
          <a:p>
            <a:pPr algn="just"/>
            <a:r>
              <a:rPr lang="ru-RU" b="1" dirty="0"/>
              <a:t>Знания</a:t>
            </a:r>
            <a:r>
              <a:rPr lang="ru-RU" dirty="0"/>
              <a:t> получаются в результате синтеза полученной информации и человеческого разума, они формируются в процессе восприятия и усвоения результатов анализа разнородной взаимосвязанной информации, полученной из множества источников данных, с учетом практического опыта людей, их способностей, интуиции, убежденности и мотиваций.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BF98CCD-33B7-1AB6-7655-05EB75DD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57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6001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62F0707-153E-940C-CFAF-61B5D0B4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Свойства знаний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5D06A8EA-B654-CF9E-75AC-32E1600D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dirty="0"/>
              <a:t>Отметим </a:t>
            </a:r>
            <a:r>
              <a:rPr lang="ru-RU" b="1" dirty="0"/>
              <a:t>основные свойства знаний, отличающие их от информации:</a:t>
            </a:r>
          </a:p>
          <a:p>
            <a:pPr algn="just"/>
            <a:r>
              <a:rPr lang="ru-RU" b="1" dirty="0">
                <a:solidFill>
                  <a:srgbClr val="1C3158"/>
                </a:solidFill>
              </a:rPr>
              <a:t>структурированность</a:t>
            </a:r>
            <a:r>
              <a:rPr lang="ru-RU" dirty="0">
                <a:solidFill>
                  <a:srgbClr val="1C3158"/>
                </a:solidFill>
              </a:rPr>
              <a:t> – знания должны быть представлены множеством взаимосвязанных компонентов с целью обеспечения их эффективного усвоения человеком (понять, запомнить или вспомнить забытое) или эффективного доступа к ним компьютерными средствами;</a:t>
            </a:r>
          </a:p>
          <a:p>
            <a:pPr algn="just"/>
            <a:r>
              <a:rPr lang="ru-RU" b="1" dirty="0"/>
              <a:t>непротиворечивость</a:t>
            </a:r>
            <a:r>
              <a:rPr lang="ru-RU" dirty="0"/>
              <a:t> – знания не должны противоречить друг другу;</a:t>
            </a:r>
          </a:p>
          <a:p>
            <a:pPr algn="just"/>
            <a:r>
              <a:rPr lang="ru-RU" b="1" dirty="0">
                <a:solidFill>
                  <a:srgbClr val="1C3158"/>
                </a:solidFill>
              </a:rPr>
              <a:t>лаконичность</a:t>
            </a:r>
            <a:r>
              <a:rPr lang="ru-RU" dirty="0">
                <a:solidFill>
                  <a:srgbClr val="1C3158"/>
                </a:solidFill>
              </a:rPr>
              <a:t> – знания должны быть минимально избыточными и не должны быть зашумленными, что позволяет быстро их осваивать и перерабатывать, повышая «коэффициент полезного содержания»;</a:t>
            </a:r>
          </a:p>
          <a:p>
            <a:pPr algn="just"/>
            <a:r>
              <a:rPr lang="ru-RU" b="1" dirty="0" err="1"/>
              <a:t>процедурность</a:t>
            </a:r>
            <a:r>
              <a:rPr lang="ru-RU" dirty="0"/>
              <a:t> – знания нужны для того, чтобы их использовать, то есть применять к ним процедуры принятия решений, а также процедуры хранения, вывода и передачи знаний другим субъектам.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BB70434-A1BC-52C8-5A6F-AD033F23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58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4563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6E4E02-D5B6-FBF5-6683-4FAC91043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883" y="2287754"/>
            <a:ext cx="8741573" cy="4215795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B64E76-DF9C-8B1A-AB92-D148CE6C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DIKW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7FCC459C-E7FE-F420-99EC-EC677E3AC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Несмотря на отмеченные различия, все эти понятия тесно связаны и являются элементами единого процесса обработки данных, иллюстрируемого «информационной пирамидой» и известного как </a:t>
            </a:r>
            <a:r>
              <a:rPr lang="ru-RU" b="1" dirty="0"/>
              <a:t>«Модель DIKW»: Data – Information – </a:t>
            </a:r>
            <a:r>
              <a:rPr lang="ru-RU" b="1" dirty="0" err="1"/>
              <a:t>Knowledge</a:t>
            </a:r>
            <a:r>
              <a:rPr lang="ru-RU" b="1" dirty="0"/>
              <a:t> – </a:t>
            </a:r>
            <a:r>
              <a:rPr lang="ru-RU" b="1" dirty="0" err="1"/>
              <a:t>Wisdom</a:t>
            </a:r>
            <a:r>
              <a:rPr lang="ru-RU" b="1" dirty="0"/>
              <a:t>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90880FB-5DC7-994B-FB1B-A4822C36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59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60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DC546-7270-09C5-AC3E-1A0A4011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Термин Информатика </a:t>
            </a:r>
            <a:r>
              <a:rPr lang="ru-RU" sz="2800" dirty="0"/>
              <a:t>(в широком понимании)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9AFF19-AD3D-001D-7C11-CC773C44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400" b="1" dirty="0">
                <a:solidFill>
                  <a:srgbClr val="1C3158"/>
                </a:solidFill>
              </a:rPr>
              <a:t>Информатика</a:t>
            </a:r>
            <a:r>
              <a:rPr lang="ru-RU" sz="2400" dirty="0">
                <a:solidFill>
                  <a:srgbClr val="1C3158"/>
                </a:solidFill>
              </a:rPr>
              <a:t> – Наука о проблемах обработки различных видов информации, создании новых высокоэффективных ЭВМ, позволяющая предоставлять человеку широкий спектр различных информационных ресурсов (</a:t>
            </a:r>
            <a:r>
              <a:rPr lang="ru-RU" sz="2400" i="1" dirty="0" err="1">
                <a:solidFill>
                  <a:srgbClr val="1C3158"/>
                </a:solidFill>
              </a:rPr>
              <a:t>Якубайтис</a:t>
            </a:r>
            <a:r>
              <a:rPr lang="ru-RU" sz="2400" i="1" dirty="0">
                <a:solidFill>
                  <a:srgbClr val="1C3158"/>
                </a:solidFill>
              </a:rPr>
              <a:t> Э.А.</a:t>
            </a:r>
            <a:r>
              <a:rPr lang="ru-RU" sz="2400" dirty="0">
                <a:solidFill>
                  <a:srgbClr val="1C3158"/>
                </a:solidFill>
              </a:rPr>
              <a:t>).</a:t>
            </a:r>
          </a:p>
          <a:p>
            <a:pPr algn="just"/>
            <a:r>
              <a:rPr lang="ru-RU" sz="2400" b="1" dirty="0"/>
              <a:t>Информатика</a:t>
            </a:r>
            <a:r>
              <a:rPr lang="ru-RU" sz="2400" dirty="0"/>
              <a:t> – Фундаментальная естественная наука, изучающая процессы передачи и обработки информации (</a:t>
            </a:r>
            <a:r>
              <a:rPr lang="ru-RU" sz="2400" i="1" dirty="0"/>
              <a:t>Ершов А.П.</a:t>
            </a:r>
            <a:r>
              <a:rPr lang="ru-RU" sz="2400" dirty="0"/>
              <a:t>).</a:t>
            </a:r>
          </a:p>
          <a:p>
            <a:pPr algn="just"/>
            <a:r>
              <a:rPr lang="ru-RU" sz="2400" b="1" dirty="0">
                <a:solidFill>
                  <a:srgbClr val="1C3158"/>
                </a:solidFill>
              </a:rPr>
              <a:t>Информатика (наука об </a:t>
            </a:r>
            <a:r>
              <a:rPr lang="ru-RU" sz="2400" b="1" dirty="0" err="1">
                <a:solidFill>
                  <a:srgbClr val="1C3158"/>
                </a:solidFill>
              </a:rPr>
              <a:t>инфокоммуникациях</a:t>
            </a:r>
            <a:r>
              <a:rPr lang="ru-RU" sz="2400" b="1" dirty="0">
                <a:solidFill>
                  <a:srgbClr val="1C3158"/>
                </a:solidFill>
              </a:rPr>
              <a:t>)</a:t>
            </a:r>
            <a:r>
              <a:rPr lang="ru-RU" sz="2400" dirty="0">
                <a:solidFill>
                  <a:srgbClr val="1C3158"/>
                </a:solidFill>
              </a:rPr>
              <a:t> – наука, которая изучает, как преобразуется, репрезентируется (представляется), хранится и воспроизводится информация, а также как она передается и используется (</a:t>
            </a:r>
            <a:r>
              <a:rPr lang="ru-RU" sz="2400" i="1" dirty="0">
                <a:solidFill>
                  <a:srgbClr val="1C3158"/>
                </a:solidFill>
              </a:rPr>
              <a:t>Кузнецов Н.А.</a:t>
            </a:r>
            <a:r>
              <a:rPr lang="ru-RU" sz="2400" dirty="0">
                <a:solidFill>
                  <a:srgbClr val="1C3158"/>
                </a:solidFill>
              </a:rPr>
              <a:t>).</a:t>
            </a:r>
          </a:p>
          <a:p>
            <a:pPr algn="just"/>
            <a:r>
              <a:rPr lang="ru-RU" sz="2400" b="1" dirty="0"/>
              <a:t>Информатика</a:t>
            </a:r>
            <a:r>
              <a:rPr lang="ru-RU" sz="2400" dirty="0"/>
              <a:t> – Комплексная научная и технологическая дисциплина, которая изучает, прежде всего, важнейшие аспекты разработки, проектирования, создания, “встраивания” машинных систем обработки данных, а также их воздействия на жизнь общества (</a:t>
            </a:r>
            <a:r>
              <a:rPr lang="ru-RU" sz="2400" i="1" dirty="0"/>
              <a:t>Михалевич В.С.</a:t>
            </a:r>
            <a:r>
              <a:rPr lang="ru-RU" sz="2400" dirty="0"/>
              <a:t>).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22118B-4141-9525-4C0D-39301E8F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9954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70A54D3-C6BA-52C5-993E-F0B4B0AC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47" y="120215"/>
            <a:ext cx="11765282" cy="868613"/>
          </a:xfrm>
        </p:spPr>
        <p:txBody>
          <a:bodyPr>
            <a:normAutofit fontScale="90000"/>
          </a:bodyPr>
          <a:lstStyle/>
          <a:p>
            <a:r>
              <a:rPr lang="en-US" dirty="0"/>
              <a:t>«</a:t>
            </a:r>
            <a:r>
              <a:rPr lang="en-US" dirty="0" err="1"/>
              <a:t>Модель</a:t>
            </a:r>
            <a:r>
              <a:rPr lang="en-US" dirty="0"/>
              <a:t> DIKW»</a:t>
            </a:r>
            <a:br>
              <a:rPr lang="en-US" dirty="0"/>
            </a:br>
            <a:r>
              <a:rPr lang="en-US" dirty="0">
                <a:solidFill>
                  <a:srgbClr val="1C3158"/>
                </a:solidFill>
              </a:rPr>
              <a:t>D</a:t>
            </a:r>
            <a:r>
              <a:rPr lang="en-US" dirty="0"/>
              <a:t>ata – </a:t>
            </a:r>
            <a:r>
              <a:rPr lang="en-US" dirty="0">
                <a:solidFill>
                  <a:srgbClr val="1C3158"/>
                </a:solidFill>
              </a:rPr>
              <a:t>I</a:t>
            </a:r>
            <a:r>
              <a:rPr lang="en-US" dirty="0"/>
              <a:t>nformation – </a:t>
            </a:r>
            <a:r>
              <a:rPr lang="en-US" dirty="0">
                <a:solidFill>
                  <a:srgbClr val="1C3158"/>
                </a:solidFill>
              </a:rPr>
              <a:t>K</a:t>
            </a:r>
            <a:r>
              <a:rPr lang="en-US" dirty="0"/>
              <a:t>nowledge – </a:t>
            </a:r>
            <a:r>
              <a:rPr lang="en-US" dirty="0">
                <a:solidFill>
                  <a:srgbClr val="1C3158"/>
                </a:solidFill>
              </a:rPr>
              <a:t>W</a:t>
            </a:r>
            <a:r>
              <a:rPr lang="en-US" dirty="0"/>
              <a:t>isdom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0803F12-CBC0-C8B8-6A2F-693CA0A98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5150" y="1197408"/>
            <a:ext cx="8511637" cy="5192634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3B4E6A0-41F1-E59D-1567-D833A8BA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60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236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E5F4D50-4EBE-957A-302B-78BF4BDF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47" y="120215"/>
            <a:ext cx="11765282" cy="906211"/>
          </a:xfrm>
        </p:spPr>
        <p:txBody>
          <a:bodyPr>
            <a:normAutofit fontScale="90000"/>
          </a:bodyPr>
          <a:lstStyle/>
          <a:p>
            <a:r>
              <a:rPr lang="en-US" dirty="0"/>
              <a:t>«</a:t>
            </a:r>
            <a:r>
              <a:rPr lang="en-US" dirty="0" err="1"/>
              <a:t>Модель</a:t>
            </a:r>
            <a:r>
              <a:rPr lang="en-US" dirty="0"/>
              <a:t> DIKW»</a:t>
            </a:r>
            <a:br>
              <a:rPr lang="en-US" dirty="0"/>
            </a:br>
            <a:r>
              <a:rPr lang="en-US" dirty="0">
                <a:solidFill>
                  <a:srgbClr val="1C3158"/>
                </a:solidFill>
              </a:rPr>
              <a:t>D</a:t>
            </a:r>
            <a:r>
              <a:rPr lang="en-US" dirty="0"/>
              <a:t>ata – </a:t>
            </a:r>
            <a:r>
              <a:rPr lang="en-US" dirty="0">
                <a:solidFill>
                  <a:srgbClr val="1C3158"/>
                </a:solidFill>
              </a:rPr>
              <a:t>I</a:t>
            </a:r>
            <a:r>
              <a:rPr lang="en-US" dirty="0"/>
              <a:t>nformation – </a:t>
            </a:r>
            <a:r>
              <a:rPr lang="en-US" dirty="0">
                <a:solidFill>
                  <a:srgbClr val="1C3158"/>
                </a:solidFill>
              </a:rPr>
              <a:t>K</a:t>
            </a:r>
            <a:r>
              <a:rPr lang="en-US" dirty="0"/>
              <a:t>nowledge – </a:t>
            </a:r>
            <a:r>
              <a:rPr lang="en-US" dirty="0">
                <a:solidFill>
                  <a:srgbClr val="1C3158"/>
                </a:solidFill>
              </a:rPr>
              <a:t>W</a:t>
            </a:r>
            <a:r>
              <a:rPr lang="en-US" dirty="0"/>
              <a:t>isdom</a:t>
            </a:r>
            <a:endParaRPr lang="ru-RU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3045186D-B165-1349-AFD8-7D2039C5C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47" y="1180618"/>
            <a:ext cx="11765282" cy="524583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 основании пирамиды находятся </a:t>
            </a:r>
            <a:r>
              <a:rPr lang="ru-RU" b="1" dirty="0"/>
              <a:t>данные (</a:t>
            </a:r>
            <a:r>
              <a:rPr lang="ru-RU" b="1" dirty="0" err="1"/>
              <a:t>data</a:t>
            </a:r>
            <a:r>
              <a:rPr lang="ru-RU" b="1" dirty="0"/>
              <a:t>) </a:t>
            </a:r>
            <a:r>
              <a:rPr lang="ru-RU" dirty="0"/>
              <a:t>– факты о реальном мире, полученные в результате наблюдений и измерений и сохраненные в форме, удобной для компьютерного хранения и последующей обработки.</a:t>
            </a:r>
          </a:p>
          <a:p>
            <a:pPr algn="just"/>
            <a:r>
              <a:rPr lang="ru-RU" dirty="0"/>
              <a:t>Следующий уровень пирамиды занимает </a:t>
            </a:r>
            <a:r>
              <a:rPr lang="ru-RU" b="1" dirty="0"/>
              <a:t>информация (</a:t>
            </a:r>
            <a:r>
              <a:rPr lang="ru-RU" b="1" dirty="0" err="1"/>
              <a:t>information</a:t>
            </a:r>
            <a:r>
              <a:rPr lang="ru-RU" b="1" dirty="0"/>
              <a:t>)</a:t>
            </a:r>
            <a:r>
              <a:rPr lang="ru-RU" dirty="0"/>
              <a:t>, формируемая в процессе интерпретации данных путем выявления и осмысления взаимосвязей между их отдельными элементами. Информация, в отличие от данных, несет в себе некоторый смысл.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B9C695-9A04-A8D9-AF29-D53E8048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61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28589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4CF23B9-B08A-DCA4-5883-1D177C90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47" y="120216"/>
            <a:ext cx="11765282" cy="847348"/>
          </a:xfrm>
        </p:spPr>
        <p:txBody>
          <a:bodyPr>
            <a:normAutofit fontScale="90000"/>
          </a:bodyPr>
          <a:lstStyle/>
          <a:p>
            <a:r>
              <a:rPr lang="en-US" dirty="0"/>
              <a:t>«</a:t>
            </a:r>
            <a:r>
              <a:rPr lang="ru-RU" dirty="0"/>
              <a:t>Модель</a:t>
            </a:r>
            <a:r>
              <a:rPr lang="en-US" dirty="0"/>
              <a:t> DIKW»</a:t>
            </a:r>
            <a:br>
              <a:rPr lang="en-US" dirty="0"/>
            </a:br>
            <a:r>
              <a:rPr lang="en-US" dirty="0">
                <a:solidFill>
                  <a:srgbClr val="1C3158"/>
                </a:solidFill>
              </a:rPr>
              <a:t>D</a:t>
            </a:r>
            <a:r>
              <a:rPr lang="en-US" dirty="0"/>
              <a:t>ata – </a:t>
            </a:r>
            <a:r>
              <a:rPr lang="en-US" dirty="0">
                <a:solidFill>
                  <a:srgbClr val="1C3158"/>
                </a:solidFill>
              </a:rPr>
              <a:t>I</a:t>
            </a:r>
            <a:r>
              <a:rPr lang="en-US" dirty="0"/>
              <a:t>nformation – </a:t>
            </a:r>
            <a:r>
              <a:rPr lang="en-US" dirty="0">
                <a:solidFill>
                  <a:srgbClr val="1C3158"/>
                </a:solidFill>
              </a:rPr>
              <a:t>K</a:t>
            </a:r>
            <a:r>
              <a:rPr lang="en-US" dirty="0"/>
              <a:t>nowledge – </a:t>
            </a:r>
            <a:r>
              <a:rPr lang="en-US" dirty="0">
                <a:solidFill>
                  <a:srgbClr val="1C3158"/>
                </a:solidFill>
              </a:rPr>
              <a:t>W</a:t>
            </a:r>
            <a:r>
              <a:rPr lang="en-US" dirty="0"/>
              <a:t>isdom</a:t>
            </a:r>
            <a:endParaRPr lang="ru-RU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D0E9A7EF-DC80-DE0B-8236-0C7424606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47" y="1226916"/>
            <a:ext cx="11765282" cy="5199537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Еще более высокий уровень – это </a:t>
            </a:r>
            <a:r>
              <a:rPr lang="ru-RU" b="1" dirty="0"/>
              <a:t>знания (</a:t>
            </a:r>
            <a:r>
              <a:rPr lang="ru-RU" b="1" dirty="0" err="1"/>
              <a:t>knowledge</a:t>
            </a:r>
            <a:r>
              <a:rPr lang="ru-RU" b="1" dirty="0"/>
              <a:t>)</a:t>
            </a:r>
            <a:r>
              <a:rPr lang="ru-RU" dirty="0"/>
              <a:t>, которые получаются в результате целенаправленного восприятия и осмысления информации. Знания по своей природе </a:t>
            </a:r>
            <a:r>
              <a:rPr lang="ru-RU" dirty="0" err="1"/>
              <a:t>процедурны</a:t>
            </a:r>
            <a:r>
              <a:rPr lang="ru-RU" dirty="0"/>
              <a:t> и могут использоваться в процессах выработки и принятия решений.</a:t>
            </a:r>
          </a:p>
          <a:p>
            <a:pPr algn="just"/>
            <a:r>
              <a:rPr lang="ru-RU" dirty="0"/>
              <a:t>Вершину информационной пирамиды занимают глубокие знания, </a:t>
            </a:r>
            <a:r>
              <a:rPr lang="ru-RU" b="1" dirty="0"/>
              <a:t>понимание или мудрость (</a:t>
            </a:r>
            <a:r>
              <a:rPr lang="ru-RU" b="1" dirty="0" err="1"/>
              <a:t>wisdom</a:t>
            </a:r>
            <a:r>
              <a:rPr lang="ru-RU" b="1" dirty="0"/>
              <a:t>)</a:t>
            </a:r>
            <a:r>
              <a:rPr lang="ru-RU" dirty="0"/>
              <a:t>. На этом этапе обработки данных к знанию добавляется понимание того, где и как можно использовать полученные знания, в том числе и за границами исследуемого процесса или явления.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ADEF89F-FAD2-282E-22CF-DF0DCDF5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62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13782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0B1913D-BB18-F970-DE68-3C923E7E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47" y="120215"/>
            <a:ext cx="11765282" cy="904924"/>
          </a:xfrm>
        </p:spPr>
        <p:txBody>
          <a:bodyPr>
            <a:normAutofit fontScale="90000"/>
          </a:bodyPr>
          <a:lstStyle/>
          <a:p>
            <a:r>
              <a:rPr lang="en-US" dirty="0"/>
              <a:t>«</a:t>
            </a:r>
            <a:r>
              <a:rPr lang="ru-RU" dirty="0"/>
              <a:t>Модель</a:t>
            </a:r>
            <a:r>
              <a:rPr lang="en-US" dirty="0"/>
              <a:t> DIKW»</a:t>
            </a:r>
            <a:br>
              <a:rPr lang="en-US" dirty="0"/>
            </a:br>
            <a:r>
              <a:rPr lang="en-US" dirty="0">
                <a:solidFill>
                  <a:srgbClr val="1C3158"/>
                </a:solidFill>
              </a:rPr>
              <a:t>D</a:t>
            </a:r>
            <a:r>
              <a:rPr lang="en-US" dirty="0"/>
              <a:t>ata – </a:t>
            </a:r>
            <a:r>
              <a:rPr lang="en-US" dirty="0">
                <a:solidFill>
                  <a:srgbClr val="1C3158"/>
                </a:solidFill>
              </a:rPr>
              <a:t>I</a:t>
            </a:r>
            <a:r>
              <a:rPr lang="en-US" dirty="0"/>
              <a:t>nformation – </a:t>
            </a:r>
            <a:r>
              <a:rPr lang="en-US" dirty="0">
                <a:solidFill>
                  <a:srgbClr val="1C3158"/>
                </a:solidFill>
              </a:rPr>
              <a:t>K</a:t>
            </a:r>
            <a:r>
              <a:rPr lang="en-US" dirty="0"/>
              <a:t>nowledge – </a:t>
            </a:r>
            <a:r>
              <a:rPr lang="en-US" dirty="0">
                <a:solidFill>
                  <a:srgbClr val="1C3158"/>
                </a:solidFill>
              </a:rPr>
              <a:t>W</a:t>
            </a:r>
            <a:r>
              <a:rPr lang="en-US" dirty="0"/>
              <a:t>isdom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4FA722-AC29-F279-BA94-D1B54109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63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FB04AE-F774-4521-20F2-D876B6392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51" y="1179331"/>
            <a:ext cx="11584372" cy="4333918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9EDA147C-6264-35CB-B0B8-34360AE87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47" y="5667441"/>
            <a:ext cx="11765282" cy="7590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002060"/>
                </a:solidFill>
              </a:rPr>
              <a:t>D</a:t>
            </a:r>
            <a:r>
              <a:rPr lang="en-US" sz="3200" b="1" dirty="0"/>
              <a:t>-data </a:t>
            </a:r>
            <a:r>
              <a:rPr lang="ru-RU" sz="3200" b="1" dirty="0"/>
              <a:t>// </a:t>
            </a:r>
            <a:r>
              <a:rPr lang="en-US" sz="3200" b="1" dirty="0">
                <a:solidFill>
                  <a:srgbClr val="1C3158"/>
                </a:solidFill>
              </a:rPr>
              <a:t>I</a:t>
            </a:r>
            <a:r>
              <a:rPr lang="en-US" sz="3200" b="1" dirty="0"/>
              <a:t>-information</a:t>
            </a:r>
            <a:r>
              <a:rPr lang="ru-RU" sz="3200" b="1" dirty="0"/>
              <a:t> //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1C3158"/>
                </a:solidFill>
              </a:rPr>
              <a:t>K</a:t>
            </a:r>
            <a:r>
              <a:rPr lang="en-US" sz="3200" b="1" dirty="0"/>
              <a:t>-knowledge</a:t>
            </a:r>
            <a:r>
              <a:rPr lang="ru-RU" sz="3200" b="1" dirty="0"/>
              <a:t> // </a:t>
            </a:r>
            <a:r>
              <a:rPr lang="en-US" sz="3200" b="1" dirty="0">
                <a:solidFill>
                  <a:srgbClr val="1C3158"/>
                </a:solidFill>
              </a:rPr>
              <a:t>W</a:t>
            </a:r>
            <a:r>
              <a:rPr lang="en-US" sz="3200" b="1" dirty="0"/>
              <a:t>-wisdom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8431731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39E91F-F2EB-D910-427B-F4DA6C4E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47" y="120215"/>
            <a:ext cx="11765282" cy="879245"/>
          </a:xfrm>
        </p:spPr>
        <p:txBody>
          <a:bodyPr>
            <a:normAutofit fontScale="90000"/>
          </a:bodyPr>
          <a:lstStyle/>
          <a:p>
            <a:r>
              <a:rPr lang="en-US" dirty="0"/>
              <a:t>«</a:t>
            </a:r>
            <a:r>
              <a:rPr lang="ru-RU" dirty="0"/>
              <a:t>Модель</a:t>
            </a:r>
            <a:r>
              <a:rPr lang="en-US" dirty="0"/>
              <a:t> DIKW»</a:t>
            </a:r>
            <a:br>
              <a:rPr lang="en-US" dirty="0"/>
            </a:br>
            <a:r>
              <a:rPr lang="en-US" dirty="0"/>
              <a:t>Data – Information – Knowledge – Wisdom</a:t>
            </a:r>
            <a:endParaRPr lang="ru-RU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69C01F91-1F6B-0EC2-AA88-F41EC74A0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47" y="1127051"/>
            <a:ext cx="11765282" cy="5299402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На каждом новом уровне обрабатываемые данные становятся более структурированными, процедурными и пригодными для использования в процессе принятия решений. </a:t>
            </a:r>
          </a:p>
          <a:p>
            <a:pPr algn="just"/>
            <a:r>
              <a:rPr lang="ru-RU" dirty="0"/>
              <a:t>Если </a:t>
            </a:r>
            <a:r>
              <a:rPr lang="ru-RU" b="1" dirty="0"/>
              <a:t>информация</a:t>
            </a:r>
            <a:r>
              <a:rPr lang="ru-RU" dirty="0"/>
              <a:t> описывает исследуемый объект и дает ответы на вопросы </a:t>
            </a:r>
            <a:r>
              <a:rPr lang="ru-RU" dirty="0">
                <a:solidFill>
                  <a:srgbClr val="1C3158"/>
                </a:solidFill>
              </a:rPr>
              <a:t>«Что?», «Сколько?» и «Почему?», </a:t>
            </a:r>
            <a:r>
              <a:rPr lang="ru-RU" b="1" dirty="0"/>
              <a:t>знание</a:t>
            </a:r>
            <a:r>
              <a:rPr lang="ru-RU" dirty="0"/>
              <a:t> – позволяет выработать технологические инструкции и получить ответы на вопрос «Как?», то </a:t>
            </a:r>
            <a:r>
              <a:rPr lang="ru-RU" b="1" dirty="0"/>
              <a:t>понимание</a:t>
            </a:r>
            <a:r>
              <a:rPr lang="ru-RU" dirty="0"/>
              <a:t> дает нам объяснение и позволяет ответить на более сложные вопросы – «Зачем?», «Как лучше всего?».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7167DF0-2399-0ECC-4DD9-0DA66459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64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8985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2741C0E-4B20-7BBB-8DD5-9A44345E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Модель </a:t>
            </a:r>
            <a:r>
              <a:rPr lang="en-US" dirty="0"/>
              <a:t>DIKW </a:t>
            </a:r>
            <a:r>
              <a:rPr lang="ru-RU" dirty="0"/>
              <a:t>и «Управлением знаниями»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1A162C99-247D-8B45-5A0A-40B917B44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dirty="0"/>
              <a:t>Модель DIKW </a:t>
            </a:r>
            <a:r>
              <a:rPr lang="ru-RU" dirty="0"/>
              <a:t>на протяжении нескольких десятилетий оставалась основой для исследований в области, которую называют </a:t>
            </a:r>
            <a:r>
              <a:rPr lang="ru-RU" b="1" dirty="0"/>
              <a:t>«Управлением знаниями» (</a:t>
            </a:r>
            <a:r>
              <a:rPr lang="ru-RU" b="1" dirty="0" err="1"/>
              <a:t>Knowledge</a:t>
            </a:r>
            <a:r>
              <a:rPr lang="ru-RU" b="1" dirty="0"/>
              <a:t> Management, KM)</a:t>
            </a:r>
            <a:r>
              <a:rPr lang="ru-RU" dirty="0"/>
              <a:t>. </a:t>
            </a:r>
          </a:p>
          <a:p>
            <a:pPr algn="just"/>
            <a:r>
              <a:rPr lang="ru-RU" dirty="0"/>
              <a:t>Принято считать, что «Управлением знаниями» изучает процессы создания, сохранения, распределения и применения основных элементов интеллектуального капитала, необходимых для работы организации, позволяющих преобразовать интеллектуальные активы в средства для повышения производительности и эффективности.</a:t>
            </a:r>
          </a:p>
          <a:p>
            <a:pPr algn="just"/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D43FB8F-11AF-ACCF-DDCB-853A2F9D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65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918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F0FA1-71F0-B1CC-77E2-C8A4D1EB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47" y="120215"/>
            <a:ext cx="11765282" cy="868613"/>
          </a:xfrm>
        </p:spPr>
        <p:txBody>
          <a:bodyPr/>
          <a:lstStyle/>
          <a:p>
            <a:r>
              <a:rPr lang="ru-RU" sz="3600" dirty="0"/>
              <a:t>Модель </a:t>
            </a:r>
            <a:r>
              <a:rPr lang="en-US" sz="3600" dirty="0"/>
              <a:t>DIKW </a:t>
            </a:r>
            <a:r>
              <a:rPr lang="ru-RU" sz="3600" dirty="0"/>
              <a:t>и «Управлением знаниями»</a:t>
            </a:r>
            <a:r>
              <a:rPr lang="en-US" sz="3600" dirty="0"/>
              <a:t> </a:t>
            </a:r>
            <a:r>
              <a:rPr lang="ru-RU" sz="3600" b="1" dirty="0"/>
              <a:t>(</a:t>
            </a:r>
            <a:r>
              <a:rPr lang="ru-RU" sz="3600" b="1" dirty="0" err="1"/>
              <a:t>Knowledge</a:t>
            </a:r>
            <a:r>
              <a:rPr lang="ru-RU" sz="3600" b="1" dirty="0"/>
              <a:t> Management, KM)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B2E7E1-7261-8E1D-052D-FFB7E1AD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47" y="1084521"/>
            <a:ext cx="11765282" cy="5341932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Средствами KM так и не удалось получить ощутимые результаты и выйти за пределы общих рассуждений, создав соответствующие инструменты. KM была и остается областью интереса для весьма ограниченного сообщества ученых. Провал KM объясняется несколькими причинами - тем, что желание управлять знаниями опередило время, и тем, что еще не сформировалась потребность в работе со знаниями. Но главное, вне поля зрения KM оказался уровень </a:t>
            </a:r>
            <a:r>
              <a:rPr lang="en-US" dirty="0"/>
              <a:t>Data </a:t>
            </a:r>
            <a:r>
              <a:rPr lang="ru-RU" dirty="0"/>
              <a:t>из модели DIKW.</a:t>
            </a:r>
          </a:p>
          <a:p>
            <a:pPr algn="just"/>
            <a:r>
              <a:rPr lang="ru-RU" dirty="0"/>
              <a:t>Однако из провала KM вовсе не следует, что нет такой проблемы как автоматизация извлечения знаний из данных. Как говорят, «свято место пусто не бывает», и во втором десятилетии XXI века место KM заняло новое направление, получившее не слишком удачное название </a:t>
            </a:r>
            <a:r>
              <a:rPr lang="ru-RU" b="1" dirty="0"/>
              <a:t>Data Science</a:t>
            </a:r>
            <a:r>
              <a:rPr lang="ru-RU" dirty="0"/>
              <a:t>. Роль и место Data Science в системе накопления знаний показаны на рисунке ниже.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CA3556-FDBF-7FB6-EB29-B4210C91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66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8731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93792D1-FF24-45A5-0167-26362BC0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300" dirty="0"/>
              <a:t>Традиционный исследователь наблюдает систему непосредственно, а Data Scientist использует накопленные данные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A8F5AD6-C7AA-B0CC-B1C7-E7D4B4285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031358" y="827438"/>
            <a:ext cx="9796319" cy="558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51638C7-B0DE-23B2-B4A7-E7CF95DB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67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7155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1B843-B086-A87A-B2E8-74DCC49B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92905A-4E84-6443-EE52-7F5B2F45E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547" y="876693"/>
            <a:ext cx="5119160" cy="554537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b="1" dirty="0"/>
              <a:t>Наука о данных </a:t>
            </a:r>
            <a:br>
              <a:rPr lang="ru-RU" b="1" dirty="0"/>
            </a:br>
            <a:r>
              <a:rPr lang="ru-RU" b="1" dirty="0"/>
              <a:t>(Data Science) </a:t>
            </a:r>
            <a:r>
              <a:rPr lang="ru-RU" dirty="0"/>
              <a:t>— профессиональная деятельность, связанная с эффективным и максимально достоверным поиском закономерностей в данных, извлечение знаний из данных в обобщённой форме, а также их оформление в виде, пригодном для обработки заинтересованными сторонами (людьми, программными системами, управляющими устройствами) в целях принятия обоснованных решений.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8D7D2E-E980-1CEE-187E-23CBF4B2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68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51A3BE-C886-A7FA-4F98-EE2101AC6E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3" r="2014"/>
          <a:stretch/>
        </p:blipFill>
        <p:spPr>
          <a:xfrm>
            <a:off x="5385431" y="876693"/>
            <a:ext cx="6801293" cy="383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436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7D65B0B-83A6-AE75-C484-FD2045C6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Science. </a:t>
            </a:r>
            <a:r>
              <a:rPr lang="ru-RU" dirty="0"/>
              <a:t>Цикл научного метода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5E83A7D-9333-9E5A-EC70-A5C8EAB7A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7887" y="876328"/>
            <a:ext cx="8936225" cy="5555816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0D06292-6B58-4820-1379-F8F94F27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69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02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0B30-4D9E-6076-27D6-9DFF2E7C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Термин Информатика </a:t>
            </a:r>
            <a:r>
              <a:rPr lang="ru-RU" sz="2800" dirty="0"/>
              <a:t>(в широком понимании)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BFF6EA-E9CA-78D4-5FFA-21A3841F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sz="2800" b="1" dirty="0"/>
              <a:t>Информатика</a:t>
            </a:r>
            <a:r>
              <a:rPr lang="ru-RU" sz="2800" dirty="0"/>
              <a:t> – научное направление, являющееся составной частью кибернетики, основные задачи которого заключаются в изучении информационных потребностей общества и разработке путей, средств и методов наиболее рационального их удовлетворения </a:t>
            </a:r>
            <a:r>
              <a:rPr lang="ru-RU" sz="2400" dirty="0"/>
              <a:t>(</a:t>
            </a:r>
            <a:r>
              <a:rPr lang="ru-RU" sz="2400" i="1" dirty="0"/>
              <a:t>Герасименко В.А.</a:t>
            </a:r>
            <a:r>
              <a:rPr lang="ru-RU" sz="2400" dirty="0"/>
              <a:t>).</a:t>
            </a:r>
          </a:p>
          <a:p>
            <a:pPr algn="just"/>
            <a:r>
              <a:rPr lang="ru-RU" sz="2800" b="1" dirty="0">
                <a:solidFill>
                  <a:srgbClr val="1C3158"/>
                </a:solidFill>
              </a:rPr>
              <a:t>Информатика</a:t>
            </a:r>
            <a:r>
              <a:rPr lang="ru-RU" sz="2800" dirty="0">
                <a:solidFill>
                  <a:srgbClr val="1C3158"/>
                </a:solidFill>
              </a:rPr>
              <a:t> – Наука об осуществляемой преимущественно с помощью автоматических средств целесообразной обработке информации, рассматриваемой как представление знаний и сообщений в технических, экономических и социальных областях </a:t>
            </a:r>
            <a:r>
              <a:rPr lang="ru-RU" sz="2400" dirty="0">
                <a:solidFill>
                  <a:srgbClr val="1C3158"/>
                </a:solidFill>
              </a:rPr>
              <a:t>(</a:t>
            </a:r>
            <a:r>
              <a:rPr lang="ru-RU" sz="2400" i="1" dirty="0">
                <a:solidFill>
                  <a:srgbClr val="1C3158"/>
                </a:solidFill>
              </a:rPr>
              <a:t>Французская Академия наук</a:t>
            </a:r>
            <a:r>
              <a:rPr lang="ru-RU" sz="2400" dirty="0">
                <a:solidFill>
                  <a:srgbClr val="1C3158"/>
                </a:solidFill>
              </a:rPr>
              <a:t>).</a:t>
            </a:r>
          </a:p>
          <a:p>
            <a:pPr algn="just"/>
            <a:r>
              <a:rPr lang="ru-RU" sz="2800" b="1" dirty="0"/>
              <a:t>Информатика</a:t>
            </a:r>
            <a:r>
              <a:rPr lang="ru-RU" sz="2800" dirty="0"/>
              <a:t> – Наука, техника и применение машинной обработки, хранения и передачи информации </a:t>
            </a:r>
            <a:r>
              <a:rPr lang="ru-RU" sz="2400" dirty="0"/>
              <a:t>(</a:t>
            </a:r>
            <a:r>
              <a:rPr lang="ru-RU" sz="2400" i="1" dirty="0" err="1"/>
              <a:t>М.Брой</a:t>
            </a:r>
            <a:r>
              <a:rPr lang="ru-RU" sz="2400" i="1" dirty="0"/>
              <a:t>, Германия</a:t>
            </a:r>
            <a:r>
              <a:rPr lang="ru-RU" sz="2400" dirty="0"/>
              <a:t>).</a:t>
            </a:r>
          </a:p>
          <a:p>
            <a:endParaRPr lang="ru-RU" sz="2800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CA230E-FF2A-9C94-F8A2-B17AB0B2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1697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EE1CBE0-48F4-7CA2-3BD2-819541D4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</a:t>
            </a:r>
            <a:r>
              <a:rPr lang="en-US" dirty="0"/>
              <a:t>Data Science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9584936-1DDC-B509-9195-065AE5CFD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0055" y="681982"/>
            <a:ext cx="7931889" cy="5730156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9D7A439-7E09-2195-348D-D8278453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70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4468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F9AFCCF-E668-7ED5-9F51-F838320C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Технологический цикл </a:t>
            </a:r>
            <a:r>
              <a:rPr lang="en-US" dirty="0"/>
              <a:t>Data Science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925B8FA-4515-ACBE-18F2-8E9F96509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120" y="681982"/>
            <a:ext cx="10949760" cy="5815422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3F5E8D9-24A6-3421-86F7-4FDD767B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71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87251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1">
            <a:extLst>
              <a:ext uri="{FF2B5EF4-FFF2-40B4-BE49-F238E27FC236}">
                <a16:creationId xmlns:a16="http://schemas.microsoft.com/office/drawing/2014/main" id="{55E656CC-0F42-483A-8FB6-0C38AEDCFD9D}"/>
              </a:ext>
            </a:extLst>
          </p:cNvPr>
          <p:cNvSpPr txBox="1">
            <a:spLocks/>
          </p:cNvSpPr>
          <p:nvPr/>
        </p:nvSpPr>
        <p:spPr>
          <a:xfrm>
            <a:off x="7981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84CC47-EB72-481C-B489-E284885146FA}" type="slidenum">
              <a:rPr lang="ru-RU">
                <a:latin typeface="Montserrat" panose="00000500000000000000" pitchFamily="2" charset="-52"/>
              </a:rPr>
              <a:pPr/>
              <a:t>72</a:t>
            </a:fld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2C6A26B-7786-46C3-BA29-F97033B5513D}"/>
              </a:ext>
            </a:extLst>
          </p:cNvPr>
          <p:cNvSpPr/>
          <p:nvPr/>
        </p:nvSpPr>
        <p:spPr>
          <a:xfrm>
            <a:off x="175769" y="0"/>
            <a:ext cx="86264" cy="6858000"/>
          </a:xfrm>
          <a:prstGeom prst="rect">
            <a:avLst/>
          </a:prstGeom>
          <a:solidFill>
            <a:srgbClr val="1C3158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tserrat" panose="00000500000000000000" pitchFamily="2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F7DEBF2-029B-481A-B33E-4226C0D0D90E}"/>
              </a:ext>
            </a:extLst>
          </p:cNvPr>
          <p:cNvSpPr/>
          <p:nvPr/>
        </p:nvSpPr>
        <p:spPr>
          <a:xfrm>
            <a:off x="342092" y="5780525"/>
            <a:ext cx="64468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032"/>
                </a:solidFill>
                <a:latin typeface="Montserrat" panose="00000500000000000000" pitchFamily="2" charset="-52"/>
              </a:rPr>
              <a:t>КУТУЗОВ</a:t>
            </a:r>
            <a:r>
              <a:rPr lang="ru-RU" sz="2000" dirty="0">
                <a:solidFill>
                  <a:srgbClr val="000032"/>
                </a:solidFill>
                <a:latin typeface="Montserrat" panose="00000500000000000000" pitchFamily="2" charset="-52"/>
              </a:rPr>
              <a:t> Виктор Владимирович</a:t>
            </a:r>
            <a:endParaRPr lang="en-US" sz="2000" dirty="0">
              <a:solidFill>
                <a:srgbClr val="000032"/>
              </a:solidFill>
              <a:latin typeface="Montserrat" panose="00000500000000000000" pitchFamily="2" charset="-52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E0C0A0E-4F53-4048-A2DF-3904D1141270}"/>
              </a:ext>
            </a:extLst>
          </p:cNvPr>
          <p:cNvSpPr txBox="1">
            <a:spLocks/>
          </p:cNvSpPr>
          <p:nvPr/>
        </p:nvSpPr>
        <p:spPr>
          <a:xfrm>
            <a:off x="0" y="1647467"/>
            <a:ext cx="12191999" cy="413305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defRPr/>
            </a:pPr>
            <a:r>
              <a:rPr lang="ru-RU" sz="10000" b="1" dirty="0">
                <a:solidFill>
                  <a:srgbClr val="1C3158"/>
                </a:solidFill>
                <a:latin typeface="Montserrat Black" panose="00000A00000000000000" pitchFamily="2" charset="-52"/>
                <a:cs typeface="Arial" panose="020B0604020202020204" pitchFamily="34" charset="0"/>
              </a:rPr>
              <a:t>Благодарю </a:t>
            </a:r>
            <a:endParaRPr lang="en-US" sz="10000" b="1" dirty="0">
              <a:solidFill>
                <a:srgbClr val="1C3158"/>
              </a:solidFill>
              <a:latin typeface="Montserrat Black" panose="00000A00000000000000" pitchFamily="2" charset="-52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lang="ru-RU" sz="10000" b="1" dirty="0">
                <a:solidFill>
                  <a:srgbClr val="1C3158"/>
                </a:solidFill>
                <a:latin typeface="Montserrat Black" panose="00000A00000000000000" pitchFamily="2" charset="-52"/>
                <a:cs typeface="Arial" panose="020B0604020202020204" pitchFamily="34" charset="0"/>
              </a:rPr>
              <a:t>за внимание</a:t>
            </a:r>
            <a:endParaRPr lang="en-US" sz="10000" b="1" dirty="0">
              <a:solidFill>
                <a:srgbClr val="1C3158"/>
              </a:solidFill>
              <a:latin typeface="Montserrat Black" panose="00000A00000000000000" pitchFamily="2" charset="-52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AF9DAA8-D771-4F2B-84C0-D40513B8EF21}"/>
              </a:ext>
            </a:extLst>
          </p:cNvPr>
          <p:cNvSpPr/>
          <p:nvPr/>
        </p:nvSpPr>
        <p:spPr>
          <a:xfrm>
            <a:off x="0" y="6273225"/>
            <a:ext cx="12192000" cy="584775"/>
          </a:xfrm>
          <a:prstGeom prst="rect">
            <a:avLst/>
          </a:prstGeom>
          <a:solidFill>
            <a:srgbClr val="1C31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Белорусско-Российский университет, </a:t>
            </a:r>
            <a:r>
              <a:rPr lang="ru-RU" sz="1400" dirty="0">
                <a:solidFill>
                  <a:schemeClr val="bg1"/>
                </a:solidFill>
                <a:latin typeface="Montserrat" panose="00000500000000000000" pitchFamily="2" charset="-52"/>
              </a:rPr>
              <a:t>Кафедра «Программное обеспечение информационных технологий»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 </a:t>
            </a:r>
            <a:r>
              <a:rPr lang="x-none" sz="1400" dirty="0">
                <a:solidFill>
                  <a:schemeClr val="bg1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Республика Беларусь, Могилев, </a:t>
            </a:r>
            <a:r>
              <a:rPr lang="ru-RU" sz="1400" dirty="0">
                <a:solidFill>
                  <a:schemeClr val="bg1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20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-52"/>
                <a:cs typeface="Times New Roman" panose="02020603050405020304" pitchFamily="18" charset="0"/>
              </a:rPr>
              <a:t>23</a:t>
            </a:r>
            <a:endParaRPr lang="ru-RU" sz="1400" dirty="0">
              <a:solidFill>
                <a:schemeClr val="bg1"/>
              </a:solidFill>
              <a:latin typeface="Montserrat" panose="00000500000000000000" pitchFamily="2" charset="-5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FCCC2-8C22-4F1A-A7C2-B017C2BC5D3A}"/>
              </a:ext>
            </a:extLst>
          </p:cNvPr>
          <p:cNvSpPr txBox="1"/>
          <p:nvPr/>
        </p:nvSpPr>
        <p:spPr>
          <a:xfrm>
            <a:off x="1574157" y="118903"/>
            <a:ext cx="10360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ru-RU" sz="3000" b="1" dirty="0">
                <a:solidFill>
                  <a:srgbClr val="1C3158"/>
                </a:solidFill>
                <a:latin typeface="Montserrat" panose="00000500000000000000" pitchFamily="2" charset="-52"/>
              </a:rPr>
              <a:t>Информатика</a:t>
            </a:r>
            <a:r>
              <a:rPr kumimoji="1" lang="ru-RU" sz="3000" dirty="0">
                <a:solidFill>
                  <a:srgbClr val="1C3158"/>
                </a:solidFill>
                <a:latin typeface="Montserrat" panose="00000500000000000000" pitchFamily="2" charset="-52"/>
              </a:rPr>
              <a:t> </a:t>
            </a:r>
          </a:p>
          <a:p>
            <a:pPr algn="l"/>
            <a:r>
              <a:rPr kumimoji="1" lang="ru-RU" sz="3000" dirty="0">
                <a:solidFill>
                  <a:srgbClr val="1C3158"/>
                </a:solidFill>
                <a:latin typeface="Montserrat" panose="00000500000000000000" pitchFamily="2" charset="-52"/>
              </a:rPr>
              <a:t>Тема:</a:t>
            </a:r>
            <a:r>
              <a:rPr kumimoji="1" lang="en-US" sz="3000" dirty="0">
                <a:solidFill>
                  <a:srgbClr val="1C3158"/>
                </a:solidFill>
                <a:latin typeface="Montserrat" panose="00000500000000000000" pitchFamily="2" charset="-52"/>
              </a:rPr>
              <a:t> </a:t>
            </a:r>
            <a:r>
              <a:rPr kumimoji="1" lang="ru-RU" sz="3000" dirty="0">
                <a:solidFill>
                  <a:srgbClr val="1C3158"/>
                </a:solidFill>
                <a:latin typeface="Montserrat" panose="00000500000000000000" pitchFamily="2" charset="-52"/>
              </a:rPr>
              <a:t>Общие теоретические основы информатики</a:t>
            </a:r>
            <a:endParaRPr lang="ru-RU" sz="3000" dirty="0">
              <a:solidFill>
                <a:srgbClr val="1C3158"/>
              </a:solidFill>
              <a:latin typeface="Montserrat" panose="00000500000000000000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4C1AD42-0E44-0BA4-B50B-795056AB2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0" t="21876" r="13265" b="7684"/>
          <a:stretch/>
        </p:blipFill>
        <p:spPr>
          <a:xfrm>
            <a:off x="340311" y="118903"/>
            <a:ext cx="1233846" cy="152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946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0BD7CC7-A0A2-4487-82DF-3868E5D5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Список использованных источников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7B2FA2AD-8941-4784-AF43-15EB62F9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1500" dirty="0"/>
              <a:t>Рабочая программа дисциплины «Информатика» / Кутузов В.В.  – Могилев : Белорусско-Российский университет, 2022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500" dirty="0"/>
              <a:t>Фотографии и картинки взяты с сайтов </a:t>
            </a:r>
            <a:r>
              <a:rPr lang="ru-RU" sz="1500" dirty="0" err="1"/>
              <a:t>Яндекс.Картинки</a:t>
            </a:r>
            <a:r>
              <a:rPr lang="ru-RU" sz="1500" dirty="0"/>
              <a:t> и </a:t>
            </a:r>
            <a:r>
              <a:rPr lang="ru-RU" sz="1500" dirty="0" err="1"/>
              <a:t>Гугл.Картинки</a:t>
            </a:r>
            <a:r>
              <a:rPr lang="ru-RU" sz="1500" dirty="0"/>
              <a:t>, иконки с </a:t>
            </a:r>
            <a:r>
              <a:rPr lang="en-US" sz="1500" dirty="0"/>
              <a:t>flaticon.com</a:t>
            </a:r>
            <a:endParaRPr lang="ru-RU" sz="1500" dirty="0"/>
          </a:p>
          <a:p>
            <a:pPr marL="342900" indent="-342900" algn="just">
              <a:buFont typeface="+mj-lt"/>
              <a:buAutoNum type="arabicPeriod"/>
            </a:pPr>
            <a:r>
              <a:rPr lang="ru-RU" sz="1500" dirty="0" err="1"/>
              <a:t>Закляков</a:t>
            </a:r>
            <a:r>
              <a:rPr lang="ru-RU" sz="1500" dirty="0"/>
              <a:t> В. Ф. Информатика: учеб. для вузов – 5-е изд., </a:t>
            </a:r>
            <a:r>
              <a:rPr lang="ru-RU" sz="1500" dirty="0" err="1"/>
              <a:t>перераб</a:t>
            </a:r>
            <a:r>
              <a:rPr lang="ru-RU" sz="1500" dirty="0"/>
              <a:t>. и доп. – М.: ДМК Пресс, 2021. – 750 с. </a:t>
            </a:r>
            <a:r>
              <a:rPr lang="ru-RU" sz="1500" dirty="0">
                <a:hlinkClick r:id="rId2"/>
              </a:rPr>
              <a:t>http://learn2prog.ru/informatika/dmk/inf5_077.pdf</a:t>
            </a:r>
            <a:r>
              <a:rPr lang="en-US" sz="1500" dirty="0"/>
              <a:t>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500" dirty="0"/>
              <a:t>Кудинов Ю. И. Основы современной информатики : учебное пособие для СПО / Ю. И. Кудинов, Ф. Ф. Пащенко. — 2-е изд., стер. — Санкт-Петербург :Лань, 2021.— 256 с.</a:t>
            </a:r>
            <a:endParaRPr lang="en-US" sz="1500" dirty="0"/>
          </a:p>
          <a:p>
            <a:pPr marL="342900" indent="-342900" algn="just">
              <a:buFont typeface="+mj-lt"/>
              <a:buAutoNum type="arabicPeriod"/>
            </a:pPr>
            <a:r>
              <a:rPr lang="ru-RU" sz="1500" dirty="0"/>
              <a:t>Волк, В. К. Информатика. Вводный курс для студентов IT-специальностей : учебное пособие / В. К. Волк. – Курган : Изд-во Курганского гос. ун-та, 2020. – 218 с. </a:t>
            </a:r>
            <a:r>
              <a:rPr lang="ru-RU" sz="1500" dirty="0">
                <a:hlinkClick r:id="rId3"/>
              </a:rPr>
              <a:t>http://dspace.kgsu.ru/xmlui/bitstream/handle/123456789/5674/Волк-ВК_2020_УП.pdf?sequence=1&amp;isAllowed=y</a:t>
            </a:r>
            <a:r>
              <a:rPr lang="en-US" sz="1500" dirty="0"/>
              <a:t> </a:t>
            </a:r>
            <a:endParaRPr lang="ru-RU" sz="1500" dirty="0"/>
          </a:p>
          <a:p>
            <a:pPr marL="342900" indent="-342900">
              <a:buFont typeface="+mj-lt"/>
              <a:buAutoNum type="arabicPeriod"/>
            </a:pPr>
            <a:r>
              <a:rPr lang="ru-RU" sz="1500" dirty="0"/>
              <a:t>Юсупов Р. М. Информатика и информационные технологии: вчера, сегодня завтра </a:t>
            </a:r>
            <a:r>
              <a:rPr lang="en-US" sz="1500" dirty="0">
                <a:hlinkClick r:id="rId4"/>
              </a:rPr>
              <a:t>https://fs.guap.ru/k82/docs/lec_2009.ppt</a:t>
            </a:r>
            <a:r>
              <a:rPr lang="ru-RU" sz="15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500" dirty="0"/>
              <a:t>ГОСТ 8.417–2002 «Государственная система обеспечения единства измерений. Единицы величин»</a:t>
            </a:r>
            <a:br>
              <a:rPr lang="en-US" sz="1500" dirty="0"/>
            </a:br>
            <a:r>
              <a:rPr lang="en-US" sz="1500" dirty="0">
                <a:hlinkClick r:id="rId5"/>
              </a:rPr>
              <a:t>https://docs.cntd.ru/document/1200031406</a:t>
            </a:r>
            <a:r>
              <a:rPr lang="en-US" sz="15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500" dirty="0"/>
              <a:t>Википедия - Информатика </a:t>
            </a:r>
            <a:br>
              <a:rPr lang="ru-RU" sz="1500" dirty="0"/>
            </a:br>
            <a:r>
              <a:rPr lang="en-US" sz="1500" dirty="0">
                <a:hlinkClick r:id="rId6"/>
              </a:rPr>
              <a:t>https://ru.wikipedia.org/wiki/</a:t>
            </a:r>
            <a:r>
              <a:rPr lang="ru-RU" sz="1500" dirty="0">
                <a:hlinkClick r:id="rId6"/>
              </a:rPr>
              <a:t>Информатика</a:t>
            </a:r>
            <a:r>
              <a:rPr lang="ru-RU" sz="1500" dirty="0"/>
              <a:t> </a:t>
            </a:r>
            <a:endParaRPr lang="en-US" sz="1500" dirty="0"/>
          </a:p>
          <a:p>
            <a:pPr marL="342900" indent="-342900">
              <a:buFont typeface="+mj-lt"/>
              <a:buAutoNum type="arabicPeriod"/>
            </a:pPr>
            <a:r>
              <a:rPr lang="pl-PL" sz="1500" dirty="0"/>
              <a:t>KiB, Kib, KB, Kb </a:t>
            </a:r>
            <a:br>
              <a:rPr lang="en-US" sz="1500" dirty="0"/>
            </a:br>
            <a:r>
              <a:rPr lang="pl-PL" sz="1500" dirty="0">
                <a:hlinkClick r:id="rId7"/>
              </a:rPr>
              <a:t>https://habr.com/ru/post/193256/</a:t>
            </a:r>
            <a:r>
              <a:rPr lang="en-US" sz="1500" dirty="0"/>
              <a:t> </a:t>
            </a:r>
            <a:endParaRPr lang="ru-RU" sz="1500" dirty="0"/>
          </a:p>
          <a:p>
            <a:pPr marL="342900" indent="-342900" algn="just">
              <a:buFont typeface="+mj-lt"/>
              <a:buAutoNum type="arabicPeriod"/>
            </a:pPr>
            <a:endParaRPr lang="en-US" sz="1500" dirty="0"/>
          </a:p>
          <a:p>
            <a:pPr marL="342900" indent="-342900" algn="just">
              <a:buFont typeface="+mj-lt"/>
              <a:buAutoNum type="arabicPeriod"/>
            </a:pPr>
            <a:endParaRPr lang="ru-RU" sz="1500" dirty="0"/>
          </a:p>
          <a:p>
            <a:pPr marL="342900" indent="-342900" algn="just">
              <a:buFont typeface="+mj-lt"/>
              <a:buAutoNum type="arabicPeriod"/>
            </a:pPr>
            <a:endParaRPr lang="en-US" sz="1500" dirty="0"/>
          </a:p>
          <a:p>
            <a:pPr marL="342900" indent="-342900" algn="just">
              <a:buFont typeface="+mj-lt"/>
              <a:buAutoNum type="arabicPeriod"/>
            </a:pPr>
            <a:endParaRPr lang="ru-RU" sz="1500" dirty="0"/>
          </a:p>
          <a:p>
            <a:pPr marL="342900" indent="-342900" algn="just">
              <a:buFont typeface="+mj-lt"/>
              <a:buAutoNum type="arabicPeriod"/>
            </a:pPr>
            <a:endParaRPr lang="ru-RU" sz="15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636259E-B182-4EE1-8D45-454B52C7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73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18811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0BD7CC7-A0A2-4487-82DF-3868E5D5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Список использованных источников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7B2FA2AD-8941-4784-AF43-15EB62F96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ru-RU" sz="1500" dirty="0"/>
              <a:t>[В закладки] 12 облачных хранилищ, которые помогут сохранить ваши данные 2022, </a:t>
            </a:r>
            <a:r>
              <a:rPr lang="ru-RU" sz="1500" dirty="0">
                <a:hlinkClick r:id="rId2"/>
              </a:rPr>
              <a:t>https://habr.com/ru/company/click/blog/654945/</a:t>
            </a:r>
            <a:r>
              <a:rPr lang="en-US" sz="1500" dirty="0"/>
              <a:t> </a:t>
            </a:r>
            <a:endParaRPr lang="ru-RU" sz="1500" dirty="0"/>
          </a:p>
          <a:p>
            <a:pPr marL="342900" indent="-342900">
              <a:buFont typeface="+mj-lt"/>
              <a:buAutoNum type="arabicPeriod" startAt="10"/>
            </a:pPr>
            <a:r>
              <a:rPr lang="ru-RU" sz="1500" dirty="0"/>
              <a:t>15 лучших бесплатных облачных хранилищ в 2022 году [до 200 ГБ] </a:t>
            </a:r>
            <a:br>
              <a:rPr lang="en-US" sz="1500" dirty="0"/>
            </a:br>
            <a:r>
              <a:rPr lang="ru-RU" sz="1500" dirty="0">
                <a:hlinkClick r:id="rId3"/>
              </a:rPr>
              <a:t>https://nehrena.ru/interesting/15-лучших-бесплатных-облачных-хранилищ/</a:t>
            </a:r>
            <a:r>
              <a:rPr lang="en-US" sz="1500" dirty="0"/>
              <a:t> </a:t>
            </a:r>
            <a:endParaRPr lang="ru-RU" sz="1500" dirty="0"/>
          </a:p>
          <a:p>
            <a:pPr marL="342900" indent="-342900">
              <a:buFont typeface="+mj-lt"/>
              <a:buAutoNum type="arabicPeriod" startAt="10"/>
            </a:pPr>
            <a:r>
              <a:rPr lang="ru-RU" sz="1500" dirty="0"/>
              <a:t>Управление данными </a:t>
            </a:r>
            <a:br>
              <a:rPr lang="en-US" sz="1500" dirty="0"/>
            </a:br>
            <a:r>
              <a:rPr lang="ru-RU" sz="1500" dirty="0">
                <a:hlinkClick r:id="rId4"/>
              </a:rPr>
              <a:t>https://ppt-online.org/107774</a:t>
            </a:r>
            <a:r>
              <a:rPr lang="en-US" sz="1500" dirty="0"/>
              <a:t> </a:t>
            </a:r>
            <a:endParaRPr lang="ru-RU" sz="1500" dirty="0"/>
          </a:p>
          <a:p>
            <a:pPr marL="342900" indent="-342900">
              <a:buFont typeface="+mj-lt"/>
              <a:buAutoNum type="arabicPeriod" startAt="10"/>
            </a:pPr>
            <a:r>
              <a:rPr lang="ru-RU" sz="1500" dirty="0"/>
              <a:t>Управление коммуникациями и стейкхолдерами проекта </a:t>
            </a:r>
            <a:br>
              <a:rPr lang="en-US" sz="1500" dirty="0"/>
            </a:br>
            <a:r>
              <a:rPr lang="ru-RU" sz="1500" dirty="0">
                <a:hlinkClick r:id="rId5"/>
              </a:rPr>
              <a:t>https://ppt-online.org/679276</a:t>
            </a:r>
            <a:r>
              <a:rPr lang="en-US" sz="1500" dirty="0"/>
              <a:t> </a:t>
            </a:r>
            <a:endParaRPr lang="ru-RU" sz="1500" dirty="0"/>
          </a:p>
          <a:p>
            <a:pPr marL="342900" indent="-342900">
              <a:buFont typeface="+mj-lt"/>
              <a:buAutoNum type="arabicPeriod" startAt="10"/>
            </a:pPr>
            <a:r>
              <a:rPr lang="ru-RU" sz="1500" dirty="0"/>
              <a:t>Данные </a:t>
            </a:r>
            <a:br>
              <a:rPr lang="en-US" sz="1500" dirty="0"/>
            </a:br>
            <a:r>
              <a:rPr lang="ru-RU" sz="1500" dirty="0">
                <a:hlinkClick r:id="rId6"/>
              </a:rPr>
              <a:t>https://www.tadviser.ru/index.php/Статья:Данные</a:t>
            </a:r>
            <a:r>
              <a:rPr lang="en-US" sz="1500" dirty="0"/>
              <a:t> </a:t>
            </a:r>
            <a:endParaRPr lang="ru-RU" sz="1500" dirty="0"/>
          </a:p>
          <a:p>
            <a:pPr marL="342900" indent="-342900">
              <a:buFont typeface="+mj-lt"/>
              <a:buAutoNum type="arabicPeriod" startAt="10"/>
            </a:pPr>
            <a:r>
              <a:rPr lang="ru-RU" sz="1500" dirty="0"/>
              <a:t>Наука о данных (Data Science) </a:t>
            </a:r>
            <a:r>
              <a:rPr lang="ru-RU" sz="1500" dirty="0">
                <a:hlinkClick r:id="rId7"/>
              </a:rPr>
              <a:t>https://www.tadviser.ru/index.php/Статья:Наука_о_данных_(Data_Science)</a:t>
            </a:r>
            <a:r>
              <a:rPr lang="en-US" sz="1500" dirty="0"/>
              <a:t> </a:t>
            </a:r>
            <a:endParaRPr lang="ru-RU" sz="15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636259E-B182-4EE1-8D45-454B52C7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74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31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3B137B-64E0-40EE-87E9-A2CCDD5B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Задачи информатики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9944363C-3861-4E98-A745-ED4E95DE1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dirty="0"/>
              <a:t>Основной теоретической задачей информатики </a:t>
            </a:r>
            <a:r>
              <a:rPr lang="ru-RU" dirty="0"/>
              <a:t>является определение общих законов и закономерностей, в соответствии с которыми происходит информационное взаимодействие в природе и обществе, реализуемое через информационные процессы. </a:t>
            </a:r>
          </a:p>
          <a:p>
            <a:pPr algn="just"/>
            <a:endParaRPr lang="ru-RU" dirty="0">
              <a:solidFill>
                <a:srgbClr val="1C3158"/>
              </a:solidFill>
            </a:endParaRPr>
          </a:p>
          <a:p>
            <a:pPr algn="just"/>
            <a:r>
              <a:rPr lang="ru-RU" b="1" dirty="0"/>
              <a:t>Основной прикладной задачей информатики </a:t>
            </a:r>
            <a:r>
              <a:rPr lang="ru-RU" dirty="0"/>
              <a:t>является создание информационных технологий, связанных с автоматизацией информационных процессов (сбор, обработка, передача, представление, хранение, защита информации)</a:t>
            </a: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1CBFAFA-135D-48A8-92AB-4C10FF07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62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B323643-0175-4CF6-92CA-417EA38D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Эквиваленты в английском языке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E2AA0451-DAEC-45CF-96B6-848F2B6E0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ru-RU" sz="2400" b="1" dirty="0">
              <a:solidFill>
                <a:srgbClr val="1C3158"/>
              </a:solidFill>
            </a:endParaRPr>
          </a:p>
          <a:p>
            <a:pPr marL="0" indent="0" algn="ctr">
              <a:buNone/>
            </a:pPr>
            <a:r>
              <a:rPr lang="en-US" sz="4300" b="1" dirty="0">
                <a:solidFill>
                  <a:srgbClr val="1C3158"/>
                </a:solidFill>
              </a:rPr>
              <a:t>ИНФОРМАТИКА (informatics) </a:t>
            </a:r>
          </a:p>
          <a:p>
            <a:pPr marL="0" indent="0" algn="ctr">
              <a:buNone/>
            </a:pPr>
            <a:r>
              <a:rPr lang="en-US" sz="4300" b="1" dirty="0">
                <a:solidFill>
                  <a:srgbClr val="1C3158"/>
                </a:solidFill>
              </a:rPr>
              <a:t>Computer Science + Information Science</a:t>
            </a:r>
          </a:p>
          <a:p>
            <a:pPr marL="457200" lvl="1" indent="0" algn="r">
              <a:buNone/>
            </a:pPr>
            <a:endParaRPr lang="ru-RU" sz="1800" dirty="0"/>
          </a:p>
          <a:p>
            <a:pPr marL="457200" lvl="1" indent="0" algn="r">
              <a:buNone/>
            </a:pPr>
            <a:r>
              <a:rPr lang="en-US" sz="1600" dirty="0" err="1"/>
              <a:t>Gorn</a:t>
            </a:r>
            <a:r>
              <a:rPr lang="en-US" sz="1600" dirty="0"/>
              <a:t> S. The Computer and Information Sciences. A New Basic Discipline // SIAM Review, April, 1963. Vol 5, No. 2. </a:t>
            </a:r>
          </a:p>
          <a:p>
            <a:pPr marL="457200" lvl="1" indent="0" algn="r">
              <a:buNone/>
            </a:pPr>
            <a:r>
              <a:rPr lang="en-US" sz="1600" dirty="0" err="1"/>
              <a:t>Gorn</a:t>
            </a:r>
            <a:r>
              <a:rPr lang="en-US" sz="1600" dirty="0"/>
              <a:t> S. Informatics (Computer and Information Science): Its Ideology, Methodology and Sociology // The Studies of Information: Interdisciplinary messages / Ed. by F. </a:t>
            </a:r>
            <a:r>
              <a:rPr lang="en-US" sz="1600" dirty="0" err="1"/>
              <a:t>Machlup</a:t>
            </a:r>
            <a:r>
              <a:rPr lang="en-US" sz="1600" dirty="0"/>
              <a:t> and V. Mansfield. – New York: Wiley, 1983.</a:t>
            </a:r>
            <a:endParaRPr lang="ru-RU" sz="1600" dirty="0"/>
          </a:p>
          <a:p>
            <a:endParaRPr lang="ru-RU" dirty="0"/>
          </a:p>
          <a:p>
            <a:pPr algn="just"/>
            <a:r>
              <a:rPr lang="ru-RU" dirty="0"/>
              <a:t>Считается, что под терминами «</a:t>
            </a:r>
            <a:r>
              <a:rPr lang="ru-RU" b="1" dirty="0" err="1"/>
              <a:t>informatics</a:t>
            </a:r>
            <a:r>
              <a:rPr lang="ru-RU" dirty="0"/>
              <a:t>» в европейских странах и «</a:t>
            </a:r>
            <a:r>
              <a:rPr lang="ru-RU" b="1" dirty="0"/>
              <a:t>информатика</a:t>
            </a:r>
            <a:r>
              <a:rPr lang="ru-RU" dirty="0"/>
              <a:t>» в русском языке понимается направление, именуемое в английском языке «</a:t>
            </a:r>
            <a:r>
              <a:rPr lang="ru-RU" b="1" dirty="0" err="1"/>
              <a:t>computer</a:t>
            </a:r>
            <a:r>
              <a:rPr lang="ru-RU" b="1" dirty="0"/>
              <a:t> </a:t>
            </a:r>
            <a:r>
              <a:rPr lang="ru-RU" b="1" dirty="0" err="1"/>
              <a:t>science</a:t>
            </a:r>
            <a:r>
              <a:rPr lang="ru-RU" dirty="0"/>
              <a:t>». </a:t>
            </a:r>
          </a:p>
          <a:p>
            <a:pPr algn="just"/>
            <a:r>
              <a:rPr lang="ru-RU" dirty="0"/>
              <a:t>К другому направлению, посвящённому изучению структуры и общих свойств объективной (научной) информации, иногда называемому документалистикой (документальной информатикой) или автоматическим анализом документов, близок термин «</a:t>
            </a:r>
            <a:r>
              <a:rPr lang="ru-RU" dirty="0" err="1"/>
              <a:t>information</a:t>
            </a:r>
            <a:r>
              <a:rPr lang="ru-RU" dirty="0"/>
              <a:t> </a:t>
            </a:r>
            <a:r>
              <a:rPr lang="ru-RU" dirty="0" err="1"/>
              <a:t>science</a:t>
            </a:r>
            <a:r>
              <a:rPr lang="ru-RU" dirty="0"/>
              <a:t>».</a:t>
            </a:r>
          </a:p>
          <a:p>
            <a:pPr marL="0" indent="0" algn="r">
              <a:buNone/>
            </a:pPr>
            <a:r>
              <a:rPr lang="ru-RU" sz="1800" dirty="0"/>
              <a:t>Википедия Информатика </a:t>
            </a:r>
            <a:br>
              <a:rPr lang="ru-RU" sz="1800" dirty="0"/>
            </a:br>
            <a:r>
              <a:rPr lang="en-US" sz="1800" dirty="0"/>
              <a:t>https://ru.wikipedia.org/wiki/</a:t>
            </a:r>
            <a:r>
              <a:rPr lang="ru-RU" sz="1800" dirty="0"/>
              <a:t>Информатика</a:t>
            </a:r>
            <a:endParaRPr lang="en-US" sz="1800" dirty="0"/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FAC9586-8047-48DB-842A-73D53343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4F7D-091D-41C3-B7D2-91A1DF069B15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00715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3212</TotalTime>
  <Words>7600</Words>
  <Application>Microsoft Office PowerPoint</Application>
  <PresentationFormat>Широкоэкранный</PresentationFormat>
  <Paragraphs>676</Paragraphs>
  <Slides>74</Slides>
  <Notes>54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74</vt:i4>
      </vt:variant>
    </vt:vector>
  </HeadingPairs>
  <TitlesOfParts>
    <vt:vector size="85" baseType="lpstr">
      <vt:lpstr>Arial</vt:lpstr>
      <vt:lpstr>Arial Narrow</vt:lpstr>
      <vt:lpstr>Calibri</vt:lpstr>
      <vt:lpstr>Calibri Light</vt:lpstr>
      <vt:lpstr>Helvetica Neue</vt:lpstr>
      <vt:lpstr>Montserrat</vt:lpstr>
      <vt:lpstr>Montserrat Black</vt:lpstr>
      <vt:lpstr>Montserrat ExtraBold</vt:lpstr>
      <vt:lpstr>Montserrat Medium</vt:lpstr>
      <vt:lpstr>Times New Roman</vt:lpstr>
      <vt:lpstr>Тема Office</vt:lpstr>
      <vt:lpstr>Общие теоретические основы информатики</vt:lpstr>
      <vt:lpstr>Презентация PowerPoint</vt:lpstr>
      <vt:lpstr>Термин Информатика</vt:lpstr>
      <vt:lpstr>Термин Информатика</vt:lpstr>
      <vt:lpstr>Термин Информатика (в широком понимании)</vt:lpstr>
      <vt:lpstr>Термин Информатика (в широком понимании)</vt:lpstr>
      <vt:lpstr>Термин Информатика (в широком понимании)</vt:lpstr>
      <vt:lpstr>Задачи информатики</vt:lpstr>
      <vt:lpstr>Эквиваленты в английском языке</vt:lpstr>
      <vt:lpstr>Термины</vt:lpstr>
      <vt:lpstr>Презентация PowerPoint</vt:lpstr>
      <vt:lpstr>Информация</vt:lpstr>
      <vt:lpstr>Информация</vt:lpstr>
      <vt:lpstr>Виды информации</vt:lpstr>
      <vt:lpstr>Виды информации</vt:lpstr>
      <vt:lpstr>Виды информации</vt:lpstr>
      <vt:lpstr>Виды информации</vt:lpstr>
      <vt:lpstr>Свойства информации</vt:lpstr>
      <vt:lpstr>Свойства информации</vt:lpstr>
      <vt:lpstr>Свойства информации / Объективность</vt:lpstr>
      <vt:lpstr>Свойства информации / Достоверность</vt:lpstr>
      <vt:lpstr>Свойства информации / Полнота, Точность, Актуальность</vt:lpstr>
      <vt:lpstr>Свойства информации / Полезность, Относимость</vt:lpstr>
      <vt:lpstr>Качество информации</vt:lpstr>
      <vt:lpstr>Качество информации</vt:lpstr>
      <vt:lpstr>Качество информации</vt:lpstr>
      <vt:lpstr>Процессы и действия в отношении информации</vt:lpstr>
      <vt:lpstr>Накопление и старение информации</vt:lpstr>
      <vt:lpstr>Копирование информации</vt:lpstr>
      <vt:lpstr>Копирование / Размножение информации</vt:lpstr>
      <vt:lpstr>Уничтожение информации</vt:lpstr>
      <vt:lpstr>Блокирование информации</vt:lpstr>
      <vt:lpstr>Модификация информации</vt:lpstr>
      <vt:lpstr>Хранение и обработка информации</vt:lpstr>
      <vt:lpstr>Информация в интернете</vt:lpstr>
      <vt:lpstr>Google Drive – 15 Гб бесплатно</vt:lpstr>
      <vt:lpstr>Яндекс.Диск – 10 Гб бесплатно</vt:lpstr>
      <vt:lpstr>Облако Mail.ru – 8 Гб бесплатно</vt:lpstr>
      <vt:lpstr>MEGA – 20-50 Гб бесплатно</vt:lpstr>
      <vt:lpstr>Бесплатные облачные хранилища</vt:lpstr>
      <vt:lpstr>Виды информации</vt:lpstr>
      <vt:lpstr>Данные</vt:lpstr>
      <vt:lpstr>Объём генерируемых цифровых данных в мире</vt:lpstr>
      <vt:lpstr>Презентация PowerPoint</vt:lpstr>
      <vt:lpstr>Формальные единицы измерения информации</vt:lpstr>
      <vt:lpstr>Формальные единицы измерения информации</vt:lpstr>
      <vt:lpstr>Обозначение одного байта по ГОСТ 8.417–2002</vt:lpstr>
      <vt:lpstr>Соответствие IEEE 1541/IEC 60027-2  и ГОСТ 8.417-2002</vt:lpstr>
      <vt:lpstr>Хранение информации в ПК</vt:lpstr>
      <vt:lpstr>Презентация PowerPoint</vt:lpstr>
      <vt:lpstr>Данные</vt:lpstr>
      <vt:lpstr>Данные</vt:lpstr>
      <vt:lpstr>«Данные» – это еще не «информация»</vt:lpstr>
      <vt:lpstr>Данные и информация</vt:lpstr>
      <vt:lpstr>Информация и данные</vt:lpstr>
      <vt:lpstr>Информация</vt:lpstr>
      <vt:lpstr>Информация и знания</vt:lpstr>
      <vt:lpstr>Свойства знаний</vt:lpstr>
      <vt:lpstr>Модель DIKW</vt:lpstr>
      <vt:lpstr>«Модель DIKW» Data – Information – Knowledge – Wisdom</vt:lpstr>
      <vt:lpstr>«Модель DIKW» Data – Information – Knowledge – Wisdom</vt:lpstr>
      <vt:lpstr>«Модель DIKW» Data – Information – Knowledge – Wisdom</vt:lpstr>
      <vt:lpstr>«Модель DIKW» Data – Information – Knowledge – Wisdom</vt:lpstr>
      <vt:lpstr>«Модель DIKW» Data – Information – Knowledge – Wisdom</vt:lpstr>
      <vt:lpstr>Модель DIKW и «Управлением знаниями»</vt:lpstr>
      <vt:lpstr>Модель DIKW и «Управлением знаниями» (Knowledge Management, KM)</vt:lpstr>
      <vt:lpstr>Традиционный исследователь наблюдает систему непосредственно, а Data Scientist использует накопленные данные</vt:lpstr>
      <vt:lpstr>Data Science</vt:lpstr>
      <vt:lpstr>Data Science. Цикл научного метода</vt:lpstr>
      <vt:lpstr>Методы Data Science</vt:lpstr>
      <vt:lpstr>Технологический цикл Data Science</vt:lpstr>
      <vt:lpstr>Презентация PowerPoint</vt:lpstr>
      <vt:lpstr>Список использованных источников</vt:lpstr>
      <vt:lpstr>Список использованных источников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358</cp:revision>
  <dcterms:created xsi:type="dcterms:W3CDTF">2021-02-14T11:38:06Z</dcterms:created>
  <dcterms:modified xsi:type="dcterms:W3CDTF">2023-06-25T20:12:47Z</dcterms:modified>
</cp:coreProperties>
</file>