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1.xml" ContentType="application/vnd.openxmlformats-officedocument.drawingml.chart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9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9144000" cy="6858000" type="screen4x3"/>
  <p:notesSz cx="7010400" cy="92964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2C2"/>
    <a:srgbClr val="871923"/>
    <a:srgbClr val="000000"/>
    <a:srgbClr val="AD181C"/>
    <a:srgbClr val="FFFFFF"/>
    <a:srgbClr val="CC0000"/>
    <a:srgbClr val="FF0000"/>
    <a:srgbClr val="0066CC"/>
    <a:srgbClr val="336699"/>
    <a:srgbClr val="0433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2" autoAdjust="0"/>
  </p:normalViewPr>
  <p:slideViewPr>
    <p:cSldViewPr snapToGrid="0">
      <p:cViewPr>
        <p:scale>
          <a:sx n="60" d="100"/>
          <a:sy n="60" d="100"/>
        </p:scale>
        <p:origin x="1484" y="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1902" y="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9615239532251982E-2"/>
          <c:y val="0.1108052305574673"/>
          <c:w val="0.96076952093549606"/>
          <c:h val="0.8534067446662078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5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48176187198898829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0FB3-442F-92ED-35E4B267C180}"/>
                </c:ext>
              </c:extLst>
            </c:dLbl>
            <c:dLbl>
              <c:idx val="1"/>
              <c:layout>
                <c:manualLayout>
                  <c:x val="0"/>
                  <c:y val="-0.3792154163799036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0FB3-442F-92ED-35E4B267C180}"/>
                </c:ext>
              </c:extLst>
            </c:dLbl>
            <c:dLbl>
              <c:idx val="2"/>
              <c:layout>
                <c:manualLayout>
                  <c:x val="0"/>
                  <c:y val="-0.2959394356503785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0FB3-442F-92ED-35E4B267C180}"/>
                </c:ext>
              </c:extLst>
            </c:dLbl>
            <c:dLbl>
              <c:idx val="3"/>
              <c:layout>
                <c:manualLayout>
                  <c:x val="0"/>
                  <c:y val="-0.2959394356503785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0FB3-442F-92ED-35E4B267C180}"/>
                </c:ext>
              </c:extLst>
            </c:dLbl>
            <c:dLbl>
              <c:idx val="4"/>
              <c:layout>
                <c:manualLayout>
                  <c:x val="0"/>
                  <c:y val="-0.25877494838265658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0FB3-442F-92ED-35E4B267C18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4.5999999999999996</c:v>
                </c:pt>
                <c:pt idx="1">
                  <c:v>3.5</c:v>
                </c:pt>
                <c:pt idx="2">
                  <c:v>2.6</c:v>
                </c:pt>
                <c:pt idx="3">
                  <c:v>2.6</c:v>
                </c:pt>
                <c:pt idx="4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FB3-442F-92ED-35E4B267C1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916085504"/>
        <c:axId val="1"/>
      </c:barChart>
      <c:catAx>
        <c:axId val="91608550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.5999999999999996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91608550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1" tIns="46586" rIns="93171" bIns="46586" numCol="1" anchor="t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3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1" tIns="46586" rIns="93171" bIns="46586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1" tIns="46586" rIns="93171" bIns="46586" numCol="1" anchor="b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3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r" defTabSz="93167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98CF61B-7DBD-472B-9FF2-14E19485CA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54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1" tIns="46586" rIns="93171" bIns="46586" numCol="1" anchor="t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3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1" tIns="46586" rIns="93171" bIns="46586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8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1" tIns="46586" rIns="93171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1" tIns="46586" rIns="93171" bIns="46586" numCol="1" anchor="b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3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r" defTabSz="93167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5E7297-E895-44AC-9657-D1C0D0619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97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3400" y="3219640"/>
            <a:ext cx="7994014" cy="429767"/>
          </a:xfrm>
        </p:spPr>
        <p:txBody>
          <a:bodyPr anchor="ctr"/>
          <a:lstStyle>
            <a:lvl1pPr algn="r">
              <a:lnSpc>
                <a:spcPct val="10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Project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" y="3905488"/>
            <a:ext cx="7994014" cy="429769"/>
          </a:xfrm>
          <a:prstGeom prst="rect">
            <a:avLst/>
          </a:prstGeom>
        </p:spPr>
        <p:txBody>
          <a:bodyPr lIns="0" rIns="0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</a:t>
            </a:r>
          </a:p>
        </p:txBody>
      </p:sp>
      <p:cxnSp>
        <p:nvCxnSpPr>
          <p:cNvPr id="9" name="Straight Connector 5"/>
          <p:cNvCxnSpPr/>
          <p:nvPr userDrawn="1"/>
        </p:nvCxnSpPr>
        <p:spPr bwMode="auto">
          <a:xfrm>
            <a:off x="533400" y="1744193"/>
            <a:ext cx="80010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5" name="Date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4337906"/>
            <a:ext cx="7994014" cy="292608"/>
          </a:xfrm>
          <a:prstGeom prst="rect">
            <a:avLst/>
          </a:prstGeom>
        </p:spPr>
        <p:txBody>
          <a:bodyPr lIns="0" tIns="45720" rIns="0" bIns="45720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63806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336089"/>
            <a:ext cx="7637693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" hidden="1"/>
          <p:cNvSpPr txBox="1"/>
          <p:nvPr userDrawn="1"/>
        </p:nvSpPr>
        <p:spPr>
          <a:xfrm>
            <a:off x="402336" y="6256117"/>
            <a:ext cx="8340764" cy="424732"/>
          </a:xfrm>
          <a:prstGeom prst="rect">
            <a:avLst/>
          </a:prstGeom>
          <a:noFill/>
        </p:spPr>
        <p:txBody>
          <a:bodyPr wrap="square" lIns="0" tIns="45720" rIns="0" bIns="45720" rtlCol="0" anchor="b">
            <a:spAutoFit/>
          </a:bodyPr>
          <a:lstStyle/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schemeClr val="tx1"/>
                </a:solidFill>
                <a:latin typeface="+mn-lt"/>
              </a:rPr>
              <a:t>1. xxx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schemeClr val="tx1"/>
                </a:solidFill>
                <a:latin typeface="+mn-lt"/>
              </a:rPr>
              <a:t>Note: xxx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schemeClr val="tx1"/>
                </a:solidFill>
                <a:latin typeface="+mn-lt"/>
              </a:rPr>
              <a:t>Source: xxx</a:t>
            </a:r>
          </a:p>
        </p:txBody>
      </p:sp>
      <p:sp>
        <p:nvSpPr>
          <p:cNvPr id="5" name="Tombstone" hidden="1"/>
          <p:cNvSpPr/>
          <p:nvPr userDrawn="1"/>
        </p:nvSpPr>
        <p:spPr>
          <a:xfrm>
            <a:off x="914400" y="5669667"/>
            <a:ext cx="7315200" cy="54864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ticker" hidden="1"/>
          <p:cNvSpPr txBox="1"/>
          <p:nvPr userDrawn="1"/>
        </p:nvSpPr>
        <p:spPr>
          <a:xfrm>
            <a:off x="8743036" y="1107329"/>
            <a:ext cx="64" cy="338554"/>
          </a:xfrm>
          <a:prstGeom prst="rect">
            <a:avLst/>
          </a:prstGeom>
          <a:noFill/>
        </p:spPr>
        <p:txBody>
          <a:bodyPr wrap="none" lIns="0" tIns="45720" rIns="0" bIns="45720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ight" hidden="1"/>
          <p:cNvSpPr txBox="1"/>
          <p:nvPr userDrawn="1"/>
        </p:nvSpPr>
        <p:spPr>
          <a:xfrm>
            <a:off x="8743035" y="1414"/>
            <a:ext cx="65" cy="276999"/>
          </a:xfrm>
          <a:prstGeom prst="rect">
            <a:avLst/>
          </a:prstGeom>
          <a:noFill/>
        </p:spPr>
        <p:txBody>
          <a:bodyPr wrap="none" lIns="0" tIns="45720" rIns="0" bIns="45720" rtlCol="0" anchor="t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enter" hidden="1"/>
          <p:cNvSpPr txBox="1"/>
          <p:nvPr userDrawn="1"/>
        </p:nvSpPr>
        <p:spPr>
          <a:xfrm>
            <a:off x="4571968" y="2009"/>
            <a:ext cx="64" cy="276999"/>
          </a:xfrm>
          <a:prstGeom prst="rect">
            <a:avLst/>
          </a:prstGeom>
          <a:noFill/>
        </p:spPr>
        <p:txBody>
          <a:bodyPr wrap="non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Left" hidden="1"/>
          <p:cNvSpPr txBox="1"/>
          <p:nvPr userDrawn="1"/>
        </p:nvSpPr>
        <p:spPr>
          <a:xfrm>
            <a:off x="402336" y="-397"/>
            <a:ext cx="65" cy="276999"/>
          </a:xfrm>
          <a:prstGeom prst="rect">
            <a:avLst/>
          </a:prstGeom>
          <a:noFill/>
        </p:spPr>
        <p:txBody>
          <a:bodyPr wrap="none" lIns="0" tIns="45720" rIns="0" bIns="45720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235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336089"/>
            <a:ext cx="7637693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" y="1510625"/>
            <a:ext cx="8339328" cy="470916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1400" b="1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defRPr sz="1400"/>
            </a:lvl2pPr>
            <a:lvl3pPr marL="9144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/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defRPr sz="1400"/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defRPr sz="1400"/>
            </a:lvl5pPr>
            <a:lvl6pPr marL="2286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defRPr sz="1400"/>
            </a:lvl6pPr>
            <a:lvl7pPr marL="2743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defRPr sz="1400"/>
            </a:lvl7pPr>
            <a:lvl8pPr marL="32004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defRPr sz="1400"/>
            </a:lvl8pPr>
            <a:lvl9pPr marL="3657600" indent="-2222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6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5D2B133-7B2B-446C-8C91-29C4E0B3DEF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842316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think-cell Slide" r:id="rId8" imgW="395" imgH="394" progId="TCLayout.ActiveDocument.1">
                  <p:embed/>
                </p:oleObj>
              </mc:Choice>
              <mc:Fallback>
                <p:oleObj name="think-cell Slide" r:id="rId8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C68B517E-DA18-4071-8037-410DCC7A8FDE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2336" y="336089"/>
            <a:ext cx="8336492" cy="64008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2"/>
          <p:cNvCxnSpPr/>
          <p:nvPr userDrawn="1"/>
        </p:nvCxnSpPr>
        <p:spPr bwMode="auto">
          <a:xfrm>
            <a:off x="402336" y="1048983"/>
            <a:ext cx="8339328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675523" y="6643893"/>
            <a:ext cx="1063625" cy="182880"/>
          </a:xfrm>
          <a:prstGeom prst="rect">
            <a:avLst/>
          </a:prstGeom>
        </p:spPr>
        <p:txBody>
          <a:bodyPr lIns="0" r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defRPr/>
            </a:pPr>
            <a:fld id="{04D06E9A-2533-498D-A6EA-25C5CD9431D9}" type="slidenum">
              <a:rPr lang="en-US" sz="1000" b="0" smtClean="0">
                <a:solidFill>
                  <a:schemeClr val="tx1"/>
                </a:solidFill>
              </a:rPr>
              <a:pPr algn="r">
                <a:lnSpc>
                  <a:spcPct val="100000"/>
                </a:lnSpc>
                <a:defRPr/>
              </a:pPr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13" name="Stamp"/>
          <p:cNvSpPr txBox="1"/>
          <p:nvPr userDrawn="1"/>
        </p:nvSpPr>
        <p:spPr>
          <a:xfrm>
            <a:off x="4571968" y="0"/>
            <a:ext cx="64" cy="307777"/>
          </a:xfrm>
          <a:prstGeom prst="rect">
            <a:avLst/>
          </a:prstGeom>
          <a:noFill/>
        </p:spPr>
        <p:txBody>
          <a:bodyPr wrap="non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4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556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8" r:id="rId2"/>
    <p:sldLayoutId id="214748379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1.emf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oleObject" Target="../embeddings/oleObject5.bin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tags" Target="../tags/tag1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2.xml"/><Relationship Id="rId15" Type="http://schemas.openxmlformats.org/officeDocument/2006/relationships/image" Target="../media/image2.jpeg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9.xml"/><Relationship Id="rId7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1.xml"/><Relationship Id="rId7" Type="http://schemas.openxmlformats.org/officeDocument/2006/relationships/image" Target="../media/image1.emf"/><Relationship Id="rId2" Type="http://schemas.openxmlformats.org/officeDocument/2006/relationships/tags" Target="../tags/tag2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6.png"/><Relationship Id="rId2" Type="http://schemas.openxmlformats.org/officeDocument/2006/relationships/tags" Target="../tags/tag2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26.xml"/><Relationship Id="rId7" Type="http://schemas.openxmlformats.org/officeDocument/2006/relationships/image" Target="../media/image1.emf"/><Relationship Id="rId2" Type="http://schemas.openxmlformats.org/officeDocument/2006/relationships/tags" Target="../tags/tag2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0.sv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27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332072F-D3BC-4A6F-AA43-5E068D985C4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09198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97AB80B-49C9-4945-A05D-CF302BC7312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457200" fontAlgn="auto"/>
            <a:endParaRPr kumimoji="0" lang="en-US" sz="240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993" y="1286337"/>
            <a:ext cx="7994014" cy="429767"/>
          </a:xfrm>
        </p:spPr>
        <p:txBody>
          <a:bodyPr/>
          <a:lstStyle/>
          <a:p>
            <a:pPr algn="ctr"/>
            <a:r>
              <a:rPr lang="en-US" dirty="0"/>
              <a:t>General Assembly Data Science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993" y="2425032"/>
            <a:ext cx="7994014" cy="429769"/>
          </a:xfrm>
        </p:spPr>
        <p:txBody>
          <a:bodyPr/>
          <a:lstStyle/>
          <a:p>
            <a:pPr algn="ctr"/>
            <a:r>
              <a:rPr lang="en-US" dirty="0"/>
              <a:t>Forecasting the Price of Coffee Using Time-series and Machine Learning Techniques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4993" y="3073601"/>
            <a:ext cx="7994014" cy="292608"/>
          </a:xfrm>
        </p:spPr>
        <p:txBody>
          <a:bodyPr/>
          <a:lstStyle/>
          <a:p>
            <a:pPr algn="ctr"/>
            <a:r>
              <a:rPr lang="en-US" dirty="0"/>
              <a:t>February 25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59791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1023461-B5B1-47E3-93BF-CFE890ACDE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99352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90FE850-745D-47A9-A617-E395E4A3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A23BC-05A2-4898-995A-EE09800F770E}"/>
              </a:ext>
            </a:extLst>
          </p:cNvPr>
          <p:cNvSpPr txBox="1"/>
          <p:nvPr/>
        </p:nvSpPr>
        <p:spPr>
          <a:xfrm>
            <a:off x="402336" y="1541417"/>
            <a:ext cx="83149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solidFill>
                <a:schemeClr val="tx1"/>
              </a:solidFill>
              <a:latin typeface="+mn-lt"/>
            </a:endParaRPr>
          </a:p>
          <a:p>
            <a:pPr marL="228600" indent="-228600"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Executive Summary</a:t>
            </a:r>
          </a:p>
          <a:p>
            <a:pPr marL="228600" indent="-228600"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28600" indent="-228600"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28600" indent="-228600"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Problem Overview and the Importance of Coffee </a:t>
            </a:r>
          </a:p>
          <a:p>
            <a:pPr marL="228600" indent="-228600"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28600" indent="-228600"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28600" indent="-228600"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Variable Analysis</a:t>
            </a:r>
          </a:p>
          <a:p>
            <a:pPr marL="228600" indent="-228600"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28600" indent="-228600"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28600" indent="-228600"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Solution and Impact Discussion</a:t>
            </a:r>
          </a:p>
          <a:p>
            <a:pPr marL="228600" indent="-228600"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28600" indent="-228600"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28600" indent="-228600"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19781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C4456F8-902A-4518-9060-0A3EB31BC3C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26379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72FF0F51-A29A-4A2F-8075-FA5104A9A11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457200" fontAlgn="auto">
              <a:lnSpc>
                <a:spcPct val="90000"/>
              </a:lnSpc>
            </a:pPr>
            <a:endParaRPr kumimoji="0" lang="en-US" sz="200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1A8A3-6D81-4E1F-A866-51002001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2EF7C-25BE-40BE-AD58-AB4586BFA5A7}"/>
              </a:ext>
            </a:extLst>
          </p:cNvPr>
          <p:cNvSpPr txBox="1"/>
          <p:nvPr/>
        </p:nvSpPr>
        <p:spPr>
          <a:xfrm>
            <a:off x="1512026" y="1460007"/>
            <a:ext cx="6119949" cy="52322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Hypothesis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/>
              <a:t>Test whether coffee prices can be accurately predicted  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F8D4B-3AAA-4DA2-B94A-6AE53A12D833}"/>
              </a:ext>
            </a:extLst>
          </p:cNvPr>
          <p:cNvSpPr txBox="1"/>
          <p:nvPr/>
        </p:nvSpPr>
        <p:spPr>
          <a:xfrm>
            <a:off x="0" y="6643988"/>
            <a:ext cx="2429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schemeClr val="tx1"/>
                </a:solidFill>
                <a:latin typeface="+mn-lt"/>
              </a:rPr>
              <a:t>Source: Macrotrends.net; Internal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BF571-15E5-4E00-856C-9BC069DD86DC}"/>
              </a:ext>
            </a:extLst>
          </p:cNvPr>
          <p:cNvSpPr txBox="1"/>
          <p:nvPr/>
        </p:nvSpPr>
        <p:spPr>
          <a:xfrm>
            <a:off x="440654" y="2174560"/>
            <a:ext cx="826269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solidFill>
                <a:schemeClr val="tx1"/>
              </a:solidFill>
              <a:latin typeface="+mn-lt"/>
            </a:endParaRPr>
          </a:p>
          <a:p>
            <a:pPr marL="228600" indent="-228600"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Problem Overview and Importance of Coffee: 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Globally, coffee is a massive market with several key players including companies, governments, and NGOs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28600" indent="-228600"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28600" indent="-228600"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28600" indent="-228600"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Variable Analysis: </a:t>
            </a:r>
            <a:r>
              <a:rPr lang="en-US" sz="1600" b="0" dirty="0"/>
              <a:t>The price of coffee is highly correlated with other commodities and recent values of itself.  It also displays stationarity.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28600" indent="-228600"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28600" indent="-228600"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Solution and Impact Discussion: </a:t>
            </a:r>
            <a:r>
              <a:rPr lang="en-US" sz="1600" b="0" dirty="0">
                <a:solidFill>
                  <a:srgbClr val="222222"/>
                </a:solidFill>
                <a:latin typeface="Arial" panose="020B0604020202020204" pitchFamily="34" charset="0"/>
              </a:rPr>
              <a:t>Results show that the random forest model performs much better than the ARIMA model but only slightly better than the benchmark carry forward model.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28600" indent="-228600"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28600" indent="-228600"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28600" indent="-228600"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Next Steps: </a:t>
            </a:r>
            <a:r>
              <a:rPr lang="en-US" sz="1600" b="0" dirty="0">
                <a:solidFill>
                  <a:srgbClr val="222222"/>
                </a:solidFill>
                <a:latin typeface="Arial" panose="020B0604020202020204" pitchFamily="34" charset="0"/>
              </a:rPr>
              <a:t>Acquiring weather data from key coffee exporters combined with using more sophisticated modeling techniques (e.g., </a:t>
            </a:r>
            <a:r>
              <a:rPr lang="en-US" sz="1600" b="0" dirty="0" err="1">
                <a:solidFill>
                  <a:srgbClr val="222222"/>
                </a:solidFill>
                <a:latin typeface="Arial" panose="020B0604020202020204" pitchFamily="34" charset="0"/>
              </a:rPr>
              <a:t>XGBoost</a:t>
            </a:r>
            <a:r>
              <a:rPr lang="en-US" sz="1600" b="0" dirty="0">
                <a:solidFill>
                  <a:srgbClr val="222222"/>
                </a:solidFill>
                <a:latin typeface="Arial" panose="020B0604020202020204" pitchFamily="34" charset="0"/>
              </a:rPr>
              <a:t>) will likely significantly enhance the model's performance.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299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Object 50" hidden="1">
            <a:extLst>
              <a:ext uri="{FF2B5EF4-FFF2-40B4-BE49-F238E27FC236}">
                <a16:creationId xmlns:a16="http://schemas.microsoft.com/office/drawing/2014/main" id="{316E76FB-B669-4A2D-81E6-28AFC8EC7C1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37573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think-cell Slide" r:id="rId12" imgW="395" imgH="394" progId="TCLayout.ActiveDocument.1">
                  <p:embed/>
                </p:oleObj>
              </mc:Choice>
              <mc:Fallback>
                <p:oleObj name="think-cell Slide" r:id="rId12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49" hidden="1">
            <a:extLst>
              <a:ext uri="{FF2B5EF4-FFF2-40B4-BE49-F238E27FC236}">
                <a16:creationId xmlns:a16="http://schemas.microsoft.com/office/drawing/2014/main" id="{634E5CA6-5AEB-4D52-8712-D69FC885EB2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457200" fontAlgn="auto">
              <a:lnSpc>
                <a:spcPct val="90000"/>
              </a:lnSpc>
            </a:pPr>
            <a:endParaRPr kumimoji="0" lang="en-US" b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E06124-2830-48ED-AE5C-8FAEDC0D0777}"/>
              </a:ext>
            </a:extLst>
          </p:cNvPr>
          <p:cNvSpPr txBox="1"/>
          <p:nvPr/>
        </p:nvSpPr>
        <p:spPr>
          <a:xfrm>
            <a:off x="-1" y="6643988"/>
            <a:ext cx="3482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schemeClr val="tx1"/>
                </a:solidFill>
                <a:latin typeface="+mn-lt"/>
              </a:rPr>
              <a:t>Source: Macrotrends.net; World’s Top Exports; Internal Analysis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A9501D-7CEC-4476-A99C-DAA8FA518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176695"/>
              </p:ext>
            </p:extLst>
          </p:nvPr>
        </p:nvGraphicFramePr>
        <p:xfrm>
          <a:off x="402336" y="1319761"/>
          <a:ext cx="8317428" cy="1505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9055">
                  <a:extLst>
                    <a:ext uri="{9D8B030D-6E8A-4147-A177-3AD203B41FA5}">
                      <a16:colId xmlns:a16="http://schemas.microsoft.com/office/drawing/2014/main" val="134827917"/>
                    </a:ext>
                  </a:extLst>
                </a:gridCol>
                <a:gridCol w="6188373">
                  <a:extLst>
                    <a:ext uri="{9D8B030D-6E8A-4147-A177-3AD203B41FA5}">
                      <a16:colId xmlns:a16="http://schemas.microsoft.com/office/drawing/2014/main" val="2905525319"/>
                    </a:ext>
                  </a:extLst>
                </a:gridCol>
              </a:tblGrid>
              <a:tr h="29803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i="1" u="none" dirty="0"/>
                        <a:t>Fast Facts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962789"/>
                  </a:ext>
                </a:extLst>
              </a:tr>
              <a:tr h="356734">
                <a:tc>
                  <a:txBody>
                    <a:bodyPr/>
                    <a:lstStyle/>
                    <a:p>
                      <a:r>
                        <a:rPr lang="en-US" sz="1400" b="1" dirty="0"/>
                        <a:t>Origin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According to legend, back in 800 A.D., goat herders noticed the effect coffee beans had on their animals and they decided to make a drink out of 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9363912"/>
                  </a:ext>
                </a:extLst>
              </a:tr>
              <a:tr h="3567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Robusta vs. Arabica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Arabica is more popular while Robusta is more bitter and has more caffeine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3265020"/>
                  </a:ext>
                </a:extLst>
              </a:tr>
              <a:tr h="356734">
                <a:tc>
                  <a:txBody>
                    <a:bodyPr/>
                    <a:lstStyle/>
                    <a:p>
                      <a:r>
                        <a:rPr lang="en-US" sz="1400" b="1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The word coffee comes from the Arabic word “wine”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5823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FEE3AE-2102-4712-9434-4CD7251F5EB7}"/>
              </a:ext>
            </a:extLst>
          </p:cNvPr>
          <p:cNvCxnSpPr>
            <a:cxnSpLocks/>
          </p:cNvCxnSpPr>
          <p:nvPr/>
        </p:nvCxnSpPr>
        <p:spPr>
          <a:xfrm>
            <a:off x="83024" y="2961553"/>
            <a:ext cx="8885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E1E38E-1B2B-4AE9-8094-151E1470A473}"/>
              </a:ext>
            </a:extLst>
          </p:cNvPr>
          <p:cNvCxnSpPr>
            <a:cxnSpLocks/>
          </p:cNvCxnSpPr>
          <p:nvPr/>
        </p:nvCxnSpPr>
        <p:spPr>
          <a:xfrm>
            <a:off x="4572000" y="3113953"/>
            <a:ext cx="0" cy="2886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2B3273-3C21-44BE-83BD-9030867BC52D}"/>
              </a:ext>
            </a:extLst>
          </p:cNvPr>
          <p:cNvSpPr txBox="1"/>
          <p:nvPr/>
        </p:nvSpPr>
        <p:spPr>
          <a:xfrm>
            <a:off x="1168577" y="3036116"/>
            <a:ext cx="2314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schemeClr val="tx1"/>
                </a:solidFill>
                <a:latin typeface="+mn-lt"/>
              </a:rPr>
              <a:t>Coffee Value Chain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2E0E45-5295-4E7B-BFCF-5DE6048C268C}"/>
              </a:ext>
            </a:extLst>
          </p:cNvPr>
          <p:cNvSpPr txBox="1"/>
          <p:nvPr/>
        </p:nvSpPr>
        <p:spPr>
          <a:xfrm>
            <a:off x="4834917" y="3167390"/>
            <a:ext cx="372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schemeClr val="tx1"/>
                </a:solidFill>
                <a:latin typeface="+mn-lt"/>
              </a:rPr>
              <a:t>Top 2018 Coffee Exporters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i="1" dirty="0">
                <a:solidFill>
                  <a:schemeClr val="tx1"/>
                </a:solidFill>
                <a:latin typeface="+mn-lt"/>
              </a:rPr>
              <a:t>($B)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4C944806-3E70-4B80-81FA-30637170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" y="336089"/>
            <a:ext cx="7637693" cy="640080"/>
          </a:xfrm>
        </p:spPr>
        <p:txBody>
          <a:bodyPr/>
          <a:lstStyle/>
          <a:p>
            <a:r>
              <a:rPr lang="en-US" dirty="0"/>
              <a:t>Problem Overview and Importance of Coffee</a:t>
            </a:r>
            <a:br>
              <a:rPr lang="en-US" dirty="0"/>
            </a:br>
            <a:r>
              <a:rPr lang="en-US" sz="1800" b="0" dirty="0"/>
              <a:t>The coffee market is sized in the billions and contains several key actors across the value chain</a:t>
            </a:r>
          </a:p>
        </p:txBody>
      </p:sp>
      <p:sp>
        <p:nvSpPr>
          <p:cNvPr id="55" name="Tombstone">
            <a:extLst>
              <a:ext uri="{FF2B5EF4-FFF2-40B4-BE49-F238E27FC236}">
                <a16:creationId xmlns:a16="http://schemas.microsoft.com/office/drawing/2014/main" id="{F5940BF4-AE2D-4116-8147-C24D9173144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14400" y="6106872"/>
            <a:ext cx="7315200" cy="548640"/>
          </a:xfrm>
          <a:prstGeom prst="round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Constructing an accurate model </a:t>
            </a:r>
            <a:r>
              <a:rPr lang="en-US" sz="1600" kern="0" dirty="0">
                <a:solidFill>
                  <a:schemeClr val="bg1"/>
                </a:solidFill>
                <a:latin typeface="+mn-lt"/>
              </a:rPr>
              <a:t>to forecast the price of coffee would help several key players in the market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9" name="Chart 98">
            <a:extLst>
              <a:ext uri="{FF2B5EF4-FFF2-40B4-BE49-F238E27FC236}">
                <a16:creationId xmlns:a16="http://schemas.microsoft.com/office/drawing/2014/main" id="{A4CC7FDE-D19A-43B5-9479-7CE446C86C69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614245139"/>
              </p:ext>
            </p:extLst>
          </p:nvPr>
        </p:nvGraphicFramePr>
        <p:xfrm>
          <a:off x="4594225" y="3524250"/>
          <a:ext cx="4208463" cy="2306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E95E7806-B26B-498A-9CEB-49F3803890B8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4867275" y="5799138"/>
            <a:ext cx="427038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 wrap="none" lIns="0" tIns="0" rIns="0" bIns="0" numCol="1" spcCol="0" rtlCol="0" anchor="t" anchorCtr="0">
            <a:noAutofit/>
          </a:bodyPr>
          <a:lstStyle/>
          <a:p>
            <a:pPr algn="ctr" defTabSz="457200" fontAlgn="auto"/>
            <a:fld id="{20965819-19A9-480E-8332-DC720BD9B32E}" type="datetime'B''''''''''''''''''''''ra''''z''''''i''''''''''''l'''''''">
              <a:rPr lang="en-US" altLang="en-US" sz="1200" smtClean="0">
                <a:solidFill>
                  <a:schemeClr val="tx1"/>
                </a:solidFill>
                <a:latin typeface="+mn-lt"/>
                <a:sym typeface="+mn-lt"/>
              </a:rPr>
              <a:pPr algn="ctr" defTabSz="457200" fontAlgn="auto"/>
              <a:t>Brazil</a:t>
            </a:fld>
            <a:endParaRPr lang="en-US" sz="1200" strike="noStrike" kern="0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3917F9-856B-4D3A-8DE6-7521F0C9780D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5588000" y="5799138"/>
            <a:ext cx="604838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 wrap="none" lIns="0" tIns="0" rIns="0" bIns="0" numCol="1" spcCol="0" rtlCol="0" anchor="t" anchorCtr="0">
            <a:noAutofit/>
          </a:bodyPr>
          <a:lstStyle/>
          <a:p>
            <a:pPr algn="ctr" defTabSz="457200" fontAlgn="auto"/>
            <a:fld id="{37EA89AD-E3AD-42CF-A916-3EA29938D87E}" type="datetime'''''''V''''''''''''''i''''''''e''''t''na''''''''m'''''''''">
              <a:rPr lang="en-US" altLang="en-US" sz="1200" smtClean="0">
                <a:solidFill>
                  <a:schemeClr val="tx1"/>
                </a:solidFill>
                <a:latin typeface="+mn-lt"/>
                <a:sym typeface="+mn-lt"/>
              </a:rPr>
              <a:pPr algn="ctr" defTabSz="457200" fontAlgn="auto"/>
              <a:t>Vietnam</a:t>
            </a:fld>
            <a:endParaRPr lang="en-US" sz="1200" strike="noStrike" kern="0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8A13964-0B81-4287-8C7C-DEEE41BE95BE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6362700" y="5799138"/>
            <a:ext cx="671513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 wrap="none" lIns="0" tIns="0" rIns="0" bIns="0" numCol="1" spcCol="0" rtlCol="0" anchor="t" anchorCtr="0">
            <a:noAutofit/>
          </a:bodyPr>
          <a:lstStyle/>
          <a:p>
            <a:pPr algn="ctr" defTabSz="457200" fontAlgn="auto"/>
            <a:fld id="{58EB1286-8474-4B12-AFD2-2F3ABE76CC6A}" type="datetime'G''e''rm''''''''a''''''''''''n''''''''y'''''''">
              <a:rPr lang="en-US" altLang="en-US" sz="1200" smtClean="0">
                <a:solidFill>
                  <a:schemeClr val="tx1"/>
                </a:solidFill>
                <a:latin typeface="+mn-lt"/>
                <a:sym typeface="+mn-lt"/>
              </a:rPr>
              <a:pPr algn="ctr" defTabSz="457200" fontAlgn="auto"/>
              <a:t>Germany</a:t>
            </a:fld>
            <a:endParaRPr lang="en-US" sz="1200" strike="noStrike" kern="0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2158A1E-C787-4685-9992-33A10D0C0C8A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7132638" y="5799138"/>
            <a:ext cx="750888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 wrap="none" lIns="0" tIns="0" rIns="0" bIns="0" numCol="1" spcCol="0" rtlCol="0" anchor="t" anchorCtr="0">
            <a:noAutofit/>
          </a:bodyPr>
          <a:lstStyle/>
          <a:p>
            <a:pPr algn="ctr" defTabSz="457200" fontAlgn="auto"/>
            <a:fld id="{20213D4A-FE58-4935-B2BB-DB42AE1EDAB7}" type="datetime'C''''''''o''''lo''''m''''''''''''''''b''''i''a'''' '">
              <a:rPr lang="en-US" altLang="en-US" sz="1200" smtClean="0">
                <a:solidFill>
                  <a:schemeClr val="tx1"/>
                </a:solidFill>
                <a:latin typeface="+mn-lt"/>
                <a:sym typeface="+mn-lt"/>
              </a:rPr>
              <a:pPr algn="ctr" defTabSz="457200" fontAlgn="auto"/>
              <a:t>Colombia </a:t>
            </a:fld>
            <a:endParaRPr lang="en-US" sz="1200" strike="noStrike" kern="0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6510854-8ABF-43BB-97FA-8B995A7B8100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885113" y="5799138"/>
            <a:ext cx="860425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 wrap="none" lIns="0" tIns="0" rIns="0" bIns="0" numCol="1" spcCol="0" rtlCol="0" anchor="t" anchorCtr="0">
            <a:noAutofit/>
          </a:bodyPr>
          <a:lstStyle/>
          <a:p>
            <a:pPr algn="ctr" defTabSz="457200" fontAlgn="auto"/>
            <a:fld id="{BDF30B67-2641-4652-A5E7-99C8F9E3F006}" type="datetime'Sw''''''''''it''''z''e''''''''''r''''''''la''''''n''''''''''d'">
              <a:rPr lang="en-US" altLang="en-US" sz="1200" smtClean="0">
                <a:solidFill>
                  <a:schemeClr val="tx1"/>
                </a:solidFill>
                <a:latin typeface="+mn-lt"/>
                <a:sym typeface="+mn-lt"/>
              </a:rPr>
              <a:pPr algn="ctr" defTabSz="457200" fontAlgn="auto"/>
              <a:t>Switzerland</a:t>
            </a:fld>
            <a:endParaRPr lang="en-US" sz="1200" strike="noStrike" kern="0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pic>
        <p:nvPicPr>
          <p:cNvPr id="9236" name="Picture 20" descr="Image result for coffee market OVERVIEW value chain">
            <a:extLst>
              <a:ext uri="{FF2B5EF4-FFF2-40B4-BE49-F238E27FC236}">
                <a16:creationId xmlns:a16="http://schemas.microsoft.com/office/drawing/2014/main" id="{4C686EB4-B0C6-4784-8512-6F5EE5DB9D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25"/>
          <a:stretch/>
        </p:blipFill>
        <p:spPr bwMode="auto">
          <a:xfrm>
            <a:off x="587730" y="3524250"/>
            <a:ext cx="3475915" cy="240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C592F68-1AC4-4A9F-BD15-B66A14C5A1FA}"/>
              </a:ext>
            </a:extLst>
          </p:cNvPr>
          <p:cNvSpPr/>
          <p:nvPr/>
        </p:nvSpPr>
        <p:spPr>
          <a:xfrm>
            <a:off x="2682240" y="4946938"/>
            <a:ext cx="1236617" cy="92362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/>
          <a:lstStyle/>
          <a:p>
            <a:pPr marL="0" marR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8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FB019E9-807A-45DC-8C62-A1B90E18527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317699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A3530A50-C46C-4CD4-8E77-8E87B0FB9AB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457200" fontAlgn="auto">
              <a:lnSpc>
                <a:spcPct val="90000"/>
              </a:lnSpc>
            </a:pPr>
            <a:endParaRPr kumimoji="0" lang="en-US" b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54387-DA54-4145-968F-029B23A3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Analysis</a:t>
            </a:r>
            <a:br>
              <a:rPr lang="en-US" dirty="0"/>
            </a:br>
            <a:r>
              <a:rPr lang="en-US" sz="1800" b="0" dirty="0"/>
              <a:t>The price of coffee is highly correlated with other commodities and recent values of itself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87079-CDBB-4659-93C1-4EC66921FE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8" y="2689516"/>
            <a:ext cx="3770604" cy="2775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3499BF-1CC2-4919-9B71-2DD274BC1E03}"/>
              </a:ext>
            </a:extLst>
          </p:cNvPr>
          <p:cNvSpPr txBox="1"/>
          <p:nvPr/>
        </p:nvSpPr>
        <p:spPr>
          <a:xfrm>
            <a:off x="763478" y="1486336"/>
            <a:ext cx="3144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schemeClr val="tx1"/>
                </a:solidFill>
                <a:latin typeface="+mn-lt"/>
              </a:rPr>
              <a:t>Feature Variables Correlation 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6163C-2B60-408A-BBEE-5A15D505B868}"/>
              </a:ext>
            </a:extLst>
          </p:cNvPr>
          <p:cNvSpPr txBox="1"/>
          <p:nvPr/>
        </p:nvSpPr>
        <p:spPr>
          <a:xfrm>
            <a:off x="0" y="6643988"/>
            <a:ext cx="2429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schemeClr val="tx1"/>
                </a:solidFill>
                <a:latin typeface="+mn-lt"/>
              </a:rPr>
              <a:t>Source: Macrotrends.net; Internal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89E386-A9A6-4B81-A884-BDE98EFC8F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4"/>
          <a:stretch/>
        </p:blipFill>
        <p:spPr>
          <a:xfrm>
            <a:off x="4721054" y="2740615"/>
            <a:ext cx="4231919" cy="267325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C98B0B-6B48-4A55-A2D3-6840E45083C7}"/>
              </a:ext>
            </a:extLst>
          </p:cNvPr>
          <p:cNvCxnSpPr/>
          <p:nvPr/>
        </p:nvCxnSpPr>
        <p:spPr>
          <a:xfrm>
            <a:off x="4572000" y="2133600"/>
            <a:ext cx="0" cy="451038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93C65C-86A4-4888-AC5A-C8358A2A51B6}"/>
              </a:ext>
            </a:extLst>
          </p:cNvPr>
          <p:cNvSpPr txBox="1"/>
          <p:nvPr/>
        </p:nvSpPr>
        <p:spPr>
          <a:xfrm>
            <a:off x="5264611" y="1486336"/>
            <a:ext cx="3144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schemeClr val="tx1"/>
                </a:solidFill>
                <a:latin typeface="+mn-lt"/>
              </a:rPr>
              <a:t>Partial Autocorrelation of the Price of Coffee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9F61E40E-3A4F-4F75-B515-28AB9DF8BF13}"/>
              </a:ext>
            </a:extLst>
          </p:cNvPr>
          <p:cNvSpPr/>
          <p:nvPr/>
        </p:nvSpPr>
        <p:spPr>
          <a:xfrm>
            <a:off x="5882174" y="3165357"/>
            <a:ext cx="2599975" cy="1021997"/>
          </a:xfrm>
          <a:prstGeom prst="wedgeRoundRectCallout">
            <a:avLst>
              <a:gd name="adj1" fmla="val -59476"/>
              <a:gd name="adj2" fmla="val -44866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/>
          <a:lstStyle/>
          <a:p>
            <a:pPr marL="0" marR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0" i="1" kern="0" dirty="0">
                <a:solidFill>
                  <a:schemeClr val="tx1"/>
                </a:solidFill>
                <a:latin typeface="+mn-lt"/>
              </a:rPr>
              <a:t>Past 2 days are highly correlated with the current price of coffee however, there is no significant relationship after 2 days</a:t>
            </a:r>
            <a:endParaRPr kumimoji="0" lang="en-US" sz="11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89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5A3039D1-CBA9-4DB4-B777-29FEBEE1E85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0913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think-cell Slide" r:id="rId6" imgW="395" imgH="394" progId="TCLayout.ActiveDocument.1">
                  <p:embed/>
                </p:oleObj>
              </mc:Choice>
              <mc:Fallback>
                <p:oleObj name="think-cell Slide" r:id="rId6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 hidden="1">
            <a:extLst>
              <a:ext uri="{FF2B5EF4-FFF2-40B4-BE49-F238E27FC236}">
                <a16:creationId xmlns:a16="http://schemas.microsoft.com/office/drawing/2014/main" id="{68BABF23-F457-47ED-A9B1-CB5874CBC98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457200" fontAlgn="auto">
              <a:lnSpc>
                <a:spcPct val="90000"/>
              </a:lnSpc>
            </a:pPr>
            <a:endParaRPr kumimoji="0" lang="en-US" sz="2000" b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B9F28-7A2E-40E1-A580-16024684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Analysis</a:t>
            </a:r>
            <a:br>
              <a:rPr lang="en-US" dirty="0"/>
            </a:br>
            <a:r>
              <a:rPr lang="en-US" b="0" dirty="0"/>
              <a:t>Coffee has remained relatively stable of the past 30+ years and does not show any significant trend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B3DE4-F1A8-4597-851E-0DFF3CEDAA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1935492"/>
            <a:ext cx="7053943" cy="40842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43559E-AD75-40E1-A2DA-CA3E570635F2}"/>
              </a:ext>
            </a:extLst>
          </p:cNvPr>
          <p:cNvSpPr txBox="1"/>
          <p:nvPr/>
        </p:nvSpPr>
        <p:spPr>
          <a:xfrm>
            <a:off x="0" y="6643988"/>
            <a:ext cx="2429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schemeClr val="tx1"/>
                </a:solidFill>
                <a:latin typeface="+mn-lt"/>
              </a:rPr>
              <a:t>Source: Macrotrends.net; Internal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DC7E47-69EC-4A8E-8FA8-B395B3916084}"/>
              </a:ext>
            </a:extLst>
          </p:cNvPr>
          <p:cNvSpPr txBox="1"/>
          <p:nvPr/>
        </p:nvSpPr>
        <p:spPr>
          <a:xfrm>
            <a:off x="2019380" y="1225649"/>
            <a:ext cx="5105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schemeClr val="tx1"/>
                </a:solidFill>
                <a:latin typeface="+mn-lt"/>
              </a:rPr>
              <a:t>Moving Average of Commodity Prices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b="0" i="1" dirty="0">
                <a:solidFill>
                  <a:schemeClr val="tx1"/>
                </a:solidFill>
                <a:latin typeface="+mn-lt"/>
              </a:rPr>
              <a:t>(by 1-year)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FF35E53-E659-41CD-A0EF-CB5D55CB8531}"/>
              </a:ext>
            </a:extLst>
          </p:cNvPr>
          <p:cNvSpPr/>
          <p:nvPr/>
        </p:nvSpPr>
        <p:spPr>
          <a:xfrm>
            <a:off x="2999636" y="2277083"/>
            <a:ext cx="2599975" cy="1021997"/>
          </a:xfrm>
          <a:prstGeom prst="wedgeRoundRectCallout">
            <a:avLst>
              <a:gd name="adj1" fmla="val -22967"/>
              <a:gd name="adj2" fmla="val 32676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/>
          <a:lstStyle/>
          <a:p>
            <a:pPr marL="0" marR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Coffee displays stationarity i.e. its mean, variance, and autocorrelation are all relatively stable over time; changes in price are primarily driven by changes in weather patterns</a:t>
            </a:r>
          </a:p>
        </p:txBody>
      </p:sp>
      <p:sp>
        <p:nvSpPr>
          <p:cNvPr id="14" name="Tombstone">
            <a:extLst>
              <a:ext uri="{FF2B5EF4-FFF2-40B4-BE49-F238E27FC236}">
                <a16:creationId xmlns:a16="http://schemas.microsoft.com/office/drawing/2014/main" id="{30577503-D434-49D8-AB06-9906F202543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14400" y="6106872"/>
            <a:ext cx="7315200" cy="548640"/>
          </a:xfrm>
          <a:prstGeom prst="round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data profile of the price</a:t>
            </a:r>
            <a:r>
              <a:rPr lang="en-US" sz="1600" kern="0" dirty="0">
                <a:solidFill>
                  <a:schemeClr val="bg1"/>
                </a:solidFill>
                <a:latin typeface="+mn-lt"/>
              </a:rPr>
              <a:t> of coffee informed the analytical techniques implemented 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54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E5EC74DD-87A0-47CF-9501-D7AF6AD9B85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87018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FD7B975E-C302-4952-B66D-DB8848995D2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457200" fontAlgn="auto">
              <a:lnSpc>
                <a:spcPct val="90000"/>
              </a:lnSpc>
            </a:pPr>
            <a:endParaRPr kumimoji="0" lang="en-US" b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AD766-91CE-4D1C-8BD1-751C3407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&amp; Impact Discussion</a:t>
            </a:r>
            <a:br>
              <a:rPr lang="en-US" dirty="0"/>
            </a:br>
            <a:r>
              <a:rPr lang="en-US" sz="1800" b="0" dirty="0"/>
              <a:t>Random Forrest Regressor only slightly outperformed the benchmark carry forward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C0E80-2100-4A6A-80C9-177DA64EDC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0" y="2461539"/>
            <a:ext cx="5578366" cy="377149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BD0A8A-7383-4EFF-B5AC-1262C6B5C959}"/>
              </a:ext>
            </a:extLst>
          </p:cNvPr>
          <p:cNvCxnSpPr>
            <a:cxnSpLocks/>
          </p:cNvCxnSpPr>
          <p:nvPr/>
        </p:nvCxnSpPr>
        <p:spPr>
          <a:xfrm>
            <a:off x="5932406" y="2033954"/>
            <a:ext cx="0" cy="427039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9BD911-BE2A-4EC9-8C6B-81CF525224AE}"/>
              </a:ext>
            </a:extLst>
          </p:cNvPr>
          <p:cNvGrpSpPr/>
          <p:nvPr/>
        </p:nvGrpSpPr>
        <p:grpSpPr>
          <a:xfrm>
            <a:off x="2246240" y="2033954"/>
            <a:ext cx="1793966" cy="472941"/>
            <a:chOff x="1950720" y="2029934"/>
            <a:chExt cx="3274422" cy="47294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95C6275-F582-411D-B79B-473C5B0D35CF}"/>
                </a:ext>
              </a:extLst>
            </p:cNvPr>
            <p:cNvCxnSpPr/>
            <p:nvPr/>
          </p:nvCxnSpPr>
          <p:spPr>
            <a:xfrm>
              <a:off x="1950720" y="2168434"/>
              <a:ext cx="923108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27F0BD-00FE-4891-9934-919DEE7E4768}"/>
                </a:ext>
              </a:extLst>
            </p:cNvPr>
            <p:cNvCxnSpPr/>
            <p:nvPr/>
          </p:nvCxnSpPr>
          <p:spPr>
            <a:xfrm>
              <a:off x="1950720" y="2364376"/>
              <a:ext cx="923108" cy="0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023C7C-B69E-44FA-9596-000EEC51C24C}"/>
                </a:ext>
              </a:extLst>
            </p:cNvPr>
            <p:cNvSpPr txBox="1"/>
            <p:nvPr/>
          </p:nvSpPr>
          <p:spPr>
            <a:xfrm>
              <a:off x="2943498" y="2029934"/>
              <a:ext cx="22816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chemeClr val="tx1"/>
                  </a:solidFill>
                  <a:latin typeface="+mn-lt"/>
                </a:rPr>
                <a:t>Actual Price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044B3A-F118-44BF-8720-F6ACBB23DC10}"/>
                </a:ext>
              </a:extLst>
            </p:cNvPr>
            <p:cNvSpPr txBox="1"/>
            <p:nvPr/>
          </p:nvSpPr>
          <p:spPr>
            <a:xfrm>
              <a:off x="2943498" y="2225876"/>
              <a:ext cx="22816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chemeClr val="tx1"/>
                  </a:solidFill>
                  <a:latin typeface="+mn-lt"/>
                </a:rPr>
                <a:t>Predicted Price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380F31-EE9D-490A-B343-93D7D53C96F4}"/>
              </a:ext>
            </a:extLst>
          </p:cNvPr>
          <p:cNvSpPr txBox="1"/>
          <p:nvPr/>
        </p:nvSpPr>
        <p:spPr>
          <a:xfrm>
            <a:off x="590603" y="1346298"/>
            <a:ext cx="5105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schemeClr val="tx1"/>
                </a:solidFill>
                <a:latin typeface="+mn-lt"/>
              </a:rPr>
              <a:t>Historic Coffee Prices, Actual vs. Predicted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b="0" i="1" dirty="0">
                <a:solidFill>
                  <a:schemeClr val="tx1"/>
                </a:solidFill>
                <a:latin typeface="+mn-lt"/>
              </a:rPr>
              <a:t>(Random Forrest Regressor)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982350-8F7D-4362-930C-73E5BCAA7616}"/>
              </a:ext>
            </a:extLst>
          </p:cNvPr>
          <p:cNvSpPr txBox="1"/>
          <p:nvPr/>
        </p:nvSpPr>
        <p:spPr>
          <a:xfrm>
            <a:off x="0" y="6643988"/>
            <a:ext cx="2429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schemeClr val="tx1"/>
                </a:solidFill>
                <a:latin typeface="+mn-lt"/>
              </a:rPr>
              <a:t>Source: Macrotrends.net; Internal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D0CCBE-7708-4C53-9158-E191BF4E8FF2}"/>
              </a:ext>
            </a:extLst>
          </p:cNvPr>
          <p:cNvSpPr txBox="1"/>
          <p:nvPr/>
        </p:nvSpPr>
        <p:spPr>
          <a:xfrm>
            <a:off x="5912755" y="1330609"/>
            <a:ext cx="2871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schemeClr val="tx1"/>
                </a:solidFill>
                <a:latin typeface="+mn-lt"/>
              </a:rPr>
              <a:t>Model Performance 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schemeClr val="tx1"/>
                </a:solidFill>
                <a:latin typeface="+mn-lt"/>
              </a:rPr>
              <a:t>and Notes</a:t>
            </a:r>
            <a:endParaRPr lang="en-US" sz="1400" b="0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805D26-A505-48FB-AF5C-777292FB57B0}"/>
              </a:ext>
            </a:extLst>
          </p:cNvPr>
          <p:cNvSpPr txBox="1"/>
          <p:nvPr/>
        </p:nvSpPr>
        <p:spPr>
          <a:xfrm>
            <a:off x="5970577" y="2229896"/>
            <a:ext cx="275541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Test Period: </a:t>
            </a:r>
            <a:r>
              <a:rPr lang="en-US" sz="1200" b="0" dirty="0">
                <a:solidFill>
                  <a:schemeClr val="tx1"/>
                </a:solidFill>
                <a:latin typeface="+mn-lt"/>
              </a:rPr>
              <a:t>2009 – 2019 used to test the data because allows the model to see the full cyclical nature of coffee price while also giving it ample amount of data to train</a:t>
            </a:r>
          </a:p>
          <a:p>
            <a:pPr marL="228600" indent="-228600"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1200" b="0" dirty="0">
              <a:solidFill>
                <a:schemeClr val="tx1"/>
              </a:solidFill>
              <a:latin typeface="+mn-lt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</a:pPr>
            <a:endParaRPr lang="en-US" sz="1200" b="0" dirty="0">
              <a:solidFill>
                <a:schemeClr val="tx1"/>
              </a:solidFill>
              <a:latin typeface="+mn-lt"/>
            </a:endParaRPr>
          </a:p>
          <a:p>
            <a:pPr marL="228600" indent="-228600"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RMSE Performance: </a:t>
            </a:r>
            <a:r>
              <a:rPr lang="en-US" sz="1200" b="0" dirty="0">
                <a:solidFill>
                  <a:schemeClr val="tx1"/>
                </a:solidFill>
                <a:latin typeface="+mn-lt"/>
              </a:rPr>
              <a:t>Random Forest Regressor only slightly outperforms the carry forward benchmark (.47 RMSE vs. .44 RMSE)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  <a:p>
            <a:pPr marL="228600" indent="-228600"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+mn-lt"/>
            </a:endParaRPr>
          </a:p>
          <a:p>
            <a:pPr marL="228600" indent="-228600"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+mn-lt"/>
            </a:endParaRPr>
          </a:p>
          <a:p>
            <a:pPr marL="228600" indent="-228600"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+mn-lt"/>
            </a:endParaRPr>
          </a:p>
          <a:p>
            <a:pPr marL="228600" indent="-228600"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ARIMA Use: </a:t>
            </a:r>
            <a:r>
              <a:rPr lang="en-US" sz="1200" b="0" dirty="0">
                <a:solidFill>
                  <a:schemeClr val="tx1"/>
                </a:solidFill>
                <a:latin typeface="+mn-lt"/>
              </a:rPr>
              <a:t>Autoregressive integrated moving average performs poorly on the model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759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EA1C071-7AD6-46B7-85A4-7C8F6C7B28E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8195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think-cell Slide" r:id="rId6" imgW="395" imgH="394" progId="TCLayout.ActiveDocument.1">
                  <p:embed/>
                </p:oleObj>
              </mc:Choice>
              <mc:Fallback>
                <p:oleObj name="think-cell Slide" r:id="rId6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9252DE9-A1AF-4529-8657-F3EDC999A21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457200" fontAlgn="auto">
              <a:lnSpc>
                <a:spcPct val="90000"/>
              </a:lnSpc>
            </a:pPr>
            <a:endParaRPr kumimoji="0" lang="en-US" b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ED21C-0660-41DE-B1A5-F1FA6484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br>
              <a:rPr lang="en-US" dirty="0"/>
            </a:br>
            <a:r>
              <a:rPr lang="en-US" sz="1800" b="0" dirty="0"/>
              <a:t>Enhancing the model with additional data and more sophisticated algorithms will allow it to be tested on futures contracts</a:t>
            </a:r>
            <a:endParaRPr lang="en-US" dirty="0"/>
          </a:p>
        </p:txBody>
      </p:sp>
      <p:pic>
        <p:nvPicPr>
          <p:cNvPr id="6146" name="Picture 2" descr="Image result for brazilian flag">
            <a:extLst>
              <a:ext uri="{FF2B5EF4-FFF2-40B4-BE49-F238E27FC236}">
                <a16:creationId xmlns:a16="http://schemas.microsoft.com/office/drawing/2014/main" id="{C8E4E90E-E199-4959-BC30-AFDCFF616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12" y="1375222"/>
            <a:ext cx="2143029" cy="150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xgboost">
            <a:extLst>
              <a:ext uri="{FF2B5EF4-FFF2-40B4-BE49-F238E27FC236}">
                <a16:creationId xmlns:a16="http://schemas.microsoft.com/office/drawing/2014/main" id="{E7D5B1D7-116C-4E9B-9EE4-893B5C9D6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0"/>
          <a:stretch/>
        </p:blipFill>
        <p:spPr bwMode="auto">
          <a:xfrm>
            <a:off x="5592391" y="1845644"/>
            <a:ext cx="3098758" cy="67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40E182-EF7E-464A-8617-5C2D36CF8312}"/>
              </a:ext>
            </a:extLst>
          </p:cNvPr>
          <p:cNvSpPr txBox="1"/>
          <p:nvPr/>
        </p:nvSpPr>
        <p:spPr>
          <a:xfrm>
            <a:off x="418367" y="3081062"/>
            <a:ext cx="3570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</a:pPr>
            <a:r>
              <a:rPr lang="en-US" sz="1200" b="0" dirty="0">
                <a:solidFill>
                  <a:schemeClr val="tx1"/>
                </a:solidFill>
                <a:latin typeface="+mn-lt"/>
              </a:rPr>
              <a:t>Brazil accounts for over 1/3 of global coffee production and shifts in the weather patterns can lead to significant changes in the price of coffee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743EE3-37F8-42C1-8854-55091371A8AE}"/>
              </a:ext>
            </a:extLst>
          </p:cNvPr>
          <p:cNvSpPr txBox="1"/>
          <p:nvPr/>
        </p:nvSpPr>
        <p:spPr>
          <a:xfrm>
            <a:off x="5461193" y="2988728"/>
            <a:ext cx="3361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</a:pPr>
            <a:r>
              <a:rPr lang="en-US" sz="1200" b="0" dirty="0" err="1">
                <a:solidFill>
                  <a:schemeClr val="tx1"/>
                </a:solidFill>
                <a:latin typeface="+mn-lt"/>
              </a:rPr>
              <a:t>XGBoost</a:t>
            </a:r>
            <a:r>
              <a:rPr lang="en-US" sz="1200" b="0" dirty="0">
                <a:solidFill>
                  <a:schemeClr val="tx1"/>
                </a:solidFill>
                <a:latin typeface="+mn-lt"/>
              </a:rPr>
              <a:t> is a more robust version of the simplified random forest regressor utilized in this project.  Leveraging </a:t>
            </a:r>
            <a:r>
              <a:rPr lang="en-US" sz="1200" b="0" dirty="0" err="1">
                <a:solidFill>
                  <a:schemeClr val="tx1"/>
                </a:solidFill>
                <a:latin typeface="+mn-lt"/>
              </a:rPr>
              <a:t>XGBoost</a:t>
            </a:r>
            <a:r>
              <a:rPr lang="en-US" sz="1200" b="0" dirty="0">
                <a:solidFill>
                  <a:schemeClr val="tx1"/>
                </a:solidFill>
                <a:latin typeface="+mn-lt"/>
              </a:rPr>
              <a:t> should improve overall results</a:t>
            </a:r>
          </a:p>
        </p:txBody>
      </p:sp>
      <p:pic>
        <p:nvPicPr>
          <p:cNvPr id="8" name="Graphic 7" descr="Money">
            <a:extLst>
              <a:ext uri="{FF2B5EF4-FFF2-40B4-BE49-F238E27FC236}">
                <a16:creationId xmlns:a16="http://schemas.microsoft.com/office/drawing/2014/main" id="{29F9EDBC-F2F0-4B45-AE92-F2E389AFCCA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0127" b="13436"/>
          <a:stretch/>
        </p:blipFill>
        <p:spPr>
          <a:xfrm>
            <a:off x="3772934" y="4239707"/>
            <a:ext cx="1321660" cy="10102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297B0C-39BE-4555-8C8F-ACFC5FF6B771}"/>
              </a:ext>
            </a:extLst>
          </p:cNvPr>
          <p:cNvSpPr txBox="1"/>
          <p:nvPr/>
        </p:nvSpPr>
        <p:spPr>
          <a:xfrm>
            <a:off x="2101172" y="5375573"/>
            <a:ext cx="4665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</a:pPr>
            <a:r>
              <a:rPr lang="en-US" sz="1200" b="0" dirty="0">
                <a:solidFill>
                  <a:schemeClr val="tx1"/>
                </a:solidFill>
                <a:latin typeface="+mn-lt"/>
              </a:rPr>
              <a:t>Once the model is fine tuned, it can be tested on hypothetical future contracts to evaluate whether it can be used for speculation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1F87CE-A400-4627-87B5-02CC00368D4A}"/>
              </a:ext>
            </a:extLst>
          </p:cNvPr>
          <p:cNvSpPr txBox="1"/>
          <p:nvPr/>
        </p:nvSpPr>
        <p:spPr>
          <a:xfrm>
            <a:off x="3976566" y="1630771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>
                <a:solidFill>
                  <a:schemeClr val="tx1"/>
                </a:solidFill>
                <a:latin typeface="+mn-lt"/>
              </a:rPr>
              <a:t>+</a:t>
            </a:r>
          </a:p>
        </p:txBody>
      </p:sp>
      <p:sp>
        <p:nvSpPr>
          <p:cNvPr id="19" name="Arrow - Pointing Down">
            <a:extLst>
              <a:ext uri="{FF2B5EF4-FFF2-40B4-BE49-F238E27FC236}">
                <a16:creationId xmlns:a16="http://schemas.microsoft.com/office/drawing/2014/main" id="{D630F4B0-D9A3-4BCB-8641-CD55BC7AC6AA}"/>
              </a:ext>
            </a:extLst>
          </p:cNvPr>
          <p:cNvSpPr/>
          <p:nvPr/>
        </p:nvSpPr>
        <p:spPr>
          <a:xfrm rot="10800000">
            <a:off x="1286703" y="3891936"/>
            <a:ext cx="6294120" cy="30323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56000B-1726-450A-AAA6-97313C5AA35D}"/>
              </a:ext>
            </a:extLst>
          </p:cNvPr>
          <p:cNvSpPr txBox="1"/>
          <p:nvPr/>
        </p:nvSpPr>
        <p:spPr>
          <a:xfrm>
            <a:off x="0" y="6643988"/>
            <a:ext cx="2429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schemeClr val="tx1"/>
                </a:solidFill>
                <a:latin typeface="+mn-lt"/>
              </a:rPr>
              <a:t>Source: Macrotrends.net; Internal Analysis</a:t>
            </a:r>
          </a:p>
        </p:txBody>
      </p:sp>
      <p:sp>
        <p:nvSpPr>
          <p:cNvPr id="21" name="Tombstone">
            <a:extLst>
              <a:ext uri="{FF2B5EF4-FFF2-40B4-BE49-F238E27FC236}">
                <a16:creationId xmlns:a16="http://schemas.microsoft.com/office/drawing/2014/main" id="{7DAB7CCE-542A-428D-8935-62689BF8CEE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14400" y="6106872"/>
            <a:ext cx="7315200" cy="548640"/>
          </a:xfrm>
          <a:prstGeom prst="round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/>
          <a:lstStyle/>
          <a:p>
            <a:pPr marL="285750" marR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kern="0" dirty="0">
                <a:solidFill>
                  <a:schemeClr val="bg1"/>
                </a:solidFill>
              </a:rPr>
              <a:t>Are there any other suggestions to improve this project?</a:t>
            </a:r>
          </a:p>
          <a:p>
            <a:pPr marL="285750" marR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kern="0" dirty="0">
                <a:solidFill>
                  <a:schemeClr val="bg1"/>
                </a:solidFill>
              </a:rPr>
              <a:t>Other Questions? </a:t>
            </a:r>
          </a:p>
        </p:txBody>
      </p:sp>
    </p:spTree>
    <p:extLst>
      <p:ext uri="{BB962C8B-B14F-4D97-AF65-F5344CB8AC3E}">
        <p14:creationId xmlns:p14="http://schemas.microsoft.com/office/powerpoint/2010/main" val="35822745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5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ZXp8JlbR6ua4zZLjRXmm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ENSEO_TOMBSTONE" val="72,446.4305,576,43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k_VMA.MQaCD8Jywd.nX7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Wgp7aRVT42v69rpTr_Zl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2YmiLXmTpyW91snOnSEg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_l1SC86QJ22rSfTUvz1P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eR29N9QuiJQyFVXKjFk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_tWI3oTlO.k.rYwAJ7O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_2DZtOyQR.LbFqnPJQif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1jz0jFITDusyUU9jNxRa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ENSEO_TOMBSTONE" val="72,446.4305,576,43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lpKTe8TC6hiZsRIY8JK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FP.ZQ7TIeQBkx3hAzpW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ENSEO_TOMBSTONE" val="72,446.4305,576,43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X1H4j3T1qhXYOcV3iTT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C_O0QsgT.m8Jx0UUbZQw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_hwQO7WRm.IyuyiPd_XB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enseo Consulting Group">
  <a:themeElements>
    <a:clrScheme name="Censeo Consulting Group">
      <a:dk1>
        <a:sysClr val="windowText" lastClr="000000"/>
      </a:dk1>
      <a:lt1>
        <a:sysClr val="window" lastClr="FFFFFF"/>
      </a:lt1>
      <a:dk2>
        <a:srgbClr val="871923"/>
      </a:dk2>
      <a:lt2>
        <a:srgbClr val="D8D8D8"/>
      </a:lt2>
      <a:accent1>
        <a:srgbClr val="EBEFF5"/>
      </a:accent1>
      <a:accent2>
        <a:srgbClr val="C3CFE1"/>
      </a:accent2>
      <a:accent3>
        <a:srgbClr val="9DB1CF"/>
      </a:accent3>
      <a:accent4>
        <a:srgbClr val="6F8DB9"/>
      </a:accent4>
      <a:accent5>
        <a:srgbClr val="4C6C9C"/>
      </a:accent5>
      <a:accent6>
        <a:srgbClr val="364D6E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12700" cap="flat" cmpd="sng" algn="ctr">
          <a:noFill/>
          <a:prstDash val="solid"/>
          <a:miter lim="800000"/>
        </a:ln>
        <a:effectLst/>
      </a:spPr>
      <a:bodyPr wrap="square"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spDef>
    <a:lnDef>
      <a:spPr>
        <a:noFill/>
        <a:ln w="12700" cap="flat" cmpd="sng" algn="ctr">
          <a:solidFill>
            <a:sysClr val="windowText" lastClr="000000"/>
          </a:solidFill>
          <a:prstDash val="solid"/>
          <a:miter lim="800000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 defTabSz="457200" fontAlgn="auto">
          <a:spcBef>
            <a:spcPts val="0"/>
          </a:spcBef>
          <a:spcAft>
            <a:spcPts val="0"/>
          </a:spcAft>
          <a:defRPr sz="1200" b="0" dirty="0">
            <a:solidFill>
              <a:schemeClr val="tx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7BE3794-6202-44A0-B4C6-E5DB95E3910E}" vid="{4600B9F7-BD14-4C28-8A2A-CC52C186974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592</Words>
  <Application>Microsoft Office PowerPoint</Application>
  <PresentationFormat>On-screen Show (4:3)</PresentationFormat>
  <Paragraphs>91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Censeo Consulting Group</vt:lpstr>
      <vt:lpstr>think-cell Slide</vt:lpstr>
      <vt:lpstr>General Assembly Data Science Course</vt:lpstr>
      <vt:lpstr>Agenda</vt:lpstr>
      <vt:lpstr>Executive Summary</vt:lpstr>
      <vt:lpstr>Problem Overview and Importance of Coffee The coffee market is sized in the billions and contains several key actors across the value chain</vt:lpstr>
      <vt:lpstr>Variable Analysis The price of coffee is highly correlated with other commodities and recent values of itself</vt:lpstr>
      <vt:lpstr>Variable Analysis Coffee has remained relatively stable of the past 30+ years and does not show any significant trend</vt:lpstr>
      <vt:lpstr>Solution &amp; Impact Discussion Random Forrest Regressor only slightly outperformed the benchmark carry forward method</vt:lpstr>
      <vt:lpstr>Next Steps Enhancing the model with additional data and more sophisticated algorithms will allow it to be tested on futures contracts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2019-02-25T15:19:48Z</dcterms:created>
  <dcterms:modified xsi:type="dcterms:W3CDTF">2019-02-25T22:17:12Z</dcterms:modified>
</cp:coreProperties>
</file>