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Poppins Light" charset="1" panose="00000400000000000000"/>
      <p:regular r:id="rId22"/>
    </p:embeddedFont>
    <p:embeddedFont>
      <p:font typeface="HK Modular" charset="1" panose="00000800000000000000"/>
      <p:regular r:id="rId23"/>
    </p:embeddedFont>
    <p:embeddedFont>
      <p:font typeface="Horizon" charset="1" panose="02000500000000000000"/>
      <p:regular r:id="rId24"/>
    </p:embeddedFont>
    <p:embeddedFont>
      <p:font typeface="Poppins Bold" charset="1" panose="00000800000000000000"/>
      <p:regular r:id="rId25"/>
    </p:embeddedFont>
    <p:embeddedFont>
      <p:font typeface="Poppins" charset="1" panose="00000500000000000000"/>
      <p:regular r:id="rId26"/>
    </p:embeddedFont>
    <p:embeddedFont>
      <p:font typeface="Poppins Semi-Bold" charset="1" panose="000007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https://github.com/tecnico-sec/a07-messagIST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79.png" Type="http://schemas.openxmlformats.org/officeDocument/2006/relationships/image"/><Relationship Id="rId4" Target="../media/image8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81.png" Type="http://schemas.openxmlformats.org/officeDocument/2006/relationships/image"/><Relationship Id="rId4" Target="../media/image8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3.png" Type="http://schemas.openxmlformats.org/officeDocument/2006/relationships/image"/><Relationship Id="rId3" Target="../media/image8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85.png" Type="http://schemas.openxmlformats.org/officeDocument/2006/relationships/image"/><Relationship Id="rId4" Target="../media/image8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87.png" Type="http://schemas.openxmlformats.org/officeDocument/2006/relationships/image"/><Relationship Id="rId4" Target="../media/image8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https://youtu.be/8BVPxWr7qHk" TargetMode="External" Type="http://schemas.openxmlformats.org/officeDocument/2006/relationships/hyperlink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png" Type="http://schemas.openxmlformats.org/officeDocument/2006/relationships/image"/><Relationship Id="rId11" Target="../media/image3.svg" Type="http://schemas.openxmlformats.org/officeDocument/2006/relationships/image"/><Relationship Id="rId12" Target="https://github.com/rustcrypto" TargetMode="External" Type="http://schemas.openxmlformats.org/officeDocument/2006/relationships/hyperlink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18.png" Type="http://schemas.openxmlformats.org/officeDocument/2006/relationships/image"/><Relationship Id="rId16" Target="../media/image19.svg" Type="http://schemas.openxmlformats.org/officeDocument/2006/relationships/image"/><Relationship Id="rId17" Target="../media/image20.png" Type="http://schemas.openxmlformats.org/officeDocument/2006/relationships/image"/><Relationship Id="rId18" Target="../media/image21.svg" Type="http://schemas.openxmlformats.org/officeDocument/2006/relationships/image"/><Relationship Id="rId19" Target="../media/image22.png" Type="http://schemas.openxmlformats.org/officeDocument/2006/relationships/image"/><Relationship Id="rId2" Target="../media/image4.jpeg" Type="http://schemas.openxmlformats.org/officeDocument/2006/relationships/image"/><Relationship Id="rId20" Target="../media/image23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svg" Type="http://schemas.openxmlformats.org/officeDocument/2006/relationships/image"/><Relationship Id="rId11" Target="../media/image37.png" Type="http://schemas.openxmlformats.org/officeDocument/2006/relationships/image"/><Relationship Id="rId12" Target="../media/image38.svg" Type="http://schemas.openxmlformats.org/officeDocument/2006/relationships/image"/><Relationship Id="rId13" Target="../media/image39.png" Type="http://schemas.openxmlformats.org/officeDocument/2006/relationships/image"/><Relationship Id="rId14" Target="../media/image40.svg" Type="http://schemas.openxmlformats.org/officeDocument/2006/relationships/image"/><Relationship Id="rId15" Target="../media/image7.png" Type="http://schemas.openxmlformats.org/officeDocument/2006/relationships/image"/><Relationship Id="rId16" Target="../media/image8.svg" Type="http://schemas.openxmlformats.org/officeDocument/2006/relationships/image"/><Relationship Id="rId17" Target="../media/image41.png" Type="http://schemas.openxmlformats.org/officeDocument/2006/relationships/image"/><Relationship Id="rId18" Target="../media/image42.svg" Type="http://schemas.openxmlformats.org/officeDocument/2006/relationships/image"/><Relationship Id="rId19" Target="../media/image43.png" Type="http://schemas.openxmlformats.org/officeDocument/2006/relationships/image"/><Relationship Id="rId2" Target="../media/image4.jpeg" Type="http://schemas.openxmlformats.org/officeDocument/2006/relationships/image"/><Relationship Id="rId20" Target="../media/image44.svg" Type="http://schemas.openxmlformats.org/officeDocument/2006/relationships/image"/><Relationship Id="rId21" Target="../media/image45.png" Type="http://schemas.openxmlformats.org/officeDocument/2006/relationships/image"/><Relationship Id="rId22" Target="../media/image46.sv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32.sv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Relationship Id="rId9" Target="../media/image3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svg" Type="http://schemas.openxmlformats.org/officeDocument/2006/relationships/image"/><Relationship Id="rId11" Target="../media/image7.png" Type="http://schemas.openxmlformats.org/officeDocument/2006/relationships/image"/><Relationship Id="rId12" Target="../media/image8.svg" Type="http://schemas.openxmlformats.org/officeDocument/2006/relationships/image"/><Relationship Id="rId13" Target="../media/image41.png" Type="http://schemas.openxmlformats.org/officeDocument/2006/relationships/image"/><Relationship Id="rId14" Target="../media/image42.svg" Type="http://schemas.openxmlformats.org/officeDocument/2006/relationships/image"/><Relationship Id="rId15" Target="../media/image45.png" Type="http://schemas.openxmlformats.org/officeDocument/2006/relationships/image"/><Relationship Id="rId16" Target="../media/image46.svg" Type="http://schemas.openxmlformats.org/officeDocument/2006/relationships/image"/><Relationship Id="rId2" Target="../media/image4.jpeg" Type="http://schemas.openxmlformats.org/officeDocument/2006/relationships/image"/><Relationship Id="rId3" Target="../media/image47.png" Type="http://schemas.openxmlformats.org/officeDocument/2006/relationships/image"/><Relationship Id="rId4" Target="../media/image48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31.png" Type="http://schemas.openxmlformats.org/officeDocument/2006/relationships/image"/><Relationship Id="rId8" Target="../media/image32.sv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4.svg" Type="http://schemas.openxmlformats.org/officeDocument/2006/relationships/image"/><Relationship Id="rId11" Target="../media/image55.png" Type="http://schemas.openxmlformats.org/officeDocument/2006/relationships/image"/><Relationship Id="rId12" Target="../media/image56.svg" Type="http://schemas.openxmlformats.org/officeDocument/2006/relationships/image"/><Relationship Id="rId13" Target="../media/image57.png" Type="http://schemas.openxmlformats.org/officeDocument/2006/relationships/image"/><Relationship Id="rId14" Target="../media/image58.svg" Type="http://schemas.openxmlformats.org/officeDocument/2006/relationships/image"/><Relationship Id="rId15" Target="../media/image59.png" Type="http://schemas.openxmlformats.org/officeDocument/2006/relationships/image"/><Relationship Id="rId16" Target="../media/image60.svg" Type="http://schemas.openxmlformats.org/officeDocument/2006/relationships/image"/><Relationship Id="rId17" Target="../media/image61.png" Type="http://schemas.openxmlformats.org/officeDocument/2006/relationships/image"/><Relationship Id="rId18" Target="../media/image62.svg" Type="http://schemas.openxmlformats.org/officeDocument/2006/relationships/image"/><Relationship Id="rId19" Target="../media/image63.png" Type="http://schemas.openxmlformats.org/officeDocument/2006/relationships/image"/><Relationship Id="rId2" Target="../media/image4.jpeg" Type="http://schemas.openxmlformats.org/officeDocument/2006/relationships/image"/><Relationship Id="rId20" Target="../media/image64.svg" Type="http://schemas.openxmlformats.org/officeDocument/2006/relationships/image"/><Relationship Id="rId21" Target="../media/image65.png" Type="http://schemas.openxmlformats.org/officeDocument/2006/relationships/image"/><Relationship Id="rId22" Target="../media/image66.svg" Type="http://schemas.openxmlformats.org/officeDocument/2006/relationships/image"/><Relationship Id="rId23" Target="../media/image67.png" Type="http://schemas.openxmlformats.org/officeDocument/2006/relationships/image"/><Relationship Id="rId24" Target="../media/image68.svg" Type="http://schemas.openxmlformats.org/officeDocument/2006/relationships/image"/><Relationship Id="rId25" Target="../media/image69.png" Type="http://schemas.openxmlformats.org/officeDocument/2006/relationships/image"/><Relationship Id="rId26" Target="../media/image70.svg" Type="http://schemas.openxmlformats.org/officeDocument/2006/relationships/image"/><Relationship Id="rId27" Target="../media/image71.png" Type="http://schemas.openxmlformats.org/officeDocument/2006/relationships/image"/><Relationship Id="rId28" Target="../media/image72.svg" Type="http://schemas.openxmlformats.org/officeDocument/2006/relationships/image"/><Relationship Id="rId29" Target="../media/image7.png" Type="http://schemas.openxmlformats.org/officeDocument/2006/relationships/image"/><Relationship Id="rId3" Target="../media/image49.png" Type="http://schemas.openxmlformats.org/officeDocument/2006/relationships/image"/><Relationship Id="rId30" Target="../media/image8.svg" Type="http://schemas.openxmlformats.org/officeDocument/2006/relationships/image"/><Relationship Id="rId31" Target="../media/image41.png" Type="http://schemas.openxmlformats.org/officeDocument/2006/relationships/image"/><Relationship Id="rId32" Target="../media/image42.svg" Type="http://schemas.openxmlformats.org/officeDocument/2006/relationships/image"/><Relationship Id="rId33" Target="../media/image45.png" Type="http://schemas.openxmlformats.org/officeDocument/2006/relationships/image"/><Relationship Id="rId34" Target="../media/image46.svg" Type="http://schemas.openxmlformats.org/officeDocument/2006/relationships/image"/><Relationship Id="rId35" Target="../media/image73.png" Type="http://schemas.openxmlformats.org/officeDocument/2006/relationships/image"/><Relationship Id="rId36" Target="../media/image74.svg" Type="http://schemas.openxmlformats.org/officeDocument/2006/relationships/image"/><Relationship Id="rId37" Target="../media/image75.png" Type="http://schemas.openxmlformats.org/officeDocument/2006/relationships/image"/><Relationship Id="rId38" Target="../media/image76.svg" Type="http://schemas.openxmlformats.org/officeDocument/2006/relationships/image"/><Relationship Id="rId39" Target="../media/image77.png" Type="http://schemas.openxmlformats.org/officeDocument/2006/relationships/image"/><Relationship Id="rId4" Target="../media/image50.svg" Type="http://schemas.openxmlformats.org/officeDocument/2006/relationships/image"/><Relationship Id="rId40" Target="../media/image78.svg" Type="http://schemas.openxmlformats.org/officeDocument/2006/relationships/image"/><Relationship Id="rId5" Target="../media/image51.png" Type="http://schemas.openxmlformats.org/officeDocument/2006/relationships/image"/><Relationship Id="rId6" Target="../media/image52.sv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Relationship Id="rId9" Target="../media/image5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44835" y="-547517"/>
            <a:ext cx="9030960" cy="11146926"/>
            <a:chOff x="0" y="0"/>
            <a:chExt cx="2378524" cy="293581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78524" cy="2935816"/>
            </a:xfrm>
            <a:custGeom>
              <a:avLst/>
              <a:gdLst/>
              <a:ahLst/>
              <a:cxnLst/>
              <a:rect r="r" b="b" t="t" l="l"/>
              <a:pathLst>
                <a:path h="2935816" w="2378524">
                  <a:moveTo>
                    <a:pt x="0" y="0"/>
                  </a:moveTo>
                  <a:lnTo>
                    <a:pt x="2378524" y="0"/>
                  </a:lnTo>
                  <a:lnTo>
                    <a:pt x="2378524" y="2935816"/>
                  </a:lnTo>
                  <a:lnTo>
                    <a:pt x="0" y="2935816"/>
                  </a:lnTo>
                  <a:close/>
                </a:path>
              </a:pathLst>
            </a:custGeom>
            <a:gradFill rotWithShape="true">
              <a:gsLst>
                <a:gs pos="0">
                  <a:srgbClr val="071121">
                    <a:alpha val="100000"/>
                  </a:srgbClr>
                </a:gs>
                <a:gs pos="50000">
                  <a:srgbClr val="060F1F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2378524" cy="29358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839274" y="8588017"/>
            <a:ext cx="5549677" cy="506253"/>
          </a:xfrm>
          <a:custGeom>
            <a:avLst/>
            <a:gdLst/>
            <a:ahLst/>
            <a:cxnLst/>
            <a:rect r="r" b="b" t="t" l="l"/>
            <a:pathLst>
              <a:path h="506253" w="5549677">
                <a:moveTo>
                  <a:pt x="0" y="0"/>
                </a:moveTo>
                <a:lnTo>
                  <a:pt x="5549677" y="0"/>
                </a:lnTo>
                <a:lnTo>
                  <a:pt x="5549677" y="506253"/>
                </a:lnTo>
                <a:lnTo>
                  <a:pt x="0" y="506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958371" y="2444209"/>
            <a:ext cx="14371257" cy="2061703"/>
            <a:chOff x="0" y="0"/>
            <a:chExt cx="3785022" cy="543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85022" cy="543000"/>
            </a:xfrm>
            <a:custGeom>
              <a:avLst/>
              <a:gdLst/>
              <a:ahLst/>
              <a:cxnLst/>
              <a:rect r="r" b="b" t="t" l="l"/>
              <a:pathLst>
                <a:path h="543000" w="3785022">
                  <a:moveTo>
                    <a:pt x="0" y="0"/>
                  </a:moveTo>
                  <a:lnTo>
                    <a:pt x="3785022" y="0"/>
                  </a:lnTo>
                  <a:lnTo>
                    <a:pt x="3785022" y="543000"/>
                  </a:lnTo>
                  <a:lnTo>
                    <a:pt x="0" y="543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FFFFFF">
                      <a:alpha val="100000"/>
                    </a:srgbClr>
                  </a:gs>
                  <a:gs pos="100000">
                    <a:srgbClr val="FFC1C1">
                      <a:alpha val="25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0"/>
              <a:ext cx="3785022" cy="543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7208841" y="8708553"/>
            <a:ext cx="4938597" cy="265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7"/>
              </a:lnSpc>
              <a:spcBef>
                <a:spcPct val="0"/>
              </a:spcBef>
            </a:pPr>
            <a:r>
              <a:rPr lang="en-US" sz="1775" u="sng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  <a:hlinkClick r:id="rId5" tooltip="https://github.com/tecnico-sec/a07-messagIST"/>
              </a:rPr>
              <a:t>github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51178" y="2990533"/>
            <a:ext cx="13585644" cy="1054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37"/>
              </a:lnSpc>
              <a:spcBef>
                <a:spcPct val="0"/>
              </a:spcBef>
            </a:pPr>
            <a:r>
              <a:rPr lang="en-US" sz="7534" spc="94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Messagist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51178" y="840933"/>
            <a:ext cx="14525868" cy="306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9"/>
              </a:lnSpc>
              <a:spcBef>
                <a:spcPct val="0"/>
              </a:spcBef>
            </a:pPr>
            <a:r>
              <a:rPr lang="en-US" sz="1962">
                <a:solidFill>
                  <a:srgbClr val="FFFFFF">
                    <a:alpha val="80784"/>
                  </a:srgbClr>
                </a:solidFill>
                <a:latin typeface="Horizon"/>
                <a:ea typeface="Horizon"/>
                <a:cs typeface="Horizon"/>
                <a:sym typeface="Horizon"/>
              </a:rPr>
              <a:t>NETWORK AND COMPUTER SECURITY COURSE (SIRS) - 2024/2025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86875" y="5867498"/>
            <a:ext cx="3425666" cy="1422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25"/>
              </a:lnSpc>
              <a:spcBef>
                <a:spcPct val="0"/>
              </a:spcBef>
            </a:pPr>
            <a:r>
              <a:rPr lang="en-US" b="true" sz="2062" strike="noStrike" u="non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Group A07</a:t>
            </a:r>
          </a:p>
          <a:p>
            <a:pPr algn="ctr" marL="0" indent="0" lvl="0">
              <a:lnSpc>
                <a:spcPts val="2825"/>
              </a:lnSpc>
              <a:spcBef>
                <a:spcPct val="0"/>
              </a:spcBef>
            </a:pPr>
            <a:r>
              <a:rPr lang="en-US" sz="2062" strike="noStrike" u="non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ist1112191 - Xiting Wang</a:t>
            </a:r>
          </a:p>
          <a:p>
            <a:pPr algn="ctr" marL="0" indent="0" lvl="0">
              <a:lnSpc>
                <a:spcPts val="2825"/>
              </a:lnSpc>
              <a:spcBef>
                <a:spcPct val="0"/>
              </a:spcBef>
            </a:pPr>
            <a:r>
              <a:rPr lang="en-US" sz="2062" strike="noStrike" u="non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ist1112269 - Laura Cunha</a:t>
            </a:r>
          </a:p>
          <a:p>
            <a:pPr algn="ctr" marL="0" indent="0" lvl="0">
              <a:lnSpc>
                <a:spcPts val="2825"/>
              </a:lnSpc>
              <a:spcBef>
                <a:spcPct val="0"/>
              </a:spcBef>
            </a:pPr>
            <a:r>
              <a:rPr lang="en-US" sz="2062" strike="noStrike" u="none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ist1112270 - Rodrigo Correia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46172" y="629898"/>
            <a:ext cx="20465418" cy="917903"/>
            <a:chOff x="0" y="0"/>
            <a:chExt cx="5390069" cy="2417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90069" cy="241752"/>
            </a:xfrm>
            <a:custGeom>
              <a:avLst/>
              <a:gdLst/>
              <a:ahLst/>
              <a:cxnLst/>
              <a:rect r="r" b="b" t="t" l="l"/>
              <a:pathLst>
                <a:path h="241752" w="5390069">
                  <a:moveTo>
                    <a:pt x="0" y="0"/>
                  </a:moveTo>
                  <a:lnTo>
                    <a:pt x="5390069" y="0"/>
                  </a:lnTo>
                  <a:lnTo>
                    <a:pt x="5390069" y="241752"/>
                  </a:lnTo>
                  <a:lnTo>
                    <a:pt x="0" y="241752"/>
                  </a:lnTo>
                  <a:close/>
                </a:path>
              </a:pathLst>
            </a:custGeom>
            <a:gradFill rotWithShape="true">
              <a:gsLst>
                <a:gs pos="0">
                  <a:srgbClr val="071121">
                    <a:alpha val="100000"/>
                  </a:srgbClr>
                </a:gs>
                <a:gs pos="50000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5390069" cy="2417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96394" y="1828389"/>
            <a:ext cx="5098726" cy="1696485"/>
            <a:chOff x="0" y="0"/>
            <a:chExt cx="6798302" cy="22619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798302" cy="2261980"/>
            </a:xfrm>
            <a:custGeom>
              <a:avLst/>
              <a:gdLst/>
              <a:ahLst/>
              <a:cxnLst/>
              <a:rect r="r" b="b" t="t" l="l"/>
              <a:pathLst>
                <a:path h="2261980" w="6798302">
                  <a:moveTo>
                    <a:pt x="0" y="0"/>
                  </a:moveTo>
                  <a:lnTo>
                    <a:pt x="6798302" y="0"/>
                  </a:lnTo>
                  <a:lnTo>
                    <a:pt x="6798302" y="2261980"/>
                  </a:lnTo>
                  <a:lnTo>
                    <a:pt x="0" y="22619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602355" y="963477"/>
              <a:ext cx="5856270" cy="3445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44"/>
                </a:lnSpc>
                <a:spcBef>
                  <a:spcPct val="0"/>
                </a:spcBef>
              </a:pPr>
              <a:r>
                <a:rPr lang="en-US" sz="1800" spc="226">
                  <a:solidFill>
                    <a:srgbClr val="01FFFF"/>
                  </a:solidFill>
                  <a:latin typeface="HK Modular"/>
                  <a:ea typeface="HK Modular"/>
                  <a:cs typeface="HK Modular"/>
                  <a:sym typeface="HK Modular"/>
                </a:rPr>
                <a:t>SR</a:t>
              </a:r>
              <a:r>
                <a:rPr lang="en-US" sz="1800" spc="226">
                  <a:solidFill>
                    <a:srgbClr val="FFFFFF"/>
                  </a:solidFill>
                  <a:latin typeface="HK Modular"/>
                  <a:ea typeface="HK Modular"/>
                  <a:cs typeface="HK Modular"/>
                  <a:sym typeface="HK Modular"/>
                </a:rPr>
                <a:t>1</a:t>
              </a:r>
              <a:r>
                <a:rPr lang="en-US" sz="1800" spc="226">
                  <a:solidFill>
                    <a:srgbClr val="01FFFF"/>
                  </a:solidFill>
                  <a:latin typeface="HK Modular"/>
                  <a:ea typeface="HK Modular"/>
                  <a:cs typeface="HK Modular"/>
                  <a:sym typeface="HK Modular"/>
                </a:rPr>
                <a:t>: COnfidentiality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42581" y="1828389"/>
            <a:ext cx="5316476" cy="1696485"/>
            <a:chOff x="0" y="0"/>
            <a:chExt cx="7088635" cy="226198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798302" cy="2261980"/>
            </a:xfrm>
            <a:custGeom>
              <a:avLst/>
              <a:gdLst/>
              <a:ahLst/>
              <a:cxnLst/>
              <a:rect r="r" b="b" t="t" l="l"/>
              <a:pathLst>
                <a:path h="2261980" w="6798302">
                  <a:moveTo>
                    <a:pt x="0" y="0"/>
                  </a:moveTo>
                  <a:lnTo>
                    <a:pt x="6798302" y="0"/>
                  </a:lnTo>
                  <a:lnTo>
                    <a:pt x="6798302" y="2261980"/>
                  </a:lnTo>
                  <a:lnTo>
                    <a:pt x="0" y="22619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232365" y="963477"/>
              <a:ext cx="5856270" cy="3445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44"/>
                </a:lnSpc>
                <a:spcBef>
                  <a:spcPct val="0"/>
                </a:spcBef>
              </a:pPr>
              <a:r>
                <a:rPr lang="en-US" sz="1800" spc="226">
                  <a:solidFill>
                    <a:srgbClr val="01FFFF"/>
                  </a:solidFill>
                  <a:latin typeface="HK Modular"/>
                  <a:ea typeface="HK Modular"/>
                  <a:cs typeface="HK Modular"/>
                  <a:sym typeface="HK Modular"/>
                </a:rPr>
                <a:t>SR</a:t>
              </a:r>
              <a:r>
                <a:rPr lang="en-US" sz="1800" spc="226">
                  <a:solidFill>
                    <a:srgbClr val="FFFFFF"/>
                  </a:solidFill>
                  <a:latin typeface="HK Modular"/>
                  <a:ea typeface="HK Modular"/>
                  <a:cs typeface="HK Modular"/>
                  <a:sym typeface="HK Modular"/>
                </a:rPr>
                <a:t>2</a:t>
              </a:r>
              <a:r>
                <a:rPr lang="en-US" sz="1800" spc="226">
                  <a:solidFill>
                    <a:srgbClr val="01FFFF"/>
                  </a:solidFill>
                  <a:latin typeface="HK Modular"/>
                  <a:ea typeface="HK Modular"/>
                  <a:cs typeface="HK Modular"/>
                  <a:sym typeface="HK Modular"/>
                </a:rPr>
                <a:t>: Integrity 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96394" y="5815156"/>
            <a:ext cx="5316476" cy="1696485"/>
            <a:chOff x="0" y="0"/>
            <a:chExt cx="7088635" cy="22619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798302" cy="2261980"/>
            </a:xfrm>
            <a:custGeom>
              <a:avLst/>
              <a:gdLst/>
              <a:ahLst/>
              <a:cxnLst/>
              <a:rect r="r" b="b" t="t" l="l"/>
              <a:pathLst>
                <a:path h="2261980" w="6798302">
                  <a:moveTo>
                    <a:pt x="0" y="0"/>
                  </a:moveTo>
                  <a:lnTo>
                    <a:pt x="6798302" y="0"/>
                  </a:lnTo>
                  <a:lnTo>
                    <a:pt x="6798302" y="2261980"/>
                  </a:lnTo>
                  <a:lnTo>
                    <a:pt x="0" y="22619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1232365" y="963477"/>
              <a:ext cx="5856270" cy="3445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44"/>
                </a:lnSpc>
                <a:spcBef>
                  <a:spcPct val="0"/>
                </a:spcBef>
              </a:pPr>
              <a:r>
                <a:rPr lang="en-US" sz="1800" spc="226">
                  <a:solidFill>
                    <a:srgbClr val="01FFFF"/>
                  </a:solidFill>
                  <a:latin typeface="HK Modular"/>
                  <a:ea typeface="HK Modular"/>
                  <a:cs typeface="HK Modular"/>
                  <a:sym typeface="HK Modular"/>
                </a:rPr>
                <a:t>SR</a:t>
              </a:r>
              <a:r>
                <a:rPr lang="en-US" sz="1800" spc="226">
                  <a:solidFill>
                    <a:srgbClr val="FFFFFF"/>
                  </a:solidFill>
                  <a:latin typeface="HK Modular"/>
                  <a:ea typeface="HK Modular"/>
                  <a:cs typeface="HK Modular"/>
                  <a:sym typeface="HK Modular"/>
                </a:rPr>
                <a:t>3</a:t>
              </a:r>
              <a:r>
                <a:rPr lang="en-US" sz="1800" spc="226">
                  <a:solidFill>
                    <a:srgbClr val="01FFFF"/>
                  </a:solidFill>
                  <a:latin typeface="HK Modular"/>
                  <a:ea typeface="HK Modular"/>
                  <a:cs typeface="HK Modular"/>
                  <a:sym typeface="HK Modular"/>
                </a:rPr>
                <a:t>: Integrity 2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152557" y="5815156"/>
            <a:ext cx="5098726" cy="1696485"/>
            <a:chOff x="0" y="0"/>
            <a:chExt cx="6798302" cy="22619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798302" cy="2261980"/>
            </a:xfrm>
            <a:custGeom>
              <a:avLst/>
              <a:gdLst/>
              <a:ahLst/>
              <a:cxnLst/>
              <a:rect r="r" b="b" t="t" l="l"/>
              <a:pathLst>
                <a:path h="2261980" w="6798302">
                  <a:moveTo>
                    <a:pt x="0" y="0"/>
                  </a:moveTo>
                  <a:lnTo>
                    <a:pt x="6798302" y="0"/>
                  </a:lnTo>
                  <a:lnTo>
                    <a:pt x="6798302" y="2261980"/>
                  </a:lnTo>
                  <a:lnTo>
                    <a:pt x="0" y="22619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755085" y="963477"/>
              <a:ext cx="5856270" cy="3445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44"/>
                </a:lnSpc>
                <a:spcBef>
                  <a:spcPct val="0"/>
                </a:spcBef>
              </a:pPr>
              <a:r>
                <a:rPr lang="en-US" sz="1800" spc="226">
                  <a:solidFill>
                    <a:srgbClr val="01FFFF"/>
                  </a:solidFill>
                  <a:latin typeface="HK Modular"/>
                  <a:ea typeface="HK Modular"/>
                  <a:cs typeface="HK Modular"/>
                  <a:sym typeface="HK Modular"/>
                </a:rPr>
                <a:t>SR</a:t>
              </a:r>
              <a:r>
                <a:rPr lang="en-US" sz="1800" spc="226">
                  <a:solidFill>
                    <a:srgbClr val="FFFFFF"/>
                  </a:solidFill>
                  <a:latin typeface="HK Modular"/>
                  <a:ea typeface="HK Modular"/>
                  <a:cs typeface="HK Modular"/>
                  <a:sym typeface="HK Modular"/>
                </a:rPr>
                <a:t>4</a:t>
              </a:r>
              <a:r>
                <a:rPr lang="en-US" sz="1800" spc="226">
                  <a:solidFill>
                    <a:srgbClr val="01FFFF"/>
                  </a:solidFill>
                  <a:latin typeface="HK Modular"/>
                  <a:ea typeface="HK Modular"/>
                  <a:cs typeface="HK Modular"/>
                  <a:sym typeface="HK Modular"/>
                </a:rPr>
                <a:t>: Authentication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84692" y="3743949"/>
            <a:ext cx="8185986" cy="717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5305" indent="-222653" lvl="1">
              <a:lnSpc>
                <a:spcPts val="2825"/>
              </a:lnSpc>
              <a:buFont typeface="Arial"/>
              <a:buChar char="•"/>
            </a:pPr>
            <a:r>
              <a:rPr lang="en-US" b="true" sz="20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ChaCha20</a:t>
            </a:r>
          </a:p>
          <a:p>
            <a:pPr algn="l" marL="445305" indent="-222653" lvl="1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Shared</a:t>
            </a:r>
            <a:r>
              <a:rPr lang="en-US" b="true" sz="20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b="true" sz="2062">
                <a:solidFill>
                  <a:srgbClr val="00BBDE"/>
                </a:solidFill>
                <a:latin typeface="Poppins Bold"/>
                <a:ea typeface="Poppins Bold"/>
                <a:cs typeface="Poppins Bold"/>
                <a:sym typeface="Poppins Bold"/>
              </a:rPr>
              <a:t>symmetric</a:t>
            </a:r>
            <a:r>
              <a:rPr lang="en-US" b="true" sz="20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keys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62708" y="874183"/>
            <a:ext cx="7507970" cy="44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  <a:spcBef>
                <a:spcPct val="0"/>
              </a:spcBef>
            </a:pPr>
            <a:r>
              <a:rPr lang="en-US" sz="3200" spc="403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Challenges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584361" y="883491"/>
            <a:ext cx="7507970" cy="44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  <a:spcBef>
                <a:spcPct val="0"/>
              </a:spcBef>
            </a:pPr>
            <a:r>
              <a:rPr lang="en-US" sz="3200" spc="403">
                <a:solidFill>
                  <a:srgbClr val="01FFFF"/>
                </a:solidFill>
                <a:latin typeface="HK Modular"/>
                <a:ea typeface="HK Modular"/>
                <a:cs typeface="HK Modular"/>
                <a:sym typeface="HK Modular"/>
              </a:rPr>
              <a:t>Protection Needs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086537" y="3743949"/>
            <a:ext cx="8185986" cy="1069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5305" indent="-222653" lvl="1">
              <a:lnSpc>
                <a:spcPts val="2825"/>
              </a:lnSpc>
              <a:buFont typeface="Arial"/>
              <a:buChar char="•"/>
            </a:pPr>
            <a:r>
              <a:rPr lang="en-US" b="true" sz="20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Poly1305 </a:t>
            </a:r>
            <a:r>
              <a:rPr lang="en-US" b="true" sz="2062">
                <a:solidFill>
                  <a:srgbClr val="00BBDE"/>
                </a:solidFill>
                <a:latin typeface="Poppins Bold"/>
                <a:ea typeface="Poppins Bold"/>
                <a:cs typeface="Poppins Bold"/>
                <a:sym typeface="Poppins Bold"/>
              </a:rPr>
              <a:t>hash function</a:t>
            </a:r>
          </a:p>
          <a:p>
            <a:pPr algn="l" marL="445305" indent="-222653" lvl="1">
              <a:lnSpc>
                <a:spcPts val="2825"/>
              </a:lnSpc>
              <a:buFont typeface="Arial"/>
              <a:buChar char="•"/>
            </a:pPr>
            <a:r>
              <a:rPr lang="en-US" b="true" sz="20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Integrity </a:t>
            </a: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and </a:t>
            </a:r>
            <a:r>
              <a:rPr lang="en-US" b="true" sz="20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authenticity</a:t>
            </a:r>
          </a:p>
          <a:p>
            <a:pPr algn="l">
              <a:lnSpc>
                <a:spcPts val="2825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296394" y="7740242"/>
            <a:ext cx="8185986" cy="1069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5305" indent="-222653" lvl="1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Message </a:t>
            </a:r>
            <a:r>
              <a:rPr lang="en-US" b="true" sz="2062">
                <a:solidFill>
                  <a:srgbClr val="00BBDE"/>
                </a:solidFill>
                <a:latin typeface="Poppins Bold"/>
                <a:ea typeface="Poppins Bold"/>
                <a:cs typeface="Poppins Bold"/>
                <a:sym typeface="Poppins Bold"/>
              </a:rPr>
              <a:t>counters</a:t>
            </a:r>
          </a:p>
          <a:p>
            <a:pPr algn="l" marL="445305" indent="-222653" lvl="1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Prevent </a:t>
            </a:r>
            <a:r>
              <a:rPr lang="en-US" b="true" sz="20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replay </a:t>
            </a: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attacks, and </a:t>
            </a:r>
            <a:r>
              <a:rPr lang="en-US" b="true" sz="20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out-of-order</a:t>
            </a: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 messages</a:t>
            </a:r>
          </a:p>
          <a:p>
            <a:pPr algn="l" marL="445305" indent="-222653" lvl="1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Checked and maintained by </a:t>
            </a:r>
            <a:r>
              <a:rPr lang="en-US" b="true" sz="20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clients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152557" y="7620592"/>
            <a:ext cx="7939774" cy="717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5305" indent="-222653" lvl="1">
              <a:lnSpc>
                <a:spcPts val="2825"/>
              </a:lnSpc>
              <a:buFont typeface="Arial"/>
              <a:buChar char="•"/>
            </a:pPr>
            <a:r>
              <a:rPr lang="en-US" b="true" sz="2062">
                <a:solidFill>
                  <a:srgbClr val="00BBDE"/>
                </a:solidFill>
                <a:latin typeface="Poppins Bold"/>
                <a:ea typeface="Poppins Bold"/>
                <a:cs typeface="Poppins Bold"/>
                <a:sym typeface="Poppins Bold"/>
              </a:rPr>
              <a:t>Password</a:t>
            </a: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-based login </a:t>
            </a:r>
          </a:p>
          <a:p>
            <a:pPr algn="l" marL="445305" indent="-222653" lvl="1">
              <a:lnSpc>
                <a:spcPts val="2825"/>
              </a:lnSpc>
              <a:buFont typeface="Arial"/>
              <a:buChar char="•"/>
            </a:pPr>
            <a:r>
              <a:rPr lang="en-US" b="true" sz="20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Session </a:t>
            </a:r>
            <a:r>
              <a:rPr lang="en-US" b="true" sz="2062">
                <a:solidFill>
                  <a:srgbClr val="00BBDE"/>
                </a:solidFill>
                <a:latin typeface="Poppins Bold"/>
                <a:ea typeface="Poppins Bold"/>
                <a:cs typeface="Poppins Bold"/>
                <a:sym typeface="Poppins Bold"/>
              </a:rPr>
              <a:t>cookies </a:t>
            </a:r>
            <a:r>
              <a:rPr lang="en-US" sz="20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(with expiration time)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46172" y="629898"/>
            <a:ext cx="20465418" cy="917903"/>
            <a:chOff x="0" y="0"/>
            <a:chExt cx="5390069" cy="2417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90069" cy="241752"/>
            </a:xfrm>
            <a:custGeom>
              <a:avLst/>
              <a:gdLst/>
              <a:ahLst/>
              <a:cxnLst/>
              <a:rect r="r" b="b" t="t" l="l"/>
              <a:pathLst>
                <a:path h="241752" w="5390069">
                  <a:moveTo>
                    <a:pt x="0" y="0"/>
                  </a:moveTo>
                  <a:lnTo>
                    <a:pt x="5390069" y="0"/>
                  </a:lnTo>
                  <a:lnTo>
                    <a:pt x="5390069" y="241752"/>
                  </a:lnTo>
                  <a:lnTo>
                    <a:pt x="0" y="241752"/>
                  </a:lnTo>
                  <a:close/>
                </a:path>
              </a:pathLst>
            </a:custGeom>
            <a:gradFill rotWithShape="true">
              <a:gsLst>
                <a:gs pos="0">
                  <a:srgbClr val="071121">
                    <a:alpha val="100000"/>
                  </a:srgbClr>
                </a:gs>
                <a:gs pos="50000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5390069" cy="2417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62708" y="874183"/>
            <a:ext cx="7507970" cy="44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  <a:spcBef>
                <a:spcPct val="0"/>
              </a:spcBef>
            </a:pPr>
            <a:r>
              <a:rPr lang="en-US" sz="3200" spc="403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Challenges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29786" y="874183"/>
            <a:ext cx="4429514" cy="44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56"/>
              </a:lnSpc>
              <a:spcBef>
                <a:spcPct val="0"/>
              </a:spcBef>
            </a:pPr>
            <a:r>
              <a:rPr lang="en-US" sz="3200" spc="403">
                <a:solidFill>
                  <a:srgbClr val="C984FF"/>
                </a:solidFill>
                <a:latin typeface="HK Modular"/>
                <a:ea typeface="HK Modular"/>
                <a:cs typeface="HK Modular"/>
                <a:sym typeface="HK Modular"/>
              </a:rPr>
              <a:t>Challenge 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4692" y="3743949"/>
            <a:ext cx="8185986" cy="1069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5305" indent="-222653" lvl="1">
              <a:lnSpc>
                <a:spcPts val="2825"/>
              </a:lnSpc>
              <a:buFont typeface="Arial"/>
              <a:buChar char="•"/>
            </a:pPr>
            <a:r>
              <a:rPr lang="en-US" b="true" sz="2062">
                <a:solidFill>
                  <a:srgbClr val="C984FF"/>
                </a:solidFill>
                <a:latin typeface="Poppins Bold"/>
                <a:ea typeface="Poppins Bold"/>
                <a:cs typeface="Poppins Bold"/>
                <a:sym typeface="Poppins Bold"/>
              </a:rPr>
              <a:t>End-to-end</a:t>
            </a:r>
            <a:r>
              <a:rPr lang="en-US" b="true" sz="20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encryption</a:t>
            </a:r>
          </a:p>
          <a:p>
            <a:pPr algn="l" marL="445305" indent="-222653" lvl="1">
              <a:lnSpc>
                <a:spcPts val="2825"/>
              </a:lnSpc>
              <a:buFont typeface="Arial"/>
              <a:buChar char="•"/>
            </a:pPr>
            <a:r>
              <a:rPr lang="en-US" b="true" sz="20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Server cannot read</a:t>
            </a:r>
            <a:r>
              <a:rPr lang="en-US" sz="20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message content nor keys</a:t>
            </a:r>
          </a:p>
          <a:p>
            <a:pPr algn="l" marL="445305" indent="-222653" lvl="1">
              <a:lnSpc>
                <a:spcPts val="2825"/>
              </a:lnSpc>
              <a:buFont typeface="Arial"/>
              <a:buChar char="•"/>
            </a:pPr>
            <a:r>
              <a:rPr lang="en-US" b="true" sz="20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Encrypt the secret key</a:t>
            </a: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 with the public key of both clients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17246" y="1799814"/>
            <a:ext cx="5098726" cy="1696485"/>
          </a:xfrm>
          <a:custGeom>
            <a:avLst/>
            <a:gdLst/>
            <a:ahLst/>
            <a:cxnLst/>
            <a:rect r="r" b="b" t="t" l="l"/>
            <a:pathLst>
              <a:path h="1696485" w="5098726">
                <a:moveTo>
                  <a:pt x="0" y="0"/>
                </a:moveTo>
                <a:lnTo>
                  <a:pt x="5098726" y="0"/>
                </a:lnTo>
                <a:lnTo>
                  <a:pt x="5098726" y="1696485"/>
                </a:lnTo>
                <a:lnTo>
                  <a:pt x="0" y="16964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83191" y="2553378"/>
            <a:ext cx="4732781" cy="256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4"/>
              </a:lnSpc>
              <a:spcBef>
                <a:spcPct val="0"/>
              </a:spcBef>
            </a:pPr>
            <a:r>
              <a:rPr lang="en-US" sz="1800" spc="226">
                <a:solidFill>
                  <a:srgbClr val="C984FF"/>
                </a:solidFill>
                <a:latin typeface="HK Modular"/>
                <a:ea typeface="HK Modular"/>
                <a:cs typeface="HK Modular"/>
                <a:sym typeface="HK Modular"/>
              </a:rPr>
              <a:t>SR</a:t>
            </a:r>
            <a:r>
              <a:rPr lang="en-US" sz="1800" spc="226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A1</a:t>
            </a:r>
            <a:r>
              <a:rPr lang="en-US" sz="1800" spc="226">
                <a:solidFill>
                  <a:srgbClr val="C984FF"/>
                </a:solidFill>
                <a:latin typeface="HK Modular"/>
                <a:ea typeface="HK Modular"/>
                <a:cs typeface="HK Modular"/>
                <a:sym typeface="HK Modular"/>
              </a:rPr>
              <a:t>: COnfidentiality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594637" y="6625270"/>
            <a:ext cx="5098726" cy="1696485"/>
          </a:xfrm>
          <a:custGeom>
            <a:avLst/>
            <a:gdLst/>
            <a:ahLst/>
            <a:cxnLst/>
            <a:rect r="r" b="b" t="t" l="l"/>
            <a:pathLst>
              <a:path h="1696485" w="5098726">
                <a:moveTo>
                  <a:pt x="0" y="0"/>
                </a:moveTo>
                <a:lnTo>
                  <a:pt x="5098726" y="0"/>
                </a:lnTo>
                <a:lnTo>
                  <a:pt x="5098726" y="1696486"/>
                </a:lnTo>
                <a:lnTo>
                  <a:pt x="0" y="16964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174745" y="7350259"/>
            <a:ext cx="4392203" cy="256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44"/>
              </a:lnSpc>
              <a:spcBef>
                <a:spcPct val="0"/>
              </a:spcBef>
            </a:pPr>
            <a:r>
              <a:rPr lang="en-US" b="true" sz="1800" spc="226" strike="noStrike" u="none">
                <a:solidFill>
                  <a:srgbClr val="C984FF"/>
                </a:solidFill>
                <a:latin typeface="HK Modular"/>
                <a:ea typeface="HK Modular"/>
                <a:cs typeface="HK Modular"/>
                <a:sym typeface="HK Modular"/>
              </a:rPr>
              <a:t>SR</a:t>
            </a:r>
            <a:r>
              <a:rPr lang="en-US" b="true" sz="1800" spc="226" strike="noStrike" u="none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A3</a:t>
            </a:r>
            <a:r>
              <a:rPr lang="en-US" b="true" sz="1800" spc="226" strike="noStrike" u="none">
                <a:solidFill>
                  <a:srgbClr val="C984FF"/>
                </a:solidFill>
                <a:latin typeface="HK Modular"/>
                <a:ea typeface="HK Modular"/>
                <a:cs typeface="HK Modular"/>
                <a:sym typeface="HK Modular"/>
              </a:rPr>
              <a:t>: Availability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86537" y="3743949"/>
            <a:ext cx="8185986" cy="717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5305" indent="-222653" lvl="1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Add contact by</a:t>
            </a:r>
            <a:r>
              <a:rPr lang="en-US" b="true" sz="20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inserting the public key </a:t>
            </a:r>
            <a:r>
              <a:rPr lang="en-US" sz="20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manually</a:t>
            </a:r>
          </a:p>
          <a:p>
            <a:pPr algn="l" marL="445305" indent="-222653" lvl="1">
              <a:lnSpc>
                <a:spcPts val="2825"/>
              </a:lnSpc>
              <a:buFont typeface="Arial"/>
              <a:buChar char="•"/>
            </a:pPr>
            <a:r>
              <a:rPr lang="en-US" b="true" sz="2062">
                <a:solidFill>
                  <a:srgbClr val="C984FF"/>
                </a:solidFill>
                <a:latin typeface="Poppins Bold"/>
                <a:ea typeface="Poppins Bold"/>
                <a:cs typeface="Poppins Bold"/>
                <a:sym typeface="Poppins Bold"/>
              </a:rPr>
              <a:t>Side channel</a:t>
            </a:r>
            <a:r>
              <a:rPr lang="en-US" sz="20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for authentication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152360" y="8540831"/>
            <a:ext cx="8185986" cy="1422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5305" indent="-222653" lvl="1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Client has always a </a:t>
            </a:r>
            <a:r>
              <a:rPr lang="en-US" b="true" sz="2062">
                <a:solidFill>
                  <a:srgbClr val="C984FF"/>
                </a:solidFill>
                <a:latin typeface="Poppins Bold"/>
                <a:ea typeface="Poppins Bold"/>
                <a:cs typeface="Poppins Bold"/>
                <a:sym typeface="Poppins Bold"/>
              </a:rPr>
              <a:t>backup copy</a:t>
            </a:r>
            <a:r>
              <a:rPr lang="en-US" sz="20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of his </a:t>
            </a:r>
            <a:r>
              <a:rPr lang="en-US" b="true" sz="20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private key</a:t>
            </a:r>
          </a:p>
          <a:p>
            <a:pPr algn="l" marL="445305" indent="-222653" lvl="1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Can request server</a:t>
            </a:r>
            <a:r>
              <a:rPr lang="en-US" b="true" sz="20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0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message </a:t>
            </a:r>
            <a:r>
              <a:rPr lang="en-US" b="true" sz="20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history</a:t>
            </a:r>
          </a:p>
          <a:p>
            <a:pPr algn="l" marL="445305" indent="-222653" lvl="1">
              <a:lnSpc>
                <a:spcPts val="2825"/>
              </a:lnSpc>
              <a:buFont typeface="Arial"/>
              <a:buChar char="•"/>
            </a:pPr>
            <a:r>
              <a:rPr lang="en-US" b="true" sz="206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Private key</a:t>
            </a:r>
            <a:r>
              <a:rPr lang="en-US" sz="20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used to decrypt the symmetric keys so it can access the message’s content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0328048" y="1799814"/>
            <a:ext cx="5098726" cy="1696485"/>
          </a:xfrm>
          <a:custGeom>
            <a:avLst/>
            <a:gdLst/>
            <a:ahLst/>
            <a:cxnLst/>
            <a:rect r="r" b="b" t="t" l="l"/>
            <a:pathLst>
              <a:path h="1696485" w="5098726">
                <a:moveTo>
                  <a:pt x="0" y="0"/>
                </a:moveTo>
                <a:lnTo>
                  <a:pt x="5098726" y="0"/>
                </a:lnTo>
                <a:lnTo>
                  <a:pt x="5098726" y="1696485"/>
                </a:lnTo>
                <a:lnTo>
                  <a:pt x="0" y="16964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697120" y="2551197"/>
            <a:ext cx="4817978" cy="256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4"/>
              </a:lnSpc>
              <a:spcBef>
                <a:spcPct val="0"/>
              </a:spcBef>
            </a:pPr>
            <a:r>
              <a:rPr lang="en-US" sz="1800" spc="226">
                <a:solidFill>
                  <a:srgbClr val="C984FF"/>
                </a:solidFill>
                <a:latin typeface="HK Modular"/>
                <a:ea typeface="HK Modular"/>
                <a:cs typeface="HK Modular"/>
                <a:sym typeface="HK Modular"/>
              </a:rPr>
              <a:t>SR</a:t>
            </a:r>
            <a:r>
              <a:rPr lang="en-US" sz="1800" spc="226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A2</a:t>
            </a:r>
            <a:r>
              <a:rPr lang="en-US" sz="1800" spc="226">
                <a:solidFill>
                  <a:srgbClr val="C984FF"/>
                </a:solidFill>
                <a:latin typeface="HK Modular"/>
                <a:ea typeface="HK Modular"/>
                <a:cs typeface="HK Modular"/>
                <a:sym typeface="HK Modular"/>
              </a:rPr>
              <a:t>: COnfidentiality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0B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46172" y="629898"/>
            <a:ext cx="20465418" cy="917903"/>
            <a:chOff x="0" y="0"/>
            <a:chExt cx="5390069" cy="2417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90069" cy="241752"/>
            </a:xfrm>
            <a:custGeom>
              <a:avLst/>
              <a:gdLst/>
              <a:ahLst/>
              <a:cxnLst/>
              <a:rect r="r" b="b" t="t" l="l"/>
              <a:pathLst>
                <a:path h="241752" w="5390069">
                  <a:moveTo>
                    <a:pt x="0" y="0"/>
                  </a:moveTo>
                  <a:lnTo>
                    <a:pt x="5390069" y="0"/>
                  </a:lnTo>
                  <a:lnTo>
                    <a:pt x="5390069" y="241752"/>
                  </a:lnTo>
                  <a:lnTo>
                    <a:pt x="0" y="241752"/>
                  </a:lnTo>
                  <a:close/>
                </a:path>
              </a:pathLst>
            </a:custGeom>
            <a:gradFill rotWithShape="true">
              <a:gsLst>
                <a:gs pos="0">
                  <a:srgbClr val="071121">
                    <a:alpha val="100000"/>
                  </a:srgbClr>
                </a:gs>
                <a:gs pos="50000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5390069" cy="2417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62708" y="874183"/>
            <a:ext cx="7507970" cy="44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  <a:spcBef>
                <a:spcPct val="0"/>
              </a:spcBef>
            </a:pPr>
            <a:r>
              <a:rPr lang="en-US" sz="3200" spc="403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Attacker model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29786" y="874183"/>
            <a:ext cx="4429514" cy="44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56"/>
              </a:lnSpc>
              <a:spcBef>
                <a:spcPct val="0"/>
              </a:spcBef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6222808" y="1733629"/>
            <a:ext cx="5437286" cy="1798711"/>
            <a:chOff x="0" y="0"/>
            <a:chExt cx="7249715" cy="239828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249715" cy="2398282"/>
            </a:xfrm>
            <a:custGeom>
              <a:avLst/>
              <a:gdLst/>
              <a:ahLst/>
              <a:cxnLst/>
              <a:rect r="r" b="b" t="t" l="l"/>
              <a:pathLst>
                <a:path h="2398282" w="7249715">
                  <a:moveTo>
                    <a:pt x="0" y="0"/>
                  </a:moveTo>
                  <a:lnTo>
                    <a:pt x="7249715" y="0"/>
                  </a:lnTo>
                  <a:lnTo>
                    <a:pt x="7249715" y="2398282"/>
                  </a:lnTo>
                  <a:lnTo>
                    <a:pt x="0" y="23982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289" r="0" b="-289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328329" y="1041220"/>
              <a:ext cx="6593056" cy="3253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07"/>
                </a:lnSpc>
                <a:spcBef>
                  <a:spcPct val="0"/>
                </a:spcBef>
              </a:pPr>
              <a:r>
                <a:rPr lang="en-US" sz="1673" spc="210">
                  <a:solidFill>
                    <a:srgbClr val="E45491"/>
                  </a:solidFill>
                  <a:latin typeface="HK Modular"/>
                  <a:ea typeface="HK Modular"/>
                  <a:cs typeface="HK Modular"/>
                  <a:sym typeface="HK Modular"/>
                </a:rPr>
                <a:t>Attacker capabilities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760261" y="4491522"/>
            <a:ext cx="2218377" cy="1660895"/>
            <a:chOff x="0" y="0"/>
            <a:chExt cx="584264" cy="43743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84264" cy="437437"/>
            </a:xfrm>
            <a:custGeom>
              <a:avLst/>
              <a:gdLst/>
              <a:ahLst/>
              <a:cxnLst/>
              <a:rect r="r" b="b" t="t" l="l"/>
              <a:pathLst>
                <a:path h="437437" w="584264">
                  <a:moveTo>
                    <a:pt x="292132" y="0"/>
                  </a:moveTo>
                  <a:lnTo>
                    <a:pt x="584264" y="437437"/>
                  </a:lnTo>
                  <a:lnTo>
                    <a:pt x="0" y="437437"/>
                  </a:lnTo>
                  <a:lnTo>
                    <a:pt x="292132" y="0"/>
                  </a:ln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91291" y="203096"/>
              <a:ext cx="401681" cy="2030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289577" y="5033746"/>
            <a:ext cx="1785660" cy="923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66"/>
              </a:lnSpc>
            </a:pPr>
          </a:p>
          <a:p>
            <a:pPr algn="l" marL="388620" indent="-194310" lvl="1">
              <a:lnSpc>
                <a:spcPts val="2466"/>
              </a:lnSpc>
              <a:buFont typeface="Arial"/>
              <a:buChar char="•"/>
            </a:pPr>
            <a:r>
              <a:rPr lang="en-US" sz="1800">
                <a:solidFill>
                  <a:srgbClr val="E9E9E9"/>
                </a:solidFill>
                <a:latin typeface="Poppins Light"/>
                <a:ea typeface="Poppins Light"/>
                <a:cs typeface="Poppins Light"/>
                <a:sym typeface="Poppins Light"/>
              </a:rPr>
              <a:t>Client</a:t>
            </a:r>
          </a:p>
          <a:p>
            <a:pPr algn="l" marL="388620" indent="-194310" lvl="1">
              <a:lnSpc>
                <a:spcPts val="2466"/>
              </a:lnSpc>
              <a:buFont typeface="Arial"/>
              <a:buChar char="•"/>
            </a:pPr>
            <a:r>
              <a:rPr lang="en-US" sz="1800">
                <a:solidFill>
                  <a:srgbClr val="E9E9E9"/>
                </a:solidFill>
                <a:latin typeface="Poppins Light"/>
                <a:ea typeface="Poppins Light"/>
                <a:cs typeface="Poppins Light"/>
                <a:sym typeface="Poppins Light"/>
              </a:rPr>
              <a:t>CA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871864" y="6381434"/>
            <a:ext cx="3942681" cy="1197740"/>
            <a:chOff x="0" y="0"/>
            <a:chExt cx="1038402" cy="31545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38402" cy="315454"/>
            </a:xfrm>
            <a:custGeom>
              <a:avLst/>
              <a:gdLst/>
              <a:ahLst/>
              <a:cxnLst/>
              <a:rect r="r" b="b" t="t" l="l"/>
              <a:pathLst>
                <a:path h="315454" w="1038402">
                  <a:moveTo>
                    <a:pt x="203200" y="0"/>
                  </a:moveTo>
                  <a:lnTo>
                    <a:pt x="835202" y="0"/>
                  </a:lnTo>
                  <a:lnTo>
                    <a:pt x="1038402" y="315454"/>
                  </a:lnTo>
                  <a:lnTo>
                    <a:pt x="0" y="31545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27000" y="0"/>
              <a:ext cx="784402" cy="315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917629" y="6262835"/>
            <a:ext cx="2446698" cy="1069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25"/>
              </a:lnSpc>
            </a:pPr>
          </a:p>
          <a:p>
            <a:pPr algn="just" marL="445305" indent="-222653" lvl="1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Server</a:t>
            </a:r>
          </a:p>
          <a:p>
            <a:pPr algn="just" marL="445305" indent="-222653" lvl="1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Database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26035" y="7760885"/>
            <a:ext cx="5662087" cy="1197740"/>
            <a:chOff x="0" y="0"/>
            <a:chExt cx="1491249" cy="31545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91249" cy="315454"/>
            </a:xfrm>
            <a:custGeom>
              <a:avLst/>
              <a:gdLst/>
              <a:ahLst/>
              <a:cxnLst/>
              <a:rect r="r" b="b" t="t" l="l"/>
              <a:pathLst>
                <a:path h="315454" w="1491249">
                  <a:moveTo>
                    <a:pt x="203200" y="0"/>
                  </a:moveTo>
                  <a:lnTo>
                    <a:pt x="1288049" y="0"/>
                  </a:lnTo>
                  <a:lnTo>
                    <a:pt x="1491249" y="315454"/>
                  </a:lnTo>
                  <a:lnTo>
                    <a:pt x="0" y="31545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B33F6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27000" y="0"/>
              <a:ext cx="1237249" cy="3154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545654" y="8180573"/>
            <a:ext cx="2647591" cy="365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45305" indent="-222653" lvl="1">
              <a:lnSpc>
                <a:spcPts val="2825"/>
              </a:lnSpc>
              <a:buFont typeface="Arial"/>
              <a:buChar char="•"/>
            </a:pPr>
            <a:r>
              <a:rPr lang="en-US" sz="206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Unverified Client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62708" y="1862127"/>
            <a:ext cx="3925806" cy="363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8"/>
              </a:lnSpc>
              <a:spcBef>
                <a:spcPct val="0"/>
              </a:spcBef>
            </a:pPr>
            <a:r>
              <a:rPr lang="en-US" sz="2600" spc="327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Trust Levels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1912497" y="5397327"/>
            <a:ext cx="5563785" cy="1840558"/>
            <a:chOff x="0" y="0"/>
            <a:chExt cx="7418380" cy="245407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418380" cy="2454078"/>
            </a:xfrm>
            <a:custGeom>
              <a:avLst/>
              <a:gdLst/>
              <a:ahLst/>
              <a:cxnLst/>
              <a:rect r="r" b="b" t="t" l="l"/>
              <a:pathLst>
                <a:path h="2454078" w="7418380">
                  <a:moveTo>
                    <a:pt x="0" y="0"/>
                  </a:moveTo>
                  <a:lnTo>
                    <a:pt x="7418380" y="0"/>
                  </a:lnTo>
                  <a:lnTo>
                    <a:pt x="7418380" y="2454078"/>
                  </a:lnTo>
                  <a:lnTo>
                    <a:pt x="0" y="2454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289" r="0" b="-289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532515" y="1077657"/>
              <a:ext cx="6693041" cy="32363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849"/>
                </a:lnSpc>
                <a:spcBef>
                  <a:spcPct val="0"/>
                </a:spcBef>
              </a:pPr>
              <a:r>
                <a:rPr lang="en-US" sz="1712" spc="215">
                  <a:solidFill>
                    <a:srgbClr val="E45491"/>
                  </a:solidFill>
                  <a:latin typeface="HK Modular"/>
                  <a:ea typeface="HK Modular"/>
                  <a:cs typeface="HK Modular"/>
                  <a:sym typeface="HK Modular"/>
                </a:rPr>
                <a:t>Attacker limitations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6222808" y="3675215"/>
            <a:ext cx="6565001" cy="2142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466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Brute force password</a:t>
            </a:r>
          </a:p>
          <a:p>
            <a:pPr algn="l" marL="388620" indent="-194310" lvl="1">
              <a:lnSpc>
                <a:spcPts val="2466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Exploitation Vulnerabilities</a:t>
            </a:r>
          </a:p>
          <a:p>
            <a:pPr algn="l" marL="388620" indent="-194310" lvl="1">
              <a:lnSpc>
                <a:spcPts val="2466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Phishing</a:t>
            </a:r>
          </a:p>
          <a:p>
            <a:pPr algn="l" marL="388620" indent="-194310" lvl="1">
              <a:lnSpc>
                <a:spcPts val="2466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Ping Flood, DDoS, DoS, Spamming Attacks</a:t>
            </a:r>
          </a:p>
          <a:p>
            <a:pPr algn="l" marL="388620" indent="-194310" lvl="1">
              <a:lnSpc>
                <a:spcPts val="2466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Access to Encrypted Data on client’s local database</a:t>
            </a:r>
          </a:p>
          <a:p>
            <a:pPr algn="l" marL="388620" indent="-194310" lvl="1">
              <a:lnSpc>
                <a:spcPts val="2466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Modify or Delete Data</a:t>
            </a:r>
          </a:p>
          <a:p>
            <a:pPr algn="l" marL="388620" indent="-194310" lvl="1">
              <a:lnSpc>
                <a:spcPts val="2466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Physical Device Theft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948829" y="7335592"/>
            <a:ext cx="5491121" cy="2447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466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MITM</a:t>
            </a:r>
          </a:p>
          <a:p>
            <a:pPr algn="l" marL="388620" indent="-194310" lvl="1">
              <a:lnSpc>
                <a:spcPts val="2466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Intercepting Connections</a:t>
            </a:r>
          </a:p>
          <a:p>
            <a:pPr algn="l" marL="388620" indent="-194310" lvl="1">
              <a:lnSpc>
                <a:spcPts val="2466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Memory Exploits</a:t>
            </a:r>
          </a:p>
          <a:p>
            <a:pPr algn="l" marL="388620" indent="-194310" lvl="1">
              <a:lnSpc>
                <a:spcPts val="2466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Replay Attacks</a:t>
            </a:r>
          </a:p>
          <a:p>
            <a:pPr algn="l" marL="388620" indent="-194310" lvl="1">
              <a:lnSpc>
                <a:spcPts val="2466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Encrypted and Secure Communication</a:t>
            </a:r>
          </a:p>
          <a:p>
            <a:pPr algn="l" marL="388620" indent="-194310" lvl="1">
              <a:lnSpc>
                <a:spcPts val="2466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Unable to send valid messages</a:t>
            </a:r>
          </a:p>
          <a:p>
            <a:pPr algn="l" marL="388620" indent="-194310" lvl="1">
              <a:lnSpc>
                <a:spcPts val="2466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Firewalls</a:t>
            </a:r>
          </a:p>
          <a:p>
            <a:pPr algn="l" marL="388620" indent="-194310" lvl="1">
              <a:lnSpc>
                <a:spcPts val="2466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Database sanitizing and limited privileges</a:t>
            </a:r>
          </a:p>
        </p:txBody>
      </p:sp>
      <p:sp>
        <p:nvSpPr>
          <p:cNvPr name="TextBox 28" id="28"/>
          <p:cNvSpPr txBox="true"/>
          <p:nvPr/>
        </p:nvSpPr>
        <p:spPr>
          <a:xfrm rot="-3414235">
            <a:off x="-321699" y="8161630"/>
            <a:ext cx="2647591" cy="365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5"/>
              </a:lnSpc>
            </a:pPr>
            <a:r>
              <a:rPr lang="en-US" b="true" sz="2062">
                <a:solidFill>
                  <a:srgbClr val="B33F62"/>
                </a:solidFill>
                <a:latin typeface="Poppins Bold"/>
                <a:ea typeface="Poppins Bold"/>
                <a:cs typeface="Poppins Bold"/>
                <a:sym typeface="Poppins Bold"/>
              </a:rPr>
              <a:t>Untrusted</a:t>
            </a:r>
          </a:p>
        </p:txBody>
      </p:sp>
      <p:sp>
        <p:nvSpPr>
          <p:cNvPr name="TextBox 29" id="29"/>
          <p:cNvSpPr txBox="true"/>
          <p:nvPr/>
        </p:nvSpPr>
        <p:spPr>
          <a:xfrm rot="-3496157">
            <a:off x="742372" y="6528481"/>
            <a:ext cx="2647591" cy="365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5"/>
              </a:lnSpc>
            </a:pPr>
            <a:r>
              <a:rPr lang="en-US" b="true" sz="2062">
                <a:solidFill>
                  <a:srgbClr val="FF914D"/>
                </a:solidFill>
                <a:latin typeface="Poppins Bold"/>
                <a:ea typeface="Poppins Bold"/>
                <a:cs typeface="Poppins Bold"/>
                <a:sym typeface="Poppins Bold"/>
              </a:rPr>
              <a:t>Partially Trusted</a:t>
            </a:r>
          </a:p>
        </p:txBody>
      </p:sp>
      <p:sp>
        <p:nvSpPr>
          <p:cNvPr name="TextBox 30" id="30"/>
          <p:cNvSpPr txBox="true"/>
          <p:nvPr/>
        </p:nvSpPr>
        <p:spPr>
          <a:xfrm rot="-3337526">
            <a:off x="1913970" y="4700518"/>
            <a:ext cx="2647591" cy="365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5"/>
              </a:lnSpc>
            </a:pPr>
            <a:r>
              <a:rPr lang="en-US" b="true" sz="2062">
                <a:solidFill>
                  <a:srgbClr val="00BF63"/>
                </a:solidFill>
                <a:latin typeface="Poppins Bold"/>
                <a:ea typeface="Poppins Bold"/>
                <a:cs typeface="Poppins Bold"/>
                <a:sym typeface="Poppins Bold"/>
              </a:rPr>
              <a:t>Fully Trusted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46172" y="629898"/>
            <a:ext cx="20465418" cy="917903"/>
            <a:chOff x="0" y="0"/>
            <a:chExt cx="5390069" cy="2417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90069" cy="241752"/>
            </a:xfrm>
            <a:custGeom>
              <a:avLst/>
              <a:gdLst/>
              <a:ahLst/>
              <a:cxnLst/>
              <a:rect r="r" b="b" t="t" l="l"/>
              <a:pathLst>
                <a:path h="241752" w="5390069">
                  <a:moveTo>
                    <a:pt x="0" y="0"/>
                  </a:moveTo>
                  <a:lnTo>
                    <a:pt x="5390069" y="0"/>
                  </a:lnTo>
                  <a:lnTo>
                    <a:pt x="5390069" y="241752"/>
                  </a:lnTo>
                  <a:lnTo>
                    <a:pt x="0" y="241752"/>
                  </a:lnTo>
                  <a:close/>
                </a:path>
              </a:pathLst>
            </a:custGeom>
            <a:gradFill rotWithShape="true">
              <a:gsLst>
                <a:gs pos="0">
                  <a:srgbClr val="071121">
                    <a:alpha val="100000"/>
                  </a:srgbClr>
                </a:gs>
                <a:gs pos="50000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5390069" cy="2417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03825" y="1851367"/>
            <a:ext cx="4481700" cy="1507481"/>
          </a:xfrm>
          <a:custGeom>
            <a:avLst/>
            <a:gdLst/>
            <a:ahLst/>
            <a:cxnLst/>
            <a:rect r="r" b="b" t="t" l="l"/>
            <a:pathLst>
              <a:path h="1507481" w="4481700">
                <a:moveTo>
                  <a:pt x="0" y="0"/>
                </a:moveTo>
                <a:lnTo>
                  <a:pt x="4481700" y="0"/>
                </a:lnTo>
                <a:lnTo>
                  <a:pt x="4481700" y="1507480"/>
                </a:lnTo>
                <a:lnTo>
                  <a:pt x="0" y="1507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62708" y="874183"/>
            <a:ext cx="7507970" cy="44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  <a:spcBef>
                <a:spcPct val="0"/>
              </a:spcBef>
            </a:pPr>
            <a:r>
              <a:rPr lang="en-US" sz="3200" spc="403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Conclusions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69996" y="883491"/>
            <a:ext cx="6104767" cy="44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56"/>
              </a:lnSpc>
              <a:spcBef>
                <a:spcPct val="0"/>
              </a:spcBef>
            </a:pPr>
            <a:r>
              <a:rPr lang="en-US" sz="3200" spc="403">
                <a:solidFill>
                  <a:srgbClr val="7ED957"/>
                </a:solidFill>
                <a:latin typeface="HK Modular"/>
                <a:ea typeface="HK Modular"/>
                <a:cs typeface="HK Modular"/>
                <a:sym typeface="HK Modular"/>
              </a:rPr>
              <a:t>Main Results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8015" y="2391931"/>
            <a:ext cx="3113321" cy="365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5"/>
              </a:lnSpc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End-to-end Encryption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288015" y="4721685"/>
            <a:ext cx="4481700" cy="1507481"/>
          </a:xfrm>
          <a:custGeom>
            <a:avLst/>
            <a:gdLst/>
            <a:ahLst/>
            <a:cxnLst/>
            <a:rect r="r" b="b" t="t" l="l"/>
            <a:pathLst>
              <a:path h="1507481" w="4481700">
                <a:moveTo>
                  <a:pt x="0" y="0"/>
                </a:moveTo>
                <a:lnTo>
                  <a:pt x="4481700" y="0"/>
                </a:lnTo>
                <a:lnTo>
                  <a:pt x="4481700" y="1507481"/>
                </a:lnTo>
                <a:lnTo>
                  <a:pt x="0" y="1507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72204" y="5262249"/>
            <a:ext cx="3113321" cy="365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5"/>
              </a:lnSpc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User Authentication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62708" y="7592003"/>
            <a:ext cx="4481700" cy="1507481"/>
          </a:xfrm>
          <a:custGeom>
            <a:avLst/>
            <a:gdLst/>
            <a:ahLst/>
            <a:cxnLst/>
            <a:rect r="r" b="b" t="t" l="l"/>
            <a:pathLst>
              <a:path h="1507481" w="4481700">
                <a:moveTo>
                  <a:pt x="0" y="0"/>
                </a:moveTo>
                <a:lnTo>
                  <a:pt x="4481700" y="0"/>
                </a:lnTo>
                <a:lnTo>
                  <a:pt x="4481700" y="1507481"/>
                </a:lnTo>
                <a:lnTo>
                  <a:pt x="0" y="1507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972204" y="8134166"/>
            <a:ext cx="3797511" cy="369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25"/>
              </a:lnSpc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 Key Management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7188295" y="2336152"/>
            <a:ext cx="4481700" cy="1507481"/>
          </a:xfrm>
          <a:custGeom>
            <a:avLst/>
            <a:gdLst/>
            <a:ahLst/>
            <a:cxnLst/>
            <a:rect r="r" b="b" t="t" l="l"/>
            <a:pathLst>
              <a:path h="1507481" w="4481700">
                <a:moveTo>
                  <a:pt x="0" y="0"/>
                </a:moveTo>
                <a:lnTo>
                  <a:pt x="4481701" y="0"/>
                </a:lnTo>
                <a:lnTo>
                  <a:pt x="4481701" y="1507481"/>
                </a:lnTo>
                <a:lnTo>
                  <a:pt x="0" y="1507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695973" y="2876716"/>
            <a:ext cx="3797511" cy="369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25"/>
              </a:lnSpc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Data Recovery Mechanism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2777600" y="3434985"/>
            <a:ext cx="4481700" cy="1507481"/>
          </a:xfrm>
          <a:custGeom>
            <a:avLst/>
            <a:gdLst/>
            <a:ahLst/>
            <a:cxnLst/>
            <a:rect r="r" b="b" t="t" l="l"/>
            <a:pathLst>
              <a:path h="1507481" w="4481700">
                <a:moveTo>
                  <a:pt x="0" y="0"/>
                </a:moveTo>
                <a:lnTo>
                  <a:pt x="4481700" y="0"/>
                </a:lnTo>
                <a:lnTo>
                  <a:pt x="4481700" y="1507481"/>
                </a:lnTo>
                <a:lnTo>
                  <a:pt x="0" y="1507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3461789" y="3975549"/>
            <a:ext cx="3113321" cy="365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5"/>
              </a:lnSpc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Local Data Security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7011784" y="5143500"/>
            <a:ext cx="4481700" cy="1507481"/>
          </a:xfrm>
          <a:custGeom>
            <a:avLst/>
            <a:gdLst/>
            <a:ahLst/>
            <a:cxnLst/>
            <a:rect r="r" b="b" t="t" l="l"/>
            <a:pathLst>
              <a:path h="1507481" w="4481700">
                <a:moveTo>
                  <a:pt x="0" y="0"/>
                </a:moveTo>
                <a:lnTo>
                  <a:pt x="4481700" y="0"/>
                </a:lnTo>
                <a:lnTo>
                  <a:pt x="4481700" y="1507481"/>
                </a:lnTo>
                <a:lnTo>
                  <a:pt x="0" y="1507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7695973" y="5684064"/>
            <a:ext cx="3113321" cy="365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5"/>
              </a:lnSpc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Secure Code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2967681" y="7261844"/>
            <a:ext cx="4481700" cy="1507481"/>
          </a:xfrm>
          <a:custGeom>
            <a:avLst/>
            <a:gdLst/>
            <a:ahLst/>
            <a:cxnLst/>
            <a:rect r="r" b="b" t="t" l="l"/>
            <a:pathLst>
              <a:path h="1507481" w="4481700">
                <a:moveTo>
                  <a:pt x="0" y="0"/>
                </a:moveTo>
                <a:lnTo>
                  <a:pt x="4481700" y="0"/>
                </a:lnTo>
                <a:lnTo>
                  <a:pt x="4481700" y="1507480"/>
                </a:lnTo>
                <a:lnTo>
                  <a:pt x="0" y="15074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3668233" y="7628274"/>
            <a:ext cx="3080596" cy="717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5"/>
              </a:lnSpc>
            </a:pPr>
            <a:r>
              <a:rPr lang="en-US" sz="2062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Secure Communication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46172" y="629898"/>
            <a:ext cx="20465418" cy="917903"/>
            <a:chOff x="0" y="0"/>
            <a:chExt cx="5390069" cy="2417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90069" cy="241752"/>
            </a:xfrm>
            <a:custGeom>
              <a:avLst/>
              <a:gdLst/>
              <a:ahLst/>
              <a:cxnLst/>
              <a:rect r="r" b="b" t="t" l="l"/>
              <a:pathLst>
                <a:path h="241752" w="5390069">
                  <a:moveTo>
                    <a:pt x="0" y="0"/>
                  </a:moveTo>
                  <a:lnTo>
                    <a:pt x="5390069" y="0"/>
                  </a:lnTo>
                  <a:lnTo>
                    <a:pt x="5390069" y="241752"/>
                  </a:lnTo>
                  <a:lnTo>
                    <a:pt x="0" y="241752"/>
                  </a:lnTo>
                  <a:close/>
                </a:path>
              </a:pathLst>
            </a:custGeom>
            <a:gradFill rotWithShape="true">
              <a:gsLst>
                <a:gs pos="0">
                  <a:srgbClr val="071121">
                    <a:alpha val="100000"/>
                  </a:srgbClr>
                </a:gs>
                <a:gs pos="50000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5390069" cy="2417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62708" y="874183"/>
            <a:ext cx="7507970" cy="44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  <a:spcBef>
                <a:spcPct val="0"/>
              </a:spcBef>
            </a:pPr>
            <a:r>
              <a:rPr lang="en-US" sz="3200" spc="403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Conclusions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24522" y="883491"/>
            <a:ext cx="9363478" cy="44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  <a:spcBef>
                <a:spcPct val="0"/>
              </a:spcBef>
            </a:pPr>
            <a:r>
              <a:rPr lang="en-US" sz="3200" spc="403">
                <a:solidFill>
                  <a:srgbClr val="FF914D"/>
                </a:solidFill>
                <a:latin typeface="HK Modular"/>
                <a:ea typeface="HK Modular"/>
                <a:cs typeface="HK Modular"/>
                <a:sym typeface="HK Modular"/>
              </a:rPr>
              <a:t>Future ENchancements</a:t>
            </a:r>
          </a:p>
        </p:txBody>
      </p:sp>
      <p:sp>
        <p:nvSpPr>
          <p:cNvPr name="Freeform 8" id="8"/>
          <p:cNvSpPr/>
          <p:nvPr/>
        </p:nvSpPr>
        <p:spPr>
          <a:xfrm flipH="false" flipV="true" rot="0">
            <a:off x="-146172" y="2398493"/>
            <a:ext cx="7279216" cy="3103381"/>
          </a:xfrm>
          <a:custGeom>
            <a:avLst/>
            <a:gdLst/>
            <a:ahLst/>
            <a:cxnLst/>
            <a:rect r="r" b="b" t="t" l="l"/>
            <a:pathLst>
              <a:path h="3103381" w="7279216">
                <a:moveTo>
                  <a:pt x="0" y="3103381"/>
                </a:moveTo>
                <a:lnTo>
                  <a:pt x="7279216" y="3103381"/>
                </a:lnTo>
                <a:lnTo>
                  <a:pt x="7279216" y="0"/>
                </a:lnTo>
                <a:lnTo>
                  <a:pt x="0" y="0"/>
                </a:lnTo>
                <a:lnTo>
                  <a:pt x="0" y="310338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-146172" y="6121261"/>
            <a:ext cx="8481649" cy="3616020"/>
          </a:xfrm>
          <a:custGeom>
            <a:avLst/>
            <a:gdLst/>
            <a:ahLst/>
            <a:cxnLst/>
            <a:rect r="r" b="b" t="t" l="l"/>
            <a:pathLst>
              <a:path h="3616020" w="8481649">
                <a:moveTo>
                  <a:pt x="0" y="3616020"/>
                </a:moveTo>
                <a:lnTo>
                  <a:pt x="8481649" y="3616020"/>
                </a:lnTo>
                <a:lnTo>
                  <a:pt x="8481649" y="0"/>
                </a:lnTo>
                <a:lnTo>
                  <a:pt x="0" y="0"/>
                </a:lnTo>
                <a:lnTo>
                  <a:pt x="0" y="361602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9527953" y="1148890"/>
            <a:ext cx="8960505" cy="3820173"/>
          </a:xfrm>
          <a:custGeom>
            <a:avLst/>
            <a:gdLst/>
            <a:ahLst/>
            <a:cxnLst/>
            <a:rect r="r" b="b" t="t" l="l"/>
            <a:pathLst>
              <a:path h="3820173" w="8960505">
                <a:moveTo>
                  <a:pt x="8960505" y="3820173"/>
                </a:moveTo>
                <a:lnTo>
                  <a:pt x="0" y="3820173"/>
                </a:lnTo>
                <a:lnTo>
                  <a:pt x="0" y="0"/>
                </a:lnTo>
                <a:lnTo>
                  <a:pt x="8960505" y="0"/>
                </a:lnTo>
                <a:lnTo>
                  <a:pt x="8960505" y="382017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0">
            <a:off x="11249021" y="4597499"/>
            <a:ext cx="7148199" cy="3047524"/>
          </a:xfrm>
          <a:custGeom>
            <a:avLst/>
            <a:gdLst/>
            <a:ahLst/>
            <a:cxnLst/>
            <a:rect r="r" b="b" t="t" l="l"/>
            <a:pathLst>
              <a:path h="3047524" w="7148199">
                <a:moveTo>
                  <a:pt x="7148199" y="3047524"/>
                </a:moveTo>
                <a:lnTo>
                  <a:pt x="0" y="3047524"/>
                </a:lnTo>
                <a:lnTo>
                  <a:pt x="0" y="0"/>
                </a:lnTo>
                <a:lnTo>
                  <a:pt x="7148199" y="0"/>
                </a:lnTo>
                <a:lnTo>
                  <a:pt x="7148199" y="304752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0">
            <a:off x="11942972" y="7223028"/>
            <a:ext cx="6454248" cy="2751669"/>
          </a:xfrm>
          <a:custGeom>
            <a:avLst/>
            <a:gdLst/>
            <a:ahLst/>
            <a:cxnLst/>
            <a:rect r="r" b="b" t="t" l="l"/>
            <a:pathLst>
              <a:path h="2751669" w="6454248">
                <a:moveTo>
                  <a:pt x="6454248" y="2751669"/>
                </a:moveTo>
                <a:lnTo>
                  <a:pt x="0" y="2751669"/>
                </a:lnTo>
                <a:lnTo>
                  <a:pt x="0" y="0"/>
                </a:lnTo>
                <a:lnTo>
                  <a:pt x="6454248" y="0"/>
                </a:lnTo>
                <a:lnTo>
                  <a:pt x="6454248" y="275166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894219" y="8869914"/>
            <a:ext cx="2554367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2FA Authentication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08260" y="2966393"/>
            <a:ext cx="4706098" cy="1348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2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Robust Gateway Architecture </a:t>
            </a:r>
          </a:p>
          <a:p>
            <a:pPr algn="ctr">
              <a:lnSpc>
                <a:spcPts val="2660"/>
              </a:lnSpc>
            </a:pPr>
          </a:p>
          <a:p>
            <a:pPr algn="l" marL="431801" indent="-215900" lvl="1">
              <a:lnSpc>
                <a:spcPts val="266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Simple Gateway Dual-Homed</a:t>
            </a:r>
          </a:p>
          <a:p>
            <a:pPr algn="l" marL="431801" indent="-215900" lvl="1">
              <a:lnSpc>
                <a:spcPts val="266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DMZ, Firewall, and Routing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93247" y="3672277"/>
            <a:ext cx="4294333" cy="1432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Security-Enhancing Technologies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Authorized access only from the Técnico network</a:t>
            </a: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302444" y="7921224"/>
            <a:ext cx="4543314" cy="1097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2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Improved Key Management</a:t>
            </a:r>
          </a:p>
          <a:p>
            <a:pPr algn="ctr">
              <a:lnSpc>
                <a:spcPts val="2160"/>
              </a:lnSpc>
            </a:pPr>
          </a:p>
          <a:p>
            <a:pPr algn="l" marL="431801" indent="-215900" lvl="1">
              <a:lnSpc>
                <a:spcPts val="216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PKI </a:t>
            </a:r>
          </a:p>
          <a:p>
            <a:pPr algn="l" marL="431801" indent="-215900" lvl="1">
              <a:lnSpc>
                <a:spcPts val="216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Automated Key </a:t>
            </a: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Revocation </a:t>
            </a:r>
            <a:r>
              <a:rPr lang="en-US" sz="20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List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598184" y="5859048"/>
            <a:ext cx="4016155" cy="1363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60"/>
              </a:lnSpc>
            </a:pPr>
            <a:r>
              <a:rPr lang="en-US" sz="2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IDS </a:t>
            </a:r>
          </a:p>
          <a:p>
            <a:pPr algn="ctr">
              <a:lnSpc>
                <a:spcPts val="2160"/>
              </a:lnSpc>
            </a:pPr>
            <a:r>
              <a:rPr lang="en-US" sz="2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(Intrusion Detection System)</a:t>
            </a:r>
          </a:p>
          <a:p>
            <a:pPr algn="ctr">
              <a:lnSpc>
                <a:spcPts val="2160"/>
              </a:lnSpc>
            </a:pPr>
          </a:p>
          <a:p>
            <a:pPr algn="l" marL="431801" indent="-215900" lvl="1">
              <a:lnSpc>
                <a:spcPts val="216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Notify port scanning and flood attacks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28799" y="4197366"/>
            <a:ext cx="11030402" cy="913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7"/>
              </a:lnSpc>
            </a:pPr>
            <a:r>
              <a:rPr lang="en-US" sz="6433" spc="81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DEMO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369162" y="6907022"/>
            <a:ext cx="5549677" cy="506253"/>
          </a:xfrm>
          <a:custGeom>
            <a:avLst/>
            <a:gdLst/>
            <a:ahLst/>
            <a:cxnLst/>
            <a:rect r="r" b="b" t="t" l="l"/>
            <a:pathLst>
              <a:path h="506253" w="5549677">
                <a:moveTo>
                  <a:pt x="0" y="0"/>
                </a:moveTo>
                <a:lnTo>
                  <a:pt x="5549676" y="0"/>
                </a:lnTo>
                <a:lnTo>
                  <a:pt x="5549676" y="506252"/>
                </a:lnTo>
                <a:lnTo>
                  <a:pt x="0" y="5062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563971" y="7027557"/>
            <a:ext cx="3160058" cy="265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7"/>
              </a:lnSpc>
              <a:spcBef>
                <a:spcPct val="0"/>
              </a:spcBef>
            </a:pPr>
            <a:r>
              <a:rPr lang="en-US" sz="1775" u="sng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  <a:hlinkClick r:id="rId5" tooltip="https://youtu.be/8BVPxWr7qHk"/>
              </a:rPr>
              <a:t>demo youtube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6938" r="0" b="-417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28799" y="4720183"/>
            <a:ext cx="11030402" cy="913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47"/>
              </a:lnSpc>
            </a:pPr>
            <a:r>
              <a:rPr lang="en-US" sz="6433" spc="81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Questions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81792" y="60899"/>
            <a:ext cx="5798308" cy="2033701"/>
          </a:xfrm>
          <a:custGeom>
            <a:avLst/>
            <a:gdLst/>
            <a:ahLst/>
            <a:cxnLst/>
            <a:rect r="r" b="b" t="t" l="l"/>
            <a:pathLst>
              <a:path h="2033701" w="5798308">
                <a:moveTo>
                  <a:pt x="0" y="0"/>
                </a:moveTo>
                <a:lnTo>
                  <a:pt x="5798308" y="0"/>
                </a:lnTo>
                <a:lnTo>
                  <a:pt x="5798308" y="2033702"/>
                </a:lnTo>
                <a:lnTo>
                  <a:pt x="0" y="20337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27852" y="9001584"/>
            <a:ext cx="5798308" cy="2033701"/>
          </a:xfrm>
          <a:custGeom>
            <a:avLst/>
            <a:gdLst/>
            <a:ahLst/>
            <a:cxnLst/>
            <a:rect r="r" b="b" t="t" l="l"/>
            <a:pathLst>
              <a:path h="2033701" w="5798308">
                <a:moveTo>
                  <a:pt x="0" y="0"/>
                </a:moveTo>
                <a:lnTo>
                  <a:pt x="5798308" y="0"/>
                </a:lnTo>
                <a:lnTo>
                  <a:pt x="5798308" y="2033702"/>
                </a:lnTo>
                <a:lnTo>
                  <a:pt x="0" y="20337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393923" y="2296103"/>
            <a:ext cx="15500154" cy="6579790"/>
            <a:chOff x="0" y="0"/>
            <a:chExt cx="4082345" cy="17329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82345" cy="1732949"/>
            </a:xfrm>
            <a:custGeom>
              <a:avLst/>
              <a:gdLst/>
              <a:ahLst/>
              <a:cxnLst/>
              <a:rect r="r" b="b" t="t" l="l"/>
              <a:pathLst>
                <a:path h="1732949" w="4082345">
                  <a:moveTo>
                    <a:pt x="25473" y="0"/>
                  </a:moveTo>
                  <a:lnTo>
                    <a:pt x="4056872" y="0"/>
                  </a:lnTo>
                  <a:cubicBezTo>
                    <a:pt x="4063628" y="0"/>
                    <a:pt x="4070107" y="2684"/>
                    <a:pt x="4074884" y="7461"/>
                  </a:cubicBezTo>
                  <a:cubicBezTo>
                    <a:pt x="4079661" y="12238"/>
                    <a:pt x="4082345" y="18717"/>
                    <a:pt x="4082345" y="25473"/>
                  </a:cubicBezTo>
                  <a:lnTo>
                    <a:pt x="4082345" y="1707476"/>
                  </a:lnTo>
                  <a:cubicBezTo>
                    <a:pt x="4082345" y="1721544"/>
                    <a:pt x="4070940" y="1732949"/>
                    <a:pt x="4056872" y="1732949"/>
                  </a:cubicBezTo>
                  <a:lnTo>
                    <a:pt x="25473" y="1732949"/>
                  </a:lnTo>
                  <a:cubicBezTo>
                    <a:pt x="11405" y="1732949"/>
                    <a:pt x="0" y="1721544"/>
                    <a:pt x="0" y="1707476"/>
                  </a:cubicBezTo>
                  <a:lnTo>
                    <a:pt x="0" y="25473"/>
                  </a:lnTo>
                  <a:cubicBezTo>
                    <a:pt x="0" y="11405"/>
                    <a:pt x="11405" y="0"/>
                    <a:pt x="25473" y="0"/>
                  </a:cubicBezTo>
                  <a:close/>
                </a:path>
              </a:pathLst>
            </a:custGeom>
            <a:solidFill>
              <a:srgbClr val="81A0C6"/>
            </a:solidFill>
            <a:ln w="38100" cap="rnd">
              <a:solidFill>
                <a:srgbClr val="242C35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4082345" cy="173294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944"/>
                </a:lnSpc>
              </a:pPr>
              <a:r>
                <a:rPr lang="en-US" b="true" sz="1800">
                  <a:solidFill>
                    <a:srgbClr val="242C35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SSL/TLS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-4592928" y="660043"/>
            <a:ext cx="19850299" cy="838999"/>
            <a:chOff x="0" y="0"/>
            <a:chExt cx="5228062" cy="22097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28062" cy="220971"/>
            </a:xfrm>
            <a:custGeom>
              <a:avLst/>
              <a:gdLst/>
              <a:ahLst/>
              <a:cxnLst/>
              <a:rect r="r" b="b" t="t" l="l"/>
              <a:pathLst>
                <a:path h="220971" w="5228062">
                  <a:moveTo>
                    <a:pt x="0" y="0"/>
                  </a:moveTo>
                  <a:lnTo>
                    <a:pt x="5228062" y="0"/>
                  </a:lnTo>
                  <a:lnTo>
                    <a:pt x="5228062" y="220971"/>
                  </a:lnTo>
                  <a:lnTo>
                    <a:pt x="0" y="220971"/>
                  </a:lnTo>
                  <a:close/>
                </a:path>
              </a:pathLst>
            </a:custGeom>
            <a:gradFill rotWithShape="true">
              <a:gsLst>
                <a:gs pos="0">
                  <a:srgbClr val="060F1F">
                    <a:alpha val="0"/>
                  </a:srgbClr>
                </a:gs>
                <a:gs pos="33333">
                  <a:srgbClr val="071121">
                    <a:alpha val="100000"/>
                  </a:srgbClr>
                </a:gs>
                <a:gs pos="66667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5228062" cy="220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62708" y="1622322"/>
            <a:ext cx="7010290" cy="483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4"/>
              </a:lnSpc>
            </a:pPr>
            <a:r>
              <a:rPr lang="en-US" sz="2762" b="true">
                <a:solidFill>
                  <a:srgbClr val="C5D3E2"/>
                </a:solidFill>
                <a:latin typeface="Poppins Bold"/>
                <a:ea typeface="Poppins Bold"/>
                <a:cs typeface="Poppins Bold"/>
                <a:sym typeface="Poppins Bold"/>
              </a:rPr>
              <a:t>Design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2708" y="916328"/>
            <a:ext cx="10220257" cy="44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  <a:spcBef>
                <a:spcPct val="0"/>
              </a:spcBef>
            </a:pPr>
            <a:r>
              <a:rPr lang="en-US" sz="3200" spc="403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Secure Document FOrmat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675189" y="3006921"/>
            <a:ext cx="11218952" cy="5649094"/>
            <a:chOff x="0" y="0"/>
            <a:chExt cx="2954786" cy="148782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954786" cy="1487827"/>
            </a:xfrm>
            <a:custGeom>
              <a:avLst/>
              <a:gdLst/>
              <a:ahLst/>
              <a:cxnLst/>
              <a:rect r="r" b="b" t="t" l="l"/>
              <a:pathLst>
                <a:path h="1487827" w="2954786">
                  <a:moveTo>
                    <a:pt x="35194" y="0"/>
                  </a:moveTo>
                  <a:lnTo>
                    <a:pt x="2919592" y="0"/>
                  </a:lnTo>
                  <a:cubicBezTo>
                    <a:pt x="2928926" y="0"/>
                    <a:pt x="2937878" y="3708"/>
                    <a:pt x="2944478" y="10308"/>
                  </a:cubicBezTo>
                  <a:cubicBezTo>
                    <a:pt x="2951078" y="16908"/>
                    <a:pt x="2954786" y="25860"/>
                    <a:pt x="2954786" y="35194"/>
                  </a:cubicBezTo>
                  <a:lnTo>
                    <a:pt x="2954786" y="1452633"/>
                  </a:lnTo>
                  <a:cubicBezTo>
                    <a:pt x="2954786" y="1461967"/>
                    <a:pt x="2951078" y="1470919"/>
                    <a:pt x="2944478" y="1477519"/>
                  </a:cubicBezTo>
                  <a:cubicBezTo>
                    <a:pt x="2937878" y="1484119"/>
                    <a:pt x="2928926" y="1487827"/>
                    <a:pt x="2919592" y="1487827"/>
                  </a:cubicBezTo>
                  <a:lnTo>
                    <a:pt x="35194" y="1487827"/>
                  </a:lnTo>
                  <a:cubicBezTo>
                    <a:pt x="15757" y="1487827"/>
                    <a:pt x="0" y="1472070"/>
                    <a:pt x="0" y="1452633"/>
                  </a:cubicBezTo>
                  <a:lnTo>
                    <a:pt x="0" y="35194"/>
                  </a:lnTo>
                  <a:cubicBezTo>
                    <a:pt x="0" y="25860"/>
                    <a:pt x="3708" y="16908"/>
                    <a:pt x="10308" y="10308"/>
                  </a:cubicBezTo>
                  <a:cubicBezTo>
                    <a:pt x="16908" y="3708"/>
                    <a:pt x="25860" y="0"/>
                    <a:pt x="35194" y="0"/>
                  </a:cubicBezTo>
                  <a:close/>
                </a:path>
              </a:pathLst>
            </a:custGeom>
            <a:solidFill>
              <a:srgbClr val="00BF63"/>
            </a:solidFill>
            <a:ln w="38100" cap="rnd">
              <a:solidFill>
                <a:srgbClr val="056C3A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2954786" cy="1487827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944"/>
                </a:lnSpc>
              </a:pPr>
              <a:r>
                <a:rPr lang="en-US" b="true" sz="1800">
                  <a:solidFill>
                    <a:srgbClr val="056C3A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Ciphertext with ChaCha20Poly1305 (256-bits)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242822" y="3803649"/>
            <a:ext cx="10216664" cy="4389075"/>
            <a:chOff x="0" y="0"/>
            <a:chExt cx="2690809" cy="115597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690809" cy="1155970"/>
            </a:xfrm>
            <a:custGeom>
              <a:avLst/>
              <a:gdLst/>
              <a:ahLst/>
              <a:cxnLst/>
              <a:rect r="r" b="b" t="t" l="l"/>
              <a:pathLst>
                <a:path h="1155970" w="2690809">
                  <a:moveTo>
                    <a:pt x="38646" y="0"/>
                  </a:moveTo>
                  <a:lnTo>
                    <a:pt x="2652162" y="0"/>
                  </a:lnTo>
                  <a:cubicBezTo>
                    <a:pt x="2673506" y="0"/>
                    <a:pt x="2690809" y="17303"/>
                    <a:pt x="2690809" y="38646"/>
                  </a:cubicBezTo>
                  <a:lnTo>
                    <a:pt x="2690809" y="1117324"/>
                  </a:lnTo>
                  <a:cubicBezTo>
                    <a:pt x="2690809" y="1138668"/>
                    <a:pt x="2673506" y="1155970"/>
                    <a:pt x="2652162" y="1155970"/>
                  </a:cubicBezTo>
                  <a:lnTo>
                    <a:pt x="38646" y="1155970"/>
                  </a:lnTo>
                  <a:cubicBezTo>
                    <a:pt x="17303" y="1155970"/>
                    <a:pt x="0" y="1138668"/>
                    <a:pt x="0" y="1117324"/>
                  </a:cubicBezTo>
                  <a:lnTo>
                    <a:pt x="0" y="38646"/>
                  </a:lnTo>
                  <a:cubicBezTo>
                    <a:pt x="0" y="17303"/>
                    <a:pt x="17303" y="0"/>
                    <a:pt x="38646" y="0"/>
                  </a:cubicBezTo>
                  <a:close/>
                </a:path>
              </a:pathLst>
            </a:custGeom>
            <a:solidFill>
              <a:srgbClr val="B33F62"/>
            </a:solidFill>
            <a:ln w="38100" cap="rnd">
              <a:solidFill>
                <a:srgbClr val="6C283C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0"/>
              <a:ext cx="2690809" cy="1155970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944"/>
                </a:lnSpc>
              </a:pPr>
              <a:r>
                <a:rPr lang="en-US" b="true" sz="1800">
                  <a:solidFill>
                    <a:srgbClr val="6C283C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Message (Formatted Document)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894141" y="3006921"/>
            <a:ext cx="3687473" cy="5649094"/>
            <a:chOff x="0" y="0"/>
            <a:chExt cx="971186" cy="148782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71186" cy="1487827"/>
            </a:xfrm>
            <a:custGeom>
              <a:avLst/>
              <a:gdLst/>
              <a:ahLst/>
              <a:cxnLst/>
              <a:rect r="r" b="b" t="t" l="l"/>
              <a:pathLst>
                <a:path h="1487827" w="971186">
                  <a:moveTo>
                    <a:pt x="107075" y="0"/>
                  </a:moveTo>
                  <a:lnTo>
                    <a:pt x="864111" y="0"/>
                  </a:lnTo>
                  <a:cubicBezTo>
                    <a:pt x="923247" y="0"/>
                    <a:pt x="971186" y="47939"/>
                    <a:pt x="971186" y="107075"/>
                  </a:cubicBezTo>
                  <a:lnTo>
                    <a:pt x="971186" y="1380752"/>
                  </a:lnTo>
                  <a:cubicBezTo>
                    <a:pt x="971186" y="1439888"/>
                    <a:pt x="923247" y="1487827"/>
                    <a:pt x="864111" y="1487827"/>
                  </a:cubicBezTo>
                  <a:lnTo>
                    <a:pt x="107075" y="1487827"/>
                  </a:lnTo>
                  <a:cubicBezTo>
                    <a:pt x="47939" y="1487827"/>
                    <a:pt x="0" y="1439888"/>
                    <a:pt x="0" y="1380752"/>
                  </a:cubicBezTo>
                  <a:lnTo>
                    <a:pt x="0" y="107075"/>
                  </a:lnTo>
                  <a:cubicBezTo>
                    <a:pt x="0" y="47939"/>
                    <a:pt x="47939" y="0"/>
                    <a:pt x="107075" y="0"/>
                  </a:cubicBezTo>
                  <a:close/>
                </a:path>
              </a:pathLst>
            </a:custGeom>
            <a:solidFill>
              <a:srgbClr val="FFBD59"/>
            </a:solidFill>
            <a:ln w="38100" cap="rnd">
              <a:solidFill>
                <a:srgbClr val="8E4F29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0"/>
              <a:ext cx="971186" cy="14878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4"/>
                </a:lnSpc>
              </a:pPr>
              <a:r>
                <a:rPr lang="en-US" b="true" sz="1800">
                  <a:solidFill>
                    <a:srgbClr val="8E4F29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Random nonce (96-bits)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3215695" y="5049497"/>
            <a:ext cx="8741869" cy="2164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-US" sz="1999">
                <a:solidFill>
                  <a:srgbClr val="0A182C"/>
                </a:solidFill>
                <a:latin typeface="Poppins"/>
                <a:ea typeface="Poppins"/>
                <a:cs typeface="Poppins"/>
                <a:sym typeface="Poppins"/>
              </a:rPr>
              <a:t>{</a:t>
            </a:r>
          </a:p>
          <a:p>
            <a:pPr algn="l">
              <a:lnSpc>
                <a:spcPts val="215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-US" sz="1999">
                <a:solidFill>
                  <a:srgbClr val="0A182C"/>
                </a:solidFill>
                <a:latin typeface="Poppins"/>
                <a:ea typeface="Poppins"/>
                <a:cs typeface="Poppins"/>
                <a:sym typeface="Poppins"/>
              </a:rPr>
              <a:t>"sender_istid":</a:t>
            </a: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"ist1123123"</a:t>
            </a:r>
            <a:r>
              <a:rPr lang="en-US" sz="1999">
                <a:solidFill>
                  <a:srgbClr val="0A182C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</a:p>
          <a:p>
            <a:pPr algn="l">
              <a:lnSpc>
                <a:spcPts val="215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</a:t>
            </a:r>
            <a:r>
              <a:rPr lang="en-US" sz="1999">
                <a:solidFill>
                  <a:srgbClr val="0A182C"/>
                </a:solidFill>
                <a:latin typeface="Poppins"/>
                <a:ea typeface="Poppins"/>
                <a:cs typeface="Poppins"/>
                <a:sym typeface="Poppins"/>
              </a:rPr>
              <a:t> "receiver_istid":</a:t>
            </a: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"ist1321564"</a:t>
            </a:r>
            <a:r>
              <a:rPr lang="en-US" sz="1999">
                <a:solidFill>
                  <a:srgbClr val="0A182C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</a:p>
          <a:p>
            <a:pPr algn="l">
              <a:lnSpc>
                <a:spcPts val="215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</a:t>
            </a:r>
            <a:r>
              <a:rPr lang="en-US" sz="1999">
                <a:solidFill>
                  <a:srgbClr val="0A182C"/>
                </a:solidFill>
                <a:latin typeface="Poppins"/>
                <a:ea typeface="Poppins"/>
                <a:cs typeface="Poppins"/>
                <a:sym typeface="Poppins"/>
              </a:rPr>
              <a:t> "timestamp":</a:t>
            </a: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"2022-01-01T12:00:00Z"</a:t>
            </a:r>
            <a:r>
              <a:rPr lang="en-US" sz="1999">
                <a:solidFill>
                  <a:srgbClr val="0A182C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</a:p>
          <a:p>
            <a:pPr algn="l">
              <a:lnSpc>
                <a:spcPts val="215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</a:t>
            </a:r>
            <a:r>
              <a:rPr lang="en-US" sz="1999">
                <a:solidFill>
                  <a:srgbClr val="0A182C"/>
                </a:solidFill>
                <a:latin typeface="Poppins"/>
                <a:ea typeface="Poppins"/>
                <a:cs typeface="Poppins"/>
                <a:sym typeface="Poppins"/>
              </a:rPr>
              <a:t>  "content": </a:t>
            </a: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"Hi! Do you know the solution for the SIRS exercise?"</a:t>
            </a:r>
            <a:r>
              <a:rPr lang="en-US" sz="1999">
                <a:solidFill>
                  <a:srgbClr val="0A182C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</a:p>
          <a:p>
            <a:pPr algn="l">
              <a:lnSpc>
                <a:spcPts val="215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</a:t>
            </a:r>
            <a:r>
              <a:rPr lang="en-US" sz="1999">
                <a:solidFill>
                  <a:srgbClr val="FF914D"/>
                </a:solidFill>
                <a:latin typeface="Poppins"/>
                <a:ea typeface="Poppins"/>
                <a:cs typeface="Poppins"/>
                <a:sym typeface="Poppins"/>
              </a:rPr>
              <a:t> "sent_counter": 1</a:t>
            </a:r>
            <a:r>
              <a:rPr lang="en-US" sz="1999">
                <a:solidFill>
                  <a:srgbClr val="0A182C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</a:p>
          <a:p>
            <a:pPr algn="l">
              <a:lnSpc>
                <a:spcPts val="2159"/>
              </a:lnSpc>
            </a:pPr>
            <a:r>
              <a:rPr lang="en-US" sz="1999">
                <a:solidFill>
                  <a:srgbClr val="0A182C"/>
                </a:solidFill>
                <a:latin typeface="Poppins"/>
                <a:ea typeface="Poppins"/>
                <a:cs typeface="Poppins"/>
                <a:sym typeface="Poppins"/>
              </a:rPr>
              <a:t>        </a:t>
            </a:r>
            <a:r>
              <a:rPr lang="en-US" sz="1999">
                <a:solidFill>
                  <a:srgbClr val="FF914D"/>
                </a:solidFill>
                <a:latin typeface="Poppins"/>
                <a:ea typeface="Poppins"/>
                <a:cs typeface="Poppins"/>
                <a:sym typeface="Poppins"/>
              </a:rPr>
              <a:t>"receive_counter": 0</a:t>
            </a:r>
            <a:r>
              <a:rPr lang="en-US" sz="1999">
                <a:solidFill>
                  <a:srgbClr val="0A182C"/>
                </a:solidFill>
                <a:latin typeface="Poppins"/>
                <a:ea typeface="Poppins"/>
                <a:cs typeface="Poppins"/>
                <a:sym typeface="Poppins"/>
              </a:rPr>
              <a:t>,</a:t>
            </a:r>
          </a:p>
          <a:p>
            <a:pPr algn="l">
              <a:lnSpc>
                <a:spcPts val="215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</a:t>
            </a:r>
            <a:r>
              <a:rPr lang="en-US" sz="1999">
                <a:solidFill>
                  <a:srgbClr val="0A182C"/>
                </a:solidFill>
                <a:latin typeface="Poppins"/>
                <a:ea typeface="Poppins"/>
                <a:cs typeface="Poppins"/>
                <a:sym typeface="Poppins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0421071" y="2705968"/>
            <a:ext cx="10213171" cy="4354227"/>
          </a:xfrm>
          <a:custGeom>
            <a:avLst/>
            <a:gdLst/>
            <a:ahLst/>
            <a:cxnLst/>
            <a:rect r="r" b="b" t="t" l="l"/>
            <a:pathLst>
              <a:path h="4354227" w="10213171">
                <a:moveTo>
                  <a:pt x="0" y="0"/>
                </a:moveTo>
                <a:lnTo>
                  <a:pt x="10213171" y="0"/>
                </a:lnTo>
                <a:lnTo>
                  <a:pt x="10213171" y="4354227"/>
                </a:lnTo>
                <a:lnTo>
                  <a:pt x="0" y="43542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020591" y="0"/>
            <a:ext cx="8594692" cy="3128155"/>
          </a:xfrm>
          <a:custGeom>
            <a:avLst/>
            <a:gdLst/>
            <a:ahLst/>
            <a:cxnLst/>
            <a:rect r="r" b="b" t="t" l="l"/>
            <a:pathLst>
              <a:path h="3128155" w="8594692">
                <a:moveTo>
                  <a:pt x="0" y="0"/>
                </a:moveTo>
                <a:lnTo>
                  <a:pt x="8594691" y="0"/>
                </a:lnTo>
                <a:lnTo>
                  <a:pt x="8594691" y="3128155"/>
                </a:lnTo>
                <a:lnTo>
                  <a:pt x="0" y="312815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95" t="0" r="-6695" b="-3879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25461" y="5334351"/>
            <a:ext cx="2113363" cy="2113363"/>
          </a:xfrm>
          <a:custGeom>
            <a:avLst/>
            <a:gdLst/>
            <a:ahLst/>
            <a:cxnLst/>
            <a:rect r="r" b="b" t="t" l="l"/>
            <a:pathLst>
              <a:path h="2113363" w="2113363">
                <a:moveTo>
                  <a:pt x="0" y="0"/>
                </a:moveTo>
                <a:lnTo>
                  <a:pt x="2113364" y="0"/>
                </a:lnTo>
                <a:lnTo>
                  <a:pt x="2113364" y="2113364"/>
                </a:lnTo>
                <a:lnTo>
                  <a:pt x="0" y="21133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08759" y="3053303"/>
            <a:ext cx="6233568" cy="6204997"/>
            <a:chOff x="0" y="0"/>
            <a:chExt cx="8311423" cy="827332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311423" cy="8273329"/>
            </a:xfrm>
            <a:custGeom>
              <a:avLst/>
              <a:gdLst/>
              <a:ahLst/>
              <a:cxnLst/>
              <a:rect r="r" b="b" t="t" l="l"/>
              <a:pathLst>
                <a:path h="8273329" w="8311423">
                  <a:moveTo>
                    <a:pt x="0" y="0"/>
                  </a:moveTo>
                  <a:lnTo>
                    <a:pt x="8311423" y="0"/>
                  </a:lnTo>
                  <a:lnTo>
                    <a:pt x="8311423" y="8273329"/>
                  </a:lnTo>
                  <a:lnTo>
                    <a:pt x="0" y="82733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748734" y="861028"/>
              <a:ext cx="6950837" cy="61362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324"/>
                </a:lnSpc>
                <a:spcBef>
                  <a:spcPct val="0"/>
                </a:spcBef>
              </a:pPr>
              <a:r>
                <a:rPr lang="en-US" b="true" sz="2462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$</a:t>
              </a:r>
              <a:r>
                <a:rPr lang="en-US" b="true" sz="2462" strike="noStrike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_</a:t>
              </a:r>
            </a:p>
            <a:p>
              <a:pPr algn="just" marL="0" indent="0" lvl="0">
                <a:lnSpc>
                  <a:spcPts val="3324"/>
                </a:lnSpc>
                <a:spcBef>
                  <a:spcPct val="0"/>
                </a:spcBef>
              </a:pPr>
              <a:r>
                <a:rPr lang="en-US" sz="2462" strike="noStrike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     </a:t>
              </a:r>
              <a:r>
                <a:rPr lang="en-US" b="true" sz="2462" strike="noStrike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&gt;</a:t>
              </a:r>
              <a:r>
                <a:rPr lang="en-US" sz="2462" strike="noStrike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help </a:t>
              </a:r>
            </a:p>
            <a:p>
              <a:pPr algn="just" marL="0" indent="0" lvl="0">
                <a:lnSpc>
                  <a:spcPts val="3324"/>
                </a:lnSpc>
                <a:spcBef>
                  <a:spcPct val="0"/>
                </a:spcBef>
              </a:pPr>
              <a:r>
                <a:rPr lang="en-US" sz="2462" strike="noStrike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     </a:t>
              </a:r>
              <a:r>
                <a:rPr lang="en-US" b="true" sz="2462" strike="noStrike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&gt;</a:t>
              </a:r>
              <a:r>
                <a:rPr lang="en-US" sz="2462" strike="noStrike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protect </a:t>
              </a:r>
            </a:p>
            <a:p>
              <a:pPr algn="just" marL="0" indent="0" lvl="0">
                <a:lnSpc>
                  <a:spcPts val="3324"/>
                </a:lnSpc>
                <a:spcBef>
                  <a:spcPct val="0"/>
                </a:spcBef>
              </a:pPr>
              <a:r>
                <a:rPr lang="en-US" sz="2462" strike="noStrike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     </a:t>
              </a:r>
              <a:r>
                <a:rPr lang="en-US" b="true" sz="2462" strike="noStrike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&gt;</a:t>
              </a:r>
              <a:r>
                <a:rPr lang="en-US" sz="2462" strike="noStrike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check </a:t>
              </a:r>
            </a:p>
            <a:p>
              <a:pPr algn="just" marL="0" indent="0" lvl="0">
                <a:lnSpc>
                  <a:spcPts val="3324"/>
                </a:lnSpc>
                <a:spcBef>
                  <a:spcPct val="0"/>
                </a:spcBef>
              </a:pPr>
              <a:r>
                <a:rPr lang="en-US" sz="2462" strike="noStrike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     </a:t>
              </a:r>
              <a:r>
                <a:rPr lang="en-US" b="true" sz="2462" strike="noStrike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&gt;</a:t>
              </a:r>
              <a:r>
                <a:rPr lang="en-US" sz="2462" strike="noStrike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unprotect </a:t>
              </a:r>
            </a:p>
            <a:p>
              <a:pPr algn="just" marL="0" indent="0" lvl="0">
                <a:lnSpc>
                  <a:spcPts val="3324"/>
                </a:lnSpc>
                <a:spcBef>
                  <a:spcPct val="0"/>
                </a:spcBef>
              </a:pPr>
              <a:r>
                <a:rPr lang="en-US" sz="2462" strike="noStrike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     </a:t>
              </a:r>
              <a:r>
                <a:rPr lang="en-US" b="true" sz="2462" strike="noStrike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&gt;</a:t>
              </a:r>
              <a:r>
                <a:rPr lang="en-US" sz="2462" strike="noStrike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hash-password </a:t>
              </a:r>
            </a:p>
            <a:p>
              <a:pPr algn="just" marL="0" indent="0" lvl="0">
                <a:lnSpc>
                  <a:spcPts val="3324"/>
                </a:lnSpc>
                <a:spcBef>
                  <a:spcPct val="0"/>
                </a:spcBef>
              </a:pPr>
              <a:r>
                <a:rPr lang="en-US" sz="2462" strike="noStrike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     </a:t>
              </a:r>
              <a:r>
                <a:rPr lang="en-US" b="true" sz="2462" strike="noStrike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&gt;</a:t>
              </a:r>
              <a:r>
                <a:rPr lang="en-US" sz="2462" strike="noStrike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verify-password </a:t>
              </a:r>
            </a:p>
            <a:p>
              <a:pPr algn="just" marL="0" indent="0" lvl="0">
                <a:lnSpc>
                  <a:spcPts val="3324"/>
                </a:lnSpc>
                <a:spcBef>
                  <a:spcPct val="0"/>
                </a:spcBef>
              </a:pPr>
              <a:r>
                <a:rPr lang="en-US" sz="2462" strike="noStrike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     </a:t>
              </a:r>
              <a:r>
                <a:rPr lang="en-US" b="true" sz="2462" strike="noStrike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&gt;</a:t>
              </a:r>
              <a:r>
                <a:rPr lang="en-US" sz="2462" strike="noStrike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gen-secret-key</a:t>
              </a:r>
            </a:p>
            <a:p>
              <a:pPr algn="just" marL="0" indent="0" lvl="0">
                <a:lnSpc>
                  <a:spcPts val="3324"/>
                </a:lnSpc>
                <a:spcBef>
                  <a:spcPct val="0"/>
                </a:spcBef>
              </a:pPr>
              <a:r>
                <a:rPr lang="en-US" sz="2462" strike="noStrike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     </a:t>
              </a:r>
              <a:r>
                <a:rPr lang="en-US" b="true" sz="2462" strike="noStrike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&gt;</a:t>
              </a:r>
              <a:r>
                <a:rPr lang="en-US" sz="2462" strike="noStrike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gen-rsa-keypair </a:t>
              </a:r>
            </a:p>
            <a:p>
              <a:pPr algn="just" marL="0" indent="0" lvl="0">
                <a:lnSpc>
                  <a:spcPts val="3324"/>
                </a:lnSpc>
                <a:spcBef>
                  <a:spcPct val="0"/>
                </a:spcBef>
              </a:pPr>
              <a:r>
                <a:rPr lang="en-US" sz="2462" strike="noStrike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     </a:t>
              </a:r>
              <a:r>
                <a:rPr lang="en-US" b="true" sz="2462" strike="noStrike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&gt;</a:t>
              </a:r>
              <a:r>
                <a:rPr lang="en-US" sz="2462" strike="noStrike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encrypt-key-with-pub-key </a:t>
              </a:r>
            </a:p>
            <a:p>
              <a:pPr algn="just" marL="0" indent="0" lvl="0">
                <a:lnSpc>
                  <a:spcPts val="3324"/>
                </a:lnSpc>
                <a:spcBef>
                  <a:spcPct val="0"/>
                </a:spcBef>
              </a:pPr>
              <a:r>
                <a:rPr lang="en-US" sz="2462" strike="noStrike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     </a:t>
              </a:r>
              <a:r>
                <a:rPr lang="en-US" b="true" sz="2462" strike="noStrike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&gt;</a:t>
              </a:r>
              <a:r>
                <a:rPr lang="en-US" sz="2462" strike="noStrike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decrypt-key-with-priv-key 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-1151870" y="1028700"/>
            <a:ext cx="19554806" cy="777121"/>
            <a:chOff x="0" y="0"/>
            <a:chExt cx="26073075" cy="1036161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26073075" cy="1036161"/>
              <a:chOff x="0" y="0"/>
              <a:chExt cx="5150237" cy="20467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150237" cy="204674"/>
              </a:xfrm>
              <a:custGeom>
                <a:avLst/>
                <a:gdLst/>
                <a:ahLst/>
                <a:cxnLst/>
                <a:rect r="r" b="b" t="t" l="l"/>
                <a:pathLst>
                  <a:path h="204674" w="5150237">
                    <a:moveTo>
                      <a:pt x="0" y="0"/>
                    </a:moveTo>
                    <a:lnTo>
                      <a:pt x="5150237" y="0"/>
                    </a:lnTo>
                    <a:lnTo>
                      <a:pt x="5150237" y="204674"/>
                    </a:lnTo>
                    <a:lnTo>
                      <a:pt x="0" y="204674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071121">
                      <a:alpha val="100000"/>
                    </a:srgbClr>
                  </a:gs>
                  <a:gs pos="50000">
                    <a:srgbClr val="4F5661">
                      <a:alpha val="78500"/>
                    </a:srgbClr>
                  </a:gs>
                  <a:gs pos="100000">
                    <a:srgbClr val="060F1F">
                      <a:alpha val="0"/>
                    </a:srgbClr>
                  </a:gs>
                </a:gsLst>
                <a:lin ang="0"/>
              </a:gra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0"/>
                <a:ext cx="5150237" cy="2046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5254226" y="222048"/>
              <a:ext cx="17023084" cy="6206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55"/>
                </a:lnSpc>
                <a:spcBef>
                  <a:spcPct val="0"/>
                </a:spcBef>
              </a:pPr>
              <a:r>
                <a:rPr lang="en-US" sz="3199" spc="403">
                  <a:solidFill>
                    <a:srgbClr val="FFFFFF"/>
                  </a:solidFill>
                  <a:latin typeface="HK Modular"/>
                  <a:ea typeface="HK Modular"/>
                  <a:cs typeface="HK Modular"/>
                  <a:sym typeface="HK Modular"/>
                </a:rPr>
                <a:t>Criptolib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487334" y="295986"/>
            <a:ext cx="5549677" cy="506253"/>
            <a:chOff x="0" y="0"/>
            <a:chExt cx="7399569" cy="67500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399569" cy="675004"/>
            </a:xfrm>
            <a:custGeom>
              <a:avLst/>
              <a:gdLst/>
              <a:ahLst/>
              <a:cxnLst/>
              <a:rect r="r" b="b" t="t" l="l"/>
              <a:pathLst>
                <a:path h="675004" w="7399569">
                  <a:moveTo>
                    <a:pt x="0" y="0"/>
                  </a:moveTo>
                  <a:lnTo>
                    <a:pt x="7399569" y="0"/>
                  </a:lnTo>
                  <a:lnTo>
                    <a:pt x="7399569" y="675004"/>
                  </a:lnTo>
                  <a:lnTo>
                    <a:pt x="0" y="6750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1593079" y="173414"/>
              <a:ext cx="4213411" cy="353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17"/>
                </a:lnSpc>
                <a:spcBef>
                  <a:spcPct val="0"/>
                </a:spcBef>
              </a:pPr>
              <a:r>
                <a:rPr lang="en-US" sz="1775" u="sng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  <a:hlinkClick r:id="rId12" tooltip="https://github.com/rustcrypto"/>
                </a:rPr>
                <a:t>RustCrypto library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123326" y="4483387"/>
            <a:ext cx="6065088" cy="2585756"/>
            <a:chOff x="0" y="0"/>
            <a:chExt cx="8086783" cy="3447675"/>
          </a:xfrm>
        </p:grpSpPr>
        <p:sp>
          <p:nvSpPr>
            <p:cNvPr name="Freeform 18" id="18"/>
            <p:cNvSpPr/>
            <p:nvPr/>
          </p:nvSpPr>
          <p:spPr>
            <a:xfrm flipH="true" flipV="false" rot="0">
              <a:off x="0" y="0"/>
              <a:ext cx="8086783" cy="3447675"/>
            </a:xfrm>
            <a:custGeom>
              <a:avLst/>
              <a:gdLst/>
              <a:ahLst/>
              <a:cxnLst/>
              <a:rect r="r" b="b" t="t" l="l"/>
              <a:pathLst>
                <a:path h="3447675" w="8086783">
                  <a:moveTo>
                    <a:pt x="8086783" y="0"/>
                  </a:moveTo>
                  <a:lnTo>
                    <a:pt x="0" y="0"/>
                  </a:lnTo>
                  <a:lnTo>
                    <a:pt x="0" y="3447675"/>
                  </a:lnTo>
                  <a:lnTo>
                    <a:pt x="8086783" y="3447675"/>
                  </a:lnTo>
                  <a:lnTo>
                    <a:pt x="8086783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88526" y="17169"/>
              <a:ext cx="5222642" cy="23802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6"/>
                </a:lnSpc>
              </a:pPr>
              <a:r>
                <a:rPr lang="en-US" b="true" sz="18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256-bit key</a:t>
              </a:r>
            </a:p>
            <a:p>
              <a:pPr algn="l" marL="388620" indent="-194310" lvl="1">
                <a:lnSpc>
                  <a:spcPts val="2916"/>
                </a:lnSpc>
                <a:buFont typeface="Arial"/>
                <a:buChar char="•"/>
              </a:pPr>
              <a:r>
                <a:rPr lang="en-US" sz="1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Secret key is </a:t>
              </a:r>
              <a:r>
                <a:rPr lang="en-US" sz="1800">
                  <a:solidFill>
                    <a:srgbClr val="E4549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generated for each message</a:t>
              </a:r>
              <a:r>
                <a:rPr lang="en-US" sz="1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sent</a:t>
              </a:r>
            </a:p>
            <a:p>
              <a:pPr algn="l" marL="388620" indent="-194310" lvl="1">
                <a:lnSpc>
                  <a:spcPts val="2916"/>
                </a:lnSpc>
                <a:buFont typeface="Arial"/>
                <a:buChar char="•"/>
              </a:pPr>
              <a:r>
                <a:rPr lang="en-US" sz="1800">
                  <a:solidFill>
                    <a:srgbClr val="E4549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Stored </a:t>
              </a:r>
              <a:r>
                <a:rPr lang="en-US" sz="1800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for  long term on database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838506" y="6069484"/>
            <a:ext cx="4000149" cy="1705401"/>
            <a:chOff x="0" y="0"/>
            <a:chExt cx="5333532" cy="2273869"/>
          </a:xfrm>
        </p:grpSpPr>
        <p:sp>
          <p:nvSpPr>
            <p:cNvPr name="Freeform 21" id="21"/>
            <p:cNvSpPr/>
            <p:nvPr/>
          </p:nvSpPr>
          <p:spPr>
            <a:xfrm flipH="true" flipV="true" rot="0">
              <a:off x="0" y="0"/>
              <a:ext cx="5333532" cy="2273869"/>
            </a:xfrm>
            <a:custGeom>
              <a:avLst/>
              <a:gdLst/>
              <a:ahLst/>
              <a:cxnLst/>
              <a:rect r="r" b="b" t="t" l="l"/>
              <a:pathLst>
                <a:path h="2273869" w="5333532">
                  <a:moveTo>
                    <a:pt x="5333532" y="2273869"/>
                  </a:moveTo>
                  <a:lnTo>
                    <a:pt x="0" y="2273869"/>
                  </a:lnTo>
                  <a:lnTo>
                    <a:pt x="0" y="0"/>
                  </a:lnTo>
                  <a:lnTo>
                    <a:pt x="5333532" y="0"/>
                  </a:lnTo>
                  <a:lnTo>
                    <a:pt x="5333532" y="2273869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0" y="875565"/>
              <a:ext cx="3967239" cy="10205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44"/>
                </a:lnSpc>
              </a:pPr>
              <a:r>
                <a:rPr lang="en-US" sz="18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Random nonce</a:t>
              </a:r>
            </a:p>
            <a:p>
              <a:pPr algn="ctr">
                <a:lnSpc>
                  <a:spcPts val="1944"/>
                </a:lnSpc>
              </a:pPr>
            </a:p>
            <a:p>
              <a:pPr algn="l" marL="388620" indent="-194310" lvl="1">
                <a:lnSpc>
                  <a:spcPts val="2322"/>
                </a:lnSpc>
                <a:buFont typeface="Arial"/>
                <a:buChar char="•"/>
              </a:pPr>
              <a:r>
                <a:rPr lang="en-US" sz="1800">
                  <a:solidFill>
                    <a:srgbClr val="E45491"/>
                  </a:solidFill>
                  <a:latin typeface="Poppins"/>
                  <a:ea typeface="Poppins"/>
                  <a:cs typeface="Poppins"/>
                  <a:sym typeface="Poppins"/>
                </a:rPr>
                <a:t>Unique </a:t>
              </a:r>
              <a:r>
                <a:rPr lang="en-US" sz="18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cipher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677512" y="7192571"/>
            <a:ext cx="6810906" cy="2894922"/>
            <a:chOff x="0" y="0"/>
            <a:chExt cx="9081208" cy="3859897"/>
          </a:xfrm>
        </p:grpSpPr>
        <p:sp>
          <p:nvSpPr>
            <p:cNvPr name="Freeform 24" id="24"/>
            <p:cNvSpPr/>
            <p:nvPr/>
          </p:nvSpPr>
          <p:spPr>
            <a:xfrm flipH="true" flipV="true" rot="0">
              <a:off x="27528" y="0"/>
              <a:ext cx="9053681" cy="3859897"/>
            </a:xfrm>
            <a:custGeom>
              <a:avLst/>
              <a:gdLst/>
              <a:ahLst/>
              <a:cxnLst/>
              <a:rect r="r" b="b" t="t" l="l"/>
              <a:pathLst>
                <a:path h="3859897" w="9053681">
                  <a:moveTo>
                    <a:pt x="9053680" y="3859897"/>
                  </a:moveTo>
                  <a:lnTo>
                    <a:pt x="0" y="3859897"/>
                  </a:lnTo>
                  <a:lnTo>
                    <a:pt x="0" y="0"/>
                  </a:lnTo>
                  <a:lnTo>
                    <a:pt x="9053680" y="0"/>
                  </a:lnTo>
                  <a:lnTo>
                    <a:pt x="9053680" y="3859897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0" y="1205305"/>
              <a:ext cx="6104999" cy="23802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16"/>
                </a:lnSpc>
              </a:pPr>
              <a:r>
                <a:rPr lang="en-US" b="true" sz="1800" strike="noStrike" u="non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No Signed</a:t>
              </a:r>
            </a:p>
            <a:p>
              <a:pPr algn="l" marL="388620" indent="-194310" lvl="1">
                <a:lnSpc>
                  <a:spcPts val="291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800" strike="noStrike" u="none">
                  <a:solidFill>
                    <a:srgbClr val="E4549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Complexity </a:t>
              </a:r>
              <a:r>
                <a:rPr lang="en-US" sz="1800" strike="noStrike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and </a:t>
              </a:r>
              <a:r>
                <a:rPr lang="en-US" sz="1800" strike="noStrike" u="none">
                  <a:solidFill>
                    <a:srgbClr val="E4549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computational cost</a:t>
              </a:r>
            </a:p>
            <a:p>
              <a:pPr algn="l" marL="388620" indent="-194310" lvl="1">
                <a:lnSpc>
                  <a:spcPts val="2916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1800" strike="noStrike" u="none">
                  <a:solidFill>
                    <a:srgbClr val="E4549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Unnecessary </a:t>
              </a:r>
              <a:r>
                <a:rPr lang="en-US" sz="1800" strike="noStrike" u="none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additional properties (non-repudiation, non-forgery, non-reusable)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978569" y="2356302"/>
            <a:ext cx="5703574" cy="2427569"/>
            <a:chOff x="0" y="0"/>
            <a:chExt cx="7604765" cy="3236759"/>
          </a:xfrm>
        </p:grpSpPr>
        <p:sp>
          <p:nvSpPr>
            <p:cNvPr name="Freeform 27" id="27"/>
            <p:cNvSpPr/>
            <p:nvPr/>
          </p:nvSpPr>
          <p:spPr>
            <a:xfrm flipH="true" flipV="false" rot="0">
              <a:off x="12700" y="0"/>
              <a:ext cx="7592065" cy="3236759"/>
            </a:xfrm>
            <a:custGeom>
              <a:avLst/>
              <a:gdLst/>
              <a:ahLst/>
              <a:cxnLst/>
              <a:rect r="r" b="b" t="t" l="l"/>
              <a:pathLst>
                <a:path h="3236759" w="7592065">
                  <a:moveTo>
                    <a:pt x="7592065" y="0"/>
                  </a:moveTo>
                  <a:lnTo>
                    <a:pt x="0" y="0"/>
                  </a:lnTo>
                  <a:lnTo>
                    <a:pt x="0" y="3236759"/>
                  </a:lnTo>
                  <a:lnTo>
                    <a:pt x="7592065" y="3236759"/>
                  </a:lnTo>
                  <a:lnTo>
                    <a:pt x="7592065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0" y="-23757"/>
              <a:ext cx="5333237" cy="22615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26"/>
                </a:lnSpc>
              </a:pPr>
              <a:r>
                <a:rPr lang="en-US" b="true" sz="1682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Freshness</a:t>
              </a:r>
            </a:p>
            <a:p>
              <a:pPr algn="l" marL="363358" indent="-181679" lvl="1">
                <a:lnSpc>
                  <a:spcPts val="2726"/>
                </a:lnSpc>
                <a:buFont typeface="Arial"/>
                <a:buChar char="•"/>
              </a:pPr>
              <a:r>
                <a:rPr lang="en-US" sz="1682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 Communications occur over </a:t>
              </a:r>
              <a:r>
                <a:rPr lang="en-US" sz="1682">
                  <a:solidFill>
                    <a:srgbClr val="E4549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SSL/TLS</a:t>
              </a:r>
            </a:p>
            <a:p>
              <a:pPr algn="l" marL="363358" indent="-181679" lvl="1">
                <a:lnSpc>
                  <a:spcPts val="2726"/>
                </a:lnSpc>
                <a:buFont typeface="Arial"/>
                <a:buChar char="•"/>
              </a:pPr>
              <a:r>
                <a:rPr lang="en-US" sz="1682">
                  <a:solidFill>
                    <a:srgbClr val="E45491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Nonce </a:t>
              </a:r>
              <a:r>
                <a:rPr lang="en-US" sz="1682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sent with the formatted document 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2131732" y="4086818"/>
            <a:ext cx="2113363" cy="2113363"/>
          </a:xfrm>
          <a:custGeom>
            <a:avLst/>
            <a:gdLst/>
            <a:ahLst/>
            <a:cxnLst/>
            <a:rect r="r" b="b" t="t" l="l"/>
            <a:pathLst>
              <a:path h="2113363" w="2113363">
                <a:moveTo>
                  <a:pt x="0" y="0"/>
                </a:moveTo>
                <a:lnTo>
                  <a:pt x="2113363" y="0"/>
                </a:lnTo>
                <a:lnTo>
                  <a:pt x="2113363" y="2113364"/>
                </a:lnTo>
                <a:lnTo>
                  <a:pt x="0" y="2113364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724428" y="407688"/>
            <a:ext cx="10220257" cy="44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  <a:spcBef>
                <a:spcPct val="0"/>
              </a:spcBef>
            </a:pPr>
            <a:r>
              <a:rPr lang="en-US" sz="3200" spc="403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Secure Document FOrmat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24428" y="1967746"/>
            <a:ext cx="5458619" cy="483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4"/>
              </a:lnSpc>
            </a:pPr>
            <a:r>
              <a:rPr lang="en-US" b="true" sz="2762">
                <a:solidFill>
                  <a:srgbClr val="029595"/>
                </a:solidFill>
                <a:latin typeface="Poppins Bold"/>
                <a:ea typeface="Poppins Bold"/>
                <a:cs typeface="Poppins Bold"/>
                <a:sym typeface="Poppins Bold"/>
              </a:rPr>
              <a:t>Funcionalities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278291" y="1967746"/>
            <a:ext cx="3616624" cy="483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4"/>
              </a:lnSpc>
            </a:pPr>
            <a:r>
              <a:rPr lang="en-US" b="true" sz="2762">
                <a:solidFill>
                  <a:srgbClr val="029595"/>
                </a:solidFill>
                <a:latin typeface="Poppins Bold"/>
                <a:ea typeface="Poppins Bold"/>
                <a:cs typeface="Poppins Bold"/>
                <a:sym typeface="Poppins Bold"/>
              </a:rPr>
              <a:t>Algorithms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770626" y="3832479"/>
            <a:ext cx="2631955" cy="5425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62"/>
              </a:lnSpc>
            </a:pPr>
            <a:r>
              <a:rPr lang="en-US" sz="18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ChaCha20-Poly1305</a:t>
            </a:r>
          </a:p>
          <a:p>
            <a:pPr algn="ctr">
              <a:lnSpc>
                <a:spcPts val="2862"/>
              </a:lnSpc>
            </a:pPr>
          </a:p>
          <a:p>
            <a:pPr algn="l" marL="388620" indent="-194310" lvl="1">
              <a:lnSpc>
                <a:spcPts val="2862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Reliable Rust </a:t>
            </a:r>
            <a:r>
              <a:rPr lang="en-US" sz="1800">
                <a:solidFill>
                  <a:srgbClr val="E45491"/>
                </a:solidFill>
                <a:latin typeface="Poppins"/>
                <a:ea typeface="Poppins"/>
                <a:cs typeface="Poppins"/>
                <a:sym typeface="Poppins"/>
              </a:rPr>
              <a:t>library</a:t>
            </a:r>
          </a:p>
          <a:p>
            <a:pPr algn="l" marL="388620" indent="-194310" lvl="1">
              <a:lnSpc>
                <a:spcPts val="2862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Stream </a:t>
            </a:r>
            <a:r>
              <a:rPr lang="en-US" sz="1800">
                <a:solidFill>
                  <a:srgbClr val="E45491"/>
                </a:solidFill>
                <a:latin typeface="Poppins"/>
                <a:ea typeface="Poppins"/>
                <a:cs typeface="Poppins"/>
                <a:sym typeface="Poppins"/>
              </a:rPr>
              <a:t>cipher </a:t>
            </a: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with a </a:t>
            </a:r>
            <a:r>
              <a:rPr lang="en-US" sz="1800">
                <a:solidFill>
                  <a:srgbClr val="E45491"/>
                </a:solidFill>
                <a:latin typeface="Poppins"/>
                <a:ea typeface="Poppins"/>
                <a:cs typeface="Poppins"/>
                <a:sym typeface="Poppins"/>
              </a:rPr>
              <a:t>hash </a:t>
            </a: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function</a:t>
            </a:r>
          </a:p>
          <a:p>
            <a:pPr algn="l" marL="388620" indent="-194310" lvl="1">
              <a:lnSpc>
                <a:spcPts val="2862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Confidentiality, integrity, and authenticity in a </a:t>
            </a:r>
            <a:r>
              <a:rPr lang="en-US" sz="1800">
                <a:solidFill>
                  <a:srgbClr val="E45491"/>
                </a:solidFill>
                <a:latin typeface="Poppins"/>
                <a:ea typeface="Poppins"/>
                <a:cs typeface="Poppins"/>
                <a:sym typeface="Poppins"/>
              </a:rPr>
              <a:t>single operation</a:t>
            </a:r>
          </a:p>
          <a:p>
            <a:pPr algn="l" marL="388620" indent="-194310" lvl="1">
              <a:lnSpc>
                <a:spcPts val="2862"/>
              </a:lnSpc>
              <a:buFont typeface="Arial"/>
              <a:buChar char="•"/>
            </a:pPr>
            <a:r>
              <a:rPr lang="en-US" sz="1800">
                <a:solidFill>
                  <a:srgbClr val="E45491"/>
                </a:solidFill>
                <a:latin typeface="Poppins"/>
                <a:ea typeface="Poppins"/>
                <a:cs typeface="Poppins"/>
                <a:sym typeface="Poppins"/>
              </a:rPr>
              <a:t>No padding</a:t>
            </a:r>
          </a:p>
          <a:p>
            <a:pPr algn="l" marL="388620" indent="-194310" lvl="1">
              <a:lnSpc>
                <a:spcPts val="2862"/>
              </a:lnSpc>
              <a:buFont typeface="Arial"/>
              <a:buChar char="•"/>
            </a:pPr>
            <a:r>
              <a:rPr lang="en-US" sz="1800">
                <a:solidFill>
                  <a:srgbClr val="E45491"/>
                </a:solidFill>
                <a:latin typeface="Poppins"/>
                <a:ea typeface="Poppins"/>
                <a:cs typeface="Poppins"/>
                <a:sym typeface="Poppins"/>
              </a:rPr>
              <a:t>Lower latency</a:t>
            </a: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compared to block ciphers</a:t>
            </a:r>
          </a:p>
          <a:p>
            <a:pPr algn="l" marL="388620" indent="-194310" lvl="1">
              <a:lnSpc>
                <a:spcPts val="2862"/>
              </a:lnSpc>
              <a:buFont typeface="Arial"/>
              <a:buChar char="•"/>
            </a:pPr>
            <a:r>
              <a:rPr lang="en-US" sz="1800">
                <a:solidFill>
                  <a:srgbClr val="E45491"/>
                </a:solidFill>
                <a:latin typeface="Poppins"/>
                <a:ea typeface="Poppins"/>
                <a:cs typeface="Poppins"/>
                <a:sym typeface="Poppins"/>
              </a:rPr>
              <a:t>High-performance</a:t>
            </a:r>
            <a:r>
              <a:rPr lang="en-US" sz="18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parallelism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-4621385" y="549864"/>
            <a:ext cx="14457770" cy="2019948"/>
            <a:chOff x="0" y="0"/>
            <a:chExt cx="3807808" cy="5320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07808" cy="532003"/>
            </a:xfrm>
            <a:custGeom>
              <a:avLst/>
              <a:gdLst/>
              <a:ahLst/>
              <a:cxnLst/>
              <a:rect r="r" b="b" t="t" l="l"/>
              <a:pathLst>
                <a:path h="532003" w="3807808">
                  <a:moveTo>
                    <a:pt x="0" y="0"/>
                  </a:moveTo>
                  <a:lnTo>
                    <a:pt x="3807808" y="0"/>
                  </a:lnTo>
                  <a:lnTo>
                    <a:pt x="3807808" y="532003"/>
                  </a:lnTo>
                  <a:lnTo>
                    <a:pt x="0" y="532003"/>
                  </a:lnTo>
                  <a:close/>
                </a:path>
              </a:pathLst>
            </a:custGeom>
            <a:gradFill rotWithShape="true">
              <a:gsLst>
                <a:gs pos="0">
                  <a:srgbClr val="060F1F">
                    <a:alpha val="0"/>
                  </a:srgbClr>
                </a:gs>
                <a:gs pos="33333">
                  <a:srgbClr val="071121">
                    <a:alpha val="100000"/>
                  </a:srgbClr>
                </a:gs>
                <a:gs pos="66667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3807808" cy="532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652334" y="330022"/>
            <a:ext cx="6045545" cy="9626957"/>
          </a:xfrm>
          <a:custGeom>
            <a:avLst/>
            <a:gdLst/>
            <a:ahLst/>
            <a:cxnLst/>
            <a:rect r="r" b="b" t="t" l="l"/>
            <a:pathLst>
              <a:path h="9626957" w="6045545">
                <a:moveTo>
                  <a:pt x="0" y="0"/>
                </a:moveTo>
                <a:lnTo>
                  <a:pt x="6045545" y="0"/>
                </a:lnTo>
                <a:lnTo>
                  <a:pt x="6045545" y="9626956"/>
                </a:lnTo>
                <a:lnTo>
                  <a:pt x="0" y="9626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337763" y="0"/>
            <a:ext cx="8293020" cy="4503226"/>
            <a:chOff x="0" y="0"/>
            <a:chExt cx="860017" cy="4670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75206" cy="471239"/>
            </a:xfrm>
            <a:custGeom>
              <a:avLst/>
              <a:gdLst/>
              <a:ahLst/>
              <a:cxnLst/>
              <a:rect r="r" b="b" t="t" l="l"/>
              <a:pathLst>
                <a:path h="471239" w="875206">
                  <a:moveTo>
                    <a:pt x="488299" y="0"/>
                  </a:moveTo>
                  <a:cubicBezTo>
                    <a:pt x="497732" y="0"/>
                    <a:pt x="507222" y="0"/>
                    <a:pt x="516636" y="0"/>
                  </a:cubicBezTo>
                  <a:cubicBezTo>
                    <a:pt x="591696" y="7800"/>
                    <a:pt x="638604" y="33764"/>
                    <a:pt x="659970" y="76249"/>
                  </a:cubicBezTo>
                  <a:cubicBezTo>
                    <a:pt x="785107" y="70583"/>
                    <a:pt x="875206" y="150916"/>
                    <a:pt x="820642" y="229759"/>
                  </a:cubicBezTo>
                  <a:cubicBezTo>
                    <a:pt x="839080" y="246326"/>
                    <a:pt x="854462" y="264859"/>
                    <a:pt x="860017" y="289732"/>
                  </a:cubicBezTo>
                  <a:cubicBezTo>
                    <a:pt x="860017" y="296857"/>
                    <a:pt x="860017" y="303966"/>
                    <a:pt x="860017" y="311090"/>
                  </a:cubicBezTo>
                  <a:cubicBezTo>
                    <a:pt x="843462" y="374395"/>
                    <a:pt x="772224" y="417172"/>
                    <a:pt x="655271" y="405656"/>
                  </a:cubicBezTo>
                  <a:cubicBezTo>
                    <a:pt x="625180" y="438161"/>
                    <a:pt x="571636" y="471239"/>
                    <a:pt x="488316" y="466658"/>
                  </a:cubicBezTo>
                  <a:cubicBezTo>
                    <a:pt x="445250" y="464524"/>
                    <a:pt x="415289" y="452164"/>
                    <a:pt x="389057" y="437148"/>
                  </a:cubicBezTo>
                  <a:cubicBezTo>
                    <a:pt x="361427" y="449630"/>
                    <a:pt x="331504" y="459426"/>
                    <a:pt x="288270" y="459534"/>
                  </a:cubicBezTo>
                  <a:cubicBezTo>
                    <a:pt x="188246" y="459718"/>
                    <a:pt x="121333" y="411629"/>
                    <a:pt x="119711" y="345668"/>
                  </a:cubicBezTo>
                  <a:cubicBezTo>
                    <a:pt x="55409" y="330237"/>
                    <a:pt x="11857" y="301433"/>
                    <a:pt x="0" y="252145"/>
                  </a:cubicBezTo>
                  <a:cubicBezTo>
                    <a:pt x="0" y="245021"/>
                    <a:pt x="0" y="237882"/>
                    <a:pt x="0" y="230788"/>
                  </a:cubicBezTo>
                  <a:cubicBezTo>
                    <a:pt x="13088" y="181947"/>
                    <a:pt x="54272" y="151268"/>
                    <a:pt x="122844" y="138263"/>
                  </a:cubicBezTo>
                  <a:cubicBezTo>
                    <a:pt x="118723" y="55874"/>
                    <a:pt x="255886" y="4391"/>
                    <a:pt x="368568" y="40688"/>
                  </a:cubicBezTo>
                  <a:cubicBezTo>
                    <a:pt x="395397" y="22740"/>
                    <a:pt x="433354" y="3163"/>
                    <a:pt x="48829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3FFF07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40313" y="77834"/>
              <a:ext cx="779390" cy="3224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62708" y="916328"/>
            <a:ext cx="4117057" cy="1325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56"/>
              </a:lnSpc>
              <a:spcBef>
                <a:spcPct val="0"/>
              </a:spcBef>
            </a:pPr>
            <a:r>
              <a:rPr lang="en-US" sz="3200" spc="403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Networks and machines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5337763" y="5297241"/>
            <a:ext cx="8293020" cy="4503226"/>
            <a:chOff x="0" y="0"/>
            <a:chExt cx="860017" cy="46700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75206" cy="471239"/>
            </a:xfrm>
            <a:custGeom>
              <a:avLst/>
              <a:gdLst/>
              <a:ahLst/>
              <a:cxnLst/>
              <a:rect r="r" b="b" t="t" l="l"/>
              <a:pathLst>
                <a:path h="471239" w="875206">
                  <a:moveTo>
                    <a:pt x="488299" y="0"/>
                  </a:moveTo>
                  <a:cubicBezTo>
                    <a:pt x="497732" y="0"/>
                    <a:pt x="507222" y="0"/>
                    <a:pt x="516636" y="0"/>
                  </a:cubicBezTo>
                  <a:cubicBezTo>
                    <a:pt x="591696" y="7800"/>
                    <a:pt x="638604" y="33764"/>
                    <a:pt x="659970" y="76249"/>
                  </a:cubicBezTo>
                  <a:cubicBezTo>
                    <a:pt x="785107" y="70583"/>
                    <a:pt x="875206" y="150916"/>
                    <a:pt x="820642" y="229759"/>
                  </a:cubicBezTo>
                  <a:cubicBezTo>
                    <a:pt x="839080" y="246326"/>
                    <a:pt x="854462" y="264859"/>
                    <a:pt x="860017" y="289732"/>
                  </a:cubicBezTo>
                  <a:cubicBezTo>
                    <a:pt x="860017" y="296857"/>
                    <a:pt x="860017" y="303966"/>
                    <a:pt x="860017" y="311090"/>
                  </a:cubicBezTo>
                  <a:cubicBezTo>
                    <a:pt x="843462" y="374395"/>
                    <a:pt x="772224" y="417172"/>
                    <a:pt x="655271" y="405656"/>
                  </a:cubicBezTo>
                  <a:cubicBezTo>
                    <a:pt x="625180" y="438161"/>
                    <a:pt x="571636" y="471239"/>
                    <a:pt x="488316" y="466658"/>
                  </a:cubicBezTo>
                  <a:cubicBezTo>
                    <a:pt x="445250" y="464524"/>
                    <a:pt x="415289" y="452164"/>
                    <a:pt x="389057" y="437148"/>
                  </a:cubicBezTo>
                  <a:cubicBezTo>
                    <a:pt x="361427" y="449630"/>
                    <a:pt x="331504" y="459426"/>
                    <a:pt x="288270" y="459534"/>
                  </a:cubicBezTo>
                  <a:cubicBezTo>
                    <a:pt x="188246" y="459718"/>
                    <a:pt x="121333" y="411629"/>
                    <a:pt x="119711" y="345668"/>
                  </a:cubicBezTo>
                  <a:cubicBezTo>
                    <a:pt x="55409" y="330237"/>
                    <a:pt x="11857" y="301433"/>
                    <a:pt x="0" y="252145"/>
                  </a:cubicBezTo>
                  <a:cubicBezTo>
                    <a:pt x="0" y="245021"/>
                    <a:pt x="0" y="237882"/>
                    <a:pt x="0" y="230788"/>
                  </a:cubicBezTo>
                  <a:cubicBezTo>
                    <a:pt x="13088" y="181947"/>
                    <a:pt x="54272" y="151268"/>
                    <a:pt x="122844" y="138263"/>
                  </a:cubicBezTo>
                  <a:cubicBezTo>
                    <a:pt x="118723" y="55874"/>
                    <a:pt x="255886" y="4391"/>
                    <a:pt x="368568" y="40688"/>
                  </a:cubicBezTo>
                  <a:cubicBezTo>
                    <a:pt x="395397" y="22740"/>
                    <a:pt x="433354" y="3163"/>
                    <a:pt x="48829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914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40313" y="77834"/>
              <a:ext cx="779390" cy="3224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2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2295783" y="1455063"/>
            <a:ext cx="4329603" cy="81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1999">
                <a:solidFill>
                  <a:srgbClr val="3FFF07"/>
                </a:solidFill>
                <a:latin typeface="Poppins"/>
                <a:ea typeface="Poppins"/>
                <a:cs typeface="Poppins"/>
                <a:sym typeface="Poppins"/>
              </a:rPr>
              <a:t>Network</a:t>
            </a:r>
          </a:p>
          <a:p>
            <a:pPr algn="ctr">
              <a:lnSpc>
                <a:spcPts val="3239"/>
              </a:lnSpc>
            </a:pPr>
            <a:r>
              <a:rPr lang="en-US" sz="1999">
                <a:solidFill>
                  <a:srgbClr val="3FFF07"/>
                </a:solidFill>
                <a:latin typeface="Poppins"/>
                <a:ea typeface="Poppins"/>
                <a:cs typeface="Poppins"/>
                <a:sym typeface="Poppins"/>
              </a:rPr>
              <a:t>192.168.0.0/24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462412" y="7087844"/>
            <a:ext cx="4329603" cy="81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1999">
                <a:solidFill>
                  <a:srgbClr val="FF914D"/>
                </a:solidFill>
                <a:latin typeface="Poppins"/>
                <a:ea typeface="Poppins"/>
                <a:cs typeface="Poppins"/>
                <a:sym typeface="Poppins"/>
              </a:rPr>
              <a:t>Network</a:t>
            </a:r>
          </a:p>
          <a:p>
            <a:pPr algn="ctr">
              <a:lnSpc>
                <a:spcPts val="3239"/>
              </a:lnSpc>
            </a:pPr>
            <a:r>
              <a:rPr lang="en-US" sz="1999">
                <a:solidFill>
                  <a:srgbClr val="FF914D"/>
                </a:solidFill>
                <a:latin typeface="Poppins"/>
                <a:ea typeface="Poppins"/>
                <a:cs typeface="Poppins"/>
                <a:sym typeface="Poppins"/>
              </a:rPr>
              <a:t>192.168.1.0/24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394333" y="3074533"/>
            <a:ext cx="4889273" cy="3647332"/>
            <a:chOff x="0" y="0"/>
            <a:chExt cx="812800" cy="6063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27989" cy="610576"/>
            </a:xfrm>
            <a:custGeom>
              <a:avLst/>
              <a:gdLst/>
              <a:ahLst/>
              <a:cxnLst/>
              <a:rect r="r" b="b" t="t" l="l"/>
              <a:pathLst>
                <a:path h="610576" w="827989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10127"/>
                    <a:pt x="603543" y="43838"/>
                    <a:pt x="623736" y="98999"/>
                  </a:cubicBezTo>
                  <a:cubicBezTo>
                    <a:pt x="742003" y="91642"/>
                    <a:pt x="827989" y="195944"/>
                    <a:pt x="775586" y="298311"/>
                  </a:cubicBezTo>
                  <a:cubicBezTo>
                    <a:pt x="793012" y="319822"/>
                    <a:pt x="807550" y="343883"/>
                    <a:pt x="812800" y="376178"/>
                  </a:cubicBezTo>
                  <a:cubicBezTo>
                    <a:pt x="812800" y="385429"/>
                    <a:pt x="812800" y="394658"/>
                    <a:pt x="812800" y="403908"/>
                  </a:cubicBezTo>
                  <a:cubicBezTo>
                    <a:pt x="797154" y="486101"/>
                    <a:pt x="729827" y="541642"/>
                    <a:pt x="619295" y="526690"/>
                  </a:cubicBezTo>
                  <a:cubicBezTo>
                    <a:pt x="590856" y="568892"/>
                    <a:pt x="540252" y="610576"/>
                    <a:pt x="461507" y="605892"/>
                  </a:cubicBezTo>
                  <a:cubicBezTo>
                    <a:pt x="420804" y="603121"/>
                    <a:pt x="392488" y="587074"/>
                    <a:pt x="367697" y="567577"/>
                  </a:cubicBezTo>
                  <a:cubicBezTo>
                    <a:pt x="341584" y="583784"/>
                    <a:pt x="313304" y="596502"/>
                    <a:pt x="272443" y="596642"/>
                  </a:cubicBezTo>
                  <a:cubicBezTo>
                    <a:pt x="177910" y="596882"/>
                    <a:pt x="114672" y="534445"/>
                    <a:pt x="113139" y="448803"/>
                  </a:cubicBezTo>
                  <a:cubicBezTo>
                    <a:pt x="52367" y="428768"/>
                    <a:pt x="11206" y="391370"/>
                    <a:pt x="0" y="327376"/>
                  </a:cubicBezTo>
                  <a:cubicBezTo>
                    <a:pt x="0" y="318127"/>
                    <a:pt x="0" y="308857"/>
                    <a:pt x="0" y="299646"/>
                  </a:cubicBezTo>
                  <a:cubicBezTo>
                    <a:pt x="12369" y="236234"/>
                    <a:pt x="51292" y="196402"/>
                    <a:pt x="116099" y="179516"/>
                  </a:cubicBezTo>
                  <a:cubicBezTo>
                    <a:pt x="112205" y="72544"/>
                    <a:pt x="241837" y="5701"/>
                    <a:pt x="348333" y="52828"/>
                  </a:cubicBezTo>
                  <a:cubicBezTo>
                    <a:pt x="373689" y="29524"/>
                    <a:pt x="409562" y="4107"/>
                    <a:pt x="46149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38100" y="101056"/>
              <a:ext cx="736600" cy="4186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1616361">
            <a:off x="5184961" y="3219970"/>
            <a:ext cx="4418743" cy="495224"/>
            <a:chOff x="0" y="0"/>
            <a:chExt cx="1163784" cy="13042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63784" cy="130429"/>
            </a:xfrm>
            <a:custGeom>
              <a:avLst/>
              <a:gdLst/>
              <a:ahLst/>
              <a:cxnLst/>
              <a:rect r="r" b="b" t="t" l="l"/>
              <a:pathLst>
                <a:path h="130429" w="1163784">
                  <a:moveTo>
                    <a:pt x="0" y="0"/>
                  </a:moveTo>
                  <a:lnTo>
                    <a:pt x="1163784" y="0"/>
                  </a:lnTo>
                  <a:lnTo>
                    <a:pt x="1163784" y="130429"/>
                  </a:lnTo>
                  <a:lnTo>
                    <a:pt x="0" y="130429"/>
                  </a:lnTo>
                  <a:close/>
                </a:path>
              </a:pathLst>
            </a:custGeom>
            <a:solidFill>
              <a:srgbClr val="3C5B8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163784" cy="139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36"/>
                </a:lnSpc>
              </a:pPr>
              <a:r>
                <a:rPr lang="en-US" b="true" sz="17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HTTPS (SSL/TLS)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507575" y="8438290"/>
            <a:ext cx="2751725" cy="820010"/>
            <a:chOff x="0" y="0"/>
            <a:chExt cx="724734" cy="2159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24734" cy="215970"/>
            </a:xfrm>
            <a:custGeom>
              <a:avLst/>
              <a:gdLst/>
              <a:ahLst/>
              <a:cxnLst/>
              <a:rect r="r" b="b" t="t" l="l"/>
              <a:pathLst>
                <a:path h="215970" w="724734">
                  <a:moveTo>
                    <a:pt x="107985" y="0"/>
                  </a:moveTo>
                  <a:lnTo>
                    <a:pt x="616749" y="0"/>
                  </a:lnTo>
                  <a:cubicBezTo>
                    <a:pt x="645389" y="0"/>
                    <a:pt x="672855" y="11377"/>
                    <a:pt x="693106" y="31628"/>
                  </a:cubicBezTo>
                  <a:cubicBezTo>
                    <a:pt x="713357" y="51879"/>
                    <a:pt x="724734" y="79346"/>
                    <a:pt x="724734" y="107985"/>
                  </a:cubicBezTo>
                  <a:lnTo>
                    <a:pt x="724734" y="107985"/>
                  </a:lnTo>
                  <a:cubicBezTo>
                    <a:pt x="724734" y="136624"/>
                    <a:pt x="713357" y="164091"/>
                    <a:pt x="693106" y="184342"/>
                  </a:cubicBezTo>
                  <a:cubicBezTo>
                    <a:pt x="672855" y="204593"/>
                    <a:pt x="645389" y="215970"/>
                    <a:pt x="616749" y="215970"/>
                  </a:cubicBezTo>
                  <a:lnTo>
                    <a:pt x="107985" y="215970"/>
                  </a:lnTo>
                  <a:cubicBezTo>
                    <a:pt x="79346" y="215970"/>
                    <a:pt x="51879" y="204593"/>
                    <a:pt x="31628" y="184342"/>
                  </a:cubicBezTo>
                  <a:cubicBezTo>
                    <a:pt x="11377" y="164091"/>
                    <a:pt x="0" y="136624"/>
                    <a:pt x="0" y="107985"/>
                  </a:cubicBezTo>
                  <a:lnTo>
                    <a:pt x="0" y="107985"/>
                  </a:lnTo>
                  <a:cubicBezTo>
                    <a:pt x="0" y="79346"/>
                    <a:pt x="11377" y="51879"/>
                    <a:pt x="31628" y="31628"/>
                  </a:cubicBezTo>
                  <a:cubicBezTo>
                    <a:pt x="51879" y="11377"/>
                    <a:pt x="79346" y="0"/>
                    <a:pt x="107985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724734" cy="2254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36"/>
                </a:lnSpc>
              </a:pPr>
              <a:r>
                <a:rPr lang="en-US" sz="17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CA</a:t>
              </a:r>
            </a:p>
            <a:p>
              <a:pPr algn="ctr">
                <a:lnSpc>
                  <a:spcPts val="1727"/>
                </a:lnSpc>
              </a:pPr>
              <a:r>
                <a:rPr lang="en-US" sz="15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</a:t>
              </a:r>
              <a:r>
                <a:rPr lang="en-US" sz="15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elf-signed certificat</a:t>
              </a:r>
              <a:r>
                <a:rPr lang="en-US" b="true" sz="15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1590046">
            <a:off x="5362237" y="3809924"/>
            <a:ext cx="3870615" cy="513188"/>
            <a:chOff x="0" y="0"/>
            <a:chExt cx="1019421" cy="13516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19421" cy="135161"/>
            </a:xfrm>
            <a:custGeom>
              <a:avLst/>
              <a:gdLst/>
              <a:ahLst/>
              <a:cxnLst/>
              <a:rect r="r" b="b" t="t" l="l"/>
              <a:pathLst>
                <a:path h="135161" w="1019421">
                  <a:moveTo>
                    <a:pt x="0" y="0"/>
                  </a:moveTo>
                  <a:lnTo>
                    <a:pt x="1019421" y="0"/>
                  </a:lnTo>
                  <a:lnTo>
                    <a:pt x="1019421" y="135161"/>
                  </a:lnTo>
                  <a:lnTo>
                    <a:pt x="0" y="135161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1019421" cy="1446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36"/>
                </a:lnSpc>
              </a:pPr>
              <a:r>
                <a:rPr lang="en-US" b="true" sz="17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Websocket (SSL/TLS)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0646" y="1909509"/>
            <a:ext cx="5866480" cy="3854857"/>
            <a:chOff x="0" y="0"/>
            <a:chExt cx="1545081" cy="101527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45081" cy="1015271"/>
            </a:xfrm>
            <a:custGeom>
              <a:avLst/>
              <a:gdLst/>
              <a:ahLst/>
              <a:cxnLst/>
              <a:rect r="r" b="b" t="t" l="l"/>
              <a:pathLst>
                <a:path h="1015271" w="1545081">
                  <a:moveTo>
                    <a:pt x="67304" y="0"/>
                  </a:moveTo>
                  <a:lnTo>
                    <a:pt x="1477777" y="0"/>
                  </a:lnTo>
                  <a:cubicBezTo>
                    <a:pt x="1495627" y="0"/>
                    <a:pt x="1512746" y="7091"/>
                    <a:pt x="1525368" y="19713"/>
                  </a:cubicBezTo>
                  <a:cubicBezTo>
                    <a:pt x="1537990" y="32335"/>
                    <a:pt x="1545081" y="49454"/>
                    <a:pt x="1545081" y="67304"/>
                  </a:cubicBezTo>
                  <a:lnTo>
                    <a:pt x="1545081" y="947967"/>
                  </a:lnTo>
                  <a:cubicBezTo>
                    <a:pt x="1545081" y="965817"/>
                    <a:pt x="1537990" y="982936"/>
                    <a:pt x="1525368" y="995558"/>
                  </a:cubicBezTo>
                  <a:cubicBezTo>
                    <a:pt x="1512746" y="1008180"/>
                    <a:pt x="1495627" y="1015271"/>
                    <a:pt x="1477777" y="1015271"/>
                  </a:cubicBezTo>
                  <a:lnTo>
                    <a:pt x="67304" y="1015271"/>
                  </a:lnTo>
                  <a:cubicBezTo>
                    <a:pt x="49454" y="1015271"/>
                    <a:pt x="32335" y="1008180"/>
                    <a:pt x="19713" y="995558"/>
                  </a:cubicBezTo>
                  <a:cubicBezTo>
                    <a:pt x="7091" y="982936"/>
                    <a:pt x="0" y="965817"/>
                    <a:pt x="0" y="947967"/>
                  </a:cubicBezTo>
                  <a:lnTo>
                    <a:pt x="0" y="67304"/>
                  </a:lnTo>
                  <a:cubicBezTo>
                    <a:pt x="0" y="49454"/>
                    <a:pt x="7091" y="32335"/>
                    <a:pt x="19713" y="19713"/>
                  </a:cubicBezTo>
                  <a:cubicBezTo>
                    <a:pt x="32335" y="7091"/>
                    <a:pt x="49454" y="0"/>
                    <a:pt x="67304" y="0"/>
                  </a:cubicBezTo>
                  <a:close/>
                </a:path>
              </a:pathLst>
            </a:custGeom>
            <a:solidFill>
              <a:srgbClr val="81A0C6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1545081" cy="1015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67072" y="2359995"/>
            <a:ext cx="2090118" cy="2038274"/>
            <a:chOff x="0" y="0"/>
            <a:chExt cx="550484" cy="53682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50484" cy="536829"/>
            </a:xfrm>
            <a:custGeom>
              <a:avLst/>
              <a:gdLst/>
              <a:ahLst/>
              <a:cxnLst/>
              <a:rect r="r" b="b" t="t" l="l"/>
              <a:pathLst>
                <a:path h="536829" w="550484">
                  <a:moveTo>
                    <a:pt x="188907" y="0"/>
                  </a:moveTo>
                  <a:lnTo>
                    <a:pt x="361577" y="0"/>
                  </a:lnTo>
                  <a:cubicBezTo>
                    <a:pt x="411678" y="0"/>
                    <a:pt x="459727" y="19903"/>
                    <a:pt x="495154" y="55330"/>
                  </a:cubicBezTo>
                  <a:cubicBezTo>
                    <a:pt x="530581" y="90756"/>
                    <a:pt x="550484" y="138806"/>
                    <a:pt x="550484" y="188907"/>
                  </a:cubicBezTo>
                  <a:lnTo>
                    <a:pt x="550484" y="347922"/>
                  </a:lnTo>
                  <a:cubicBezTo>
                    <a:pt x="550484" y="398024"/>
                    <a:pt x="530581" y="446073"/>
                    <a:pt x="495154" y="481500"/>
                  </a:cubicBezTo>
                  <a:cubicBezTo>
                    <a:pt x="459727" y="516927"/>
                    <a:pt x="411678" y="536829"/>
                    <a:pt x="361577" y="536829"/>
                  </a:cubicBezTo>
                  <a:lnTo>
                    <a:pt x="188907" y="536829"/>
                  </a:lnTo>
                  <a:cubicBezTo>
                    <a:pt x="138806" y="536829"/>
                    <a:pt x="90756" y="516927"/>
                    <a:pt x="55330" y="481500"/>
                  </a:cubicBezTo>
                  <a:cubicBezTo>
                    <a:pt x="19903" y="446073"/>
                    <a:pt x="0" y="398024"/>
                    <a:pt x="0" y="347922"/>
                  </a:cubicBezTo>
                  <a:lnTo>
                    <a:pt x="0" y="188907"/>
                  </a:lnTo>
                  <a:cubicBezTo>
                    <a:pt x="0" y="138806"/>
                    <a:pt x="19903" y="90756"/>
                    <a:pt x="55330" y="55330"/>
                  </a:cubicBezTo>
                  <a:cubicBezTo>
                    <a:pt x="90756" y="19903"/>
                    <a:pt x="138806" y="0"/>
                    <a:pt x="188907" y="0"/>
                  </a:cubicBezTo>
                  <a:close/>
                </a:path>
              </a:pathLst>
            </a:custGeom>
            <a:solidFill>
              <a:srgbClr val="8525D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0"/>
              <a:ext cx="550484" cy="5368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4"/>
                </a:lnSpc>
              </a:pPr>
              <a:r>
                <a:rPr lang="en-US" sz="18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TUI</a:t>
              </a:r>
            </a:p>
            <a:p>
              <a:pPr algn="l" marL="345439" indent="-172720" lvl="1">
                <a:lnSpc>
                  <a:spcPts val="1727"/>
                </a:lnSpc>
                <a:buFont typeface="Arial"/>
                <a:buChar char="•"/>
              </a:pPr>
              <a:r>
                <a:rPr lang="en-US" sz="1599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Login/ Logout</a:t>
              </a:r>
            </a:p>
            <a:p>
              <a:pPr algn="l" marL="345439" indent="-172720" lvl="1">
                <a:lnSpc>
                  <a:spcPts val="1727"/>
                </a:lnSpc>
                <a:buFont typeface="Arial"/>
                <a:buChar char="•"/>
              </a:pPr>
              <a:r>
                <a:rPr lang="en-US" sz="1599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Register</a:t>
              </a:r>
            </a:p>
            <a:p>
              <a:pPr algn="l" marL="345439" indent="-172720" lvl="1">
                <a:lnSpc>
                  <a:spcPts val="1727"/>
                </a:lnSpc>
                <a:buFont typeface="Arial"/>
                <a:buChar char="•"/>
              </a:pPr>
              <a:r>
                <a:rPr lang="en-US" sz="1599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Send and view messages</a:t>
              </a:r>
            </a:p>
            <a:p>
              <a:pPr algn="l" marL="345439" indent="-172720" lvl="1">
                <a:lnSpc>
                  <a:spcPts val="1727"/>
                </a:lnSpc>
                <a:buFont typeface="Arial"/>
                <a:buChar char="•"/>
              </a:pPr>
              <a:r>
                <a:rPr lang="en-US" sz="1599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Add and view contacts</a:t>
              </a:r>
            </a:p>
            <a:p>
              <a:pPr algn="l" marL="345439" indent="-172720" lvl="1">
                <a:lnSpc>
                  <a:spcPts val="1727"/>
                </a:lnSpc>
                <a:buFont typeface="Arial"/>
                <a:buChar char="•"/>
              </a:pPr>
              <a:r>
                <a:rPr lang="en-US" sz="1599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Profile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555463" y="2359995"/>
            <a:ext cx="3291812" cy="530457"/>
            <a:chOff x="0" y="0"/>
            <a:chExt cx="866979" cy="13970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66979" cy="139709"/>
            </a:xfrm>
            <a:custGeom>
              <a:avLst/>
              <a:gdLst/>
              <a:ahLst/>
              <a:cxnLst/>
              <a:rect r="r" b="b" t="t" l="l"/>
              <a:pathLst>
                <a:path h="139709" w="866979">
                  <a:moveTo>
                    <a:pt x="69854" y="0"/>
                  </a:moveTo>
                  <a:lnTo>
                    <a:pt x="797125" y="0"/>
                  </a:lnTo>
                  <a:cubicBezTo>
                    <a:pt x="835704" y="0"/>
                    <a:pt x="866979" y="31275"/>
                    <a:pt x="866979" y="69854"/>
                  </a:cubicBezTo>
                  <a:lnTo>
                    <a:pt x="866979" y="69854"/>
                  </a:lnTo>
                  <a:cubicBezTo>
                    <a:pt x="866979" y="88381"/>
                    <a:pt x="859620" y="106149"/>
                    <a:pt x="846519" y="119249"/>
                  </a:cubicBezTo>
                  <a:cubicBezTo>
                    <a:pt x="833419" y="132349"/>
                    <a:pt x="815651" y="139709"/>
                    <a:pt x="797125" y="139709"/>
                  </a:cubicBezTo>
                  <a:lnTo>
                    <a:pt x="69854" y="139709"/>
                  </a:lnTo>
                  <a:cubicBezTo>
                    <a:pt x="31275" y="139709"/>
                    <a:pt x="0" y="108434"/>
                    <a:pt x="0" y="69854"/>
                  </a:cubicBezTo>
                  <a:lnTo>
                    <a:pt x="0" y="69854"/>
                  </a:lnTo>
                  <a:cubicBezTo>
                    <a:pt x="0" y="31275"/>
                    <a:pt x="31275" y="0"/>
                    <a:pt x="69854" y="0"/>
                  </a:cubicBezTo>
                  <a:close/>
                </a:path>
              </a:pathLst>
            </a:custGeom>
            <a:solidFill>
              <a:srgbClr val="2544D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"/>
              <a:ext cx="866979" cy="1492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36"/>
                </a:lnSpc>
              </a:pPr>
              <a:r>
                <a:rPr lang="en-US" b="true" sz="17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Firewall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443034" y="2957127"/>
            <a:ext cx="3491895" cy="2672771"/>
            <a:chOff x="0" y="0"/>
            <a:chExt cx="877132" cy="67137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77132" cy="671376"/>
            </a:xfrm>
            <a:custGeom>
              <a:avLst/>
              <a:gdLst/>
              <a:ahLst/>
              <a:cxnLst/>
              <a:rect r="r" b="b" t="t" l="l"/>
              <a:pathLst>
                <a:path h="671376" w="877132">
                  <a:moveTo>
                    <a:pt x="113073" y="0"/>
                  </a:moveTo>
                  <a:lnTo>
                    <a:pt x="764060" y="0"/>
                  </a:lnTo>
                  <a:cubicBezTo>
                    <a:pt x="826508" y="0"/>
                    <a:pt x="877132" y="50624"/>
                    <a:pt x="877132" y="113073"/>
                  </a:cubicBezTo>
                  <a:lnTo>
                    <a:pt x="877132" y="558303"/>
                  </a:lnTo>
                  <a:cubicBezTo>
                    <a:pt x="877132" y="620751"/>
                    <a:pt x="826508" y="671376"/>
                    <a:pt x="764060" y="671376"/>
                  </a:cubicBezTo>
                  <a:lnTo>
                    <a:pt x="113073" y="671376"/>
                  </a:lnTo>
                  <a:cubicBezTo>
                    <a:pt x="50624" y="671376"/>
                    <a:pt x="0" y="620751"/>
                    <a:pt x="0" y="558303"/>
                  </a:cubicBezTo>
                  <a:lnTo>
                    <a:pt x="0" y="113073"/>
                  </a:lnTo>
                  <a:cubicBezTo>
                    <a:pt x="0" y="50624"/>
                    <a:pt x="50624" y="0"/>
                    <a:pt x="113073" y="0"/>
                  </a:cubicBezTo>
                  <a:close/>
                </a:path>
              </a:pathLst>
            </a:custGeom>
            <a:solidFill>
              <a:srgbClr val="113261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0"/>
              <a:ext cx="877132" cy="671376"/>
            </a:xfrm>
            <a:prstGeom prst="rect">
              <a:avLst/>
            </a:prstGeom>
          </p:spPr>
          <p:txBody>
            <a:bodyPr anchor="ctr" rtlCol="false" tIns="53264" lIns="53264" bIns="53264" rIns="53264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555463" y="3428542"/>
            <a:ext cx="3316588" cy="712394"/>
            <a:chOff x="0" y="0"/>
            <a:chExt cx="833097" cy="17894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33097" cy="178947"/>
            </a:xfrm>
            <a:custGeom>
              <a:avLst/>
              <a:gdLst/>
              <a:ahLst/>
              <a:cxnLst/>
              <a:rect r="r" b="b" t="t" l="l"/>
              <a:pathLst>
                <a:path h="178947" w="833097">
                  <a:moveTo>
                    <a:pt x="89473" y="0"/>
                  </a:moveTo>
                  <a:lnTo>
                    <a:pt x="743623" y="0"/>
                  </a:lnTo>
                  <a:cubicBezTo>
                    <a:pt x="793038" y="0"/>
                    <a:pt x="833097" y="40059"/>
                    <a:pt x="833097" y="89473"/>
                  </a:cubicBezTo>
                  <a:lnTo>
                    <a:pt x="833097" y="89473"/>
                  </a:lnTo>
                  <a:cubicBezTo>
                    <a:pt x="833097" y="138888"/>
                    <a:pt x="793038" y="178947"/>
                    <a:pt x="743623" y="178947"/>
                  </a:cubicBezTo>
                  <a:lnTo>
                    <a:pt x="89473" y="178947"/>
                  </a:lnTo>
                  <a:cubicBezTo>
                    <a:pt x="40059" y="178947"/>
                    <a:pt x="0" y="138888"/>
                    <a:pt x="0" y="89473"/>
                  </a:cubicBezTo>
                  <a:lnTo>
                    <a:pt x="0" y="89473"/>
                  </a:lnTo>
                  <a:cubicBezTo>
                    <a:pt x="0" y="40059"/>
                    <a:pt x="40059" y="0"/>
                    <a:pt x="89473" y="0"/>
                  </a:cubicBezTo>
                  <a:close/>
                </a:path>
              </a:pathLst>
            </a:custGeom>
            <a:solidFill>
              <a:srgbClr val="3C5B85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9525"/>
              <a:ext cx="833097" cy="188472"/>
            </a:xfrm>
            <a:prstGeom prst="rect">
              <a:avLst/>
            </a:prstGeom>
          </p:spPr>
          <p:txBody>
            <a:bodyPr anchor="ctr" rtlCol="false" tIns="53264" lIns="53264" bIns="53264" rIns="53264"/>
            <a:lstStyle/>
            <a:p>
              <a:pPr algn="ctr">
                <a:lnSpc>
                  <a:spcPts val="1836"/>
                </a:lnSpc>
              </a:pPr>
              <a:r>
                <a:rPr lang="en-US" sz="17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Table Contact</a:t>
              </a:r>
            </a:p>
            <a:p>
              <a:pPr algn="ctr">
                <a:lnSpc>
                  <a:spcPts val="1727"/>
                </a:lnSpc>
              </a:pPr>
              <a:r>
                <a:rPr lang="en-US" sz="1599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(istId, name, public_key)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2530688" y="4192277"/>
            <a:ext cx="3316588" cy="1369619"/>
            <a:chOff x="0" y="0"/>
            <a:chExt cx="833097" cy="34403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33097" cy="344036"/>
            </a:xfrm>
            <a:custGeom>
              <a:avLst/>
              <a:gdLst/>
              <a:ahLst/>
              <a:cxnLst/>
              <a:rect r="r" b="b" t="t" l="l"/>
              <a:pathLst>
                <a:path h="344036" w="833097">
                  <a:moveTo>
                    <a:pt x="119049" y="0"/>
                  </a:moveTo>
                  <a:lnTo>
                    <a:pt x="714047" y="0"/>
                  </a:lnTo>
                  <a:cubicBezTo>
                    <a:pt x="745621" y="0"/>
                    <a:pt x="775902" y="12543"/>
                    <a:pt x="798228" y="34869"/>
                  </a:cubicBezTo>
                  <a:cubicBezTo>
                    <a:pt x="820554" y="57195"/>
                    <a:pt x="833097" y="87476"/>
                    <a:pt x="833097" y="119049"/>
                  </a:cubicBezTo>
                  <a:lnTo>
                    <a:pt x="833097" y="224987"/>
                  </a:lnTo>
                  <a:cubicBezTo>
                    <a:pt x="833097" y="290736"/>
                    <a:pt x="779797" y="344036"/>
                    <a:pt x="714047" y="344036"/>
                  </a:cubicBezTo>
                  <a:lnTo>
                    <a:pt x="119049" y="344036"/>
                  </a:lnTo>
                  <a:cubicBezTo>
                    <a:pt x="87476" y="344036"/>
                    <a:pt x="57195" y="331493"/>
                    <a:pt x="34869" y="309167"/>
                  </a:cubicBezTo>
                  <a:cubicBezTo>
                    <a:pt x="12543" y="286841"/>
                    <a:pt x="0" y="256560"/>
                    <a:pt x="0" y="224987"/>
                  </a:cubicBezTo>
                  <a:lnTo>
                    <a:pt x="0" y="119049"/>
                  </a:lnTo>
                  <a:cubicBezTo>
                    <a:pt x="0" y="87476"/>
                    <a:pt x="12543" y="57195"/>
                    <a:pt x="34869" y="34869"/>
                  </a:cubicBezTo>
                  <a:cubicBezTo>
                    <a:pt x="57195" y="12543"/>
                    <a:pt x="87476" y="0"/>
                    <a:pt x="119049" y="0"/>
                  </a:cubicBezTo>
                  <a:close/>
                </a:path>
              </a:pathLst>
            </a:custGeom>
            <a:solidFill>
              <a:srgbClr val="3C5B85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9525"/>
              <a:ext cx="833097" cy="353561"/>
            </a:xfrm>
            <a:prstGeom prst="rect">
              <a:avLst/>
            </a:prstGeom>
          </p:spPr>
          <p:txBody>
            <a:bodyPr anchor="ctr" rtlCol="false" tIns="53264" lIns="53264" bIns="53264" rIns="53264"/>
            <a:lstStyle/>
            <a:p>
              <a:pPr algn="ctr">
                <a:lnSpc>
                  <a:spcPts val="1836"/>
                </a:lnSpc>
              </a:pPr>
              <a:r>
                <a:rPr lang="en-US" sz="17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Table StoredMessages</a:t>
              </a:r>
            </a:p>
            <a:p>
              <a:pPr algn="ctr">
                <a:lnSpc>
                  <a:spcPts val="1727"/>
                </a:lnSpc>
              </a:pPr>
              <a:r>
                <a:rPr lang="en-US" sz="1599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(id, sender_ist, receiver_istid, timestamp, content, secret_key, hmac_key, sent_counter, receiver_counter, server_id)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267072" y="4463049"/>
            <a:ext cx="2090118" cy="1166848"/>
            <a:chOff x="0" y="0"/>
            <a:chExt cx="550484" cy="30731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50484" cy="307318"/>
            </a:xfrm>
            <a:custGeom>
              <a:avLst/>
              <a:gdLst/>
              <a:ahLst/>
              <a:cxnLst/>
              <a:rect r="r" b="b" t="t" l="l"/>
              <a:pathLst>
                <a:path h="307318" w="550484">
                  <a:moveTo>
                    <a:pt x="153659" y="0"/>
                  </a:moveTo>
                  <a:lnTo>
                    <a:pt x="396825" y="0"/>
                  </a:lnTo>
                  <a:cubicBezTo>
                    <a:pt x="481688" y="0"/>
                    <a:pt x="550484" y="68795"/>
                    <a:pt x="550484" y="153659"/>
                  </a:cubicBezTo>
                  <a:lnTo>
                    <a:pt x="550484" y="153659"/>
                  </a:lnTo>
                  <a:cubicBezTo>
                    <a:pt x="550484" y="194412"/>
                    <a:pt x="534295" y="233496"/>
                    <a:pt x="505478" y="262312"/>
                  </a:cubicBezTo>
                  <a:cubicBezTo>
                    <a:pt x="476662" y="291129"/>
                    <a:pt x="437578" y="307318"/>
                    <a:pt x="396825" y="307318"/>
                  </a:cubicBezTo>
                  <a:lnTo>
                    <a:pt x="153659" y="307318"/>
                  </a:lnTo>
                  <a:cubicBezTo>
                    <a:pt x="68795" y="307318"/>
                    <a:pt x="0" y="238523"/>
                    <a:pt x="0" y="153659"/>
                  </a:cubicBezTo>
                  <a:lnTo>
                    <a:pt x="0" y="153659"/>
                  </a:lnTo>
                  <a:cubicBezTo>
                    <a:pt x="0" y="68795"/>
                    <a:pt x="68795" y="0"/>
                    <a:pt x="153659" y="0"/>
                  </a:cubicBezTo>
                  <a:close/>
                </a:path>
              </a:pathLst>
            </a:custGeom>
            <a:solidFill>
              <a:srgbClr val="B33F62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9525"/>
              <a:ext cx="550484" cy="316843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836"/>
                </a:lnSpc>
              </a:pPr>
              <a:r>
                <a:rPr lang="en-US" b="true" sz="17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HTTP Client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629567" y="4877087"/>
            <a:ext cx="1365128" cy="723824"/>
            <a:chOff x="0" y="0"/>
            <a:chExt cx="359540" cy="19063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359540" cy="190637"/>
            </a:xfrm>
            <a:custGeom>
              <a:avLst/>
              <a:gdLst/>
              <a:ahLst/>
              <a:cxnLst/>
              <a:rect r="r" b="b" t="t" l="l"/>
              <a:pathLst>
                <a:path h="190637" w="359540">
                  <a:moveTo>
                    <a:pt x="95318" y="0"/>
                  </a:moveTo>
                  <a:lnTo>
                    <a:pt x="264222" y="0"/>
                  </a:lnTo>
                  <a:cubicBezTo>
                    <a:pt x="316865" y="0"/>
                    <a:pt x="359540" y="42676"/>
                    <a:pt x="359540" y="95318"/>
                  </a:cubicBezTo>
                  <a:lnTo>
                    <a:pt x="359540" y="95318"/>
                  </a:lnTo>
                  <a:cubicBezTo>
                    <a:pt x="359540" y="147961"/>
                    <a:pt x="316865" y="190637"/>
                    <a:pt x="264222" y="190637"/>
                  </a:cubicBezTo>
                  <a:lnTo>
                    <a:pt x="95318" y="190637"/>
                  </a:lnTo>
                  <a:cubicBezTo>
                    <a:pt x="42676" y="190637"/>
                    <a:pt x="0" y="147961"/>
                    <a:pt x="0" y="95318"/>
                  </a:cubicBezTo>
                  <a:lnTo>
                    <a:pt x="0" y="95318"/>
                  </a:lnTo>
                  <a:cubicBezTo>
                    <a:pt x="0" y="42676"/>
                    <a:pt x="42676" y="0"/>
                    <a:pt x="95318" y="0"/>
                  </a:cubicBezTo>
                  <a:close/>
                </a:path>
              </a:pathLst>
            </a:custGeom>
            <a:solidFill>
              <a:srgbClr val="FF7373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9525"/>
              <a:ext cx="359540" cy="2001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36"/>
                </a:lnSpc>
              </a:pPr>
              <a:r>
                <a:rPr lang="en-US" sz="17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Session</a:t>
              </a:r>
            </a:p>
            <a:p>
              <a:pPr algn="ctr">
                <a:lnSpc>
                  <a:spcPts val="1836"/>
                </a:lnSpc>
              </a:pPr>
              <a:r>
                <a:rPr lang="en-US" b="true" sz="17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Cookie</a:t>
              </a: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2746396" y="3162985"/>
            <a:ext cx="2934721" cy="265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3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Local Database (SQLite)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595153" y="2003166"/>
            <a:ext cx="3086100" cy="265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4"/>
              </a:lnSpc>
              <a:spcBef>
                <a:spcPct val="0"/>
              </a:spcBef>
            </a:pPr>
            <a:r>
              <a:rPr lang="en-US" b="true" sz="1800">
                <a:solidFill>
                  <a:srgbClr val="0A182C"/>
                </a:solidFill>
                <a:latin typeface="Poppins Bold"/>
                <a:ea typeface="Poppins Bold"/>
                <a:cs typeface="Poppins Bold"/>
                <a:sym typeface="Poppins Bold"/>
              </a:rPr>
              <a:t>Alice Client </a:t>
            </a:r>
          </a:p>
        </p:txBody>
      </p:sp>
      <p:grpSp>
        <p:nvGrpSpPr>
          <p:cNvPr name="Group 41" id="41"/>
          <p:cNvGrpSpPr/>
          <p:nvPr/>
        </p:nvGrpSpPr>
        <p:grpSpPr>
          <a:xfrm rot="-1707733">
            <a:off x="4506461" y="6083348"/>
            <a:ext cx="4844921" cy="495224"/>
            <a:chOff x="0" y="0"/>
            <a:chExt cx="1276029" cy="130429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276029" cy="130429"/>
            </a:xfrm>
            <a:custGeom>
              <a:avLst/>
              <a:gdLst/>
              <a:ahLst/>
              <a:cxnLst/>
              <a:rect r="r" b="b" t="t" l="l"/>
              <a:pathLst>
                <a:path h="130429" w="1276029">
                  <a:moveTo>
                    <a:pt x="0" y="0"/>
                  </a:moveTo>
                  <a:lnTo>
                    <a:pt x="1276029" y="0"/>
                  </a:lnTo>
                  <a:lnTo>
                    <a:pt x="1276029" y="130429"/>
                  </a:lnTo>
                  <a:lnTo>
                    <a:pt x="0" y="130429"/>
                  </a:lnTo>
                  <a:close/>
                </a:path>
              </a:pathLst>
            </a:custGeom>
            <a:solidFill>
              <a:srgbClr val="3C5B85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9525"/>
              <a:ext cx="1276029" cy="1399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36"/>
                </a:lnSpc>
              </a:pPr>
              <a:r>
                <a:rPr lang="en-US" b="true" sz="17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HTTPS (SSL/TLS)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0100325" y="4536288"/>
            <a:ext cx="4096072" cy="723824"/>
            <a:chOff x="0" y="0"/>
            <a:chExt cx="1078801" cy="190637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078801" cy="190637"/>
            </a:xfrm>
            <a:custGeom>
              <a:avLst/>
              <a:gdLst/>
              <a:ahLst/>
              <a:cxnLst/>
              <a:rect r="r" b="b" t="t" l="l"/>
              <a:pathLst>
                <a:path h="190637" w="1078801">
                  <a:moveTo>
                    <a:pt x="0" y="0"/>
                  </a:moveTo>
                  <a:lnTo>
                    <a:pt x="1078801" y="0"/>
                  </a:lnTo>
                  <a:lnTo>
                    <a:pt x="1078801" y="190637"/>
                  </a:lnTo>
                  <a:lnTo>
                    <a:pt x="0" y="190637"/>
                  </a:lnTo>
                  <a:close/>
                </a:path>
              </a:pathLst>
            </a:custGeom>
            <a:solidFill>
              <a:srgbClr val="3C5B85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9525"/>
              <a:ext cx="1078801" cy="2001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36"/>
                </a:lnSpc>
              </a:pPr>
              <a:r>
                <a:rPr lang="en-US" sz="17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SSL/TLS </a:t>
              </a:r>
            </a:p>
            <a:p>
              <a:pPr algn="ctr">
                <a:lnSpc>
                  <a:spcPts val="1836"/>
                </a:lnSpc>
              </a:pPr>
              <a:r>
                <a:rPr lang="en-US" b="true" sz="17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(mutal)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3027906" y="3056076"/>
            <a:ext cx="5141963" cy="4566140"/>
            <a:chOff x="0" y="0"/>
            <a:chExt cx="6855951" cy="6088187"/>
          </a:xfrm>
        </p:grpSpPr>
        <p:grpSp>
          <p:nvGrpSpPr>
            <p:cNvPr name="Group 48" id="48"/>
            <p:cNvGrpSpPr/>
            <p:nvPr/>
          </p:nvGrpSpPr>
          <p:grpSpPr>
            <a:xfrm rot="0">
              <a:off x="0" y="0"/>
              <a:ext cx="6855951" cy="6088187"/>
              <a:chOff x="0" y="0"/>
              <a:chExt cx="1365207" cy="1212324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1365207" cy="1212324"/>
              </a:xfrm>
              <a:custGeom>
                <a:avLst/>
                <a:gdLst/>
                <a:ahLst/>
                <a:cxnLst/>
                <a:rect r="r" b="b" t="t" l="l"/>
                <a:pathLst>
                  <a:path h="1212324" w="1365207">
                    <a:moveTo>
                      <a:pt x="76787" y="0"/>
                    </a:moveTo>
                    <a:lnTo>
                      <a:pt x="1288420" y="0"/>
                    </a:lnTo>
                    <a:cubicBezTo>
                      <a:pt x="1330828" y="0"/>
                      <a:pt x="1365207" y="34379"/>
                      <a:pt x="1365207" y="76787"/>
                    </a:cubicBezTo>
                    <a:lnTo>
                      <a:pt x="1365207" y="1135537"/>
                    </a:lnTo>
                    <a:cubicBezTo>
                      <a:pt x="1365207" y="1177945"/>
                      <a:pt x="1330828" y="1212324"/>
                      <a:pt x="1288420" y="1212324"/>
                    </a:cubicBezTo>
                    <a:lnTo>
                      <a:pt x="76787" y="1212324"/>
                    </a:lnTo>
                    <a:cubicBezTo>
                      <a:pt x="34379" y="1212324"/>
                      <a:pt x="0" y="1177945"/>
                      <a:pt x="0" y="1135537"/>
                    </a:cubicBezTo>
                    <a:lnTo>
                      <a:pt x="0" y="76787"/>
                    </a:lnTo>
                    <a:cubicBezTo>
                      <a:pt x="0" y="34379"/>
                      <a:pt x="34379" y="0"/>
                      <a:pt x="76787" y="0"/>
                    </a:cubicBezTo>
                    <a:close/>
                  </a:path>
                </a:pathLst>
              </a:custGeom>
              <a:solidFill>
                <a:srgbClr val="81A0C6"/>
              </a:solidFill>
            </p:spPr>
          </p:sp>
          <p:sp>
            <p:nvSpPr>
              <p:cNvPr name="TextBox 50" id="50"/>
              <p:cNvSpPr txBox="true"/>
              <p:nvPr/>
            </p:nvSpPr>
            <p:spPr>
              <a:xfrm>
                <a:off x="0" y="0"/>
                <a:ext cx="1365207" cy="1212324"/>
              </a:xfrm>
              <a:prstGeom prst="rect">
                <a:avLst/>
              </a:prstGeom>
            </p:spPr>
            <p:txBody>
              <a:bodyPr anchor="ctr" rtlCol="false" tIns="50393" lIns="50393" bIns="50393" rIns="50393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51" id="51"/>
            <p:cNvGrpSpPr/>
            <p:nvPr/>
          </p:nvGrpSpPr>
          <p:grpSpPr>
            <a:xfrm rot="0">
              <a:off x="125990" y="698415"/>
              <a:ext cx="6566991" cy="701606"/>
              <a:chOff x="0" y="0"/>
              <a:chExt cx="1307667" cy="139709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0" y="0"/>
                <a:ext cx="1307667" cy="139709"/>
              </a:xfrm>
              <a:custGeom>
                <a:avLst/>
                <a:gdLst/>
                <a:ahLst/>
                <a:cxnLst/>
                <a:rect r="r" b="b" t="t" l="l"/>
                <a:pathLst>
                  <a:path h="139709" w="1307667">
                    <a:moveTo>
                      <a:pt x="69854" y="0"/>
                    </a:moveTo>
                    <a:lnTo>
                      <a:pt x="1237813" y="0"/>
                    </a:lnTo>
                    <a:cubicBezTo>
                      <a:pt x="1276392" y="0"/>
                      <a:pt x="1307667" y="31275"/>
                      <a:pt x="1307667" y="69854"/>
                    </a:cubicBezTo>
                    <a:lnTo>
                      <a:pt x="1307667" y="69854"/>
                    </a:lnTo>
                    <a:cubicBezTo>
                      <a:pt x="1307667" y="108434"/>
                      <a:pt x="1276392" y="139709"/>
                      <a:pt x="1237813" y="139709"/>
                    </a:cubicBezTo>
                    <a:lnTo>
                      <a:pt x="69854" y="139709"/>
                    </a:lnTo>
                    <a:cubicBezTo>
                      <a:pt x="31275" y="139709"/>
                      <a:pt x="0" y="108434"/>
                      <a:pt x="0" y="69854"/>
                    </a:cubicBezTo>
                    <a:lnTo>
                      <a:pt x="0" y="69854"/>
                    </a:lnTo>
                    <a:cubicBezTo>
                      <a:pt x="0" y="31275"/>
                      <a:pt x="31275" y="0"/>
                      <a:pt x="69854" y="0"/>
                    </a:cubicBezTo>
                    <a:close/>
                  </a:path>
                </a:pathLst>
              </a:custGeom>
              <a:solidFill>
                <a:srgbClr val="2544D0"/>
              </a:solidFill>
            </p:spPr>
          </p:sp>
          <p:sp>
            <p:nvSpPr>
              <p:cNvPr name="TextBox 53" id="53"/>
              <p:cNvSpPr txBox="true"/>
              <p:nvPr/>
            </p:nvSpPr>
            <p:spPr>
              <a:xfrm>
                <a:off x="0" y="-9525"/>
                <a:ext cx="1307667" cy="149234"/>
              </a:xfrm>
              <a:prstGeom prst="rect">
                <a:avLst/>
              </a:prstGeom>
            </p:spPr>
            <p:txBody>
              <a:bodyPr anchor="ctr" rtlCol="false" tIns="50393" lIns="50393" bIns="50393" rIns="50393"/>
              <a:lstStyle/>
              <a:p>
                <a:pPr algn="ctr">
                  <a:lnSpc>
                    <a:spcPts val="1835"/>
                  </a:lnSpc>
                </a:pPr>
                <a:r>
                  <a:rPr lang="en-US" b="true" sz="16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Firewall</a:t>
                </a:r>
              </a:p>
            </p:txBody>
          </p:sp>
        </p:grpSp>
        <p:grpSp>
          <p:nvGrpSpPr>
            <p:cNvPr name="Group 54" id="54"/>
            <p:cNvGrpSpPr/>
            <p:nvPr/>
          </p:nvGrpSpPr>
          <p:grpSpPr>
            <a:xfrm rot="0">
              <a:off x="125990" y="1494179"/>
              <a:ext cx="6603970" cy="4468100"/>
              <a:chOff x="0" y="0"/>
              <a:chExt cx="1254198" cy="848563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1254198" cy="848563"/>
              </a:xfrm>
              <a:custGeom>
                <a:avLst/>
                <a:gdLst/>
                <a:ahLst/>
                <a:cxnLst/>
                <a:rect r="r" b="b" t="t" l="l"/>
                <a:pathLst>
                  <a:path h="848563" w="1254198">
                    <a:moveTo>
                      <a:pt x="79717" y="0"/>
                    </a:moveTo>
                    <a:lnTo>
                      <a:pt x="1174481" y="0"/>
                    </a:lnTo>
                    <a:cubicBezTo>
                      <a:pt x="1195624" y="0"/>
                      <a:pt x="1215900" y="8399"/>
                      <a:pt x="1230850" y="23349"/>
                    </a:cubicBezTo>
                    <a:cubicBezTo>
                      <a:pt x="1245800" y="38299"/>
                      <a:pt x="1254198" y="58575"/>
                      <a:pt x="1254198" y="79717"/>
                    </a:cubicBezTo>
                    <a:lnTo>
                      <a:pt x="1254198" y="768846"/>
                    </a:lnTo>
                    <a:cubicBezTo>
                      <a:pt x="1254198" y="812872"/>
                      <a:pt x="1218508" y="848563"/>
                      <a:pt x="1174481" y="848563"/>
                    </a:cubicBezTo>
                    <a:lnTo>
                      <a:pt x="79717" y="848563"/>
                    </a:lnTo>
                    <a:cubicBezTo>
                      <a:pt x="58575" y="848563"/>
                      <a:pt x="38299" y="840164"/>
                      <a:pt x="23349" y="825214"/>
                    </a:cubicBezTo>
                    <a:cubicBezTo>
                      <a:pt x="8399" y="810264"/>
                      <a:pt x="0" y="789988"/>
                      <a:pt x="0" y="768846"/>
                    </a:cubicBezTo>
                    <a:lnTo>
                      <a:pt x="0" y="79717"/>
                    </a:lnTo>
                    <a:cubicBezTo>
                      <a:pt x="0" y="58575"/>
                      <a:pt x="8399" y="38299"/>
                      <a:pt x="23349" y="23349"/>
                    </a:cubicBezTo>
                    <a:cubicBezTo>
                      <a:pt x="38299" y="8399"/>
                      <a:pt x="58575" y="0"/>
                      <a:pt x="79717" y="0"/>
                    </a:cubicBezTo>
                    <a:close/>
                  </a:path>
                </a:pathLst>
              </a:custGeom>
              <a:solidFill>
                <a:srgbClr val="0A182C"/>
              </a:solidFill>
            </p:spPr>
          </p:sp>
          <p:sp>
            <p:nvSpPr>
              <p:cNvPr name="TextBox 56" id="56"/>
              <p:cNvSpPr txBox="true"/>
              <p:nvPr/>
            </p:nvSpPr>
            <p:spPr>
              <a:xfrm>
                <a:off x="0" y="0"/>
                <a:ext cx="1254198" cy="848563"/>
              </a:xfrm>
              <a:prstGeom prst="rect">
                <a:avLst/>
              </a:prstGeom>
            </p:spPr>
            <p:txBody>
              <a:bodyPr anchor="ctr" rtlCol="false" tIns="52837" lIns="52837" bIns="52837" rIns="52837"/>
              <a:lstStyle/>
              <a:p>
                <a:pPr algn="ctr">
                  <a:lnSpc>
                    <a:spcPts val="1917"/>
                  </a:lnSpc>
                </a:pPr>
              </a:p>
            </p:txBody>
          </p:sp>
        </p:grpSp>
        <p:grpSp>
          <p:nvGrpSpPr>
            <p:cNvPr name="Group 57" id="57"/>
            <p:cNvGrpSpPr/>
            <p:nvPr/>
          </p:nvGrpSpPr>
          <p:grpSpPr>
            <a:xfrm rot="0">
              <a:off x="265004" y="1667029"/>
              <a:ext cx="6310604" cy="991275"/>
              <a:chOff x="0" y="0"/>
              <a:chExt cx="1198484" cy="188259"/>
            </a:xfrm>
          </p:grpSpPr>
          <p:sp>
            <p:nvSpPr>
              <p:cNvPr name="Freeform 58" id="58"/>
              <p:cNvSpPr/>
              <p:nvPr/>
            </p:nvSpPr>
            <p:spPr>
              <a:xfrm flipH="false" flipV="false" rot="0">
                <a:off x="0" y="0"/>
                <a:ext cx="1198484" cy="188259"/>
              </a:xfrm>
              <a:custGeom>
                <a:avLst/>
                <a:gdLst/>
                <a:ahLst/>
                <a:cxnLst/>
                <a:rect r="r" b="b" t="t" l="l"/>
                <a:pathLst>
                  <a:path h="188259" w="1198484">
                    <a:moveTo>
                      <a:pt x="83423" y="0"/>
                    </a:moveTo>
                    <a:lnTo>
                      <a:pt x="1115060" y="0"/>
                    </a:lnTo>
                    <a:cubicBezTo>
                      <a:pt x="1161134" y="0"/>
                      <a:pt x="1198484" y="37350"/>
                      <a:pt x="1198484" y="83423"/>
                    </a:cubicBezTo>
                    <a:lnTo>
                      <a:pt x="1198484" y="104836"/>
                    </a:lnTo>
                    <a:cubicBezTo>
                      <a:pt x="1198484" y="150909"/>
                      <a:pt x="1161134" y="188259"/>
                      <a:pt x="1115060" y="188259"/>
                    </a:cubicBezTo>
                    <a:lnTo>
                      <a:pt x="83423" y="188259"/>
                    </a:lnTo>
                    <a:cubicBezTo>
                      <a:pt x="37350" y="188259"/>
                      <a:pt x="0" y="150909"/>
                      <a:pt x="0" y="104836"/>
                    </a:cubicBezTo>
                    <a:lnTo>
                      <a:pt x="0" y="83423"/>
                    </a:lnTo>
                    <a:cubicBezTo>
                      <a:pt x="0" y="37350"/>
                      <a:pt x="37350" y="0"/>
                      <a:pt x="83423" y="0"/>
                    </a:cubicBezTo>
                    <a:close/>
                  </a:path>
                </a:pathLst>
              </a:custGeom>
              <a:solidFill>
                <a:srgbClr val="3C5B85"/>
              </a:solidFill>
            </p:spPr>
          </p:sp>
          <p:sp>
            <p:nvSpPr>
              <p:cNvPr name="TextBox 59" id="59"/>
              <p:cNvSpPr txBox="true"/>
              <p:nvPr/>
            </p:nvSpPr>
            <p:spPr>
              <a:xfrm>
                <a:off x="0" y="-9525"/>
                <a:ext cx="1198484" cy="197784"/>
              </a:xfrm>
              <a:prstGeom prst="rect">
                <a:avLst/>
              </a:prstGeom>
            </p:spPr>
            <p:txBody>
              <a:bodyPr anchor="ctr" rtlCol="false" tIns="52837" lIns="52837" bIns="52837" rIns="52837"/>
              <a:lstStyle/>
              <a:p>
                <a:pPr algn="ctr">
                  <a:lnSpc>
                    <a:spcPts val="1835"/>
                  </a:lnSpc>
                </a:pPr>
                <a:r>
                  <a:rPr lang="en-US" sz="1699" b="true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Table Users</a:t>
                </a:r>
              </a:p>
              <a:p>
                <a:pPr algn="ctr">
                  <a:lnSpc>
                    <a:spcPts val="1727"/>
                  </a:lnSpc>
                </a:pPr>
                <a:r>
                  <a:rPr lang="en-US" sz="1599">
                    <a:solidFill>
                      <a:srgbClr val="FFFFFF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(istId, name, password_hash, public_key)</a:t>
                </a:r>
              </a:p>
            </p:txBody>
          </p:sp>
        </p:grpSp>
        <p:grpSp>
          <p:nvGrpSpPr>
            <p:cNvPr name="Group 60" id="60"/>
            <p:cNvGrpSpPr/>
            <p:nvPr/>
          </p:nvGrpSpPr>
          <p:grpSpPr>
            <a:xfrm rot="0">
              <a:off x="260311" y="2883045"/>
              <a:ext cx="6298350" cy="1346974"/>
              <a:chOff x="0" y="0"/>
              <a:chExt cx="1196156" cy="255812"/>
            </a:xfrm>
          </p:grpSpPr>
          <p:sp>
            <p:nvSpPr>
              <p:cNvPr name="Freeform 61" id="61"/>
              <p:cNvSpPr/>
              <p:nvPr/>
            </p:nvSpPr>
            <p:spPr>
              <a:xfrm flipH="false" flipV="false" rot="0">
                <a:off x="0" y="0"/>
                <a:ext cx="1196156" cy="255812"/>
              </a:xfrm>
              <a:custGeom>
                <a:avLst/>
                <a:gdLst/>
                <a:ahLst/>
                <a:cxnLst/>
                <a:rect r="r" b="b" t="t" l="l"/>
                <a:pathLst>
                  <a:path h="255812" w="1196156">
                    <a:moveTo>
                      <a:pt x="83585" y="0"/>
                    </a:moveTo>
                    <a:lnTo>
                      <a:pt x="1112571" y="0"/>
                    </a:lnTo>
                    <a:cubicBezTo>
                      <a:pt x="1134739" y="0"/>
                      <a:pt x="1155999" y="8806"/>
                      <a:pt x="1171675" y="24482"/>
                    </a:cubicBezTo>
                    <a:cubicBezTo>
                      <a:pt x="1187350" y="40157"/>
                      <a:pt x="1196156" y="61417"/>
                      <a:pt x="1196156" y="83585"/>
                    </a:cubicBezTo>
                    <a:lnTo>
                      <a:pt x="1196156" y="172226"/>
                    </a:lnTo>
                    <a:cubicBezTo>
                      <a:pt x="1196156" y="218389"/>
                      <a:pt x="1158734" y="255812"/>
                      <a:pt x="1112571" y="255812"/>
                    </a:cubicBezTo>
                    <a:lnTo>
                      <a:pt x="83585" y="255812"/>
                    </a:lnTo>
                    <a:cubicBezTo>
                      <a:pt x="37422" y="255812"/>
                      <a:pt x="0" y="218389"/>
                      <a:pt x="0" y="172226"/>
                    </a:cubicBezTo>
                    <a:lnTo>
                      <a:pt x="0" y="83585"/>
                    </a:lnTo>
                    <a:cubicBezTo>
                      <a:pt x="0" y="61417"/>
                      <a:pt x="8806" y="40157"/>
                      <a:pt x="24482" y="24482"/>
                    </a:cubicBezTo>
                    <a:cubicBezTo>
                      <a:pt x="40157" y="8806"/>
                      <a:pt x="61417" y="0"/>
                      <a:pt x="83585" y="0"/>
                    </a:cubicBezTo>
                    <a:close/>
                  </a:path>
                </a:pathLst>
              </a:custGeom>
              <a:solidFill>
                <a:srgbClr val="3C5B85"/>
              </a:solidFill>
            </p:spPr>
          </p:sp>
          <p:sp>
            <p:nvSpPr>
              <p:cNvPr name="TextBox 62" id="62"/>
              <p:cNvSpPr txBox="true"/>
              <p:nvPr/>
            </p:nvSpPr>
            <p:spPr>
              <a:xfrm>
                <a:off x="0" y="-9525"/>
                <a:ext cx="1196156" cy="265337"/>
              </a:xfrm>
              <a:prstGeom prst="rect">
                <a:avLst/>
              </a:prstGeom>
            </p:spPr>
            <p:txBody>
              <a:bodyPr anchor="ctr" rtlCol="false" tIns="52837" lIns="52837" bIns="52837" rIns="52837"/>
              <a:lstStyle/>
              <a:p>
                <a:pPr algn="ctr">
                  <a:lnSpc>
                    <a:spcPts val="1835"/>
                  </a:lnSpc>
                </a:pPr>
                <a:r>
                  <a:rPr lang="en-US" sz="1699" b="true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Table InMessages</a:t>
                </a:r>
              </a:p>
              <a:p>
                <a:pPr algn="ctr">
                  <a:lnSpc>
                    <a:spcPts val="1727"/>
                  </a:lnSpc>
                </a:pPr>
                <a:r>
                  <a:rPr lang="en-US" sz="1599">
                    <a:solidFill>
                      <a:srgbClr val="FFFFFF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(id, user_id, content, sender_encrypted_secret_key)</a:t>
                </a:r>
              </a:p>
            </p:txBody>
          </p:sp>
        </p:grpSp>
        <p:sp>
          <p:nvSpPr>
            <p:cNvPr name="TextBox 63" id="63"/>
            <p:cNvSpPr txBox="true"/>
            <p:nvPr/>
          </p:nvSpPr>
          <p:spPr>
            <a:xfrm rot="0">
              <a:off x="727731" y="118578"/>
              <a:ext cx="5400488" cy="3512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28"/>
                </a:lnSpc>
                <a:spcBef>
                  <a:spcPct val="0"/>
                </a:spcBef>
              </a:pPr>
              <a:r>
                <a:rPr lang="en-US" b="true" sz="1785">
                  <a:solidFill>
                    <a:srgbClr val="0A182C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PostgreSQL Database </a:t>
              </a:r>
            </a:p>
          </p:txBody>
        </p:sp>
        <p:grpSp>
          <p:nvGrpSpPr>
            <p:cNvPr name="Group 64" id="64"/>
            <p:cNvGrpSpPr/>
            <p:nvPr/>
          </p:nvGrpSpPr>
          <p:grpSpPr>
            <a:xfrm rot="0">
              <a:off x="278801" y="4456786"/>
              <a:ext cx="6298350" cy="1291324"/>
              <a:chOff x="0" y="0"/>
              <a:chExt cx="1196156" cy="245243"/>
            </a:xfrm>
          </p:grpSpPr>
          <p:sp>
            <p:nvSpPr>
              <p:cNvPr name="Freeform 65" id="65"/>
              <p:cNvSpPr/>
              <p:nvPr/>
            </p:nvSpPr>
            <p:spPr>
              <a:xfrm flipH="false" flipV="false" rot="0">
                <a:off x="0" y="0"/>
                <a:ext cx="1196156" cy="245243"/>
              </a:xfrm>
              <a:custGeom>
                <a:avLst/>
                <a:gdLst/>
                <a:ahLst/>
                <a:cxnLst/>
                <a:rect r="r" b="b" t="t" l="l"/>
                <a:pathLst>
                  <a:path h="245243" w="1196156">
                    <a:moveTo>
                      <a:pt x="83585" y="0"/>
                    </a:moveTo>
                    <a:lnTo>
                      <a:pt x="1112571" y="0"/>
                    </a:lnTo>
                    <a:cubicBezTo>
                      <a:pt x="1134739" y="0"/>
                      <a:pt x="1155999" y="8806"/>
                      <a:pt x="1171675" y="24482"/>
                    </a:cubicBezTo>
                    <a:cubicBezTo>
                      <a:pt x="1187350" y="40157"/>
                      <a:pt x="1196156" y="61417"/>
                      <a:pt x="1196156" y="83585"/>
                    </a:cubicBezTo>
                    <a:lnTo>
                      <a:pt x="1196156" y="161657"/>
                    </a:lnTo>
                    <a:cubicBezTo>
                      <a:pt x="1196156" y="207820"/>
                      <a:pt x="1158734" y="245243"/>
                      <a:pt x="1112571" y="245243"/>
                    </a:cubicBezTo>
                    <a:lnTo>
                      <a:pt x="83585" y="245243"/>
                    </a:lnTo>
                    <a:cubicBezTo>
                      <a:pt x="37422" y="245243"/>
                      <a:pt x="0" y="207820"/>
                      <a:pt x="0" y="161657"/>
                    </a:cubicBezTo>
                    <a:lnTo>
                      <a:pt x="0" y="83585"/>
                    </a:lnTo>
                    <a:cubicBezTo>
                      <a:pt x="0" y="61417"/>
                      <a:pt x="8806" y="40157"/>
                      <a:pt x="24482" y="24482"/>
                    </a:cubicBezTo>
                    <a:cubicBezTo>
                      <a:pt x="40157" y="8806"/>
                      <a:pt x="61417" y="0"/>
                      <a:pt x="83585" y="0"/>
                    </a:cubicBezTo>
                    <a:close/>
                  </a:path>
                </a:pathLst>
              </a:custGeom>
              <a:solidFill>
                <a:srgbClr val="3C5B85"/>
              </a:solidFill>
            </p:spPr>
          </p:sp>
          <p:sp>
            <p:nvSpPr>
              <p:cNvPr name="TextBox 66" id="66"/>
              <p:cNvSpPr txBox="true"/>
              <p:nvPr/>
            </p:nvSpPr>
            <p:spPr>
              <a:xfrm>
                <a:off x="0" y="-9525"/>
                <a:ext cx="1196156" cy="254768"/>
              </a:xfrm>
              <a:prstGeom prst="rect">
                <a:avLst/>
              </a:prstGeom>
            </p:spPr>
            <p:txBody>
              <a:bodyPr anchor="ctr" rtlCol="false" tIns="52837" lIns="52837" bIns="52837" rIns="52837"/>
              <a:lstStyle/>
              <a:p>
                <a:pPr algn="ctr">
                  <a:lnSpc>
                    <a:spcPts val="1835"/>
                  </a:lnSpc>
                </a:pPr>
                <a:r>
                  <a:rPr lang="en-US" sz="1699" b="true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Table OutMessages</a:t>
                </a:r>
              </a:p>
              <a:p>
                <a:pPr algn="ctr">
                  <a:lnSpc>
                    <a:spcPts val="1727"/>
                  </a:lnSpc>
                </a:pPr>
                <a:r>
                  <a:rPr lang="en-US" sz="1599">
                    <a:solidFill>
                      <a:srgbClr val="FFFFFF"/>
                    </a:solidFill>
                    <a:latin typeface="Poppins Light"/>
                    <a:ea typeface="Poppins Light"/>
                    <a:cs typeface="Poppins Light"/>
                    <a:sym typeface="Poppins Light"/>
                  </a:rPr>
                  <a:t>(id, user_id, content, receiver_encrypted_secret_key)</a:t>
                </a:r>
              </a:p>
            </p:txBody>
          </p:sp>
        </p:grpSp>
      </p:grpSp>
      <p:grpSp>
        <p:nvGrpSpPr>
          <p:cNvPr name="Group 67" id="67"/>
          <p:cNvGrpSpPr/>
          <p:nvPr/>
        </p:nvGrpSpPr>
        <p:grpSpPr>
          <a:xfrm rot="-1715568">
            <a:off x="5141567" y="6381597"/>
            <a:ext cx="4817480" cy="513188"/>
            <a:chOff x="0" y="0"/>
            <a:chExt cx="1268801" cy="135161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1268801" cy="135161"/>
            </a:xfrm>
            <a:custGeom>
              <a:avLst/>
              <a:gdLst/>
              <a:ahLst/>
              <a:cxnLst/>
              <a:rect r="r" b="b" t="t" l="l"/>
              <a:pathLst>
                <a:path h="135161" w="1268801">
                  <a:moveTo>
                    <a:pt x="0" y="0"/>
                  </a:moveTo>
                  <a:lnTo>
                    <a:pt x="1268801" y="0"/>
                  </a:lnTo>
                  <a:lnTo>
                    <a:pt x="1268801" y="135161"/>
                  </a:lnTo>
                  <a:lnTo>
                    <a:pt x="0" y="135161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9525"/>
              <a:ext cx="1268801" cy="1446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36"/>
                </a:lnSpc>
              </a:pPr>
              <a:r>
                <a:rPr lang="en-US" b="true" sz="17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Websocket (SSL/TLS)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-10800000">
            <a:off x="-4592928" y="660043"/>
            <a:ext cx="19850299" cy="838999"/>
            <a:chOff x="0" y="0"/>
            <a:chExt cx="5228062" cy="220971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5228062" cy="220971"/>
            </a:xfrm>
            <a:custGeom>
              <a:avLst/>
              <a:gdLst/>
              <a:ahLst/>
              <a:cxnLst/>
              <a:rect r="r" b="b" t="t" l="l"/>
              <a:pathLst>
                <a:path h="220971" w="5228062">
                  <a:moveTo>
                    <a:pt x="0" y="0"/>
                  </a:moveTo>
                  <a:lnTo>
                    <a:pt x="5228062" y="0"/>
                  </a:lnTo>
                  <a:lnTo>
                    <a:pt x="5228062" y="220971"/>
                  </a:lnTo>
                  <a:lnTo>
                    <a:pt x="0" y="220971"/>
                  </a:lnTo>
                  <a:close/>
                </a:path>
              </a:pathLst>
            </a:custGeom>
            <a:gradFill rotWithShape="true">
              <a:gsLst>
                <a:gs pos="0">
                  <a:srgbClr val="060F1F">
                    <a:alpha val="0"/>
                  </a:srgbClr>
                </a:gs>
                <a:gs pos="33333">
                  <a:srgbClr val="071121">
                    <a:alpha val="100000"/>
                  </a:srgbClr>
                </a:gs>
                <a:gs pos="66667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0"/>
              <a:ext cx="5228062" cy="220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sp>
        <p:nvSpPr>
          <p:cNvPr name="TextBox 73" id="73"/>
          <p:cNvSpPr txBox="true"/>
          <p:nvPr/>
        </p:nvSpPr>
        <p:spPr>
          <a:xfrm rot="0">
            <a:off x="862708" y="916328"/>
            <a:ext cx="8527833" cy="44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56"/>
              </a:lnSpc>
              <a:spcBef>
                <a:spcPct val="0"/>
              </a:spcBef>
            </a:pPr>
            <a:r>
              <a:rPr lang="en-US" sz="3200" spc="403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Built Infraestructure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0000542" y="3330804"/>
            <a:ext cx="483870" cy="264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36"/>
              </a:lnSpc>
              <a:spcBef>
                <a:spcPct val="0"/>
              </a:spcBef>
            </a:pPr>
            <a:r>
              <a:rPr lang="en-US" b="true" sz="1700" strike="noStrike" u="none">
                <a:solidFill>
                  <a:srgbClr val="0A182C"/>
                </a:solidFill>
                <a:latin typeface="Poppins Bold"/>
                <a:ea typeface="Poppins Bold"/>
                <a:cs typeface="Poppins Bold"/>
                <a:sym typeface="Poppins Bold"/>
              </a:rPr>
              <a:t>DMZ</a:t>
            </a:r>
          </a:p>
        </p:txBody>
      </p:sp>
      <p:grpSp>
        <p:nvGrpSpPr>
          <p:cNvPr name="Group 75" id="75"/>
          <p:cNvGrpSpPr/>
          <p:nvPr/>
        </p:nvGrpSpPr>
        <p:grpSpPr>
          <a:xfrm rot="0">
            <a:off x="8667987" y="3809551"/>
            <a:ext cx="2636995" cy="2350292"/>
            <a:chOff x="0" y="0"/>
            <a:chExt cx="694517" cy="619007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694517" cy="619007"/>
            </a:xfrm>
            <a:custGeom>
              <a:avLst/>
              <a:gdLst/>
              <a:ahLst/>
              <a:cxnLst/>
              <a:rect r="r" b="b" t="t" l="l"/>
              <a:pathLst>
                <a:path h="619007" w="694517">
                  <a:moveTo>
                    <a:pt x="149730" y="0"/>
                  </a:moveTo>
                  <a:lnTo>
                    <a:pt x="544787" y="0"/>
                  </a:lnTo>
                  <a:cubicBezTo>
                    <a:pt x="627481" y="0"/>
                    <a:pt x="694517" y="67037"/>
                    <a:pt x="694517" y="149730"/>
                  </a:cubicBezTo>
                  <a:lnTo>
                    <a:pt x="694517" y="469277"/>
                  </a:lnTo>
                  <a:cubicBezTo>
                    <a:pt x="694517" y="508988"/>
                    <a:pt x="678742" y="547072"/>
                    <a:pt x="650662" y="575152"/>
                  </a:cubicBezTo>
                  <a:cubicBezTo>
                    <a:pt x="622582" y="603232"/>
                    <a:pt x="584498" y="619007"/>
                    <a:pt x="544787" y="619007"/>
                  </a:cubicBezTo>
                  <a:lnTo>
                    <a:pt x="149730" y="619007"/>
                  </a:lnTo>
                  <a:cubicBezTo>
                    <a:pt x="110019" y="619007"/>
                    <a:pt x="71935" y="603232"/>
                    <a:pt x="43855" y="575152"/>
                  </a:cubicBezTo>
                  <a:cubicBezTo>
                    <a:pt x="15775" y="547072"/>
                    <a:pt x="0" y="508988"/>
                    <a:pt x="0" y="469277"/>
                  </a:cubicBezTo>
                  <a:lnTo>
                    <a:pt x="0" y="149730"/>
                  </a:lnTo>
                  <a:cubicBezTo>
                    <a:pt x="0" y="110019"/>
                    <a:pt x="15775" y="71935"/>
                    <a:pt x="43855" y="43855"/>
                  </a:cubicBezTo>
                  <a:cubicBezTo>
                    <a:pt x="71935" y="15775"/>
                    <a:pt x="110019" y="0"/>
                    <a:pt x="149730" y="0"/>
                  </a:cubicBezTo>
                  <a:close/>
                </a:path>
              </a:pathLst>
            </a:custGeom>
            <a:solidFill>
              <a:srgbClr val="81A0C6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0"/>
              <a:ext cx="694517" cy="6190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8840233" y="4271059"/>
            <a:ext cx="2332000" cy="530457"/>
            <a:chOff x="0" y="0"/>
            <a:chExt cx="614189" cy="139709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14189" cy="139709"/>
            </a:xfrm>
            <a:custGeom>
              <a:avLst/>
              <a:gdLst/>
              <a:ahLst/>
              <a:cxnLst/>
              <a:rect r="r" b="b" t="t" l="l"/>
              <a:pathLst>
                <a:path h="139709" w="614189">
                  <a:moveTo>
                    <a:pt x="69854" y="0"/>
                  </a:moveTo>
                  <a:lnTo>
                    <a:pt x="544335" y="0"/>
                  </a:lnTo>
                  <a:cubicBezTo>
                    <a:pt x="562861" y="0"/>
                    <a:pt x="580629" y="7360"/>
                    <a:pt x="593729" y="20460"/>
                  </a:cubicBezTo>
                  <a:cubicBezTo>
                    <a:pt x="606830" y="33560"/>
                    <a:pt x="614189" y="51328"/>
                    <a:pt x="614189" y="69854"/>
                  </a:cubicBezTo>
                  <a:lnTo>
                    <a:pt x="614189" y="69854"/>
                  </a:lnTo>
                  <a:cubicBezTo>
                    <a:pt x="614189" y="108434"/>
                    <a:pt x="582914" y="139709"/>
                    <a:pt x="544335" y="139709"/>
                  </a:cubicBezTo>
                  <a:lnTo>
                    <a:pt x="69854" y="139709"/>
                  </a:lnTo>
                  <a:cubicBezTo>
                    <a:pt x="31275" y="139709"/>
                    <a:pt x="0" y="108434"/>
                    <a:pt x="0" y="69854"/>
                  </a:cubicBezTo>
                  <a:lnTo>
                    <a:pt x="0" y="69854"/>
                  </a:lnTo>
                  <a:cubicBezTo>
                    <a:pt x="0" y="31275"/>
                    <a:pt x="31275" y="0"/>
                    <a:pt x="69854" y="0"/>
                  </a:cubicBezTo>
                  <a:close/>
                </a:path>
              </a:pathLst>
            </a:custGeom>
            <a:solidFill>
              <a:srgbClr val="2544D0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9525"/>
              <a:ext cx="614189" cy="1492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36"/>
                </a:lnSpc>
              </a:pPr>
              <a:r>
                <a:rPr lang="en-US" b="true" sz="17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Firewall</a:t>
              </a:r>
            </a:p>
          </p:txBody>
        </p:sp>
      </p:grpSp>
      <p:sp>
        <p:nvSpPr>
          <p:cNvPr name="TextBox 81" id="81"/>
          <p:cNvSpPr txBox="true"/>
          <p:nvPr/>
        </p:nvSpPr>
        <p:spPr>
          <a:xfrm rot="0">
            <a:off x="8457492" y="3886686"/>
            <a:ext cx="3086100" cy="265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4"/>
              </a:lnSpc>
              <a:spcBef>
                <a:spcPct val="0"/>
              </a:spcBef>
            </a:pPr>
            <a:r>
              <a:rPr lang="en-US" b="true" sz="1800">
                <a:solidFill>
                  <a:srgbClr val="0A182C"/>
                </a:solidFill>
                <a:latin typeface="Poppins Bold"/>
                <a:ea typeface="Poppins Bold"/>
                <a:cs typeface="Poppins Bold"/>
                <a:sym typeface="Poppins Bold"/>
              </a:rPr>
              <a:t>Server</a:t>
            </a:r>
          </a:p>
        </p:txBody>
      </p:sp>
      <p:grpSp>
        <p:nvGrpSpPr>
          <p:cNvPr name="Group 82" id="82"/>
          <p:cNvGrpSpPr/>
          <p:nvPr/>
        </p:nvGrpSpPr>
        <p:grpSpPr>
          <a:xfrm rot="0">
            <a:off x="8840233" y="4877087"/>
            <a:ext cx="2320619" cy="1141852"/>
            <a:chOff x="0" y="0"/>
            <a:chExt cx="611192" cy="30073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11192" cy="300735"/>
            </a:xfrm>
            <a:custGeom>
              <a:avLst/>
              <a:gdLst/>
              <a:ahLst/>
              <a:cxnLst/>
              <a:rect r="r" b="b" t="t" l="l"/>
              <a:pathLst>
                <a:path h="300735" w="611192">
                  <a:moveTo>
                    <a:pt x="150367" y="0"/>
                  </a:moveTo>
                  <a:lnTo>
                    <a:pt x="460824" y="0"/>
                  </a:lnTo>
                  <a:cubicBezTo>
                    <a:pt x="500704" y="0"/>
                    <a:pt x="538951" y="15842"/>
                    <a:pt x="567150" y="44042"/>
                  </a:cubicBezTo>
                  <a:cubicBezTo>
                    <a:pt x="595350" y="72241"/>
                    <a:pt x="611192" y="110487"/>
                    <a:pt x="611192" y="150367"/>
                  </a:cubicBezTo>
                  <a:lnTo>
                    <a:pt x="611192" y="150367"/>
                  </a:lnTo>
                  <a:cubicBezTo>
                    <a:pt x="611192" y="233413"/>
                    <a:pt x="543870" y="300735"/>
                    <a:pt x="460824" y="300735"/>
                  </a:cubicBezTo>
                  <a:lnTo>
                    <a:pt x="150367" y="300735"/>
                  </a:lnTo>
                  <a:cubicBezTo>
                    <a:pt x="110487" y="300735"/>
                    <a:pt x="72241" y="284893"/>
                    <a:pt x="44042" y="256693"/>
                  </a:cubicBezTo>
                  <a:cubicBezTo>
                    <a:pt x="15842" y="228494"/>
                    <a:pt x="0" y="190247"/>
                    <a:pt x="0" y="150367"/>
                  </a:cubicBezTo>
                  <a:lnTo>
                    <a:pt x="0" y="150367"/>
                  </a:lnTo>
                  <a:cubicBezTo>
                    <a:pt x="0" y="110487"/>
                    <a:pt x="15842" y="72241"/>
                    <a:pt x="44042" y="44042"/>
                  </a:cubicBezTo>
                  <a:cubicBezTo>
                    <a:pt x="72241" y="15842"/>
                    <a:pt x="110487" y="0"/>
                    <a:pt x="150367" y="0"/>
                  </a:cubicBezTo>
                  <a:close/>
                </a:path>
              </a:pathLst>
            </a:custGeom>
            <a:solidFill>
              <a:srgbClr val="FF914D"/>
            </a:solidFill>
          </p:spPr>
        </p:sp>
        <p:sp>
          <p:nvSpPr>
            <p:cNvPr name="TextBox 84" id="84"/>
            <p:cNvSpPr txBox="true"/>
            <p:nvPr/>
          </p:nvSpPr>
          <p:spPr>
            <a:xfrm>
              <a:off x="0" y="-9525"/>
              <a:ext cx="611192" cy="310260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836"/>
                </a:lnSpc>
              </a:pPr>
              <a:r>
                <a:rPr lang="en-US" b="true" sz="17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Web Server</a:t>
              </a: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9064969" y="5374412"/>
            <a:ext cx="1843032" cy="532826"/>
            <a:chOff x="0" y="0"/>
            <a:chExt cx="485408" cy="140333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485408" cy="140333"/>
            </a:xfrm>
            <a:custGeom>
              <a:avLst/>
              <a:gdLst/>
              <a:ahLst/>
              <a:cxnLst/>
              <a:rect r="r" b="b" t="t" l="l"/>
              <a:pathLst>
                <a:path h="140333" w="485408">
                  <a:moveTo>
                    <a:pt x="70166" y="0"/>
                  </a:moveTo>
                  <a:lnTo>
                    <a:pt x="415241" y="0"/>
                  </a:lnTo>
                  <a:cubicBezTo>
                    <a:pt x="433850" y="0"/>
                    <a:pt x="451698" y="7393"/>
                    <a:pt x="464856" y="20551"/>
                  </a:cubicBezTo>
                  <a:cubicBezTo>
                    <a:pt x="478015" y="33710"/>
                    <a:pt x="485408" y="51557"/>
                    <a:pt x="485408" y="70166"/>
                  </a:cubicBezTo>
                  <a:lnTo>
                    <a:pt x="485408" y="70166"/>
                  </a:lnTo>
                  <a:cubicBezTo>
                    <a:pt x="485408" y="108918"/>
                    <a:pt x="453993" y="140333"/>
                    <a:pt x="415241" y="140333"/>
                  </a:cubicBezTo>
                  <a:lnTo>
                    <a:pt x="70166" y="140333"/>
                  </a:lnTo>
                  <a:cubicBezTo>
                    <a:pt x="31415" y="140333"/>
                    <a:pt x="0" y="108918"/>
                    <a:pt x="0" y="70166"/>
                  </a:cubicBezTo>
                  <a:lnTo>
                    <a:pt x="0" y="70166"/>
                  </a:lnTo>
                  <a:cubicBezTo>
                    <a:pt x="0" y="31415"/>
                    <a:pt x="31415" y="0"/>
                    <a:pt x="70166" y="0"/>
                  </a:cubicBezTo>
                  <a:close/>
                </a:path>
              </a:pathLst>
            </a:custGeom>
            <a:solidFill>
              <a:srgbClr val="B33F62"/>
            </a:solidFill>
          </p:spPr>
        </p:sp>
        <p:sp>
          <p:nvSpPr>
            <p:cNvPr name="TextBox 87" id="87"/>
            <p:cNvSpPr txBox="true"/>
            <p:nvPr/>
          </p:nvSpPr>
          <p:spPr>
            <a:xfrm>
              <a:off x="0" y="-9525"/>
              <a:ext cx="485408" cy="1498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36"/>
                </a:lnSpc>
              </a:pPr>
              <a:r>
                <a:rPr lang="en-US" b="true" sz="17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REST API</a:t>
              </a:r>
            </a:p>
          </p:txBody>
        </p:sp>
      </p:grpSp>
      <p:grpSp>
        <p:nvGrpSpPr>
          <p:cNvPr name="Group 88" id="88"/>
          <p:cNvGrpSpPr/>
          <p:nvPr/>
        </p:nvGrpSpPr>
        <p:grpSpPr>
          <a:xfrm rot="0">
            <a:off x="160646" y="6116228"/>
            <a:ext cx="5866480" cy="3854857"/>
            <a:chOff x="0" y="0"/>
            <a:chExt cx="1545081" cy="1015271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1545081" cy="1015271"/>
            </a:xfrm>
            <a:custGeom>
              <a:avLst/>
              <a:gdLst/>
              <a:ahLst/>
              <a:cxnLst/>
              <a:rect r="r" b="b" t="t" l="l"/>
              <a:pathLst>
                <a:path h="1015271" w="1545081">
                  <a:moveTo>
                    <a:pt x="67304" y="0"/>
                  </a:moveTo>
                  <a:lnTo>
                    <a:pt x="1477777" y="0"/>
                  </a:lnTo>
                  <a:cubicBezTo>
                    <a:pt x="1495627" y="0"/>
                    <a:pt x="1512746" y="7091"/>
                    <a:pt x="1525368" y="19713"/>
                  </a:cubicBezTo>
                  <a:cubicBezTo>
                    <a:pt x="1537990" y="32335"/>
                    <a:pt x="1545081" y="49454"/>
                    <a:pt x="1545081" y="67304"/>
                  </a:cubicBezTo>
                  <a:lnTo>
                    <a:pt x="1545081" y="947967"/>
                  </a:lnTo>
                  <a:cubicBezTo>
                    <a:pt x="1545081" y="965817"/>
                    <a:pt x="1537990" y="982936"/>
                    <a:pt x="1525368" y="995558"/>
                  </a:cubicBezTo>
                  <a:cubicBezTo>
                    <a:pt x="1512746" y="1008180"/>
                    <a:pt x="1495627" y="1015271"/>
                    <a:pt x="1477777" y="1015271"/>
                  </a:cubicBezTo>
                  <a:lnTo>
                    <a:pt x="67304" y="1015271"/>
                  </a:lnTo>
                  <a:cubicBezTo>
                    <a:pt x="49454" y="1015271"/>
                    <a:pt x="32335" y="1008180"/>
                    <a:pt x="19713" y="995558"/>
                  </a:cubicBezTo>
                  <a:cubicBezTo>
                    <a:pt x="7091" y="982936"/>
                    <a:pt x="0" y="965817"/>
                    <a:pt x="0" y="947967"/>
                  </a:cubicBezTo>
                  <a:lnTo>
                    <a:pt x="0" y="67304"/>
                  </a:lnTo>
                  <a:cubicBezTo>
                    <a:pt x="0" y="49454"/>
                    <a:pt x="7091" y="32335"/>
                    <a:pt x="19713" y="19713"/>
                  </a:cubicBezTo>
                  <a:cubicBezTo>
                    <a:pt x="32335" y="7091"/>
                    <a:pt x="49454" y="0"/>
                    <a:pt x="67304" y="0"/>
                  </a:cubicBezTo>
                  <a:close/>
                </a:path>
              </a:pathLst>
            </a:custGeom>
            <a:solidFill>
              <a:srgbClr val="81A0C6"/>
            </a:solidFill>
          </p:spPr>
        </p:sp>
        <p:sp>
          <p:nvSpPr>
            <p:cNvPr name="TextBox 90" id="90"/>
            <p:cNvSpPr txBox="true"/>
            <p:nvPr/>
          </p:nvSpPr>
          <p:spPr>
            <a:xfrm>
              <a:off x="0" y="0"/>
              <a:ext cx="1545081" cy="1015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grpSp>
        <p:nvGrpSpPr>
          <p:cNvPr name="Group 91" id="91"/>
          <p:cNvGrpSpPr/>
          <p:nvPr/>
        </p:nvGrpSpPr>
        <p:grpSpPr>
          <a:xfrm rot="0">
            <a:off x="267072" y="6566714"/>
            <a:ext cx="2090118" cy="2038274"/>
            <a:chOff x="0" y="0"/>
            <a:chExt cx="550484" cy="536829"/>
          </a:xfrm>
        </p:grpSpPr>
        <p:sp>
          <p:nvSpPr>
            <p:cNvPr name="Freeform 92" id="92"/>
            <p:cNvSpPr/>
            <p:nvPr/>
          </p:nvSpPr>
          <p:spPr>
            <a:xfrm flipH="false" flipV="false" rot="0">
              <a:off x="0" y="0"/>
              <a:ext cx="550484" cy="536829"/>
            </a:xfrm>
            <a:custGeom>
              <a:avLst/>
              <a:gdLst/>
              <a:ahLst/>
              <a:cxnLst/>
              <a:rect r="r" b="b" t="t" l="l"/>
              <a:pathLst>
                <a:path h="536829" w="550484">
                  <a:moveTo>
                    <a:pt x="188907" y="0"/>
                  </a:moveTo>
                  <a:lnTo>
                    <a:pt x="361577" y="0"/>
                  </a:lnTo>
                  <a:cubicBezTo>
                    <a:pt x="411678" y="0"/>
                    <a:pt x="459727" y="19903"/>
                    <a:pt x="495154" y="55330"/>
                  </a:cubicBezTo>
                  <a:cubicBezTo>
                    <a:pt x="530581" y="90756"/>
                    <a:pt x="550484" y="138806"/>
                    <a:pt x="550484" y="188907"/>
                  </a:cubicBezTo>
                  <a:lnTo>
                    <a:pt x="550484" y="347922"/>
                  </a:lnTo>
                  <a:cubicBezTo>
                    <a:pt x="550484" y="398024"/>
                    <a:pt x="530581" y="446073"/>
                    <a:pt x="495154" y="481500"/>
                  </a:cubicBezTo>
                  <a:cubicBezTo>
                    <a:pt x="459727" y="516927"/>
                    <a:pt x="411678" y="536829"/>
                    <a:pt x="361577" y="536829"/>
                  </a:cubicBezTo>
                  <a:lnTo>
                    <a:pt x="188907" y="536829"/>
                  </a:lnTo>
                  <a:cubicBezTo>
                    <a:pt x="138806" y="536829"/>
                    <a:pt x="90756" y="516927"/>
                    <a:pt x="55330" y="481500"/>
                  </a:cubicBezTo>
                  <a:cubicBezTo>
                    <a:pt x="19903" y="446073"/>
                    <a:pt x="0" y="398024"/>
                    <a:pt x="0" y="347922"/>
                  </a:cubicBezTo>
                  <a:lnTo>
                    <a:pt x="0" y="188907"/>
                  </a:lnTo>
                  <a:cubicBezTo>
                    <a:pt x="0" y="138806"/>
                    <a:pt x="19903" y="90756"/>
                    <a:pt x="55330" y="55330"/>
                  </a:cubicBezTo>
                  <a:cubicBezTo>
                    <a:pt x="90756" y="19903"/>
                    <a:pt x="138806" y="0"/>
                    <a:pt x="188907" y="0"/>
                  </a:cubicBezTo>
                  <a:close/>
                </a:path>
              </a:pathLst>
            </a:custGeom>
            <a:solidFill>
              <a:srgbClr val="8525D0"/>
            </a:solidFill>
          </p:spPr>
        </p:sp>
        <p:sp>
          <p:nvSpPr>
            <p:cNvPr name="TextBox 93" id="93"/>
            <p:cNvSpPr txBox="true"/>
            <p:nvPr/>
          </p:nvSpPr>
          <p:spPr>
            <a:xfrm>
              <a:off x="0" y="0"/>
              <a:ext cx="550484" cy="5368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44"/>
                </a:lnSpc>
              </a:pPr>
              <a:r>
                <a:rPr lang="en-US" sz="18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TUI</a:t>
              </a:r>
            </a:p>
            <a:p>
              <a:pPr algn="l" marL="345439" indent="-172720" lvl="1">
                <a:lnSpc>
                  <a:spcPts val="1727"/>
                </a:lnSpc>
                <a:buFont typeface="Arial"/>
                <a:buChar char="•"/>
              </a:pPr>
              <a:r>
                <a:rPr lang="en-US" sz="1599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Login/ Logout</a:t>
              </a:r>
            </a:p>
            <a:p>
              <a:pPr algn="l" marL="345439" indent="-172720" lvl="1">
                <a:lnSpc>
                  <a:spcPts val="1727"/>
                </a:lnSpc>
                <a:buFont typeface="Arial"/>
                <a:buChar char="•"/>
              </a:pPr>
              <a:r>
                <a:rPr lang="en-US" sz="1599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Register</a:t>
              </a:r>
            </a:p>
            <a:p>
              <a:pPr algn="l" marL="345439" indent="-172720" lvl="1">
                <a:lnSpc>
                  <a:spcPts val="1727"/>
                </a:lnSpc>
                <a:buFont typeface="Arial"/>
                <a:buChar char="•"/>
              </a:pPr>
              <a:r>
                <a:rPr lang="en-US" sz="1599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Send and view messages</a:t>
              </a:r>
            </a:p>
            <a:p>
              <a:pPr algn="l" marL="345439" indent="-172720" lvl="1">
                <a:lnSpc>
                  <a:spcPts val="1727"/>
                </a:lnSpc>
                <a:buFont typeface="Arial"/>
                <a:buChar char="•"/>
              </a:pPr>
              <a:r>
                <a:rPr lang="en-US" sz="1599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Add and view contacts</a:t>
              </a:r>
            </a:p>
            <a:p>
              <a:pPr algn="l" marL="345439" indent="-172720" lvl="1">
                <a:lnSpc>
                  <a:spcPts val="1727"/>
                </a:lnSpc>
                <a:buFont typeface="Arial"/>
                <a:buChar char="•"/>
              </a:pPr>
              <a:r>
                <a:rPr lang="en-US" sz="1599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Profile</a:t>
              </a:r>
            </a:p>
          </p:txBody>
        </p:sp>
      </p:grpSp>
      <p:grpSp>
        <p:nvGrpSpPr>
          <p:cNvPr name="Group 94" id="94"/>
          <p:cNvGrpSpPr/>
          <p:nvPr/>
        </p:nvGrpSpPr>
        <p:grpSpPr>
          <a:xfrm rot="0">
            <a:off x="2555463" y="6566714"/>
            <a:ext cx="3291812" cy="530457"/>
            <a:chOff x="0" y="0"/>
            <a:chExt cx="866979" cy="139709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866979" cy="139709"/>
            </a:xfrm>
            <a:custGeom>
              <a:avLst/>
              <a:gdLst/>
              <a:ahLst/>
              <a:cxnLst/>
              <a:rect r="r" b="b" t="t" l="l"/>
              <a:pathLst>
                <a:path h="139709" w="866979">
                  <a:moveTo>
                    <a:pt x="69854" y="0"/>
                  </a:moveTo>
                  <a:lnTo>
                    <a:pt x="797125" y="0"/>
                  </a:lnTo>
                  <a:cubicBezTo>
                    <a:pt x="835704" y="0"/>
                    <a:pt x="866979" y="31275"/>
                    <a:pt x="866979" y="69854"/>
                  </a:cubicBezTo>
                  <a:lnTo>
                    <a:pt x="866979" y="69854"/>
                  </a:lnTo>
                  <a:cubicBezTo>
                    <a:pt x="866979" y="88381"/>
                    <a:pt x="859620" y="106149"/>
                    <a:pt x="846519" y="119249"/>
                  </a:cubicBezTo>
                  <a:cubicBezTo>
                    <a:pt x="833419" y="132349"/>
                    <a:pt x="815651" y="139709"/>
                    <a:pt x="797125" y="139709"/>
                  </a:cubicBezTo>
                  <a:lnTo>
                    <a:pt x="69854" y="139709"/>
                  </a:lnTo>
                  <a:cubicBezTo>
                    <a:pt x="31275" y="139709"/>
                    <a:pt x="0" y="108434"/>
                    <a:pt x="0" y="69854"/>
                  </a:cubicBezTo>
                  <a:lnTo>
                    <a:pt x="0" y="69854"/>
                  </a:lnTo>
                  <a:cubicBezTo>
                    <a:pt x="0" y="31275"/>
                    <a:pt x="31275" y="0"/>
                    <a:pt x="69854" y="0"/>
                  </a:cubicBezTo>
                  <a:close/>
                </a:path>
              </a:pathLst>
            </a:custGeom>
            <a:solidFill>
              <a:srgbClr val="2544D0"/>
            </a:solidFill>
          </p:spPr>
        </p:sp>
        <p:sp>
          <p:nvSpPr>
            <p:cNvPr name="TextBox 96" id="96"/>
            <p:cNvSpPr txBox="true"/>
            <p:nvPr/>
          </p:nvSpPr>
          <p:spPr>
            <a:xfrm>
              <a:off x="0" y="-9525"/>
              <a:ext cx="866979" cy="1492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36"/>
                </a:lnSpc>
              </a:pPr>
              <a:r>
                <a:rPr lang="en-US" b="true" sz="17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Firewall</a:t>
              </a:r>
            </a:p>
          </p:txBody>
        </p:sp>
      </p:grpSp>
      <p:grpSp>
        <p:nvGrpSpPr>
          <p:cNvPr name="Group 97" id="97"/>
          <p:cNvGrpSpPr/>
          <p:nvPr/>
        </p:nvGrpSpPr>
        <p:grpSpPr>
          <a:xfrm rot="0">
            <a:off x="2443034" y="7163846"/>
            <a:ext cx="3491895" cy="2672771"/>
            <a:chOff x="0" y="0"/>
            <a:chExt cx="877132" cy="671376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877132" cy="671376"/>
            </a:xfrm>
            <a:custGeom>
              <a:avLst/>
              <a:gdLst/>
              <a:ahLst/>
              <a:cxnLst/>
              <a:rect r="r" b="b" t="t" l="l"/>
              <a:pathLst>
                <a:path h="671376" w="877132">
                  <a:moveTo>
                    <a:pt x="113073" y="0"/>
                  </a:moveTo>
                  <a:lnTo>
                    <a:pt x="764060" y="0"/>
                  </a:lnTo>
                  <a:cubicBezTo>
                    <a:pt x="826508" y="0"/>
                    <a:pt x="877132" y="50624"/>
                    <a:pt x="877132" y="113073"/>
                  </a:cubicBezTo>
                  <a:lnTo>
                    <a:pt x="877132" y="558303"/>
                  </a:lnTo>
                  <a:cubicBezTo>
                    <a:pt x="877132" y="620751"/>
                    <a:pt x="826508" y="671376"/>
                    <a:pt x="764060" y="671376"/>
                  </a:cubicBezTo>
                  <a:lnTo>
                    <a:pt x="113073" y="671376"/>
                  </a:lnTo>
                  <a:cubicBezTo>
                    <a:pt x="50624" y="671376"/>
                    <a:pt x="0" y="620751"/>
                    <a:pt x="0" y="558303"/>
                  </a:cubicBezTo>
                  <a:lnTo>
                    <a:pt x="0" y="113073"/>
                  </a:lnTo>
                  <a:cubicBezTo>
                    <a:pt x="0" y="50624"/>
                    <a:pt x="50624" y="0"/>
                    <a:pt x="113073" y="0"/>
                  </a:cubicBezTo>
                  <a:close/>
                </a:path>
              </a:pathLst>
            </a:custGeom>
            <a:solidFill>
              <a:srgbClr val="113261"/>
            </a:solidFill>
          </p:spPr>
        </p:sp>
        <p:sp>
          <p:nvSpPr>
            <p:cNvPr name="TextBox 99" id="99"/>
            <p:cNvSpPr txBox="true"/>
            <p:nvPr/>
          </p:nvSpPr>
          <p:spPr>
            <a:xfrm>
              <a:off x="0" y="0"/>
              <a:ext cx="877132" cy="671376"/>
            </a:xfrm>
            <a:prstGeom prst="rect">
              <a:avLst/>
            </a:prstGeom>
          </p:spPr>
          <p:txBody>
            <a:bodyPr anchor="ctr" rtlCol="false" tIns="53264" lIns="53264" bIns="53264" rIns="53264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grpSp>
        <p:nvGrpSpPr>
          <p:cNvPr name="Group 100" id="100"/>
          <p:cNvGrpSpPr/>
          <p:nvPr/>
        </p:nvGrpSpPr>
        <p:grpSpPr>
          <a:xfrm rot="0">
            <a:off x="2555463" y="7669598"/>
            <a:ext cx="3316588" cy="712394"/>
            <a:chOff x="0" y="0"/>
            <a:chExt cx="833097" cy="178947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833097" cy="178947"/>
            </a:xfrm>
            <a:custGeom>
              <a:avLst/>
              <a:gdLst/>
              <a:ahLst/>
              <a:cxnLst/>
              <a:rect r="r" b="b" t="t" l="l"/>
              <a:pathLst>
                <a:path h="178947" w="833097">
                  <a:moveTo>
                    <a:pt x="89473" y="0"/>
                  </a:moveTo>
                  <a:lnTo>
                    <a:pt x="743623" y="0"/>
                  </a:lnTo>
                  <a:cubicBezTo>
                    <a:pt x="793038" y="0"/>
                    <a:pt x="833097" y="40059"/>
                    <a:pt x="833097" y="89473"/>
                  </a:cubicBezTo>
                  <a:lnTo>
                    <a:pt x="833097" y="89473"/>
                  </a:lnTo>
                  <a:cubicBezTo>
                    <a:pt x="833097" y="138888"/>
                    <a:pt x="793038" y="178947"/>
                    <a:pt x="743623" y="178947"/>
                  </a:cubicBezTo>
                  <a:lnTo>
                    <a:pt x="89473" y="178947"/>
                  </a:lnTo>
                  <a:cubicBezTo>
                    <a:pt x="40059" y="178947"/>
                    <a:pt x="0" y="138888"/>
                    <a:pt x="0" y="89473"/>
                  </a:cubicBezTo>
                  <a:lnTo>
                    <a:pt x="0" y="89473"/>
                  </a:lnTo>
                  <a:cubicBezTo>
                    <a:pt x="0" y="40059"/>
                    <a:pt x="40059" y="0"/>
                    <a:pt x="89473" y="0"/>
                  </a:cubicBezTo>
                  <a:close/>
                </a:path>
              </a:pathLst>
            </a:custGeom>
            <a:solidFill>
              <a:srgbClr val="3C5B85"/>
            </a:solidFill>
          </p:spPr>
        </p:sp>
        <p:sp>
          <p:nvSpPr>
            <p:cNvPr name="TextBox 102" id="102"/>
            <p:cNvSpPr txBox="true"/>
            <p:nvPr/>
          </p:nvSpPr>
          <p:spPr>
            <a:xfrm>
              <a:off x="0" y="-9525"/>
              <a:ext cx="833097" cy="188472"/>
            </a:xfrm>
            <a:prstGeom prst="rect">
              <a:avLst/>
            </a:prstGeom>
          </p:spPr>
          <p:txBody>
            <a:bodyPr anchor="ctr" rtlCol="false" tIns="53264" lIns="53264" bIns="53264" rIns="53264"/>
            <a:lstStyle/>
            <a:p>
              <a:pPr algn="ctr">
                <a:lnSpc>
                  <a:spcPts val="1836"/>
                </a:lnSpc>
              </a:pPr>
              <a:r>
                <a:rPr lang="en-US" sz="17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Table Contact</a:t>
              </a:r>
            </a:p>
            <a:p>
              <a:pPr algn="ctr">
                <a:lnSpc>
                  <a:spcPts val="1727"/>
                </a:lnSpc>
              </a:pPr>
              <a:r>
                <a:rPr lang="en-US" sz="1599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(istId, name, public_key)</a:t>
              </a:r>
            </a:p>
          </p:txBody>
        </p:sp>
      </p:grpSp>
      <p:grpSp>
        <p:nvGrpSpPr>
          <p:cNvPr name="Group 103" id="103"/>
          <p:cNvGrpSpPr/>
          <p:nvPr/>
        </p:nvGrpSpPr>
        <p:grpSpPr>
          <a:xfrm rot="0">
            <a:off x="2530688" y="8420093"/>
            <a:ext cx="3316588" cy="1369619"/>
            <a:chOff x="0" y="0"/>
            <a:chExt cx="833097" cy="344036"/>
          </a:xfrm>
        </p:grpSpPr>
        <p:sp>
          <p:nvSpPr>
            <p:cNvPr name="Freeform 104" id="104"/>
            <p:cNvSpPr/>
            <p:nvPr/>
          </p:nvSpPr>
          <p:spPr>
            <a:xfrm flipH="false" flipV="false" rot="0">
              <a:off x="0" y="0"/>
              <a:ext cx="833097" cy="344036"/>
            </a:xfrm>
            <a:custGeom>
              <a:avLst/>
              <a:gdLst/>
              <a:ahLst/>
              <a:cxnLst/>
              <a:rect r="r" b="b" t="t" l="l"/>
              <a:pathLst>
                <a:path h="344036" w="833097">
                  <a:moveTo>
                    <a:pt x="119049" y="0"/>
                  </a:moveTo>
                  <a:lnTo>
                    <a:pt x="714047" y="0"/>
                  </a:lnTo>
                  <a:cubicBezTo>
                    <a:pt x="745621" y="0"/>
                    <a:pt x="775902" y="12543"/>
                    <a:pt x="798228" y="34869"/>
                  </a:cubicBezTo>
                  <a:cubicBezTo>
                    <a:pt x="820554" y="57195"/>
                    <a:pt x="833097" y="87476"/>
                    <a:pt x="833097" y="119049"/>
                  </a:cubicBezTo>
                  <a:lnTo>
                    <a:pt x="833097" y="224987"/>
                  </a:lnTo>
                  <a:cubicBezTo>
                    <a:pt x="833097" y="290736"/>
                    <a:pt x="779797" y="344036"/>
                    <a:pt x="714047" y="344036"/>
                  </a:cubicBezTo>
                  <a:lnTo>
                    <a:pt x="119049" y="344036"/>
                  </a:lnTo>
                  <a:cubicBezTo>
                    <a:pt x="87476" y="344036"/>
                    <a:pt x="57195" y="331493"/>
                    <a:pt x="34869" y="309167"/>
                  </a:cubicBezTo>
                  <a:cubicBezTo>
                    <a:pt x="12543" y="286841"/>
                    <a:pt x="0" y="256560"/>
                    <a:pt x="0" y="224987"/>
                  </a:cubicBezTo>
                  <a:lnTo>
                    <a:pt x="0" y="119049"/>
                  </a:lnTo>
                  <a:cubicBezTo>
                    <a:pt x="0" y="87476"/>
                    <a:pt x="12543" y="57195"/>
                    <a:pt x="34869" y="34869"/>
                  </a:cubicBezTo>
                  <a:cubicBezTo>
                    <a:pt x="57195" y="12543"/>
                    <a:pt x="87476" y="0"/>
                    <a:pt x="119049" y="0"/>
                  </a:cubicBezTo>
                  <a:close/>
                </a:path>
              </a:pathLst>
            </a:custGeom>
            <a:solidFill>
              <a:srgbClr val="3C5B85"/>
            </a:solidFill>
          </p:spPr>
        </p:sp>
        <p:sp>
          <p:nvSpPr>
            <p:cNvPr name="TextBox 105" id="105"/>
            <p:cNvSpPr txBox="true"/>
            <p:nvPr/>
          </p:nvSpPr>
          <p:spPr>
            <a:xfrm>
              <a:off x="0" y="-9525"/>
              <a:ext cx="833097" cy="353561"/>
            </a:xfrm>
            <a:prstGeom prst="rect">
              <a:avLst/>
            </a:prstGeom>
          </p:spPr>
          <p:txBody>
            <a:bodyPr anchor="ctr" rtlCol="false" tIns="53264" lIns="53264" bIns="53264" rIns="53264"/>
            <a:lstStyle/>
            <a:p>
              <a:pPr algn="ctr">
                <a:lnSpc>
                  <a:spcPts val="1836"/>
                </a:lnSpc>
              </a:pPr>
              <a:r>
                <a:rPr lang="en-US" sz="17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Table StoredMessages</a:t>
              </a:r>
            </a:p>
            <a:p>
              <a:pPr algn="ctr">
                <a:lnSpc>
                  <a:spcPts val="1727"/>
                </a:lnSpc>
              </a:pPr>
              <a:r>
                <a:rPr lang="en-US" sz="1599">
                  <a:solidFill>
                    <a:srgbClr val="FFFFFF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(id, sender_ist, receiver_istid, timestamp, content, secret_key, sent_counter, receiver_counter, server_id)</a:t>
              </a:r>
            </a:p>
          </p:txBody>
        </p:sp>
      </p:grpSp>
      <p:grpSp>
        <p:nvGrpSpPr>
          <p:cNvPr name="Group 106" id="106"/>
          <p:cNvGrpSpPr/>
          <p:nvPr/>
        </p:nvGrpSpPr>
        <p:grpSpPr>
          <a:xfrm rot="0">
            <a:off x="267072" y="8669769"/>
            <a:ext cx="2090118" cy="1166848"/>
            <a:chOff x="0" y="0"/>
            <a:chExt cx="550484" cy="307318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550484" cy="307318"/>
            </a:xfrm>
            <a:custGeom>
              <a:avLst/>
              <a:gdLst/>
              <a:ahLst/>
              <a:cxnLst/>
              <a:rect r="r" b="b" t="t" l="l"/>
              <a:pathLst>
                <a:path h="307318" w="550484">
                  <a:moveTo>
                    <a:pt x="153659" y="0"/>
                  </a:moveTo>
                  <a:lnTo>
                    <a:pt x="396825" y="0"/>
                  </a:lnTo>
                  <a:cubicBezTo>
                    <a:pt x="481688" y="0"/>
                    <a:pt x="550484" y="68795"/>
                    <a:pt x="550484" y="153659"/>
                  </a:cubicBezTo>
                  <a:lnTo>
                    <a:pt x="550484" y="153659"/>
                  </a:lnTo>
                  <a:cubicBezTo>
                    <a:pt x="550484" y="194412"/>
                    <a:pt x="534295" y="233496"/>
                    <a:pt x="505478" y="262312"/>
                  </a:cubicBezTo>
                  <a:cubicBezTo>
                    <a:pt x="476662" y="291129"/>
                    <a:pt x="437578" y="307318"/>
                    <a:pt x="396825" y="307318"/>
                  </a:cubicBezTo>
                  <a:lnTo>
                    <a:pt x="153659" y="307318"/>
                  </a:lnTo>
                  <a:cubicBezTo>
                    <a:pt x="68795" y="307318"/>
                    <a:pt x="0" y="238523"/>
                    <a:pt x="0" y="153659"/>
                  </a:cubicBezTo>
                  <a:lnTo>
                    <a:pt x="0" y="153659"/>
                  </a:lnTo>
                  <a:cubicBezTo>
                    <a:pt x="0" y="68795"/>
                    <a:pt x="68795" y="0"/>
                    <a:pt x="153659" y="0"/>
                  </a:cubicBezTo>
                  <a:close/>
                </a:path>
              </a:pathLst>
            </a:custGeom>
            <a:solidFill>
              <a:srgbClr val="B33F62"/>
            </a:solidFill>
          </p:spPr>
        </p:sp>
        <p:sp>
          <p:nvSpPr>
            <p:cNvPr name="TextBox 108" id="108"/>
            <p:cNvSpPr txBox="true"/>
            <p:nvPr/>
          </p:nvSpPr>
          <p:spPr>
            <a:xfrm>
              <a:off x="0" y="-9525"/>
              <a:ext cx="550484" cy="316843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ctr">
                <a:lnSpc>
                  <a:spcPts val="1836"/>
                </a:lnSpc>
              </a:pPr>
              <a:r>
                <a:rPr lang="en-US" b="true" sz="17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HTTP Client</a:t>
              </a:r>
            </a:p>
          </p:txBody>
        </p:sp>
      </p:grpSp>
      <p:sp>
        <p:nvSpPr>
          <p:cNvPr name="TextBox 109" id="109"/>
          <p:cNvSpPr txBox="true"/>
          <p:nvPr/>
        </p:nvSpPr>
        <p:spPr>
          <a:xfrm rot="0">
            <a:off x="2746396" y="7369704"/>
            <a:ext cx="2934721" cy="265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3"/>
              </a:lnSpc>
              <a:spcBef>
                <a:spcPct val="0"/>
              </a:spcBef>
            </a:pPr>
            <a:r>
              <a:rPr lang="en-US" b="true" sz="17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Local Database (SQLite)</a:t>
            </a:r>
          </a:p>
        </p:txBody>
      </p:sp>
      <p:sp>
        <p:nvSpPr>
          <p:cNvPr name="TextBox 110" id="110"/>
          <p:cNvSpPr txBox="true"/>
          <p:nvPr/>
        </p:nvSpPr>
        <p:spPr>
          <a:xfrm rot="0">
            <a:off x="1595153" y="6209885"/>
            <a:ext cx="3086100" cy="265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4"/>
              </a:lnSpc>
              <a:spcBef>
                <a:spcPct val="0"/>
              </a:spcBef>
            </a:pPr>
            <a:r>
              <a:rPr lang="en-US" b="true" sz="1800">
                <a:solidFill>
                  <a:srgbClr val="0A182C"/>
                </a:solidFill>
                <a:latin typeface="Poppins Bold"/>
                <a:ea typeface="Poppins Bold"/>
                <a:cs typeface="Poppins Bold"/>
                <a:sym typeface="Poppins Bold"/>
              </a:rPr>
              <a:t>Bob Client </a:t>
            </a:r>
          </a:p>
        </p:txBody>
      </p:sp>
      <p:grpSp>
        <p:nvGrpSpPr>
          <p:cNvPr name="Group 111" id="111"/>
          <p:cNvGrpSpPr/>
          <p:nvPr/>
        </p:nvGrpSpPr>
        <p:grpSpPr>
          <a:xfrm rot="0">
            <a:off x="629567" y="9052662"/>
            <a:ext cx="1365128" cy="723824"/>
            <a:chOff x="0" y="0"/>
            <a:chExt cx="359540" cy="190637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359540" cy="190637"/>
            </a:xfrm>
            <a:custGeom>
              <a:avLst/>
              <a:gdLst/>
              <a:ahLst/>
              <a:cxnLst/>
              <a:rect r="r" b="b" t="t" l="l"/>
              <a:pathLst>
                <a:path h="190637" w="359540">
                  <a:moveTo>
                    <a:pt x="95318" y="0"/>
                  </a:moveTo>
                  <a:lnTo>
                    <a:pt x="264222" y="0"/>
                  </a:lnTo>
                  <a:cubicBezTo>
                    <a:pt x="316865" y="0"/>
                    <a:pt x="359540" y="42676"/>
                    <a:pt x="359540" y="95318"/>
                  </a:cubicBezTo>
                  <a:lnTo>
                    <a:pt x="359540" y="95318"/>
                  </a:lnTo>
                  <a:cubicBezTo>
                    <a:pt x="359540" y="147961"/>
                    <a:pt x="316865" y="190637"/>
                    <a:pt x="264222" y="190637"/>
                  </a:cubicBezTo>
                  <a:lnTo>
                    <a:pt x="95318" y="190637"/>
                  </a:lnTo>
                  <a:cubicBezTo>
                    <a:pt x="42676" y="190637"/>
                    <a:pt x="0" y="147961"/>
                    <a:pt x="0" y="95318"/>
                  </a:cubicBezTo>
                  <a:lnTo>
                    <a:pt x="0" y="95318"/>
                  </a:lnTo>
                  <a:cubicBezTo>
                    <a:pt x="0" y="42676"/>
                    <a:pt x="42676" y="0"/>
                    <a:pt x="95318" y="0"/>
                  </a:cubicBezTo>
                  <a:close/>
                </a:path>
              </a:pathLst>
            </a:custGeom>
            <a:solidFill>
              <a:srgbClr val="FF7373"/>
            </a:solidFill>
          </p:spPr>
        </p:sp>
        <p:sp>
          <p:nvSpPr>
            <p:cNvPr name="TextBox 113" id="113"/>
            <p:cNvSpPr txBox="true"/>
            <p:nvPr/>
          </p:nvSpPr>
          <p:spPr>
            <a:xfrm>
              <a:off x="0" y="-9525"/>
              <a:ext cx="359540" cy="2001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36"/>
                </a:lnSpc>
              </a:pPr>
              <a:r>
                <a:rPr lang="en-US" sz="17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Session</a:t>
              </a:r>
            </a:p>
            <a:p>
              <a:pPr algn="ctr">
                <a:lnSpc>
                  <a:spcPts val="1836"/>
                </a:lnSpc>
              </a:pPr>
              <a:r>
                <a:rPr lang="en-US" b="true" sz="17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 Cookie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-4592928" y="660043"/>
            <a:ext cx="19850299" cy="838999"/>
            <a:chOff x="0" y="0"/>
            <a:chExt cx="5228062" cy="2209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28062" cy="220971"/>
            </a:xfrm>
            <a:custGeom>
              <a:avLst/>
              <a:gdLst/>
              <a:ahLst/>
              <a:cxnLst/>
              <a:rect r="r" b="b" t="t" l="l"/>
              <a:pathLst>
                <a:path h="220971" w="5228062">
                  <a:moveTo>
                    <a:pt x="0" y="0"/>
                  </a:moveTo>
                  <a:lnTo>
                    <a:pt x="5228062" y="0"/>
                  </a:lnTo>
                  <a:lnTo>
                    <a:pt x="5228062" y="220971"/>
                  </a:lnTo>
                  <a:lnTo>
                    <a:pt x="0" y="220971"/>
                  </a:lnTo>
                  <a:close/>
                </a:path>
              </a:pathLst>
            </a:custGeom>
            <a:gradFill rotWithShape="true">
              <a:gsLst>
                <a:gs pos="0">
                  <a:srgbClr val="060F1F">
                    <a:alpha val="0"/>
                  </a:srgbClr>
                </a:gs>
                <a:gs pos="33333">
                  <a:srgbClr val="071121">
                    <a:alpha val="100000"/>
                  </a:srgbClr>
                </a:gs>
                <a:gs pos="66667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5228062" cy="220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8343756" y="5732877"/>
            <a:ext cx="9944244" cy="3073676"/>
          </a:xfrm>
          <a:custGeom>
            <a:avLst/>
            <a:gdLst/>
            <a:ahLst/>
            <a:cxnLst/>
            <a:rect r="r" b="b" t="t" l="l"/>
            <a:pathLst>
              <a:path h="3073676" w="9944244">
                <a:moveTo>
                  <a:pt x="9944244" y="0"/>
                </a:moveTo>
                <a:lnTo>
                  <a:pt x="0" y="0"/>
                </a:lnTo>
                <a:lnTo>
                  <a:pt x="0" y="3073676"/>
                </a:lnTo>
                <a:lnTo>
                  <a:pt x="9944244" y="3073676"/>
                </a:lnTo>
                <a:lnTo>
                  <a:pt x="994424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431290" y="7556217"/>
            <a:ext cx="7717980" cy="2385558"/>
          </a:xfrm>
          <a:custGeom>
            <a:avLst/>
            <a:gdLst/>
            <a:ahLst/>
            <a:cxnLst/>
            <a:rect r="r" b="b" t="t" l="l"/>
            <a:pathLst>
              <a:path h="2385558" w="7717980">
                <a:moveTo>
                  <a:pt x="7717980" y="0"/>
                </a:moveTo>
                <a:lnTo>
                  <a:pt x="0" y="0"/>
                </a:lnTo>
                <a:lnTo>
                  <a:pt x="0" y="2385557"/>
                </a:lnTo>
                <a:lnTo>
                  <a:pt x="7717980" y="2385557"/>
                </a:lnTo>
                <a:lnTo>
                  <a:pt x="771798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0168862" y="1590266"/>
            <a:ext cx="7717980" cy="2385558"/>
          </a:xfrm>
          <a:custGeom>
            <a:avLst/>
            <a:gdLst/>
            <a:ahLst/>
            <a:cxnLst/>
            <a:rect r="r" b="b" t="t" l="l"/>
            <a:pathLst>
              <a:path h="2385558" w="7717980">
                <a:moveTo>
                  <a:pt x="7717980" y="0"/>
                </a:moveTo>
                <a:lnTo>
                  <a:pt x="0" y="0"/>
                </a:lnTo>
                <a:lnTo>
                  <a:pt x="0" y="2385558"/>
                </a:lnTo>
                <a:lnTo>
                  <a:pt x="7717980" y="2385558"/>
                </a:lnTo>
                <a:lnTo>
                  <a:pt x="771798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42287" y="1603817"/>
            <a:ext cx="9651796" cy="2983282"/>
          </a:xfrm>
          <a:custGeom>
            <a:avLst/>
            <a:gdLst/>
            <a:ahLst/>
            <a:cxnLst/>
            <a:rect r="r" b="b" t="t" l="l"/>
            <a:pathLst>
              <a:path h="2983282" w="9651796">
                <a:moveTo>
                  <a:pt x="9651796" y="0"/>
                </a:moveTo>
                <a:lnTo>
                  <a:pt x="0" y="0"/>
                </a:lnTo>
                <a:lnTo>
                  <a:pt x="0" y="2983282"/>
                </a:lnTo>
                <a:lnTo>
                  <a:pt x="9651796" y="2983282"/>
                </a:lnTo>
                <a:lnTo>
                  <a:pt x="965179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027852" y="9001584"/>
            <a:ext cx="5798308" cy="2033701"/>
          </a:xfrm>
          <a:custGeom>
            <a:avLst/>
            <a:gdLst/>
            <a:ahLst/>
            <a:cxnLst/>
            <a:rect r="r" b="b" t="t" l="l"/>
            <a:pathLst>
              <a:path h="2033701" w="5798308">
                <a:moveTo>
                  <a:pt x="0" y="0"/>
                </a:moveTo>
                <a:lnTo>
                  <a:pt x="5798308" y="0"/>
                </a:lnTo>
                <a:lnTo>
                  <a:pt x="5798308" y="2033702"/>
                </a:lnTo>
                <a:lnTo>
                  <a:pt x="0" y="20337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257371" y="-588728"/>
            <a:ext cx="5798308" cy="2033701"/>
          </a:xfrm>
          <a:custGeom>
            <a:avLst/>
            <a:gdLst/>
            <a:ahLst/>
            <a:cxnLst/>
            <a:rect r="r" b="b" t="t" l="l"/>
            <a:pathLst>
              <a:path h="2033701" w="5798308">
                <a:moveTo>
                  <a:pt x="0" y="0"/>
                </a:moveTo>
                <a:lnTo>
                  <a:pt x="5798308" y="0"/>
                </a:lnTo>
                <a:lnTo>
                  <a:pt x="5798308" y="2033701"/>
                </a:lnTo>
                <a:lnTo>
                  <a:pt x="0" y="20337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3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051576" y="6503259"/>
            <a:ext cx="8699147" cy="1263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18" indent="-194309" lvl="1">
              <a:lnSpc>
                <a:spcPts val="3383"/>
              </a:lnSpc>
              <a:buFont typeface="Arial"/>
              <a:buChar char="•"/>
            </a:pPr>
            <a:r>
              <a:rPr lang="en-US" b="true" sz="1799">
                <a:solidFill>
                  <a:srgbClr val="01FFFF"/>
                </a:solidFill>
                <a:latin typeface="Poppins Bold"/>
                <a:ea typeface="Poppins Bold"/>
                <a:cs typeface="Poppins Bold"/>
                <a:sym typeface="Poppins Bold"/>
              </a:rPr>
              <a:t>Password</a:t>
            </a:r>
            <a:r>
              <a:rPr lang="en-US" sz="1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-based login</a:t>
            </a:r>
          </a:p>
          <a:p>
            <a:pPr algn="l" marL="388618" indent="-194309" lvl="1">
              <a:lnSpc>
                <a:spcPts val="3383"/>
              </a:lnSpc>
              <a:buFont typeface="Arial"/>
              <a:buChar char="•"/>
            </a:pPr>
            <a:r>
              <a:rPr lang="en-US" sz="1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Cipher </a:t>
            </a:r>
            <a:r>
              <a:rPr lang="en-US" b="true" sz="1799">
                <a:solidFill>
                  <a:srgbClr val="01FFFF"/>
                </a:solidFill>
                <a:latin typeface="Poppins Bold"/>
                <a:ea typeface="Poppins Bold"/>
                <a:cs typeface="Poppins Bold"/>
                <a:sym typeface="Poppins Bold"/>
              </a:rPr>
              <a:t>session cookie</a:t>
            </a:r>
          </a:p>
          <a:p>
            <a:pPr algn="l" marL="388618" indent="-194309" lvl="1">
              <a:lnSpc>
                <a:spcPts val="3383"/>
              </a:lnSpc>
              <a:buFont typeface="Arial"/>
              <a:buChar char="•"/>
            </a:pPr>
            <a:r>
              <a:rPr lang="en-US" b="true" sz="1799">
                <a:solidFill>
                  <a:srgbClr val="01FFFF"/>
                </a:solidFill>
                <a:latin typeface="Poppins Bold"/>
                <a:ea typeface="Poppins Bold"/>
                <a:cs typeface="Poppins Bold"/>
                <a:sym typeface="Poppins Bold"/>
              </a:rPr>
              <a:t>Local SQL database’s file encrypted</a:t>
            </a:r>
            <a:r>
              <a:rPr lang="en-US" sz="1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with KDF from the login’s password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973349" y="5780502"/>
            <a:ext cx="2515009" cy="265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4"/>
              </a:lnSpc>
              <a:spcBef>
                <a:spcPct val="0"/>
              </a:spcBef>
            </a:pPr>
            <a:r>
              <a:rPr lang="en-US" b="true" sz="1800">
                <a:solidFill>
                  <a:srgbClr val="0A182C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User Authentication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676759" y="7556217"/>
            <a:ext cx="1633046" cy="265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4"/>
              </a:lnSpc>
              <a:spcBef>
                <a:spcPct val="0"/>
              </a:spcBef>
            </a:pPr>
            <a:r>
              <a:rPr lang="en-US" b="true" sz="1800">
                <a:solidFill>
                  <a:srgbClr val="0A182C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Firewall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89714" y="7996801"/>
            <a:ext cx="7001131" cy="85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3"/>
              </a:lnSpc>
            </a:pPr>
          </a:p>
          <a:p>
            <a:pPr algn="l" marL="388618" indent="-194309" lvl="1">
              <a:lnSpc>
                <a:spcPts val="3761"/>
              </a:lnSpc>
              <a:buFont typeface="Arial"/>
              <a:buChar char="•"/>
            </a:pPr>
            <a:r>
              <a:rPr lang="en-US" sz="1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All VMS have </a:t>
            </a:r>
            <a:r>
              <a:rPr lang="en-US" b="true" sz="1799">
                <a:solidFill>
                  <a:srgbClr val="01FFFF"/>
                </a:solidFill>
                <a:latin typeface="Poppins Bold"/>
                <a:ea typeface="Poppins Bold"/>
                <a:cs typeface="Poppins Bold"/>
                <a:sym typeface="Poppins Bold"/>
              </a:rPr>
              <a:t>firewalls </a:t>
            </a:r>
            <a:r>
              <a:rPr lang="en-US" sz="1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that allow only essential traffic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414331" y="1590266"/>
            <a:ext cx="1633046" cy="265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4"/>
              </a:lnSpc>
              <a:spcBef>
                <a:spcPct val="0"/>
              </a:spcBef>
            </a:pPr>
            <a:r>
              <a:rPr lang="en-US" b="true" sz="1800">
                <a:solidFill>
                  <a:srgbClr val="0A182C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DBs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527286" y="2360738"/>
            <a:ext cx="6732014" cy="582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1"/>
              </a:lnSpc>
            </a:pPr>
          </a:p>
          <a:p>
            <a:pPr algn="l" marL="388618" indent="-194309" lvl="1">
              <a:lnSpc>
                <a:spcPts val="2465"/>
              </a:lnSpc>
              <a:buFont typeface="Arial"/>
              <a:buChar char="•"/>
            </a:pPr>
            <a:r>
              <a:rPr lang="en-US" sz="1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All databases have </a:t>
            </a:r>
            <a:r>
              <a:rPr lang="en-US" b="true" sz="1799">
                <a:solidFill>
                  <a:srgbClr val="01FFFF"/>
                </a:solidFill>
                <a:latin typeface="Poppins Bold"/>
                <a:ea typeface="Poppins Bold"/>
                <a:cs typeface="Poppins Bold"/>
                <a:sym typeface="Poppins Bold"/>
              </a:rPr>
              <a:t>sanitization </a:t>
            </a:r>
            <a:r>
              <a:rPr lang="en-US" sz="1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inputs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62708" y="916328"/>
            <a:ext cx="8527833" cy="44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56"/>
              </a:lnSpc>
              <a:spcBef>
                <a:spcPct val="0"/>
              </a:spcBef>
            </a:pPr>
            <a:r>
              <a:rPr lang="en-US" sz="3200" spc="403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SecurIRY MECHANISMS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35784" y="1859849"/>
            <a:ext cx="7939120" cy="2386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18" indent="-194309" lvl="1">
              <a:lnSpc>
                <a:spcPts val="3167"/>
              </a:lnSpc>
              <a:buFont typeface="Arial"/>
              <a:buChar char="•"/>
            </a:pPr>
            <a:r>
              <a:rPr lang="en-US" b="true" sz="1799">
                <a:solidFill>
                  <a:srgbClr val="01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Confidentiality, integrity, authenticity</a:t>
            </a:r>
          </a:p>
          <a:p>
            <a:pPr algn="just" marL="388618" indent="-194309" lvl="1">
              <a:lnSpc>
                <a:spcPts val="3167"/>
              </a:lnSpc>
              <a:buFont typeface="Arial"/>
              <a:buChar char="•"/>
            </a:pPr>
            <a:r>
              <a:rPr lang="en-US" sz="1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Robust face </a:t>
            </a:r>
            <a:r>
              <a:rPr lang="en-US" b="true" sz="1799">
                <a:solidFill>
                  <a:srgbClr val="01FFFF"/>
                </a:solidFill>
                <a:latin typeface="Poppins Bold"/>
                <a:ea typeface="Poppins Bold"/>
                <a:cs typeface="Poppins Bold"/>
                <a:sym typeface="Poppins Bold"/>
              </a:rPr>
              <a:t>man-in-the-middle, replay</a:t>
            </a:r>
            <a:r>
              <a:rPr lang="en-US" sz="1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(freshness), interception of passwords, downgrade attacks, etc</a:t>
            </a:r>
          </a:p>
          <a:p>
            <a:pPr algn="just" marL="388618" indent="-194309" lvl="1">
              <a:lnSpc>
                <a:spcPts val="3167"/>
              </a:lnSpc>
              <a:buFont typeface="Arial"/>
              <a:buChar char="•"/>
            </a:pPr>
            <a:r>
              <a:rPr lang="en-US" sz="1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Connection </a:t>
            </a:r>
            <a:r>
              <a:rPr lang="en-US" b="true" sz="1799">
                <a:solidFill>
                  <a:srgbClr val="01FFFF"/>
                </a:solidFill>
                <a:latin typeface="Poppins Bold"/>
                <a:ea typeface="Poppins Bold"/>
                <a:cs typeface="Poppins Bold"/>
                <a:sym typeface="Poppins Bold"/>
              </a:rPr>
              <a:t>authentication</a:t>
            </a:r>
            <a:r>
              <a:rPr lang="en-US" sz="1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  <a:p>
            <a:pPr algn="just" marL="777237" indent="-259079" lvl="2">
              <a:lnSpc>
                <a:spcPts val="3167"/>
              </a:lnSpc>
              <a:buFont typeface="Arial"/>
              <a:buChar char="⚬"/>
            </a:pPr>
            <a:r>
              <a:rPr lang="en-US" sz="1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Server &lt;-&gt; Database</a:t>
            </a:r>
          </a:p>
          <a:p>
            <a:pPr algn="just" marL="777237" indent="-259079" lvl="2">
              <a:lnSpc>
                <a:spcPts val="3167"/>
              </a:lnSpc>
              <a:buFont typeface="Arial"/>
              <a:buChar char="⚬"/>
            </a:pPr>
            <a:r>
              <a:rPr lang="en-US" sz="17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Client &lt;- Server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974322" y="1670492"/>
            <a:ext cx="1633046" cy="265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44"/>
              </a:lnSpc>
              <a:spcBef>
                <a:spcPct val="0"/>
              </a:spcBef>
            </a:pPr>
            <a:r>
              <a:rPr lang="en-US" b="true" sz="1800">
                <a:solidFill>
                  <a:srgbClr val="0A182C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SSL/TLS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-4592928" y="660043"/>
            <a:ext cx="19850299" cy="838999"/>
            <a:chOff x="0" y="0"/>
            <a:chExt cx="5228062" cy="2209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28062" cy="220971"/>
            </a:xfrm>
            <a:custGeom>
              <a:avLst/>
              <a:gdLst/>
              <a:ahLst/>
              <a:cxnLst/>
              <a:rect r="r" b="b" t="t" l="l"/>
              <a:pathLst>
                <a:path h="220971" w="5228062">
                  <a:moveTo>
                    <a:pt x="0" y="0"/>
                  </a:moveTo>
                  <a:lnTo>
                    <a:pt x="5228062" y="0"/>
                  </a:lnTo>
                  <a:lnTo>
                    <a:pt x="5228062" y="220971"/>
                  </a:lnTo>
                  <a:lnTo>
                    <a:pt x="0" y="220971"/>
                  </a:lnTo>
                  <a:close/>
                </a:path>
              </a:pathLst>
            </a:custGeom>
            <a:gradFill rotWithShape="true">
              <a:gsLst>
                <a:gs pos="0">
                  <a:srgbClr val="060F1F">
                    <a:alpha val="0"/>
                  </a:srgbClr>
                </a:gs>
                <a:gs pos="33333">
                  <a:srgbClr val="071121">
                    <a:alpha val="100000"/>
                  </a:srgbClr>
                </a:gs>
                <a:gs pos="66667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5228062" cy="220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-157154" y="874183"/>
            <a:ext cx="8527833" cy="44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  <a:spcBef>
                <a:spcPct val="0"/>
              </a:spcBef>
            </a:pPr>
            <a:r>
              <a:rPr lang="en-US" sz="3200" spc="403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Key Distribution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48925" y="2399986"/>
            <a:ext cx="3042680" cy="9337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1"/>
              </a:lnSpc>
            </a:pPr>
            <a:r>
              <a:rPr lang="en-US" sz="5307" b="true">
                <a:solidFill>
                  <a:srgbClr val="C5D3E2"/>
                </a:solidFill>
                <a:latin typeface="Poppins Bold"/>
                <a:ea typeface="Poppins Bold"/>
                <a:cs typeface="Poppins Bold"/>
                <a:sym typeface="Poppins Bold"/>
              </a:rPr>
              <a:t>CA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907935" y="2514185"/>
            <a:ext cx="5183544" cy="1819091"/>
            <a:chOff x="0" y="0"/>
            <a:chExt cx="710549" cy="2493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10549" cy="249357"/>
            </a:xfrm>
            <a:custGeom>
              <a:avLst/>
              <a:gdLst/>
              <a:ahLst/>
              <a:cxnLst/>
              <a:rect r="r" b="b" t="t" l="l"/>
              <a:pathLst>
                <a:path h="249357" w="710549">
                  <a:moveTo>
                    <a:pt x="76171" y="0"/>
                  </a:moveTo>
                  <a:lnTo>
                    <a:pt x="634377" y="0"/>
                  </a:lnTo>
                  <a:cubicBezTo>
                    <a:pt x="676446" y="0"/>
                    <a:pt x="710549" y="34103"/>
                    <a:pt x="710549" y="76171"/>
                  </a:cubicBezTo>
                  <a:lnTo>
                    <a:pt x="710549" y="173186"/>
                  </a:lnTo>
                  <a:cubicBezTo>
                    <a:pt x="710549" y="215254"/>
                    <a:pt x="676446" y="249357"/>
                    <a:pt x="634377" y="249357"/>
                  </a:cubicBezTo>
                  <a:lnTo>
                    <a:pt x="76171" y="249357"/>
                  </a:lnTo>
                  <a:cubicBezTo>
                    <a:pt x="34103" y="249357"/>
                    <a:pt x="0" y="215254"/>
                    <a:pt x="0" y="173186"/>
                  </a:cubicBezTo>
                  <a:lnTo>
                    <a:pt x="0" y="76171"/>
                  </a:lnTo>
                  <a:cubicBezTo>
                    <a:pt x="0" y="34103"/>
                    <a:pt x="34103" y="0"/>
                    <a:pt x="76171" y="0"/>
                  </a:cubicBezTo>
                  <a:close/>
                </a:path>
              </a:pathLst>
            </a:custGeom>
            <a:solidFill>
              <a:srgbClr val="3C5B8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0"/>
              <a:ext cx="710549" cy="249357"/>
            </a:xfrm>
            <a:prstGeom prst="rect">
              <a:avLst/>
            </a:prstGeom>
          </p:spPr>
          <p:txBody>
            <a:bodyPr anchor="ctr" rtlCol="false" tIns="97605" lIns="97605" bIns="97605" rIns="97605"/>
            <a:lstStyle/>
            <a:p>
              <a:pPr algn="ctr">
                <a:lnSpc>
                  <a:spcPts val="1943"/>
                </a:lnSpc>
              </a:pPr>
              <a:r>
                <a:rPr lang="en-US" b="true" sz="17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Server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897131" y="3913176"/>
            <a:ext cx="3391905" cy="2597494"/>
            <a:chOff x="0" y="0"/>
            <a:chExt cx="464955" cy="35605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4955" cy="356059"/>
            </a:xfrm>
            <a:custGeom>
              <a:avLst/>
              <a:gdLst/>
              <a:ahLst/>
              <a:cxnLst/>
              <a:rect r="r" b="b" t="t" l="l"/>
              <a:pathLst>
                <a:path h="356059" w="464955">
                  <a:moveTo>
                    <a:pt x="116406" y="0"/>
                  </a:moveTo>
                  <a:lnTo>
                    <a:pt x="348549" y="0"/>
                  </a:lnTo>
                  <a:cubicBezTo>
                    <a:pt x="412838" y="0"/>
                    <a:pt x="464955" y="52117"/>
                    <a:pt x="464955" y="116406"/>
                  </a:cubicBezTo>
                  <a:lnTo>
                    <a:pt x="464955" y="239653"/>
                  </a:lnTo>
                  <a:cubicBezTo>
                    <a:pt x="464955" y="303942"/>
                    <a:pt x="412838" y="356059"/>
                    <a:pt x="348549" y="356059"/>
                  </a:cubicBezTo>
                  <a:lnTo>
                    <a:pt x="116406" y="356059"/>
                  </a:lnTo>
                  <a:cubicBezTo>
                    <a:pt x="52117" y="356059"/>
                    <a:pt x="0" y="303942"/>
                    <a:pt x="0" y="239653"/>
                  </a:cubicBezTo>
                  <a:lnTo>
                    <a:pt x="0" y="116406"/>
                  </a:lnTo>
                  <a:cubicBezTo>
                    <a:pt x="0" y="52117"/>
                    <a:pt x="52117" y="0"/>
                    <a:pt x="116406" y="0"/>
                  </a:cubicBezTo>
                  <a:close/>
                </a:path>
              </a:pathLst>
            </a:custGeom>
            <a:solidFill>
              <a:srgbClr val="81A0C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464955" cy="356059"/>
            </a:xfrm>
            <a:prstGeom prst="rect">
              <a:avLst/>
            </a:prstGeom>
          </p:spPr>
          <p:txBody>
            <a:bodyPr anchor="t" rtlCol="false" tIns="97605" lIns="97605" bIns="97605" rIns="97605"/>
            <a:lstStyle/>
            <a:p>
              <a:pPr algn="ctr">
                <a:lnSpc>
                  <a:spcPts val="1943"/>
                </a:lnSpc>
              </a:pPr>
              <a:r>
                <a:rPr lang="en-US" b="true" sz="17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CA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231076" y="4920495"/>
            <a:ext cx="1392119" cy="1270625"/>
          </a:xfrm>
          <a:custGeom>
            <a:avLst/>
            <a:gdLst/>
            <a:ahLst/>
            <a:cxnLst/>
            <a:rect r="r" b="b" t="t" l="l"/>
            <a:pathLst>
              <a:path h="1270625" w="1392119">
                <a:moveTo>
                  <a:pt x="0" y="0"/>
                </a:moveTo>
                <a:lnTo>
                  <a:pt x="1392119" y="0"/>
                </a:lnTo>
                <a:lnTo>
                  <a:pt x="1392119" y="1270624"/>
                </a:lnTo>
                <a:lnTo>
                  <a:pt x="0" y="12706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795741" y="4822722"/>
            <a:ext cx="1031048" cy="1366449"/>
          </a:xfrm>
          <a:custGeom>
            <a:avLst/>
            <a:gdLst/>
            <a:ahLst/>
            <a:cxnLst/>
            <a:rect r="r" b="b" t="t" l="l"/>
            <a:pathLst>
              <a:path h="1366449" w="1031048">
                <a:moveTo>
                  <a:pt x="0" y="0"/>
                </a:moveTo>
                <a:lnTo>
                  <a:pt x="1031048" y="0"/>
                </a:lnTo>
                <a:lnTo>
                  <a:pt x="1031048" y="1366449"/>
                </a:lnTo>
                <a:lnTo>
                  <a:pt x="0" y="13664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887913">
            <a:off x="7081870" y="3230997"/>
            <a:ext cx="3743529" cy="1132418"/>
          </a:xfrm>
          <a:custGeom>
            <a:avLst/>
            <a:gdLst/>
            <a:ahLst/>
            <a:cxnLst/>
            <a:rect r="r" b="b" t="t" l="l"/>
            <a:pathLst>
              <a:path h="1132418" w="3743529">
                <a:moveTo>
                  <a:pt x="0" y="0"/>
                </a:moveTo>
                <a:lnTo>
                  <a:pt x="3743530" y="0"/>
                </a:lnTo>
                <a:lnTo>
                  <a:pt x="3743530" y="1132418"/>
                </a:lnTo>
                <a:lnTo>
                  <a:pt x="0" y="113241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0907935" y="5379346"/>
            <a:ext cx="5431140" cy="1819091"/>
            <a:chOff x="0" y="0"/>
            <a:chExt cx="744489" cy="24935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44489" cy="249357"/>
            </a:xfrm>
            <a:custGeom>
              <a:avLst/>
              <a:gdLst/>
              <a:ahLst/>
              <a:cxnLst/>
              <a:rect r="r" b="b" t="t" l="l"/>
              <a:pathLst>
                <a:path h="249357" w="744489">
                  <a:moveTo>
                    <a:pt x="72699" y="0"/>
                  </a:moveTo>
                  <a:lnTo>
                    <a:pt x="671790" y="0"/>
                  </a:lnTo>
                  <a:cubicBezTo>
                    <a:pt x="691071" y="0"/>
                    <a:pt x="709562" y="7659"/>
                    <a:pt x="723196" y="21293"/>
                  </a:cubicBezTo>
                  <a:cubicBezTo>
                    <a:pt x="736829" y="34927"/>
                    <a:pt x="744489" y="53418"/>
                    <a:pt x="744489" y="72699"/>
                  </a:cubicBezTo>
                  <a:lnTo>
                    <a:pt x="744489" y="176658"/>
                  </a:lnTo>
                  <a:cubicBezTo>
                    <a:pt x="744489" y="195939"/>
                    <a:pt x="736829" y="214430"/>
                    <a:pt x="723196" y="228064"/>
                  </a:cubicBezTo>
                  <a:cubicBezTo>
                    <a:pt x="709562" y="241698"/>
                    <a:pt x="691071" y="249357"/>
                    <a:pt x="671790" y="249357"/>
                  </a:cubicBezTo>
                  <a:lnTo>
                    <a:pt x="72699" y="249357"/>
                  </a:lnTo>
                  <a:cubicBezTo>
                    <a:pt x="53418" y="249357"/>
                    <a:pt x="34927" y="241698"/>
                    <a:pt x="21293" y="228064"/>
                  </a:cubicBezTo>
                  <a:cubicBezTo>
                    <a:pt x="7659" y="214430"/>
                    <a:pt x="0" y="195939"/>
                    <a:pt x="0" y="176658"/>
                  </a:cubicBezTo>
                  <a:lnTo>
                    <a:pt x="0" y="72699"/>
                  </a:lnTo>
                  <a:cubicBezTo>
                    <a:pt x="0" y="53418"/>
                    <a:pt x="7659" y="34927"/>
                    <a:pt x="21293" y="21293"/>
                  </a:cubicBezTo>
                  <a:cubicBezTo>
                    <a:pt x="34927" y="7659"/>
                    <a:pt x="53418" y="0"/>
                    <a:pt x="72699" y="0"/>
                  </a:cubicBezTo>
                  <a:close/>
                </a:path>
              </a:pathLst>
            </a:custGeom>
            <a:solidFill>
              <a:srgbClr val="3C5B8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744489" cy="249357"/>
            </a:xfrm>
            <a:prstGeom prst="rect">
              <a:avLst/>
            </a:prstGeom>
          </p:spPr>
          <p:txBody>
            <a:bodyPr anchor="ctr" rtlCol="false" tIns="97605" lIns="97605" bIns="97605" rIns="97605"/>
            <a:lstStyle/>
            <a:p>
              <a:pPr algn="ctr">
                <a:lnSpc>
                  <a:spcPts val="1943"/>
                </a:lnSpc>
              </a:pPr>
              <a:r>
                <a:rPr lang="en-US" b="true" sz="1799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Database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8770096" y="4433979"/>
            <a:ext cx="1142730" cy="1115720"/>
          </a:xfrm>
          <a:custGeom>
            <a:avLst/>
            <a:gdLst/>
            <a:ahLst/>
            <a:cxnLst/>
            <a:rect r="r" b="b" t="t" l="l"/>
            <a:pathLst>
              <a:path h="1115720" w="1142730">
                <a:moveTo>
                  <a:pt x="0" y="0"/>
                </a:moveTo>
                <a:lnTo>
                  <a:pt x="1142730" y="0"/>
                </a:lnTo>
                <a:lnTo>
                  <a:pt x="1142730" y="1115720"/>
                </a:lnTo>
                <a:lnTo>
                  <a:pt x="0" y="11157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7320860" y="2491177"/>
            <a:ext cx="742889" cy="500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5"/>
              </a:lnSpc>
              <a:spcBef>
                <a:spcPct val="0"/>
              </a:spcBef>
            </a:pPr>
            <a:r>
              <a:rPr lang="en-US" b="true" sz="345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1.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999521">
            <a:off x="7174502" y="5185230"/>
            <a:ext cx="3616780" cy="1094076"/>
          </a:xfrm>
          <a:custGeom>
            <a:avLst/>
            <a:gdLst/>
            <a:ahLst/>
            <a:cxnLst/>
            <a:rect r="r" b="b" t="t" l="l"/>
            <a:pathLst>
              <a:path h="1094076" w="3616780">
                <a:moveTo>
                  <a:pt x="0" y="0"/>
                </a:moveTo>
                <a:lnTo>
                  <a:pt x="3616780" y="0"/>
                </a:lnTo>
                <a:lnTo>
                  <a:pt x="3616780" y="1094075"/>
                </a:lnTo>
                <a:lnTo>
                  <a:pt x="0" y="10940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8198731" y="2350328"/>
            <a:ext cx="1142730" cy="1115720"/>
          </a:xfrm>
          <a:custGeom>
            <a:avLst/>
            <a:gdLst/>
            <a:ahLst/>
            <a:cxnLst/>
            <a:rect r="r" b="b" t="t" l="l"/>
            <a:pathLst>
              <a:path h="1115720" w="1142730">
                <a:moveTo>
                  <a:pt x="0" y="0"/>
                </a:moveTo>
                <a:lnTo>
                  <a:pt x="1142730" y="0"/>
                </a:lnTo>
                <a:lnTo>
                  <a:pt x="1142730" y="1115720"/>
                </a:lnTo>
                <a:lnTo>
                  <a:pt x="0" y="11157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315582" y="2740506"/>
            <a:ext cx="1031048" cy="1366449"/>
          </a:xfrm>
          <a:custGeom>
            <a:avLst/>
            <a:gdLst/>
            <a:ahLst/>
            <a:cxnLst/>
            <a:rect r="r" b="b" t="t" l="l"/>
            <a:pathLst>
              <a:path h="1366449" w="1031048">
                <a:moveTo>
                  <a:pt x="0" y="0"/>
                </a:moveTo>
                <a:lnTo>
                  <a:pt x="1031048" y="0"/>
                </a:lnTo>
                <a:lnTo>
                  <a:pt x="1031048" y="1366449"/>
                </a:lnTo>
                <a:lnTo>
                  <a:pt x="0" y="136644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1315582" y="5605667"/>
            <a:ext cx="1031048" cy="1366449"/>
          </a:xfrm>
          <a:custGeom>
            <a:avLst/>
            <a:gdLst/>
            <a:ahLst/>
            <a:cxnLst/>
            <a:rect r="r" b="b" t="t" l="l"/>
            <a:pathLst>
              <a:path h="1366449" w="1031048">
                <a:moveTo>
                  <a:pt x="0" y="0"/>
                </a:moveTo>
                <a:lnTo>
                  <a:pt x="1031048" y="0"/>
                </a:lnTo>
                <a:lnTo>
                  <a:pt x="1031048" y="1366449"/>
                </a:lnTo>
                <a:lnTo>
                  <a:pt x="0" y="136644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4432928" y="2908188"/>
            <a:ext cx="1392119" cy="1270625"/>
          </a:xfrm>
          <a:custGeom>
            <a:avLst/>
            <a:gdLst/>
            <a:ahLst/>
            <a:cxnLst/>
            <a:rect r="r" b="b" t="t" l="l"/>
            <a:pathLst>
              <a:path h="1270625" w="1392119">
                <a:moveTo>
                  <a:pt x="0" y="0"/>
                </a:moveTo>
                <a:lnTo>
                  <a:pt x="1392119" y="0"/>
                </a:lnTo>
                <a:lnTo>
                  <a:pt x="1392119" y="1270624"/>
                </a:lnTo>
                <a:lnTo>
                  <a:pt x="0" y="127062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4807254" y="5732268"/>
            <a:ext cx="1392119" cy="1270625"/>
          </a:xfrm>
          <a:custGeom>
            <a:avLst/>
            <a:gdLst/>
            <a:ahLst/>
            <a:cxnLst/>
            <a:rect r="r" b="b" t="t" l="l"/>
            <a:pathLst>
              <a:path h="1270625" w="1392119">
                <a:moveTo>
                  <a:pt x="0" y="0"/>
                </a:moveTo>
                <a:lnTo>
                  <a:pt x="1392119" y="0"/>
                </a:lnTo>
                <a:lnTo>
                  <a:pt x="1392119" y="1270624"/>
                </a:lnTo>
                <a:lnTo>
                  <a:pt x="0" y="127062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3856311" y="2236063"/>
            <a:ext cx="742889" cy="500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5"/>
              </a:lnSpc>
              <a:spcBef>
                <a:spcPct val="0"/>
              </a:spcBef>
            </a:pPr>
            <a:r>
              <a:rPr lang="en-US" b="true" sz="3458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2.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14027852" y="9001584"/>
            <a:ext cx="5798308" cy="2033701"/>
          </a:xfrm>
          <a:custGeom>
            <a:avLst/>
            <a:gdLst/>
            <a:ahLst/>
            <a:cxnLst/>
            <a:rect r="r" b="b" t="t" l="l"/>
            <a:pathLst>
              <a:path h="2033701" w="5798308">
                <a:moveTo>
                  <a:pt x="0" y="0"/>
                </a:moveTo>
                <a:lnTo>
                  <a:pt x="5798308" y="0"/>
                </a:lnTo>
                <a:lnTo>
                  <a:pt x="5798308" y="2033702"/>
                </a:lnTo>
                <a:lnTo>
                  <a:pt x="0" y="203370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alphaModFix amt="31000"/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-3216336" y="1921102"/>
            <a:ext cx="5798308" cy="2033701"/>
          </a:xfrm>
          <a:custGeom>
            <a:avLst/>
            <a:gdLst/>
            <a:ahLst/>
            <a:cxnLst/>
            <a:rect r="r" b="b" t="t" l="l"/>
            <a:pathLst>
              <a:path h="2033701" w="5798308">
                <a:moveTo>
                  <a:pt x="0" y="0"/>
                </a:moveTo>
                <a:lnTo>
                  <a:pt x="5798308" y="0"/>
                </a:lnTo>
                <a:lnTo>
                  <a:pt x="5798308" y="2033702"/>
                </a:lnTo>
                <a:lnTo>
                  <a:pt x="0" y="203370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alphaModFix amt="31000"/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284566" y="8317302"/>
            <a:ext cx="4106762" cy="1701133"/>
            <a:chOff x="0" y="0"/>
            <a:chExt cx="5475683" cy="226817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684235" y="681246"/>
              <a:ext cx="860699" cy="1140685"/>
            </a:xfrm>
            <a:custGeom>
              <a:avLst/>
              <a:gdLst/>
              <a:ahLst/>
              <a:cxnLst/>
              <a:rect r="r" b="b" t="t" l="l"/>
              <a:pathLst>
                <a:path h="1140685" w="860699">
                  <a:moveTo>
                    <a:pt x="0" y="0"/>
                  </a:moveTo>
                  <a:lnTo>
                    <a:pt x="860699" y="0"/>
                  </a:lnTo>
                  <a:lnTo>
                    <a:pt x="860699" y="1140686"/>
                  </a:lnTo>
                  <a:lnTo>
                    <a:pt x="0" y="11406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3" id="33"/>
            <p:cNvSpPr txBox="true"/>
            <p:nvPr/>
          </p:nvSpPr>
          <p:spPr>
            <a:xfrm rot="0">
              <a:off x="0" y="1943565"/>
              <a:ext cx="1970300" cy="3246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27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Private Key</a:t>
              </a:r>
            </a:p>
          </p:txBody>
        </p:sp>
        <p:sp>
          <p:nvSpPr>
            <p:cNvPr name="Freeform 34" id="34"/>
            <p:cNvSpPr/>
            <p:nvPr/>
          </p:nvSpPr>
          <p:spPr>
            <a:xfrm flipH="false" flipV="false" rot="0">
              <a:off x="2446744" y="765415"/>
              <a:ext cx="995886" cy="972347"/>
            </a:xfrm>
            <a:custGeom>
              <a:avLst/>
              <a:gdLst/>
              <a:ahLst/>
              <a:cxnLst/>
              <a:rect r="r" b="b" t="t" l="l"/>
              <a:pathLst>
                <a:path h="972347" w="995886">
                  <a:moveTo>
                    <a:pt x="0" y="0"/>
                  </a:moveTo>
                  <a:lnTo>
                    <a:pt x="995886" y="0"/>
                  </a:lnTo>
                  <a:lnTo>
                    <a:pt x="995886" y="972348"/>
                  </a:lnTo>
                  <a:lnTo>
                    <a:pt x="0" y="972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5" id="35"/>
            <p:cNvSpPr txBox="true"/>
            <p:nvPr/>
          </p:nvSpPr>
          <p:spPr>
            <a:xfrm rot="0">
              <a:off x="2262400" y="1943565"/>
              <a:ext cx="1180230" cy="3246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27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Sign</a:t>
              </a:r>
            </a:p>
          </p:txBody>
        </p:sp>
        <p:sp>
          <p:nvSpPr>
            <p:cNvPr name="Freeform 36" id="36"/>
            <p:cNvSpPr/>
            <p:nvPr/>
          </p:nvSpPr>
          <p:spPr>
            <a:xfrm flipH="false" flipV="false" rot="0">
              <a:off x="3997503" y="765415"/>
              <a:ext cx="1218219" cy="1111902"/>
            </a:xfrm>
            <a:custGeom>
              <a:avLst/>
              <a:gdLst/>
              <a:ahLst/>
              <a:cxnLst/>
              <a:rect r="r" b="b" t="t" l="l"/>
              <a:pathLst>
                <a:path h="1111902" w="1218219">
                  <a:moveTo>
                    <a:pt x="0" y="0"/>
                  </a:moveTo>
                  <a:lnTo>
                    <a:pt x="1218219" y="0"/>
                  </a:lnTo>
                  <a:lnTo>
                    <a:pt x="1218219" y="1111902"/>
                  </a:lnTo>
                  <a:lnTo>
                    <a:pt x="0" y="11119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7" id="37"/>
            <p:cNvSpPr txBox="true"/>
            <p:nvPr/>
          </p:nvSpPr>
          <p:spPr>
            <a:xfrm rot="0">
              <a:off x="3737542" y="1943565"/>
              <a:ext cx="1738141" cy="3246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27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Certificate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292556" y="0"/>
              <a:ext cx="4803705" cy="3540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43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00BBDE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Label: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-4592928" y="660043"/>
            <a:ext cx="19850299" cy="838999"/>
            <a:chOff x="0" y="0"/>
            <a:chExt cx="5228062" cy="2209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28062" cy="220971"/>
            </a:xfrm>
            <a:custGeom>
              <a:avLst/>
              <a:gdLst/>
              <a:ahLst/>
              <a:cxnLst/>
              <a:rect r="r" b="b" t="t" l="l"/>
              <a:pathLst>
                <a:path h="220971" w="5228062">
                  <a:moveTo>
                    <a:pt x="0" y="0"/>
                  </a:moveTo>
                  <a:lnTo>
                    <a:pt x="5228062" y="0"/>
                  </a:lnTo>
                  <a:lnTo>
                    <a:pt x="5228062" y="220971"/>
                  </a:lnTo>
                  <a:lnTo>
                    <a:pt x="0" y="220971"/>
                  </a:lnTo>
                  <a:close/>
                </a:path>
              </a:pathLst>
            </a:custGeom>
            <a:gradFill rotWithShape="true">
              <a:gsLst>
                <a:gs pos="0">
                  <a:srgbClr val="060F1F">
                    <a:alpha val="0"/>
                  </a:srgbClr>
                </a:gs>
                <a:gs pos="33333">
                  <a:srgbClr val="071121">
                    <a:alpha val="100000"/>
                  </a:srgbClr>
                </a:gs>
                <a:gs pos="66667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5228062" cy="220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76879" y="2176601"/>
            <a:ext cx="15934243" cy="4093867"/>
            <a:chOff x="0" y="0"/>
            <a:chExt cx="21245657" cy="54584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983697" y="1962261"/>
              <a:ext cx="1499749" cy="3408520"/>
            </a:xfrm>
            <a:custGeom>
              <a:avLst/>
              <a:gdLst/>
              <a:ahLst/>
              <a:cxnLst/>
              <a:rect r="r" b="b" t="t" l="l"/>
              <a:pathLst>
                <a:path h="3408520" w="1499749">
                  <a:moveTo>
                    <a:pt x="0" y="0"/>
                  </a:moveTo>
                  <a:lnTo>
                    <a:pt x="1499749" y="0"/>
                  </a:lnTo>
                  <a:lnTo>
                    <a:pt x="1499749" y="3408520"/>
                  </a:lnTo>
                  <a:lnTo>
                    <a:pt x="0" y="34085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8" id="8"/>
            <p:cNvGrpSpPr/>
            <p:nvPr/>
          </p:nvGrpSpPr>
          <p:grpSpPr>
            <a:xfrm rot="0">
              <a:off x="9696097" y="2378137"/>
              <a:ext cx="3027533" cy="2166103"/>
              <a:chOff x="0" y="0"/>
              <a:chExt cx="348523" cy="249357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48523" cy="249357"/>
              </a:xfrm>
              <a:custGeom>
                <a:avLst/>
                <a:gdLst/>
                <a:ahLst/>
                <a:cxnLst/>
                <a:rect r="r" b="b" t="t" l="l"/>
                <a:pathLst>
                  <a:path h="249357" w="348523">
                    <a:moveTo>
                      <a:pt x="124678" y="0"/>
                    </a:moveTo>
                    <a:lnTo>
                      <a:pt x="223844" y="0"/>
                    </a:lnTo>
                    <a:cubicBezTo>
                      <a:pt x="292703" y="0"/>
                      <a:pt x="348523" y="55820"/>
                      <a:pt x="348523" y="124678"/>
                    </a:cubicBezTo>
                    <a:lnTo>
                      <a:pt x="348523" y="124678"/>
                    </a:lnTo>
                    <a:cubicBezTo>
                      <a:pt x="348523" y="193537"/>
                      <a:pt x="292703" y="249357"/>
                      <a:pt x="223844" y="249357"/>
                    </a:cubicBezTo>
                    <a:lnTo>
                      <a:pt x="124678" y="249357"/>
                    </a:lnTo>
                    <a:cubicBezTo>
                      <a:pt x="55820" y="249357"/>
                      <a:pt x="0" y="193537"/>
                      <a:pt x="0" y="124678"/>
                    </a:cubicBezTo>
                    <a:lnTo>
                      <a:pt x="0" y="124678"/>
                    </a:lnTo>
                    <a:cubicBezTo>
                      <a:pt x="0" y="55820"/>
                      <a:pt x="55820" y="0"/>
                      <a:pt x="124678" y="0"/>
                    </a:cubicBezTo>
                    <a:close/>
                  </a:path>
                </a:pathLst>
              </a:custGeom>
              <a:solidFill>
                <a:srgbClr val="3C5B85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348523" cy="249357"/>
              </a:xfrm>
              <a:prstGeom prst="rect">
                <a:avLst/>
              </a:prstGeom>
            </p:spPr>
            <p:txBody>
              <a:bodyPr anchor="ctr" rtlCol="false" tIns="87168" lIns="87168" bIns="87168" rIns="87168"/>
              <a:lstStyle/>
              <a:p>
                <a:pPr algn="ctr">
                  <a:lnSpc>
                    <a:spcPts val="1944"/>
                  </a:lnSpc>
                </a:pPr>
                <a:r>
                  <a:rPr lang="en-US" b="true" sz="1800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Client</a:t>
                </a: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18218123" y="2507082"/>
              <a:ext cx="3027533" cy="2166103"/>
              <a:chOff x="0" y="0"/>
              <a:chExt cx="348523" cy="249357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348523" cy="249357"/>
              </a:xfrm>
              <a:custGeom>
                <a:avLst/>
                <a:gdLst/>
                <a:ahLst/>
                <a:cxnLst/>
                <a:rect r="r" b="b" t="t" l="l"/>
                <a:pathLst>
                  <a:path h="249357" w="348523">
                    <a:moveTo>
                      <a:pt x="124678" y="0"/>
                    </a:moveTo>
                    <a:lnTo>
                      <a:pt x="223844" y="0"/>
                    </a:lnTo>
                    <a:cubicBezTo>
                      <a:pt x="292703" y="0"/>
                      <a:pt x="348523" y="55820"/>
                      <a:pt x="348523" y="124678"/>
                    </a:cubicBezTo>
                    <a:lnTo>
                      <a:pt x="348523" y="124678"/>
                    </a:lnTo>
                    <a:cubicBezTo>
                      <a:pt x="348523" y="193537"/>
                      <a:pt x="292703" y="249357"/>
                      <a:pt x="223844" y="249357"/>
                    </a:cubicBezTo>
                    <a:lnTo>
                      <a:pt x="124678" y="249357"/>
                    </a:lnTo>
                    <a:cubicBezTo>
                      <a:pt x="55820" y="249357"/>
                      <a:pt x="0" y="193537"/>
                      <a:pt x="0" y="124678"/>
                    </a:cubicBezTo>
                    <a:lnTo>
                      <a:pt x="0" y="124678"/>
                    </a:lnTo>
                    <a:cubicBezTo>
                      <a:pt x="0" y="55820"/>
                      <a:pt x="55820" y="0"/>
                      <a:pt x="124678" y="0"/>
                    </a:cubicBezTo>
                    <a:close/>
                  </a:path>
                </a:pathLst>
              </a:custGeom>
              <a:solidFill>
                <a:srgbClr val="3C5B85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0"/>
                <a:ext cx="348523" cy="249357"/>
              </a:xfrm>
              <a:prstGeom prst="rect">
                <a:avLst/>
              </a:prstGeom>
            </p:spPr>
            <p:txBody>
              <a:bodyPr anchor="ctr" rtlCol="false" tIns="87168" lIns="87168" bIns="87168" rIns="87168"/>
              <a:lstStyle/>
              <a:p>
                <a:pPr algn="ctr">
                  <a:lnSpc>
                    <a:spcPts val="1944"/>
                  </a:lnSpc>
                </a:pPr>
                <a:r>
                  <a:rPr lang="en-US" b="true" sz="1800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Server</a:t>
                </a: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1102523" y="2193656"/>
              <a:ext cx="1657681" cy="1513010"/>
            </a:xfrm>
            <a:custGeom>
              <a:avLst/>
              <a:gdLst/>
              <a:ahLst/>
              <a:cxnLst/>
              <a:rect r="r" b="b" t="t" l="l"/>
              <a:pathLst>
                <a:path h="1513010" w="1657681">
                  <a:moveTo>
                    <a:pt x="0" y="0"/>
                  </a:moveTo>
                  <a:lnTo>
                    <a:pt x="1657681" y="0"/>
                  </a:lnTo>
                  <a:lnTo>
                    <a:pt x="1657681" y="1513010"/>
                  </a:lnTo>
                  <a:lnTo>
                    <a:pt x="0" y="15130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02523" y="3831376"/>
              <a:ext cx="1227731" cy="1627114"/>
            </a:xfrm>
            <a:custGeom>
              <a:avLst/>
              <a:gdLst/>
              <a:ahLst/>
              <a:cxnLst/>
              <a:rect r="r" b="b" t="t" l="l"/>
              <a:pathLst>
                <a:path h="1627114" w="1227731">
                  <a:moveTo>
                    <a:pt x="0" y="0"/>
                  </a:moveTo>
                  <a:lnTo>
                    <a:pt x="1227732" y="0"/>
                  </a:lnTo>
                  <a:lnTo>
                    <a:pt x="1227732" y="1627114"/>
                  </a:lnTo>
                  <a:lnTo>
                    <a:pt x="0" y="16271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-86872">
              <a:off x="4938154" y="3139147"/>
              <a:ext cx="4459402" cy="1348969"/>
            </a:xfrm>
            <a:custGeom>
              <a:avLst/>
              <a:gdLst/>
              <a:ahLst/>
              <a:cxnLst/>
              <a:rect r="r" b="b" t="t" l="l"/>
              <a:pathLst>
                <a:path h="1348969" w="4459402">
                  <a:moveTo>
                    <a:pt x="0" y="0"/>
                  </a:moveTo>
                  <a:lnTo>
                    <a:pt x="4459402" y="0"/>
                  </a:lnTo>
                  <a:lnTo>
                    <a:pt x="4459402" y="1348969"/>
                  </a:lnTo>
                  <a:lnTo>
                    <a:pt x="0" y="13489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0" y="1889876"/>
              <a:ext cx="884604" cy="607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35"/>
                </a:lnSpc>
                <a:spcBef>
                  <a:spcPct val="0"/>
                </a:spcBef>
              </a:pPr>
              <a:r>
                <a:rPr lang="en-US" b="true" sz="3088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1.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4832117" y="2767594"/>
              <a:ext cx="3898398" cy="607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35"/>
                </a:lnSpc>
                <a:spcBef>
                  <a:spcPct val="0"/>
                </a:spcBef>
              </a:pPr>
              <a:r>
                <a:rPr lang="en-US" b="true" sz="3088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2. Register</a:t>
              </a:r>
            </a:p>
          </p:txBody>
        </p:sp>
        <p:sp>
          <p:nvSpPr>
            <p:cNvPr name="Freeform 19" id="19"/>
            <p:cNvSpPr/>
            <p:nvPr/>
          </p:nvSpPr>
          <p:spPr>
            <a:xfrm flipH="false" flipV="false" rot="0">
              <a:off x="14915752" y="2077123"/>
              <a:ext cx="1657681" cy="1513010"/>
            </a:xfrm>
            <a:custGeom>
              <a:avLst/>
              <a:gdLst/>
              <a:ahLst/>
              <a:cxnLst/>
              <a:rect r="r" b="b" t="t" l="l"/>
              <a:pathLst>
                <a:path h="1513010" w="1657681">
                  <a:moveTo>
                    <a:pt x="0" y="0"/>
                  </a:moveTo>
                  <a:lnTo>
                    <a:pt x="1657681" y="0"/>
                  </a:lnTo>
                  <a:lnTo>
                    <a:pt x="1657681" y="1513011"/>
                  </a:lnTo>
                  <a:lnTo>
                    <a:pt x="0" y="15130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13377389" y="2226069"/>
              <a:ext cx="884604" cy="607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35"/>
                </a:lnSpc>
                <a:spcBef>
                  <a:spcPct val="0"/>
                </a:spcBef>
              </a:pPr>
              <a:r>
                <a:rPr lang="en-US" b="true" sz="3088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3.</a:t>
              </a:r>
            </a:p>
          </p:txBody>
        </p:sp>
        <p:sp>
          <p:nvSpPr>
            <p:cNvPr name="Freeform 21" id="21"/>
            <p:cNvSpPr/>
            <p:nvPr/>
          </p:nvSpPr>
          <p:spPr>
            <a:xfrm flipH="false" flipV="false" rot="-86872">
              <a:off x="13393720" y="3173210"/>
              <a:ext cx="4459402" cy="1348969"/>
            </a:xfrm>
            <a:custGeom>
              <a:avLst/>
              <a:gdLst/>
              <a:ahLst/>
              <a:cxnLst/>
              <a:rect r="r" b="b" t="t" l="l"/>
              <a:pathLst>
                <a:path h="1348969" w="4459402">
                  <a:moveTo>
                    <a:pt x="0" y="0"/>
                  </a:moveTo>
                  <a:lnTo>
                    <a:pt x="4459401" y="0"/>
                  </a:lnTo>
                  <a:lnTo>
                    <a:pt x="4459401" y="1348969"/>
                  </a:lnTo>
                  <a:lnTo>
                    <a:pt x="0" y="13489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0" y="-123825"/>
              <a:ext cx="3623105" cy="1076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494"/>
                </a:lnSpc>
              </a:pPr>
              <a:r>
                <a:rPr lang="en-US" sz="4740" b="true">
                  <a:solidFill>
                    <a:srgbClr val="C5D3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Register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-157154" y="874183"/>
            <a:ext cx="8527833" cy="44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  <a:spcBef>
                <a:spcPct val="0"/>
              </a:spcBef>
            </a:pPr>
            <a:r>
              <a:rPr lang="en-US" sz="3200" spc="403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Key Distribution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-3401754" y="1621013"/>
            <a:ext cx="5284338" cy="1853431"/>
          </a:xfrm>
          <a:custGeom>
            <a:avLst/>
            <a:gdLst/>
            <a:ahLst/>
            <a:cxnLst/>
            <a:rect r="r" b="b" t="t" l="l"/>
            <a:pathLst>
              <a:path h="1853431" w="5284338">
                <a:moveTo>
                  <a:pt x="0" y="0"/>
                </a:moveTo>
                <a:lnTo>
                  <a:pt x="5284338" y="0"/>
                </a:lnTo>
                <a:lnTo>
                  <a:pt x="5284338" y="1853431"/>
                </a:lnTo>
                <a:lnTo>
                  <a:pt x="0" y="185343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31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4600588" y="8414530"/>
            <a:ext cx="5798308" cy="2033701"/>
          </a:xfrm>
          <a:custGeom>
            <a:avLst/>
            <a:gdLst/>
            <a:ahLst/>
            <a:cxnLst/>
            <a:rect r="r" b="b" t="t" l="l"/>
            <a:pathLst>
              <a:path h="2033701" w="5798308">
                <a:moveTo>
                  <a:pt x="0" y="0"/>
                </a:moveTo>
                <a:lnTo>
                  <a:pt x="5798308" y="0"/>
                </a:lnTo>
                <a:lnTo>
                  <a:pt x="5798308" y="2033701"/>
                </a:lnTo>
                <a:lnTo>
                  <a:pt x="0" y="20337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31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284566" y="8317302"/>
            <a:ext cx="3822196" cy="1701133"/>
            <a:chOff x="0" y="0"/>
            <a:chExt cx="5096261" cy="226817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684235" y="681246"/>
              <a:ext cx="860699" cy="1140685"/>
            </a:xfrm>
            <a:custGeom>
              <a:avLst/>
              <a:gdLst/>
              <a:ahLst/>
              <a:cxnLst/>
              <a:rect r="r" b="b" t="t" l="l"/>
              <a:pathLst>
                <a:path h="1140685" w="860699">
                  <a:moveTo>
                    <a:pt x="0" y="0"/>
                  </a:moveTo>
                  <a:lnTo>
                    <a:pt x="860699" y="0"/>
                  </a:lnTo>
                  <a:lnTo>
                    <a:pt x="860699" y="1140686"/>
                  </a:lnTo>
                  <a:lnTo>
                    <a:pt x="0" y="11406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0" y="1943565"/>
              <a:ext cx="1970300" cy="3246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27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Private Key</a:t>
              </a:r>
            </a:p>
          </p:txBody>
        </p:sp>
        <p:sp>
          <p:nvSpPr>
            <p:cNvPr name="Freeform 29" id="29"/>
            <p:cNvSpPr/>
            <p:nvPr/>
          </p:nvSpPr>
          <p:spPr>
            <a:xfrm flipH="false" flipV="false" rot="0">
              <a:off x="2230261" y="734057"/>
              <a:ext cx="1218219" cy="1111902"/>
            </a:xfrm>
            <a:custGeom>
              <a:avLst/>
              <a:gdLst/>
              <a:ahLst/>
              <a:cxnLst/>
              <a:rect r="r" b="b" t="t" l="l"/>
              <a:pathLst>
                <a:path h="1111902" w="1218219">
                  <a:moveTo>
                    <a:pt x="0" y="0"/>
                  </a:moveTo>
                  <a:lnTo>
                    <a:pt x="1218219" y="0"/>
                  </a:lnTo>
                  <a:lnTo>
                    <a:pt x="1218219" y="1111902"/>
                  </a:lnTo>
                  <a:lnTo>
                    <a:pt x="0" y="11119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0" id="30"/>
            <p:cNvSpPr txBox="true"/>
            <p:nvPr/>
          </p:nvSpPr>
          <p:spPr>
            <a:xfrm rot="0">
              <a:off x="1970300" y="1912207"/>
              <a:ext cx="1738141" cy="3246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27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Public Key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292556" y="0"/>
              <a:ext cx="4803705" cy="3540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43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00BBDE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Label: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-4592928" y="660043"/>
            <a:ext cx="19850299" cy="838999"/>
            <a:chOff x="0" y="0"/>
            <a:chExt cx="5228062" cy="2209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228062" cy="220971"/>
            </a:xfrm>
            <a:custGeom>
              <a:avLst/>
              <a:gdLst/>
              <a:ahLst/>
              <a:cxnLst/>
              <a:rect r="r" b="b" t="t" l="l"/>
              <a:pathLst>
                <a:path h="220971" w="5228062">
                  <a:moveTo>
                    <a:pt x="0" y="0"/>
                  </a:moveTo>
                  <a:lnTo>
                    <a:pt x="5228062" y="0"/>
                  </a:lnTo>
                  <a:lnTo>
                    <a:pt x="5228062" y="220971"/>
                  </a:lnTo>
                  <a:lnTo>
                    <a:pt x="0" y="220971"/>
                  </a:lnTo>
                  <a:close/>
                </a:path>
              </a:pathLst>
            </a:custGeom>
            <a:gradFill rotWithShape="true">
              <a:gsLst>
                <a:gs pos="0">
                  <a:srgbClr val="060F1F">
                    <a:alpha val="0"/>
                  </a:srgbClr>
                </a:gs>
                <a:gs pos="33333">
                  <a:srgbClr val="071121">
                    <a:alpha val="100000"/>
                  </a:srgbClr>
                </a:gs>
                <a:gs pos="66667">
                  <a:srgbClr val="4F5661">
                    <a:alpha val="78500"/>
                  </a:srgbClr>
                </a:gs>
                <a:gs pos="100000">
                  <a:srgbClr val="060F1F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5228062" cy="2209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1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01402" y="2370478"/>
            <a:ext cx="4312867" cy="700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3"/>
              </a:lnSpc>
            </a:pPr>
            <a:r>
              <a:rPr lang="en-US" sz="3951" b="true">
                <a:solidFill>
                  <a:srgbClr val="C5D3E2"/>
                </a:solidFill>
                <a:latin typeface="Poppins Bold"/>
                <a:ea typeface="Poppins Bold"/>
                <a:cs typeface="Poppins Bold"/>
                <a:sym typeface="Poppins Bold"/>
              </a:rPr>
              <a:t>Send Message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739962" y="4188206"/>
            <a:ext cx="1892652" cy="1354132"/>
            <a:chOff x="0" y="0"/>
            <a:chExt cx="348523" cy="24935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8523" cy="249357"/>
            </a:xfrm>
            <a:custGeom>
              <a:avLst/>
              <a:gdLst/>
              <a:ahLst/>
              <a:cxnLst/>
              <a:rect r="r" b="b" t="t" l="l"/>
              <a:pathLst>
                <a:path h="249357" w="348523">
                  <a:moveTo>
                    <a:pt x="124678" y="0"/>
                  </a:moveTo>
                  <a:lnTo>
                    <a:pt x="223844" y="0"/>
                  </a:lnTo>
                  <a:cubicBezTo>
                    <a:pt x="292703" y="0"/>
                    <a:pt x="348523" y="55820"/>
                    <a:pt x="348523" y="124678"/>
                  </a:cubicBezTo>
                  <a:lnTo>
                    <a:pt x="348523" y="124678"/>
                  </a:lnTo>
                  <a:cubicBezTo>
                    <a:pt x="348523" y="193537"/>
                    <a:pt x="292703" y="249357"/>
                    <a:pt x="223844" y="249357"/>
                  </a:cubicBezTo>
                  <a:lnTo>
                    <a:pt x="124678" y="249357"/>
                  </a:lnTo>
                  <a:cubicBezTo>
                    <a:pt x="55820" y="249357"/>
                    <a:pt x="0" y="193537"/>
                    <a:pt x="0" y="124678"/>
                  </a:cubicBezTo>
                  <a:lnTo>
                    <a:pt x="0" y="124678"/>
                  </a:lnTo>
                  <a:cubicBezTo>
                    <a:pt x="0" y="55820"/>
                    <a:pt x="55820" y="0"/>
                    <a:pt x="124678" y="0"/>
                  </a:cubicBezTo>
                  <a:close/>
                </a:path>
              </a:pathLst>
            </a:custGeom>
            <a:solidFill>
              <a:srgbClr val="3C5B8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0"/>
              <a:ext cx="348523" cy="249357"/>
            </a:xfrm>
            <a:prstGeom prst="rect">
              <a:avLst/>
            </a:prstGeom>
          </p:spPr>
          <p:txBody>
            <a:bodyPr anchor="ctr" rtlCol="false" tIns="72657" lIns="72657" bIns="72657" rIns="72657"/>
            <a:lstStyle/>
            <a:p>
              <a:pPr algn="ctr">
                <a:lnSpc>
                  <a:spcPts val="1944"/>
                </a:lnSpc>
              </a:pPr>
              <a:r>
                <a:rPr lang="en-US" b="true" sz="18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Client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595079" y="3684623"/>
            <a:ext cx="937563" cy="2130825"/>
          </a:xfrm>
          <a:custGeom>
            <a:avLst/>
            <a:gdLst/>
            <a:ahLst/>
            <a:cxnLst/>
            <a:rect r="r" b="b" t="t" l="l"/>
            <a:pathLst>
              <a:path h="2130825" w="937563">
                <a:moveTo>
                  <a:pt x="0" y="0"/>
                </a:moveTo>
                <a:lnTo>
                  <a:pt x="937563" y="0"/>
                </a:lnTo>
                <a:lnTo>
                  <a:pt x="937563" y="2130825"/>
                </a:lnTo>
                <a:lnTo>
                  <a:pt x="0" y="21308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62708" y="3588787"/>
            <a:ext cx="767512" cy="1017185"/>
          </a:xfrm>
          <a:custGeom>
            <a:avLst/>
            <a:gdLst/>
            <a:ahLst/>
            <a:cxnLst/>
            <a:rect r="r" b="b" t="t" l="l"/>
            <a:pathLst>
              <a:path h="1017185" w="767512">
                <a:moveTo>
                  <a:pt x="0" y="0"/>
                </a:moveTo>
                <a:lnTo>
                  <a:pt x="767512" y="0"/>
                </a:lnTo>
                <a:lnTo>
                  <a:pt x="767512" y="1017184"/>
                </a:lnTo>
                <a:lnTo>
                  <a:pt x="0" y="10171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86872">
            <a:off x="2621054" y="4551816"/>
            <a:ext cx="2029736" cy="613995"/>
          </a:xfrm>
          <a:custGeom>
            <a:avLst/>
            <a:gdLst/>
            <a:ahLst/>
            <a:cxnLst/>
            <a:rect r="r" b="b" t="t" l="l"/>
            <a:pathLst>
              <a:path h="613995" w="2029736">
                <a:moveTo>
                  <a:pt x="0" y="0"/>
                </a:moveTo>
                <a:lnTo>
                  <a:pt x="2029736" y="0"/>
                </a:lnTo>
                <a:lnTo>
                  <a:pt x="2029736" y="613995"/>
                </a:lnTo>
                <a:lnTo>
                  <a:pt x="0" y="61399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9991390" y="3988723"/>
            <a:ext cx="2565962" cy="1846055"/>
            <a:chOff x="0" y="0"/>
            <a:chExt cx="472510" cy="33994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72510" cy="339942"/>
            </a:xfrm>
            <a:custGeom>
              <a:avLst/>
              <a:gdLst/>
              <a:ahLst/>
              <a:cxnLst/>
              <a:rect r="r" b="b" t="t" l="l"/>
              <a:pathLst>
                <a:path h="339942" w="472510">
                  <a:moveTo>
                    <a:pt x="153875" y="0"/>
                  </a:moveTo>
                  <a:lnTo>
                    <a:pt x="318635" y="0"/>
                  </a:lnTo>
                  <a:cubicBezTo>
                    <a:pt x="359445" y="0"/>
                    <a:pt x="398584" y="16212"/>
                    <a:pt x="427441" y="45069"/>
                  </a:cubicBezTo>
                  <a:cubicBezTo>
                    <a:pt x="456298" y="73926"/>
                    <a:pt x="472510" y="113065"/>
                    <a:pt x="472510" y="153875"/>
                  </a:cubicBezTo>
                  <a:lnTo>
                    <a:pt x="472510" y="186067"/>
                  </a:lnTo>
                  <a:cubicBezTo>
                    <a:pt x="472510" y="226877"/>
                    <a:pt x="456298" y="266016"/>
                    <a:pt x="427441" y="294873"/>
                  </a:cubicBezTo>
                  <a:cubicBezTo>
                    <a:pt x="398584" y="323730"/>
                    <a:pt x="359445" y="339942"/>
                    <a:pt x="318635" y="339942"/>
                  </a:cubicBezTo>
                  <a:lnTo>
                    <a:pt x="153875" y="339942"/>
                  </a:lnTo>
                  <a:cubicBezTo>
                    <a:pt x="113065" y="339942"/>
                    <a:pt x="73926" y="323730"/>
                    <a:pt x="45069" y="294873"/>
                  </a:cubicBezTo>
                  <a:cubicBezTo>
                    <a:pt x="16212" y="266016"/>
                    <a:pt x="0" y="226877"/>
                    <a:pt x="0" y="186067"/>
                  </a:cubicBezTo>
                  <a:lnTo>
                    <a:pt x="0" y="153875"/>
                  </a:lnTo>
                  <a:cubicBezTo>
                    <a:pt x="0" y="113065"/>
                    <a:pt x="16212" y="73926"/>
                    <a:pt x="45069" y="45069"/>
                  </a:cubicBezTo>
                  <a:cubicBezTo>
                    <a:pt x="73926" y="16212"/>
                    <a:pt x="113065" y="0"/>
                    <a:pt x="153875" y="0"/>
                  </a:cubicBezTo>
                  <a:close/>
                </a:path>
              </a:pathLst>
            </a:custGeom>
            <a:solidFill>
              <a:srgbClr val="3C5B8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"/>
              <a:ext cx="472510" cy="349467"/>
            </a:xfrm>
            <a:prstGeom prst="rect">
              <a:avLst/>
            </a:prstGeom>
          </p:spPr>
          <p:txBody>
            <a:bodyPr anchor="t" rtlCol="false" tIns="72657" lIns="72657" bIns="72657" rIns="72657"/>
            <a:lstStyle/>
            <a:p>
              <a:pPr algn="ctr">
                <a:lnSpc>
                  <a:spcPts val="2070"/>
                </a:lnSpc>
              </a:pPr>
              <a:r>
                <a:rPr lang="en-US" b="true" sz="18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Server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238077" y="4761293"/>
            <a:ext cx="1036294" cy="945853"/>
          </a:xfrm>
          <a:custGeom>
            <a:avLst/>
            <a:gdLst/>
            <a:ahLst/>
            <a:cxnLst/>
            <a:rect r="r" b="b" t="t" l="l"/>
            <a:pathLst>
              <a:path h="945853" w="1036294">
                <a:moveTo>
                  <a:pt x="0" y="0"/>
                </a:moveTo>
                <a:lnTo>
                  <a:pt x="1036294" y="0"/>
                </a:lnTo>
                <a:lnTo>
                  <a:pt x="1036294" y="945853"/>
                </a:lnTo>
                <a:lnTo>
                  <a:pt x="0" y="9458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300147" y="4792553"/>
            <a:ext cx="1036294" cy="945853"/>
          </a:xfrm>
          <a:custGeom>
            <a:avLst/>
            <a:gdLst/>
            <a:ahLst/>
            <a:cxnLst/>
            <a:rect r="r" b="b" t="t" l="l"/>
            <a:pathLst>
              <a:path h="945853" w="1036294">
                <a:moveTo>
                  <a:pt x="0" y="0"/>
                </a:moveTo>
                <a:lnTo>
                  <a:pt x="1036293" y="0"/>
                </a:lnTo>
                <a:lnTo>
                  <a:pt x="1036293" y="945853"/>
                </a:lnTo>
                <a:lnTo>
                  <a:pt x="0" y="94585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816057" y="3925568"/>
            <a:ext cx="937563" cy="2130825"/>
          </a:xfrm>
          <a:custGeom>
            <a:avLst/>
            <a:gdLst/>
            <a:ahLst/>
            <a:cxnLst/>
            <a:rect r="r" b="b" t="t" l="l"/>
            <a:pathLst>
              <a:path h="2130825" w="937563">
                <a:moveTo>
                  <a:pt x="0" y="0"/>
                </a:moveTo>
                <a:lnTo>
                  <a:pt x="937562" y="0"/>
                </a:lnTo>
                <a:lnTo>
                  <a:pt x="937562" y="2130825"/>
                </a:lnTo>
                <a:lnTo>
                  <a:pt x="0" y="213082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671252" y="3493362"/>
            <a:ext cx="767512" cy="1017185"/>
          </a:xfrm>
          <a:custGeom>
            <a:avLst/>
            <a:gdLst/>
            <a:ahLst/>
            <a:cxnLst/>
            <a:rect r="r" b="b" t="t" l="l"/>
            <a:pathLst>
              <a:path h="1017185" w="767512">
                <a:moveTo>
                  <a:pt x="0" y="0"/>
                </a:moveTo>
                <a:lnTo>
                  <a:pt x="767512" y="0"/>
                </a:lnTo>
                <a:lnTo>
                  <a:pt x="767512" y="1017185"/>
                </a:lnTo>
                <a:lnTo>
                  <a:pt x="0" y="101718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8899314">
            <a:off x="4612055" y="5369810"/>
            <a:ext cx="1204427" cy="891276"/>
          </a:xfrm>
          <a:custGeom>
            <a:avLst/>
            <a:gdLst/>
            <a:ahLst/>
            <a:cxnLst/>
            <a:rect r="r" b="b" t="t" l="l"/>
            <a:pathLst>
              <a:path h="891276" w="1204427">
                <a:moveTo>
                  <a:pt x="0" y="0"/>
                </a:moveTo>
                <a:lnTo>
                  <a:pt x="1204428" y="0"/>
                </a:lnTo>
                <a:lnTo>
                  <a:pt x="1204428" y="891276"/>
                </a:lnTo>
                <a:lnTo>
                  <a:pt x="0" y="89127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true" flipV="false" rot="-86872">
            <a:off x="6820985" y="3980022"/>
            <a:ext cx="3077396" cy="930912"/>
          </a:xfrm>
          <a:custGeom>
            <a:avLst/>
            <a:gdLst/>
            <a:ahLst/>
            <a:cxnLst/>
            <a:rect r="r" b="b" t="t" l="l"/>
            <a:pathLst>
              <a:path h="930912" w="3077396">
                <a:moveTo>
                  <a:pt x="3077396" y="0"/>
                </a:moveTo>
                <a:lnTo>
                  <a:pt x="0" y="0"/>
                </a:lnTo>
                <a:lnTo>
                  <a:pt x="0" y="930913"/>
                </a:lnTo>
                <a:lnTo>
                  <a:pt x="3077396" y="930913"/>
                </a:lnTo>
                <a:lnTo>
                  <a:pt x="3077396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7119428" y="3512412"/>
            <a:ext cx="779554" cy="360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0"/>
              </a:lnSpc>
              <a:spcBef>
                <a:spcPct val="0"/>
              </a:spcBef>
            </a:pPr>
            <a:r>
              <a:rPr lang="en-US" b="true" sz="257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3.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7841536" y="3352792"/>
            <a:ext cx="1036294" cy="945853"/>
          </a:xfrm>
          <a:custGeom>
            <a:avLst/>
            <a:gdLst/>
            <a:ahLst/>
            <a:cxnLst/>
            <a:rect r="r" b="b" t="t" l="l"/>
            <a:pathLst>
              <a:path h="945853" w="1036294">
                <a:moveTo>
                  <a:pt x="0" y="0"/>
                </a:moveTo>
                <a:lnTo>
                  <a:pt x="1036294" y="0"/>
                </a:lnTo>
                <a:lnTo>
                  <a:pt x="1036294" y="945853"/>
                </a:lnTo>
                <a:lnTo>
                  <a:pt x="0" y="94585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4172111" y="6510942"/>
            <a:ext cx="1042158" cy="766146"/>
          </a:xfrm>
          <a:custGeom>
            <a:avLst/>
            <a:gdLst/>
            <a:ahLst/>
            <a:cxnLst/>
            <a:rect r="r" b="b" t="t" l="l"/>
            <a:pathLst>
              <a:path h="766146" w="1042158">
                <a:moveTo>
                  <a:pt x="0" y="0"/>
                </a:moveTo>
                <a:lnTo>
                  <a:pt x="1042158" y="0"/>
                </a:lnTo>
                <a:lnTo>
                  <a:pt x="1042158" y="766146"/>
                </a:lnTo>
                <a:lnTo>
                  <a:pt x="0" y="76614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257441" y="4030262"/>
            <a:ext cx="817788" cy="536766"/>
          </a:xfrm>
          <a:custGeom>
            <a:avLst/>
            <a:gdLst/>
            <a:ahLst/>
            <a:cxnLst/>
            <a:rect r="r" b="b" t="t" l="l"/>
            <a:pathLst>
              <a:path h="536766" w="817788">
                <a:moveTo>
                  <a:pt x="0" y="0"/>
                </a:moveTo>
                <a:lnTo>
                  <a:pt x="817788" y="0"/>
                </a:lnTo>
                <a:lnTo>
                  <a:pt x="817788" y="536766"/>
                </a:lnTo>
                <a:lnTo>
                  <a:pt x="0" y="536766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-86872">
            <a:off x="6558117" y="4710062"/>
            <a:ext cx="3182109" cy="962588"/>
          </a:xfrm>
          <a:custGeom>
            <a:avLst/>
            <a:gdLst/>
            <a:ahLst/>
            <a:cxnLst/>
            <a:rect r="r" b="b" t="t" l="l"/>
            <a:pathLst>
              <a:path h="962588" w="3182109">
                <a:moveTo>
                  <a:pt x="0" y="0"/>
                </a:moveTo>
                <a:lnTo>
                  <a:pt x="3182109" y="0"/>
                </a:lnTo>
                <a:lnTo>
                  <a:pt x="3182109" y="962588"/>
                </a:lnTo>
                <a:lnTo>
                  <a:pt x="0" y="96258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6691417" y="5779043"/>
            <a:ext cx="817788" cy="536766"/>
          </a:xfrm>
          <a:custGeom>
            <a:avLst/>
            <a:gdLst/>
            <a:ahLst/>
            <a:cxnLst/>
            <a:rect r="r" b="b" t="t" l="l"/>
            <a:pathLst>
              <a:path h="536766" w="817788">
                <a:moveTo>
                  <a:pt x="0" y="0"/>
                </a:moveTo>
                <a:lnTo>
                  <a:pt x="817788" y="0"/>
                </a:lnTo>
                <a:lnTo>
                  <a:pt x="817788" y="536767"/>
                </a:lnTo>
                <a:lnTo>
                  <a:pt x="0" y="536767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7671168" y="5518964"/>
            <a:ext cx="1042158" cy="766146"/>
          </a:xfrm>
          <a:custGeom>
            <a:avLst/>
            <a:gdLst/>
            <a:ahLst/>
            <a:cxnLst/>
            <a:rect r="r" b="b" t="t" l="l"/>
            <a:pathLst>
              <a:path h="766146" w="1042158">
                <a:moveTo>
                  <a:pt x="0" y="0"/>
                </a:moveTo>
                <a:lnTo>
                  <a:pt x="1042158" y="0"/>
                </a:lnTo>
                <a:lnTo>
                  <a:pt x="1042158" y="766146"/>
                </a:lnTo>
                <a:lnTo>
                  <a:pt x="0" y="7661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6691417" y="6478187"/>
            <a:ext cx="736770" cy="757428"/>
          </a:xfrm>
          <a:custGeom>
            <a:avLst/>
            <a:gdLst/>
            <a:ahLst/>
            <a:cxnLst/>
            <a:rect r="r" b="b" t="t" l="l"/>
            <a:pathLst>
              <a:path h="757428" w="736770">
                <a:moveTo>
                  <a:pt x="0" y="0"/>
                </a:moveTo>
                <a:lnTo>
                  <a:pt x="736771" y="0"/>
                </a:lnTo>
                <a:lnTo>
                  <a:pt x="736771" y="757428"/>
                </a:lnTo>
                <a:lnTo>
                  <a:pt x="0" y="75742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2532642" y="3960342"/>
            <a:ext cx="876590" cy="360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0"/>
              </a:lnSpc>
              <a:spcBef>
                <a:spcPct val="0"/>
              </a:spcBef>
            </a:pPr>
            <a:r>
              <a:rPr lang="en-US" b="true" sz="257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1. 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410700" y="6497237"/>
            <a:ext cx="1414770" cy="360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0"/>
              </a:lnSpc>
              <a:spcBef>
                <a:spcPct val="0"/>
              </a:spcBef>
            </a:pPr>
            <a:r>
              <a:rPr lang="en-US" b="true" sz="257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2.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632614" y="5418280"/>
            <a:ext cx="876590" cy="360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0"/>
              </a:lnSpc>
              <a:spcBef>
                <a:spcPct val="0"/>
              </a:spcBef>
            </a:pPr>
            <a:r>
              <a:rPr lang="en-US" b="true" sz="257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4.  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-86872">
            <a:off x="12651563" y="4604488"/>
            <a:ext cx="2976493" cy="900389"/>
          </a:xfrm>
          <a:custGeom>
            <a:avLst/>
            <a:gdLst/>
            <a:ahLst/>
            <a:cxnLst/>
            <a:rect r="r" b="b" t="t" l="l"/>
            <a:pathLst>
              <a:path h="900389" w="2976493">
                <a:moveTo>
                  <a:pt x="0" y="0"/>
                </a:moveTo>
                <a:lnTo>
                  <a:pt x="2976492" y="0"/>
                </a:lnTo>
                <a:lnTo>
                  <a:pt x="2976492" y="900390"/>
                </a:lnTo>
                <a:lnTo>
                  <a:pt x="0" y="90039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2525305" y="3440560"/>
            <a:ext cx="876590" cy="360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0"/>
              </a:lnSpc>
              <a:spcBef>
                <a:spcPct val="0"/>
              </a:spcBef>
            </a:pPr>
            <a:r>
              <a:rPr lang="en-US" b="true" sz="257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5.  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13181045" y="3404526"/>
            <a:ext cx="817788" cy="536766"/>
          </a:xfrm>
          <a:custGeom>
            <a:avLst/>
            <a:gdLst/>
            <a:ahLst/>
            <a:cxnLst/>
            <a:rect r="r" b="b" t="t" l="l"/>
            <a:pathLst>
              <a:path h="536766" w="817788">
                <a:moveTo>
                  <a:pt x="0" y="0"/>
                </a:moveTo>
                <a:lnTo>
                  <a:pt x="817787" y="0"/>
                </a:lnTo>
                <a:lnTo>
                  <a:pt x="817787" y="536766"/>
                </a:lnTo>
                <a:lnTo>
                  <a:pt x="0" y="53676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3221553" y="4066765"/>
            <a:ext cx="736770" cy="757428"/>
          </a:xfrm>
          <a:custGeom>
            <a:avLst/>
            <a:gdLst/>
            <a:ahLst/>
            <a:cxnLst/>
            <a:rect r="r" b="b" t="t" l="l"/>
            <a:pathLst>
              <a:path h="757428" w="736770">
                <a:moveTo>
                  <a:pt x="0" y="0"/>
                </a:moveTo>
                <a:lnTo>
                  <a:pt x="736771" y="0"/>
                </a:lnTo>
                <a:lnTo>
                  <a:pt x="736771" y="757427"/>
                </a:lnTo>
                <a:lnTo>
                  <a:pt x="0" y="757427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4080571" y="3647189"/>
            <a:ext cx="1042158" cy="766146"/>
          </a:xfrm>
          <a:custGeom>
            <a:avLst/>
            <a:gdLst/>
            <a:ahLst/>
            <a:cxnLst/>
            <a:rect r="r" b="b" t="t" l="l"/>
            <a:pathLst>
              <a:path h="766146" w="1042158">
                <a:moveTo>
                  <a:pt x="0" y="0"/>
                </a:moveTo>
                <a:lnTo>
                  <a:pt x="1042158" y="0"/>
                </a:lnTo>
                <a:lnTo>
                  <a:pt x="1042158" y="766146"/>
                </a:lnTo>
                <a:lnTo>
                  <a:pt x="0" y="76614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-157154" y="874183"/>
            <a:ext cx="8527833" cy="448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  <a:spcBef>
                <a:spcPct val="0"/>
              </a:spcBef>
            </a:pPr>
            <a:r>
              <a:rPr lang="en-US" sz="3200" spc="403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Key Distribution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0">
            <a:off x="14539610" y="8253299"/>
            <a:ext cx="5798308" cy="2033701"/>
          </a:xfrm>
          <a:custGeom>
            <a:avLst/>
            <a:gdLst/>
            <a:ahLst/>
            <a:cxnLst/>
            <a:rect r="r" b="b" t="t" l="l"/>
            <a:pathLst>
              <a:path h="2033701" w="5798308">
                <a:moveTo>
                  <a:pt x="0" y="0"/>
                </a:moveTo>
                <a:lnTo>
                  <a:pt x="5798309" y="0"/>
                </a:lnTo>
                <a:lnTo>
                  <a:pt x="5798309" y="2033701"/>
                </a:lnTo>
                <a:lnTo>
                  <a:pt x="0" y="2033701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alphaModFix amt="31000"/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-4185245" y="1686683"/>
            <a:ext cx="5798308" cy="2033701"/>
          </a:xfrm>
          <a:custGeom>
            <a:avLst/>
            <a:gdLst/>
            <a:ahLst/>
            <a:cxnLst/>
            <a:rect r="r" b="b" t="t" l="l"/>
            <a:pathLst>
              <a:path h="2033701" w="5798308">
                <a:moveTo>
                  <a:pt x="0" y="0"/>
                </a:moveTo>
                <a:lnTo>
                  <a:pt x="5798308" y="0"/>
                </a:lnTo>
                <a:lnTo>
                  <a:pt x="5798308" y="2033701"/>
                </a:lnTo>
                <a:lnTo>
                  <a:pt x="0" y="2033701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alphaModFix amt="31000"/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1" id="41"/>
          <p:cNvGrpSpPr/>
          <p:nvPr/>
        </p:nvGrpSpPr>
        <p:grpSpPr>
          <a:xfrm rot="0">
            <a:off x="284566" y="8315943"/>
            <a:ext cx="6351261" cy="1701133"/>
            <a:chOff x="0" y="0"/>
            <a:chExt cx="8468347" cy="2268177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684235" y="681246"/>
              <a:ext cx="860699" cy="1140685"/>
            </a:xfrm>
            <a:custGeom>
              <a:avLst/>
              <a:gdLst/>
              <a:ahLst/>
              <a:cxnLst/>
              <a:rect r="r" b="b" t="t" l="l"/>
              <a:pathLst>
                <a:path h="1140685" w="860699">
                  <a:moveTo>
                    <a:pt x="0" y="0"/>
                  </a:moveTo>
                  <a:lnTo>
                    <a:pt x="860699" y="0"/>
                  </a:lnTo>
                  <a:lnTo>
                    <a:pt x="860699" y="1140686"/>
                  </a:lnTo>
                  <a:lnTo>
                    <a:pt x="0" y="11406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3" id="43"/>
            <p:cNvSpPr txBox="true"/>
            <p:nvPr/>
          </p:nvSpPr>
          <p:spPr>
            <a:xfrm rot="0">
              <a:off x="0" y="1943565"/>
              <a:ext cx="1970300" cy="3246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27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Private Key</a:t>
              </a:r>
            </a:p>
          </p:txBody>
        </p:sp>
        <p:sp>
          <p:nvSpPr>
            <p:cNvPr name="Freeform 44" id="44"/>
            <p:cNvSpPr/>
            <p:nvPr/>
          </p:nvSpPr>
          <p:spPr>
            <a:xfrm flipH="false" flipV="false" rot="0">
              <a:off x="2085299" y="765415"/>
              <a:ext cx="1218219" cy="1111902"/>
            </a:xfrm>
            <a:custGeom>
              <a:avLst/>
              <a:gdLst/>
              <a:ahLst/>
              <a:cxnLst/>
              <a:rect r="r" b="b" t="t" l="l"/>
              <a:pathLst>
                <a:path h="1111902" w="1218219">
                  <a:moveTo>
                    <a:pt x="0" y="0"/>
                  </a:moveTo>
                  <a:lnTo>
                    <a:pt x="1218219" y="0"/>
                  </a:lnTo>
                  <a:lnTo>
                    <a:pt x="1218219" y="1111902"/>
                  </a:lnTo>
                  <a:lnTo>
                    <a:pt x="0" y="11119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3">
                <a:extLs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5" id="45"/>
            <p:cNvSpPr txBox="true"/>
            <p:nvPr/>
          </p:nvSpPr>
          <p:spPr>
            <a:xfrm rot="0">
              <a:off x="1825338" y="1943565"/>
              <a:ext cx="1738141" cy="3246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27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Public Key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292556" y="0"/>
              <a:ext cx="4803705" cy="3540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943"/>
                </a:lnSpc>
                <a:spcBef>
                  <a:spcPct val="0"/>
                </a:spcBef>
              </a:pPr>
              <a:r>
                <a:rPr lang="en-US" b="true" sz="1799">
                  <a:solidFill>
                    <a:srgbClr val="00BBDE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Label:</a:t>
              </a:r>
            </a:p>
          </p:txBody>
        </p:sp>
        <p:sp>
          <p:nvSpPr>
            <p:cNvPr name="Freeform 47" id="47"/>
            <p:cNvSpPr/>
            <p:nvPr/>
          </p:nvSpPr>
          <p:spPr>
            <a:xfrm flipH="false" flipV="false" rot="0">
              <a:off x="3923283" y="893745"/>
              <a:ext cx="1090384" cy="715688"/>
            </a:xfrm>
            <a:custGeom>
              <a:avLst/>
              <a:gdLst/>
              <a:ahLst/>
              <a:cxnLst/>
              <a:rect r="r" b="b" t="t" l="l"/>
              <a:pathLst>
                <a:path h="715688" w="1090384">
                  <a:moveTo>
                    <a:pt x="0" y="0"/>
                  </a:moveTo>
                  <a:lnTo>
                    <a:pt x="1090383" y="0"/>
                  </a:lnTo>
                  <a:lnTo>
                    <a:pt x="1090383" y="715688"/>
                  </a:lnTo>
                  <a:lnTo>
                    <a:pt x="0" y="7156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8" id="48"/>
            <p:cNvSpPr/>
            <p:nvPr/>
          </p:nvSpPr>
          <p:spPr>
            <a:xfrm flipH="false" flipV="false" rot="0">
              <a:off x="5245756" y="759699"/>
              <a:ext cx="1389544" cy="1021528"/>
            </a:xfrm>
            <a:custGeom>
              <a:avLst/>
              <a:gdLst/>
              <a:ahLst/>
              <a:cxnLst/>
              <a:rect r="r" b="b" t="t" l="l"/>
              <a:pathLst>
                <a:path h="1021528" w="1389544">
                  <a:moveTo>
                    <a:pt x="0" y="0"/>
                  </a:moveTo>
                  <a:lnTo>
                    <a:pt x="1389544" y="0"/>
                  </a:lnTo>
                  <a:lnTo>
                    <a:pt x="1389544" y="1021528"/>
                  </a:lnTo>
                  <a:lnTo>
                    <a:pt x="0" y="1021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5">
                <a:extLs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9" id="49"/>
            <p:cNvSpPr/>
            <p:nvPr/>
          </p:nvSpPr>
          <p:spPr>
            <a:xfrm flipH="false" flipV="false" rot="0">
              <a:off x="7077112" y="765511"/>
              <a:ext cx="982361" cy="1009903"/>
            </a:xfrm>
            <a:custGeom>
              <a:avLst/>
              <a:gdLst/>
              <a:ahLst/>
              <a:cxnLst/>
              <a:rect r="r" b="b" t="t" l="l"/>
              <a:pathLst>
                <a:path h="1009903" w="982361">
                  <a:moveTo>
                    <a:pt x="0" y="0"/>
                  </a:moveTo>
                  <a:lnTo>
                    <a:pt x="982360" y="0"/>
                  </a:lnTo>
                  <a:lnTo>
                    <a:pt x="982360" y="1009904"/>
                  </a:lnTo>
                  <a:lnTo>
                    <a:pt x="0" y="10099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0" id="50"/>
            <p:cNvSpPr txBox="true"/>
            <p:nvPr/>
          </p:nvSpPr>
          <p:spPr>
            <a:xfrm rot="0">
              <a:off x="3563479" y="1943565"/>
              <a:ext cx="1738141" cy="3246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27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Message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5071457" y="1943565"/>
              <a:ext cx="1738141" cy="3246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27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Secret Key</a:t>
              </a:r>
            </a:p>
          </p:txBody>
        </p:sp>
        <p:sp>
          <p:nvSpPr>
            <p:cNvPr name="TextBox 52" id="52"/>
            <p:cNvSpPr txBox="true"/>
            <p:nvPr/>
          </p:nvSpPr>
          <p:spPr>
            <a:xfrm rot="0">
              <a:off x="6730207" y="1943565"/>
              <a:ext cx="1738141" cy="3246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27"/>
                </a:lnSpc>
                <a:spcBef>
                  <a:spcPct val="0"/>
                </a:spcBef>
              </a:pPr>
              <a:r>
                <a:rPr lang="en-US" sz="15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Nonce</a:t>
              </a:r>
            </a:p>
          </p:txBody>
        </p:sp>
      </p:grpSp>
      <p:sp>
        <p:nvSpPr>
          <p:cNvPr name="Freeform 53" id="53"/>
          <p:cNvSpPr/>
          <p:nvPr/>
        </p:nvSpPr>
        <p:spPr>
          <a:xfrm flipH="false" flipV="false" rot="-8899314">
            <a:off x="15663707" y="5944594"/>
            <a:ext cx="1204427" cy="891276"/>
          </a:xfrm>
          <a:custGeom>
            <a:avLst/>
            <a:gdLst/>
            <a:ahLst/>
            <a:cxnLst/>
            <a:rect r="r" b="b" t="t" l="l"/>
            <a:pathLst>
              <a:path h="891276" w="1204427">
                <a:moveTo>
                  <a:pt x="0" y="0"/>
                </a:moveTo>
                <a:lnTo>
                  <a:pt x="1204427" y="0"/>
                </a:lnTo>
                <a:lnTo>
                  <a:pt x="1204427" y="891276"/>
                </a:lnTo>
                <a:lnTo>
                  <a:pt x="0" y="89127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15223763" y="7085725"/>
            <a:ext cx="1042158" cy="766146"/>
          </a:xfrm>
          <a:custGeom>
            <a:avLst/>
            <a:gdLst/>
            <a:ahLst/>
            <a:cxnLst/>
            <a:rect r="r" b="b" t="t" l="l"/>
            <a:pathLst>
              <a:path h="766146" w="1042158">
                <a:moveTo>
                  <a:pt x="0" y="0"/>
                </a:moveTo>
                <a:lnTo>
                  <a:pt x="1042158" y="0"/>
                </a:lnTo>
                <a:lnTo>
                  <a:pt x="1042158" y="766146"/>
                </a:lnTo>
                <a:lnTo>
                  <a:pt x="0" y="76614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5" id="55"/>
          <p:cNvSpPr txBox="true"/>
          <p:nvPr/>
        </p:nvSpPr>
        <p:spPr>
          <a:xfrm rot="0">
            <a:off x="14462352" y="7072021"/>
            <a:ext cx="1414770" cy="360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0"/>
              </a:lnSpc>
              <a:spcBef>
                <a:spcPct val="0"/>
              </a:spcBef>
            </a:pPr>
            <a:r>
              <a:rPr lang="en-US" b="true" sz="257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6.</a:t>
            </a:r>
          </a:p>
        </p:txBody>
      </p:sp>
      <p:sp>
        <p:nvSpPr>
          <p:cNvPr name="Freeform 56" id="56"/>
          <p:cNvSpPr/>
          <p:nvPr/>
        </p:nvSpPr>
        <p:spPr>
          <a:xfrm flipH="false" flipV="false" rot="0">
            <a:off x="16424079" y="7315105"/>
            <a:ext cx="817788" cy="536766"/>
          </a:xfrm>
          <a:custGeom>
            <a:avLst/>
            <a:gdLst/>
            <a:ahLst/>
            <a:cxnLst/>
            <a:rect r="r" b="b" t="t" l="l"/>
            <a:pathLst>
              <a:path h="536766" w="817788">
                <a:moveTo>
                  <a:pt x="0" y="0"/>
                </a:moveTo>
                <a:lnTo>
                  <a:pt x="817787" y="0"/>
                </a:lnTo>
                <a:lnTo>
                  <a:pt x="817787" y="536766"/>
                </a:lnTo>
                <a:lnTo>
                  <a:pt x="0" y="536766"/>
                </a:lnTo>
                <a:lnTo>
                  <a:pt x="0" y="0"/>
                </a:lnTo>
                <a:close/>
              </a:path>
            </a:pathLst>
          </a:custGeom>
          <a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0">
            <a:off x="7628093" y="6390232"/>
            <a:ext cx="1042158" cy="766146"/>
          </a:xfrm>
          <a:custGeom>
            <a:avLst/>
            <a:gdLst/>
            <a:ahLst/>
            <a:cxnLst/>
            <a:rect r="r" b="b" t="t" l="l"/>
            <a:pathLst>
              <a:path h="766146" w="1042158">
                <a:moveTo>
                  <a:pt x="0" y="0"/>
                </a:moveTo>
                <a:lnTo>
                  <a:pt x="1042158" y="0"/>
                </a:lnTo>
                <a:lnTo>
                  <a:pt x="1042158" y="766146"/>
                </a:lnTo>
                <a:lnTo>
                  <a:pt x="0" y="766146"/>
                </a:lnTo>
                <a:lnTo>
                  <a:pt x="0" y="0"/>
                </a:lnTo>
                <a:close/>
              </a:path>
            </a:pathLst>
          </a:custGeom>
          <a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DAGaEh8xUlI</dc:identifier>
  <dcterms:modified xsi:type="dcterms:W3CDTF">2011-08-01T06:04:30Z</dcterms:modified>
  <cp:revision>1</cp:revision>
  <dc:title>SIRS</dc:title>
</cp:coreProperties>
</file>