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handoutMasterIdLst>
    <p:handoutMasterId r:id="rId25"/>
  </p:handoutMasterIdLst>
  <p:sldIdLst>
    <p:sldId id="256" r:id="rId5"/>
    <p:sldId id="283" r:id="rId6"/>
    <p:sldId id="284" r:id="rId7"/>
    <p:sldId id="257" r:id="rId8"/>
    <p:sldId id="277" r:id="rId9"/>
    <p:sldId id="267" r:id="rId10"/>
    <p:sldId id="271" r:id="rId11"/>
    <p:sldId id="270" r:id="rId12"/>
    <p:sldId id="272" r:id="rId13"/>
    <p:sldId id="273" r:id="rId14"/>
    <p:sldId id="274" r:id="rId15"/>
    <p:sldId id="275" r:id="rId16"/>
    <p:sldId id="276" r:id="rId17"/>
    <p:sldId id="278" r:id="rId18"/>
    <p:sldId id="279" r:id="rId19"/>
    <p:sldId id="280" r:id="rId20"/>
    <p:sldId id="281" r:id="rId21"/>
    <p:sldId id="282" r:id="rId22"/>
    <p:sldId id="26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5110F-9AAF-4131-8D56-5B3E02117736}" v="1533" dt="2024-07-07T13:27:15.156"/>
    <p1510:client id="{E2BD3EA0-AE98-4BCA-953C-54C275A1829A}" v="925" dt="2024-07-08T12:01:30.091"/>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7/8/2024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atlabacademy.mathworks.com/?page=1&amp;sort=featured" TargetMode="External"/><Relationship Id="rId2" Type="http://schemas.openxmlformats.org/officeDocument/2006/relationships/hyperlink" Target="https://matlabacademy.mathworks.com/R2024a/portal.html?course=gettingstarted#chapter=13&amp;lesson=1&amp;section=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k.mathworks.com/videos/create-a-mathworks-account-using-a-matlab-portal-1600159919958.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atin typeface="Corbel"/>
              </a:rPr>
              <a:t>Matlab Essentials 2</a:t>
            </a:r>
          </a:p>
        </p:txBody>
      </p:sp>
      <p:sp>
        <p:nvSpPr>
          <p:cNvPr id="3" name="Subtitle 2"/>
          <p:cNvSpPr>
            <a:spLocks noGrp="1"/>
          </p:cNvSpPr>
          <p:nvPr>
            <p:ph type="subTitle" idx="1"/>
          </p:nvPr>
        </p:nvSpPr>
        <p:spPr/>
        <p:txBody>
          <a:bodyPr vert="horz" lIns="91440" tIns="45720" rIns="91440" bIns="45720" rtlCol="0" anchor="t">
            <a:normAutofit/>
          </a:bodyPr>
          <a:lstStyle/>
          <a:p>
            <a:r>
              <a:rPr lang="en-US" sz="3600" dirty="0"/>
              <a:t>The Fundamentals (next and end)</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b="1" dirty="0"/>
              <a:t>PRACTICE</a:t>
            </a:r>
          </a:p>
          <a:p>
            <a:pPr marL="457200" indent="-457200">
              <a:buAutoNum type="arabicPeriod"/>
            </a:pPr>
            <a:r>
              <a:rPr lang="en-US" dirty="0"/>
              <a:t>Create two variables, </a:t>
            </a:r>
            <a:r>
              <a:rPr lang="en-US" b="1" dirty="0" err="1"/>
              <a:t>sHa</a:t>
            </a:r>
            <a:r>
              <a:rPr lang="en-US" dirty="0"/>
              <a:t> and </a:t>
            </a:r>
            <a:r>
              <a:rPr lang="en-US" b="1" dirty="0" err="1"/>
              <a:t>idx</a:t>
            </a:r>
            <a:r>
              <a:rPr lang="en-US" dirty="0"/>
              <a:t>, that contain the minimum values of </a:t>
            </a:r>
            <a:r>
              <a:rPr lang="en-US" b="1" dirty="0"/>
              <a:t>s </a:t>
            </a:r>
            <a:r>
              <a:rPr lang="en-US" dirty="0"/>
              <a:t>and the index of that minimum value.</a:t>
            </a:r>
          </a:p>
          <a:p>
            <a:pPr marL="457200" indent="-457200">
              <a:buAutoNum type="arabicPeriod"/>
            </a:pPr>
            <a:r>
              <a:rPr lang="en-US" dirty="0"/>
              <a:t>Find the wavelength of the hydrogen-alpha line by using </a:t>
            </a:r>
            <a:r>
              <a:rPr lang="en-US" b="1" err="1"/>
              <a:t>idx</a:t>
            </a:r>
            <a:r>
              <a:rPr lang="en-US" dirty="0"/>
              <a:t> to index into </a:t>
            </a:r>
            <a:r>
              <a:rPr lang="en-US" b="1" dirty="0"/>
              <a:t>lambda</a:t>
            </a:r>
            <a:r>
              <a:rPr lang="en-US" dirty="0"/>
              <a:t>. Store the result as </a:t>
            </a:r>
            <a:r>
              <a:rPr lang="en-US" b="1" err="1"/>
              <a:t>lambdaHa</a:t>
            </a:r>
            <a:r>
              <a:rPr lang="en-US" dirty="0"/>
              <a:t>.</a:t>
            </a:r>
          </a:p>
          <a:p>
            <a:pPr marL="457200" indent="-457200">
              <a:buAutoNum type="arabicPeriod"/>
            </a:pPr>
            <a:r>
              <a:rPr lang="en-US" dirty="0"/>
              <a:t>Add a point to the </a:t>
            </a:r>
            <a:r>
              <a:rPr lang="en-US" dirty="0" err="1"/>
              <a:t>exsting</a:t>
            </a:r>
            <a:r>
              <a:rPr lang="en-US" dirty="0"/>
              <a:t> axes by plotting x = </a:t>
            </a:r>
            <a:r>
              <a:rPr lang="en-US" b="1" dirty="0" err="1"/>
              <a:t>lambdaHa</a:t>
            </a:r>
            <a:r>
              <a:rPr lang="en-US" dirty="0"/>
              <a:t>, y = </a:t>
            </a:r>
            <a:r>
              <a:rPr lang="en-US" b="1" dirty="0" err="1"/>
              <a:t>sHa</a:t>
            </a:r>
            <a:r>
              <a:rPr lang="en-US" dirty="0"/>
              <a:t> as a red square (</a:t>
            </a:r>
            <a:r>
              <a:rPr lang="en-US" b="1" dirty="0"/>
              <a:t>"</a:t>
            </a:r>
            <a:r>
              <a:rPr lang="en-US" b="1" dirty="0" err="1"/>
              <a:t>rs</a:t>
            </a:r>
            <a:r>
              <a:rPr lang="en-US" b="1" dirty="0"/>
              <a:t>"</a:t>
            </a:r>
            <a:r>
              <a:rPr lang="en-US" dirty="0"/>
              <a:t>) with a </a:t>
            </a:r>
            <a:r>
              <a:rPr lang="en-US" dirty="0" err="1"/>
              <a:t>merker</a:t>
            </a:r>
            <a:r>
              <a:rPr lang="en-US" dirty="0"/>
              <a:t> size (</a:t>
            </a:r>
            <a:r>
              <a:rPr lang="en-US" b="1" dirty="0" err="1"/>
              <a:t>MarkerSize</a:t>
            </a:r>
            <a:r>
              <a:rPr lang="en-US" dirty="0"/>
              <a:t>) of </a:t>
            </a:r>
            <a:r>
              <a:rPr lang="en-US" b="1" dirty="0"/>
              <a:t>8</a:t>
            </a:r>
            <a:r>
              <a:rPr lang="en-US" dirty="0"/>
              <a:t>.</a:t>
            </a:r>
          </a:p>
          <a:p>
            <a:pPr marL="0" indent="0">
              <a:buNone/>
            </a:pPr>
            <a:endParaRPr lang="en-US" b="1" dirty="0"/>
          </a:p>
        </p:txBody>
      </p:sp>
    </p:spTree>
    <p:extLst>
      <p:ext uri="{BB962C8B-B14F-4D97-AF65-F5344CB8AC3E}">
        <p14:creationId xmlns:p14="http://schemas.microsoft.com/office/powerpoint/2010/main" val="12411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b="1" dirty="0"/>
              <a:t>PRACTICE</a:t>
            </a:r>
          </a:p>
          <a:p>
            <a:pPr marL="457200" indent="-457200">
              <a:buAutoNum type="arabicPeriod"/>
            </a:pPr>
            <a:r>
              <a:rPr lang="en-US" dirty="0"/>
              <a:t>Zoom in on the plot and compare </a:t>
            </a:r>
            <a:r>
              <a:rPr lang="en-US" b="1" dirty="0" err="1"/>
              <a:t>lambdaHa</a:t>
            </a:r>
            <a:r>
              <a:rPr lang="en-US" dirty="0"/>
              <a:t> to the laboratory value of </a:t>
            </a:r>
            <a:r>
              <a:rPr lang="en-US" b="1" dirty="0"/>
              <a:t>656.28 nm</a:t>
            </a:r>
            <a:r>
              <a:rPr lang="en-US" dirty="0"/>
              <a:t>.</a:t>
            </a:r>
          </a:p>
          <a:p>
            <a:pPr marL="457200" indent="-457200">
              <a:buAutoNum type="arabicPeriod"/>
            </a:pPr>
            <a:r>
              <a:rPr lang="en-US" dirty="0"/>
              <a:t>Calculate the redshift factor</a:t>
            </a:r>
            <a:r>
              <a:rPr lang="en-US" b="1" dirty="0"/>
              <a:t>*</a:t>
            </a:r>
            <a:r>
              <a:rPr lang="en-US" dirty="0"/>
              <a:t> and the speed</a:t>
            </a:r>
            <a:r>
              <a:rPr lang="en-US" b="1" dirty="0"/>
              <a:t>**</a:t>
            </a:r>
            <a:r>
              <a:rPr lang="en-US" dirty="0"/>
              <a:t> (in km/s) at which the star is moving away from Earth. Assign the redshift factor to a variable named </a:t>
            </a:r>
            <a:r>
              <a:rPr lang="en-US" b="1" dirty="0"/>
              <a:t>z </a:t>
            </a:r>
            <a:r>
              <a:rPr lang="en-US" dirty="0"/>
              <a:t>and the speed to a variable named </a:t>
            </a:r>
            <a:r>
              <a:rPr lang="en-US" b="1" dirty="0"/>
              <a:t>speed</a:t>
            </a:r>
            <a:r>
              <a:rPr lang="en-US" dirty="0"/>
              <a:t>.</a:t>
            </a:r>
          </a:p>
          <a:p>
            <a:pPr marL="457200" indent="-457200">
              <a:buAutoNum type="arabicPeriod"/>
            </a:pPr>
            <a:r>
              <a:rPr lang="en-US" dirty="0"/>
              <a:t>Perform the redshift calculation on the </a:t>
            </a:r>
            <a:r>
              <a:rPr lang="en-US" b="1" dirty="0"/>
              <a:t>second </a:t>
            </a:r>
            <a:r>
              <a:rPr lang="en-US" dirty="0"/>
              <a:t>star (HD 94028 was the 6th) in </a:t>
            </a:r>
            <a:r>
              <a:rPr lang="en-US" b="1" dirty="0"/>
              <a:t>spectra</a:t>
            </a:r>
            <a:r>
              <a:rPr lang="en-US" dirty="0"/>
              <a:t>.</a:t>
            </a:r>
          </a:p>
          <a:p>
            <a:pPr marL="457200" indent="-457200">
              <a:buAutoNum type="arabicPeriod"/>
            </a:pPr>
            <a:r>
              <a:rPr lang="en-US" dirty="0"/>
              <a:t>Try using a numeric slider to automate all these tasks (</a:t>
            </a:r>
            <a:r>
              <a:rPr lang="en-US" dirty="0" err="1"/>
              <a:t>self study</a:t>
            </a:r>
            <a:r>
              <a:rPr lang="en-US" dirty="0"/>
              <a:t>)</a:t>
            </a:r>
          </a:p>
        </p:txBody>
      </p:sp>
    </p:spTree>
    <p:extLst>
      <p:ext uri="{BB962C8B-B14F-4D97-AF65-F5344CB8AC3E}">
        <p14:creationId xmlns:p14="http://schemas.microsoft.com/office/powerpoint/2010/main" val="423693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b="1" dirty="0"/>
              <a:t>*</a:t>
            </a:r>
            <a:r>
              <a:rPr lang="en-US" dirty="0"/>
              <a:t>The </a:t>
            </a:r>
            <a:r>
              <a:rPr lang="en-US" b="1" dirty="0"/>
              <a:t>redshift factor</a:t>
            </a:r>
            <a:r>
              <a:rPr lang="en-US" dirty="0"/>
              <a:t> is the speed of a star relative to the Earth. It is calculated using the formula :</a:t>
            </a:r>
          </a:p>
          <a:p>
            <a:pPr marL="0" indent="0" algn="ctr">
              <a:buNone/>
            </a:pPr>
            <a:r>
              <a:rPr lang="en-US" i="1" dirty="0"/>
              <a:t>z = (wavelength / 656.28) – 1</a:t>
            </a:r>
          </a:p>
          <a:p>
            <a:pPr marL="0" indent="0">
              <a:buNone/>
            </a:pPr>
            <a:r>
              <a:rPr lang="en-US" b="1" dirty="0"/>
              <a:t>**</a:t>
            </a:r>
            <a:r>
              <a:rPr lang="en-US" dirty="0"/>
              <a:t>You can calculate the speed by multiplying the redshift factor (</a:t>
            </a:r>
            <a:r>
              <a:rPr lang="en-US" i="1" dirty="0"/>
              <a:t>z</a:t>
            </a:r>
            <a:r>
              <a:rPr lang="en-US" dirty="0"/>
              <a:t>) by the speed of light ( 299,792.458 or ~ 300,000 km/s).</a:t>
            </a:r>
          </a:p>
        </p:txBody>
      </p:sp>
    </p:spTree>
    <p:extLst>
      <p:ext uri="{BB962C8B-B14F-4D97-AF65-F5344CB8AC3E}">
        <p14:creationId xmlns:p14="http://schemas.microsoft.com/office/powerpoint/2010/main" val="197612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II – Compare Stellar Spectra</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&gt;&gt; Background</a:t>
            </a:r>
          </a:p>
          <a:p>
            <a:pPr marL="0" indent="0">
              <a:buNone/>
            </a:pPr>
            <a:r>
              <a:rPr lang="en-US" dirty="0">
                <a:ea typeface="+mn-lt"/>
                <a:cs typeface="+mn-lt"/>
              </a:rPr>
              <a:t>In the previous project, you calculated the speed (in km/s) of a star relative to Earth by using its spectrum. In this project, you will calculate all the stars' speeds at once. Then you'll create this plot of the star spectra.</a:t>
            </a:r>
            <a:endParaRPr lang="en-US" dirty="0"/>
          </a:p>
        </p:txBody>
      </p:sp>
    </p:spTree>
    <p:extLst>
      <p:ext uri="{BB962C8B-B14F-4D97-AF65-F5344CB8AC3E}">
        <p14:creationId xmlns:p14="http://schemas.microsoft.com/office/powerpoint/2010/main" val="380970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rbel"/>
              </a:rPr>
              <a:t>2. Project II – Compare Stellar Spectra</a:t>
            </a:r>
            <a:endParaRPr lang="en-US" dirty="0"/>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&gt;&gt; Background</a:t>
            </a:r>
          </a:p>
          <a:p>
            <a:pPr marL="0" indent="0">
              <a:buNone/>
            </a:pPr>
            <a:r>
              <a:rPr lang="en-US" dirty="0">
                <a:ea typeface="+mn-lt"/>
                <a:cs typeface="+mn-lt"/>
              </a:rPr>
              <a:t>In the previous project, you calculated the speed (in km/s) of a star relative to Earth by using its spectrum. In this project, you will calculate all the stars' speeds at once. Then you'll create this plot of the star spectra.</a:t>
            </a:r>
            <a:endParaRPr lang="en-US" dirty="0"/>
          </a:p>
        </p:txBody>
      </p:sp>
    </p:spTree>
    <p:extLst>
      <p:ext uri="{BB962C8B-B14F-4D97-AF65-F5344CB8AC3E}">
        <p14:creationId xmlns:p14="http://schemas.microsoft.com/office/powerpoint/2010/main" val="41233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rbel"/>
              </a:rPr>
              <a:t>2. Project II – Compare Stellar Spectra</a:t>
            </a:r>
            <a:endParaRPr lang="en-US" dirty="0"/>
          </a:p>
        </p:txBody>
      </p:sp>
      <p:pic>
        <p:nvPicPr>
          <p:cNvPr id="3" name="Content Placeholder 2">
            <a:extLst>
              <a:ext uri="{FF2B5EF4-FFF2-40B4-BE49-F238E27FC236}">
                <a16:creationId xmlns:a16="http://schemas.microsoft.com/office/drawing/2014/main" id="{DE107873-0256-0A5D-87CF-6E3065F08BB0}"/>
              </a:ext>
            </a:extLst>
          </p:cNvPr>
          <p:cNvPicPr>
            <a:picLocks noGrp="1" noChangeAspect="1"/>
          </p:cNvPicPr>
          <p:nvPr>
            <p:ph idx="1"/>
          </p:nvPr>
        </p:nvPicPr>
        <p:blipFill>
          <a:blip r:embed="rId2"/>
          <a:stretch>
            <a:fillRect/>
          </a:stretch>
        </p:blipFill>
        <p:spPr>
          <a:xfrm>
            <a:off x="3229646" y="1905000"/>
            <a:ext cx="5729535" cy="4267200"/>
          </a:xfrm>
        </p:spPr>
      </p:pic>
    </p:spTree>
    <p:extLst>
      <p:ext uri="{BB962C8B-B14F-4D97-AF65-F5344CB8AC3E}">
        <p14:creationId xmlns:p14="http://schemas.microsoft.com/office/powerpoint/2010/main" val="418423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rbel"/>
              </a:rPr>
              <a:t>2. Project II – Compare Stellar Spectra</a:t>
            </a:r>
            <a:endParaRPr lang="en-US" dirty="0"/>
          </a:p>
        </p:txBody>
      </p:sp>
      <p:sp>
        <p:nvSpPr>
          <p:cNvPr id="7" name="Content Placeholder 6">
            <a:extLst>
              <a:ext uri="{FF2B5EF4-FFF2-40B4-BE49-F238E27FC236}">
                <a16:creationId xmlns:a16="http://schemas.microsoft.com/office/drawing/2014/main" id="{AD88CF70-7DD5-68DE-283D-AEE24CA5D8B4}"/>
              </a:ext>
            </a:extLst>
          </p:cNvPr>
          <p:cNvSpPr>
            <a:spLocks noGrp="1"/>
          </p:cNvSpPr>
          <p:nvPr>
            <p:ph idx="1"/>
          </p:nvPr>
        </p:nvSpPr>
        <p:spPr/>
        <p:txBody>
          <a:bodyPr vert="horz" lIns="91440" tIns="45720" rIns="91440" bIns="45720" rtlCol="0" anchor="t">
            <a:normAutofit/>
          </a:bodyPr>
          <a:lstStyle/>
          <a:p>
            <a:pPr marL="0" indent="0">
              <a:buNone/>
            </a:pPr>
            <a:r>
              <a:rPr lang="en-US" dirty="0"/>
              <a:t>&gt;&gt; Line 2 of the script extracts the spectrum data for the second star in the matrix </a:t>
            </a:r>
            <a:r>
              <a:rPr lang="en-US" b="1" dirty="0"/>
              <a:t>spectra</a:t>
            </a:r>
            <a:r>
              <a:rPr lang="en-US" dirty="0"/>
              <a:t>.</a:t>
            </a:r>
            <a:endParaRPr lang="en-US" b="1" dirty="0"/>
          </a:p>
          <a:p>
            <a:pPr marL="0" indent="0">
              <a:buNone/>
            </a:pPr>
            <a:r>
              <a:rPr lang="en-US" dirty="0"/>
              <a:t>&gt;&gt; Lines 3–5 calculate the speed based on that data.</a:t>
            </a:r>
          </a:p>
          <a:p>
            <a:pPr marL="0" indent="0">
              <a:buNone/>
            </a:pPr>
            <a:endParaRPr lang="en-US" dirty="0"/>
          </a:p>
        </p:txBody>
      </p:sp>
      <p:pic>
        <p:nvPicPr>
          <p:cNvPr id="8" name="Picture 7" descr="A black rectangular object with white lines&#10;&#10;Description automatically generated">
            <a:extLst>
              <a:ext uri="{FF2B5EF4-FFF2-40B4-BE49-F238E27FC236}">
                <a16:creationId xmlns:a16="http://schemas.microsoft.com/office/drawing/2014/main" id="{20DA6489-C03E-EDFF-FAE6-0D0D01090445}"/>
              </a:ext>
            </a:extLst>
          </p:cNvPr>
          <p:cNvPicPr>
            <a:picLocks noChangeAspect="1"/>
          </p:cNvPicPr>
          <p:nvPr/>
        </p:nvPicPr>
        <p:blipFill>
          <a:blip r:embed="rId2"/>
          <a:stretch>
            <a:fillRect/>
          </a:stretch>
        </p:blipFill>
        <p:spPr>
          <a:xfrm>
            <a:off x="1518842" y="3511601"/>
            <a:ext cx="9141619" cy="1019175"/>
          </a:xfrm>
          <a:prstGeom prst="rect">
            <a:avLst/>
          </a:prstGeom>
        </p:spPr>
      </p:pic>
    </p:spTree>
    <p:extLst>
      <p:ext uri="{BB962C8B-B14F-4D97-AF65-F5344CB8AC3E}">
        <p14:creationId xmlns:p14="http://schemas.microsoft.com/office/powerpoint/2010/main" val="110234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rbel"/>
              </a:rPr>
              <a:t>2. Project II – Compare Stellar Spectra</a:t>
            </a:r>
            <a:endParaRPr lang="en-US" dirty="0"/>
          </a:p>
        </p:txBody>
      </p:sp>
      <p:sp>
        <p:nvSpPr>
          <p:cNvPr id="7" name="Content Placeholder 6">
            <a:extLst>
              <a:ext uri="{FF2B5EF4-FFF2-40B4-BE49-F238E27FC236}">
                <a16:creationId xmlns:a16="http://schemas.microsoft.com/office/drawing/2014/main" id="{AD88CF70-7DD5-68DE-283D-AEE24CA5D8B4}"/>
              </a:ext>
            </a:extLst>
          </p:cNvPr>
          <p:cNvSpPr>
            <a:spLocks noGrp="1"/>
          </p:cNvSpPr>
          <p:nvPr>
            <p:ph idx="1"/>
          </p:nvPr>
        </p:nvSpPr>
        <p:spPr/>
        <p:txBody>
          <a:bodyPr vert="horz" lIns="91440" tIns="45720" rIns="91440" bIns="45720" rtlCol="0" anchor="t">
            <a:normAutofit/>
          </a:bodyPr>
          <a:lstStyle/>
          <a:p>
            <a:pPr marL="0" indent="0">
              <a:buNone/>
            </a:pPr>
            <a:r>
              <a:rPr lang="en-US" b="1" dirty="0"/>
              <a:t>PRACTICE</a:t>
            </a:r>
          </a:p>
          <a:p>
            <a:pPr marL="457200" indent="-457200">
              <a:buAutoNum type="arabicPeriod"/>
            </a:pPr>
            <a:r>
              <a:rPr lang="en-US" dirty="0"/>
              <a:t>Modify the line 2 of the script, so that you can calculate the speed of all the stars by deleting </a:t>
            </a:r>
            <a:r>
              <a:rPr lang="en-US" b="1" dirty="0"/>
              <a:t>(:,2)</a:t>
            </a:r>
            <a:r>
              <a:rPr lang="en-US" dirty="0"/>
              <a:t>.</a:t>
            </a:r>
          </a:p>
          <a:p>
            <a:pPr marL="457200" indent="-457200">
              <a:buAutoNum type="arabicPeriod"/>
            </a:pPr>
            <a:r>
              <a:rPr lang="en-US" dirty="0"/>
              <a:t>Create a </a:t>
            </a:r>
            <a:r>
              <a:rPr lang="en-US" b="1" dirty="0"/>
              <a:t>for </a:t>
            </a:r>
            <a:r>
              <a:rPr lang="en-US" dirty="0"/>
              <a:t> loop with a loop index named </a:t>
            </a:r>
            <a:r>
              <a:rPr lang="en-US" b="1" dirty="0"/>
              <a:t>v</a:t>
            </a:r>
            <a:r>
              <a:rPr lang="en-US" dirty="0"/>
              <a:t>. How would the loop index progress through spectra ?</a:t>
            </a:r>
          </a:p>
          <a:p>
            <a:pPr marL="457200" indent="-457200">
              <a:buAutoNum type="arabicPeriod"/>
            </a:pPr>
            <a:r>
              <a:rPr lang="en-US" dirty="0"/>
              <a:t>Extract the </a:t>
            </a:r>
            <a:r>
              <a:rPr lang="en-US" b="1" err="1"/>
              <a:t>v</a:t>
            </a:r>
            <a:r>
              <a:rPr lang="en-US" err="1"/>
              <a:t>th</a:t>
            </a:r>
            <a:r>
              <a:rPr lang="en-US" dirty="0"/>
              <a:t> column of </a:t>
            </a:r>
            <a:r>
              <a:rPr lang="en-US" b="1" dirty="0"/>
              <a:t>spectra</a:t>
            </a:r>
            <a:r>
              <a:rPr lang="en-US" dirty="0"/>
              <a:t> to a variable named </a:t>
            </a:r>
            <a:r>
              <a:rPr lang="en-US" b="1" dirty="0"/>
              <a:t>s</a:t>
            </a:r>
            <a:r>
              <a:rPr lang="en-US" dirty="0"/>
              <a:t>.</a:t>
            </a:r>
          </a:p>
          <a:p>
            <a:pPr marL="457200" indent="-457200">
              <a:buAutoNum type="arabicPeriod"/>
            </a:pPr>
            <a:r>
              <a:rPr lang="en-US" dirty="0"/>
              <a:t>Add an </a:t>
            </a:r>
            <a:r>
              <a:rPr lang="en-US" b="1" dirty="0"/>
              <a:t>if </a:t>
            </a:r>
            <a:r>
              <a:rPr lang="en-US" dirty="0"/>
              <a:t> statement to the </a:t>
            </a:r>
            <a:r>
              <a:rPr lang="en-US" b="1" dirty="0"/>
              <a:t>for </a:t>
            </a:r>
            <a:r>
              <a:rPr lang="en-US" dirty="0"/>
              <a:t>loop body. Implement the following logic/conditions : If </a:t>
            </a:r>
            <a:r>
              <a:rPr lang="en-US" b="1" dirty="0"/>
              <a:t>speed(v)</a:t>
            </a:r>
            <a:r>
              <a:rPr lang="en-US" dirty="0"/>
              <a:t> is less than or equal to </a:t>
            </a:r>
            <a:r>
              <a:rPr lang="en-US" b="1" dirty="0"/>
              <a:t>0</a:t>
            </a:r>
            <a:r>
              <a:rPr lang="en-US" dirty="0"/>
              <a:t>, create a plot of </a:t>
            </a:r>
            <a:r>
              <a:rPr lang="en-US" b="1" dirty="0"/>
              <a:t>s </a:t>
            </a:r>
            <a:r>
              <a:rPr lang="en-US" dirty="0"/>
              <a:t>against </a:t>
            </a:r>
            <a:r>
              <a:rPr lang="en-US" b="1" dirty="0"/>
              <a:t>lambda</a:t>
            </a:r>
            <a:r>
              <a:rPr lang="en-US" dirty="0"/>
              <a:t> using the dashed line (</a:t>
            </a:r>
            <a:r>
              <a:rPr lang="en-US" b="1" dirty="0"/>
              <a:t>--</a:t>
            </a:r>
            <a:r>
              <a:rPr lang="en-US" dirty="0"/>
              <a:t>).</a:t>
            </a:r>
          </a:p>
        </p:txBody>
      </p:sp>
    </p:spTree>
    <p:extLst>
      <p:ext uri="{BB962C8B-B14F-4D97-AF65-F5344CB8AC3E}">
        <p14:creationId xmlns:p14="http://schemas.microsoft.com/office/powerpoint/2010/main" val="392720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rbel"/>
              </a:rPr>
              <a:t>2. Project II – Compare Stellar Spectra</a:t>
            </a:r>
            <a:endParaRPr lang="en-US" dirty="0"/>
          </a:p>
        </p:txBody>
      </p:sp>
      <p:sp>
        <p:nvSpPr>
          <p:cNvPr id="7" name="Content Placeholder 6">
            <a:extLst>
              <a:ext uri="{FF2B5EF4-FFF2-40B4-BE49-F238E27FC236}">
                <a16:creationId xmlns:a16="http://schemas.microsoft.com/office/drawing/2014/main" id="{AD88CF70-7DD5-68DE-283D-AEE24CA5D8B4}"/>
              </a:ext>
            </a:extLst>
          </p:cNvPr>
          <p:cNvSpPr>
            <a:spLocks noGrp="1"/>
          </p:cNvSpPr>
          <p:nvPr>
            <p:ph idx="1"/>
          </p:nvPr>
        </p:nvSpPr>
        <p:spPr>
          <a:xfrm>
            <a:off x="1522414" y="1905000"/>
            <a:ext cx="9144000" cy="4546083"/>
          </a:xfrm>
        </p:spPr>
        <p:txBody>
          <a:bodyPr vert="horz" lIns="91440" tIns="45720" rIns="91440" bIns="45720" rtlCol="0" anchor="t">
            <a:normAutofit/>
          </a:bodyPr>
          <a:lstStyle/>
          <a:p>
            <a:pPr marL="0" indent="0">
              <a:buNone/>
            </a:pPr>
            <a:r>
              <a:rPr lang="en-US" b="1" dirty="0"/>
              <a:t>PRACTICE</a:t>
            </a:r>
            <a:endParaRPr lang="en-US" dirty="0"/>
          </a:p>
          <a:p>
            <a:pPr marL="457200" indent="-457200">
              <a:buAutoNum type="arabicPeriod"/>
            </a:pPr>
            <a:r>
              <a:rPr lang="en-US" dirty="0"/>
              <a:t>Add an </a:t>
            </a:r>
            <a:r>
              <a:rPr lang="en-US" b="1" dirty="0"/>
              <a:t>else </a:t>
            </a:r>
            <a:r>
              <a:rPr lang="en-US" dirty="0"/>
              <a:t>statement. If </a:t>
            </a:r>
            <a:r>
              <a:rPr lang="en-US" b="1" dirty="0"/>
              <a:t>speed(v) </a:t>
            </a:r>
            <a:r>
              <a:rPr lang="en-US" dirty="0"/>
              <a:t>is greater than </a:t>
            </a:r>
            <a:r>
              <a:rPr lang="en-US" b="1" dirty="0"/>
              <a:t>0</a:t>
            </a:r>
            <a:r>
              <a:rPr lang="en-US" dirty="0"/>
              <a:t>, create a plot of </a:t>
            </a:r>
            <a:r>
              <a:rPr lang="en-US" b="1" dirty="0"/>
              <a:t>s</a:t>
            </a:r>
            <a:r>
              <a:rPr lang="en-US" dirty="0"/>
              <a:t> against </a:t>
            </a:r>
            <a:r>
              <a:rPr lang="en-US" b="1" dirty="0"/>
              <a:t>lambda </a:t>
            </a:r>
            <a:r>
              <a:rPr lang="en-US" dirty="0"/>
              <a:t>using a line width of </a:t>
            </a:r>
            <a:r>
              <a:rPr lang="en-US" b="1" dirty="0"/>
              <a:t>3</a:t>
            </a:r>
            <a:r>
              <a:rPr lang="en-US" dirty="0"/>
              <a:t>.</a:t>
            </a:r>
          </a:p>
          <a:p>
            <a:pPr marL="457200" indent="-457200">
              <a:buAutoNum type="arabicPeriod"/>
            </a:pPr>
            <a:r>
              <a:rPr lang="en-US" dirty="0"/>
              <a:t>After the </a:t>
            </a:r>
            <a:r>
              <a:rPr lang="en-US" b="1" dirty="0"/>
              <a:t>for </a:t>
            </a:r>
            <a:r>
              <a:rPr lang="en-US" dirty="0"/>
              <a:t>loop, enter </a:t>
            </a:r>
            <a:r>
              <a:rPr lang="en-US" b="1" dirty="0"/>
              <a:t>hold off</a:t>
            </a:r>
            <a:r>
              <a:rPr lang="en-US" dirty="0"/>
              <a:t>.</a:t>
            </a:r>
          </a:p>
          <a:p>
            <a:pPr marL="457200" indent="-457200">
              <a:buAutoNum type="arabicPeriod"/>
            </a:pPr>
            <a:r>
              <a:rPr lang="en-US" dirty="0"/>
              <a:t>Add a legend to the plot using the array </a:t>
            </a:r>
            <a:r>
              <a:rPr lang="en-US" b="1" dirty="0"/>
              <a:t>starnames</a:t>
            </a:r>
            <a:r>
              <a:rPr lang="en-US" dirty="0"/>
              <a:t>.</a:t>
            </a:r>
            <a:r>
              <a:rPr lang="en-US" b="1" dirty="0"/>
              <a:t>*</a:t>
            </a:r>
          </a:p>
          <a:p>
            <a:pPr marL="457200" indent="-457200">
              <a:buAutoNum type="arabicPeriod"/>
            </a:pPr>
            <a:r>
              <a:rPr lang="en-US" dirty="0"/>
              <a:t>Create a variable </a:t>
            </a:r>
            <a:r>
              <a:rPr lang="en-US" b="1" dirty="0" err="1"/>
              <a:t>moveaway</a:t>
            </a:r>
            <a:r>
              <a:rPr lang="en-US" dirty="0"/>
              <a:t> that contains the elements in </a:t>
            </a:r>
            <a:r>
              <a:rPr lang="en-US" b="1" dirty="0" err="1"/>
              <a:t>starnames</a:t>
            </a:r>
            <a:r>
              <a:rPr lang="en-US" dirty="0"/>
              <a:t> corresponding to where </a:t>
            </a:r>
            <a:r>
              <a:rPr lang="en-US" b="1" dirty="0"/>
              <a:t>speed</a:t>
            </a:r>
            <a:r>
              <a:rPr lang="en-US" dirty="0"/>
              <a:t> is greater than </a:t>
            </a:r>
            <a:r>
              <a:rPr lang="en-US" b="1" dirty="0"/>
              <a:t>0</a:t>
            </a:r>
            <a:r>
              <a:rPr lang="en-US" dirty="0"/>
              <a:t>.</a:t>
            </a:r>
          </a:p>
          <a:p>
            <a:pPr marL="0" indent="0">
              <a:buNone/>
            </a:pPr>
            <a:r>
              <a:rPr lang="en-US" b="1" dirty="0"/>
              <a:t>*</a:t>
            </a:r>
            <a:r>
              <a:rPr lang="en-US" dirty="0"/>
              <a:t>The string array </a:t>
            </a:r>
            <a:r>
              <a:rPr lang="en-US" b="1" dirty="0" err="1"/>
              <a:t>starnames</a:t>
            </a:r>
            <a:r>
              <a:rPr lang="en-US" dirty="0"/>
              <a:t> contains the name of each star in spectra.</a:t>
            </a:r>
            <a:endParaRPr lang="en-US" b="1" dirty="0"/>
          </a:p>
        </p:txBody>
      </p:sp>
    </p:spTree>
    <p:extLst>
      <p:ext uri="{BB962C8B-B14F-4D97-AF65-F5344CB8AC3E}">
        <p14:creationId xmlns:p14="http://schemas.microsoft.com/office/powerpoint/2010/main" val="253552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F104A-484C-5674-BCF3-65E74A3114E9}"/>
              </a:ext>
            </a:extLst>
          </p:cNvPr>
          <p:cNvSpPr txBox="1"/>
          <p:nvPr/>
        </p:nvSpPr>
        <p:spPr>
          <a:xfrm>
            <a:off x="2687419" y="2882791"/>
            <a:ext cx="6802218" cy="108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7200">
                <a:cs typeface="Arial"/>
              </a:rPr>
              <a:t>THANK YOU !</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latin typeface="Corbel"/>
              </a:rPr>
              <a:t>A Little Spoiler !</a:t>
            </a:r>
            <a:endParaRPr lang="en-US" dirty="0"/>
          </a:p>
        </p:txBody>
      </p:sp>
      <p:sp>
        <p:nvSpPr>
          <p:cNvPr id="14" name="Content Placeholder 13"/>
          <p:cNvSpPr>
            <a:spLocks noGrp="1"/>
          </p:cNvSpPr>
          <p:nvPr>
            <p:ph idx="1"/>
          </p:nvPr>
        </p:nvSpPr>
        <p:spPr>
          <a:xfrm>
            <a:off x="1522414" y="1905000"/>
            <a:ext cx="9129627" cy="4626633"/>
          </a:xfrm>
        </p:spPr>
        <p:txBody>
          <a:bodyPr vert="horz" lIns="91440" tIns="45720" rIns="91440" bIns="45720" rtlCol="0" anchor="t">
            <a:normAutofit/>
          </a:bodyPr>
          <a:lstStyle/>
          <a:p>
            <a:pPr marL="0" indent="0">
              <a:buNone/>
            </a:pPr>
            <a:r>
              <a:rPr lang="en-US" sz="3600" dirty="0"/>
              <a:t>Refer to the </a:t>
            </a:r>
            <a:r>
              <a:rPr lang="en-US" sz="3600" dirty="0">
                <a:hlinkClick r:id="rId2"/>
              </a:rPr>
              <a:t>Final Project Module</a:t>
            </a:r>
            <a:r>
              <a:rPr lang="en-US" sz="3600" dirty="0"/>
              <a:t> of the MATLAB Onramp free self-paced course on the </a:t>
            </a:r>
            <a:r>
              <a:rPr lang="en-US" sz="3600" dirty="0">
                <a:hlinkClick r:id="rId3"/>
              </a:rPr>
              <a:t>Online Learning</a:t>
            </a:r>
            <a:r>
              <a:rPr lang="en-US" sz="3600" dirty="0"/>
              <a:t> platform of MathWorks !</a:t>
            </a:r>
          </a:p>
          <a:p>
            <a:pPr marL="0" indent="0">
              <a:buNone/>
            </a:pPr>
            <a:r>
              <a:rPr lang="en-US" sz="3600" dirty="0"/>
              <a:t>This webinar serves as a companion to help you </a:t>
            </a:r>
            <a:r>
              <a:rPr lang="en-US" sz="3600"/>
              <a:t>better understand the concepts.</a:t>
            </a:r>
          </a:p>
          <a:p>
            <a:pPr marL="0" indent="0">
              <a:buNone/>
            </a:pPr>
            <a:r>
              <a:rPr lang="en-US" sz="3600" dirty="0"/>
              <a:t>Enjoy the workshop !</a:t>
            </a:r>
          </a:p>
        </p:txBody>
      </p:sp>
    </p:spTree>
    <p:extLst>
      <p:ext uri="{BB962C8B-B14F-4D97-AF65-F5344CB8AC3E}">
        <p14:creationId xmlns:p14="http://schemas.microsoft.com/office/powerpoint/2010/main" val="418726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latin typeface="Corbel"/>
              </a:rPr>
              <a:t>Another one before the start !</a:t>
            </a:r>
            <a:endParaRPr lang="en-US" sz="4800"/>
          </a:p>
        </p:txBody>
      </p:sp>
      <p:sp>
        <p:nvSpPr>
          <p:cNvPr id="14" name="Content Placeholder 13"/>
          <p:cNvSpPr>
            <a:spLocks noGrp="1"/>
          </p:cNvSpPr>
          <p:nvPr>
            <p:ph idx="1"/>
          </p:nvPr>
        </p:nvSpPr>
        <p:spPr>
          <a:xfrm>
            <a:off x="1522414" y="1905000"/>
            <a:ext cx="9129627" cy="4626633"/>
          </a:xfrm>
        </p:spPr>
        <p:txBody>
          <a:bodyPr vert="horz" lIns="91440" tIns="45720" rIns="91440" bIns="45720" rtlCol="0" anchor="t">
            <a:normAutofit/>
          </a:bodyPr>
          <a:lstStyle/>
          <a:p>
            <a:pPr marL="0" indent="0">
              <a:buNone/>
            </a:pPr>
            <a:r>
              <a:rPr lang="en-US" sz="3600" dirty="0"/>
              <a:t>&gt;&gt; For this course, we absolutely need the MATLAB environment (if not yet installed / opened on your Web Browser since our previous sessions).</a:t>
            </a:r>
          </a:p>
          <a:p>
            <a:pPr marL="0" indent="0">
              <a:buNone/>
            </a:pPr>
            <a:r>
              <a:rPr lang="en-US" sz="3600" dirty="0"/>
              <a:t>&gt;&gt; </a:t>
            </a:r>
            <a:r>
              <a:rPr lang="en-US" sz="3600" dirty="0">
                <a:hlinkClick r:id="rId2"/>
              </a:rPr>
              <a:t>Here</a:t>
            </a:r>
            <a:r>
              <a:rPr lang="en-US" sz="3600" dirty="0"/>
              <a:t> you can find a step-by-step guide to downloading, installing and configuring your environment. Let's go!</a:t>
            </a:r>
          </a:p>
        </p:txBody>
      </p:sp>
    </p:spTree>
    <p:extLst>
      <p:ext uri="{BB962C8B-B14F-4D97-AF65-F5344CB8AC3E}">
        <p14:creationId xmlns:p14="http://schemas.microsoft.com/office/powerpoint/2010/main" val="17751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latin typeface="Corbel"/>
              </a:rPr>
              <a:t>Course Outline</a:t>
            </a:r>
          </a:p>
        </p:txBody>
      </p:sp>
      <p:sp>
        <p:nvSpPr>
          <p:cNvPr id="14" name="Content Placeholder 13"/>
          <p:cNvSpPr>
            <a:spLocks noGrp="1"/>
          </p:cNvSpPr>
          <p:nvPr>
            <p:ph idx="1"/>
          </p:nvPr>
        </p:nvSpPr>
        <p:spPr/>
        <p:txBody>
          <a:bodyPr vert="horz" lIns="91440" tIns="45720" rIns="91440" bIns="45720" rtlCol="0" anchor="t">
            <a:normAutofit/>
          </a:bodyPr>
          <a:lstStyle/>
          <a:p>
            <a:pPr marL="742950" indent="-742950">
              <a:buAutoNum type="arabicPeriod"/>
            </a:pPr>
            <a:r>
              <a:rPr lang="en-US" sz="3600" dirty="0"/>
              <a:t>Project I – Stellar Motion</a:t>
            </a:r>
          </a:p>
          <a:p>
            <a:pPr marL="742950" indent="-742950">
              <a:buAutoNum type="arabicPeriod"/>
            </a:pPr>
            <a:r>
              <a:rPr lang="en-US" sz="3600" dirty="0"/>
              <a:t>Project II – Compare Stellar Spectra</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&gt;&gt; Background</a:t>
            </a:r>
          </a:p>
          <a:p>
            <a:pPr marL="0" indent="0">
              <a:buNone/>
            </a:pPr>
            <a:r>
              <a:rPr lang="en-US" dirty="0">
                <a:ea typeface="+mn-lt"/>
                <a:cs typeface="+mn-lt"/>
              </a:rPr>
              <a:t>In this project, you'll use MATLAB to find the observed wavelength of the hydrogen alpha line of HD 94028 and compare it to the known wavelength of the hydrogen absorption to determine how fast the star is moving away from the Earth.</a:t>
            </a:r>
            <a:endParaRPr lang="en-US" dirty="0"/>
          </a:p>
        </p:txBody>
      </p:sp>
    </p:spTree>
    <p:extLst>
      <p:ext uri="{BB962C8B-B14F-4D97-AF65-F5344CB8AC3E}">
        <p14:creationId xmlns:p14="http://schemas.microsoft.com/office/powerpoint/2010/main" val="22949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dirty="0"/>
              <a:t>&gt;&gt; The main property of the observed stars ( = 357) is the star spectrum data, which was collected at </a:t>
            </a:r>
            <a:r>
              <a:rPr lang="en-US" b="1" dirty="0"/>
              <a:t>evenly spaced </a:t>
            </a:r>
            <a:r>
              <a:rPr lang="en-US" dirty="0"/>
              <a:t>wavelengths (</a:t>
            </a:r>
            <a:r>
              <a:rPr lang="en-US" i="1" dirty="0">
                <a:solidFill>
                  <a:srgbClr val="FFFFFF"/>
                </a:solidFill>
                <a:ea typeface="+mn-lt"/>
                <a:cs typeface="+mn-lt"/>
              </a:rPr>
              <a:t>lambda</a:t>
            </a:r>
            <a:r>
              <a:rPr lang="en-US" dirty="0"/>
              <a:t>).</a:t>
            </a:r>
            <a:endParaRPr lang="en-US" b="1" dirty="0"/>
          </a:p>
          <a:p>
            <a:pPr marL="0" indent="0">
              <a:buNone/>
            </a:pPr>
            <a:r>
              <a:rPr lang="en-US" dirty="0"/>
              <a:t>&gt;&gt; You are given the starting wavelength (</a:t>
            </a:r>
            <a:r>
              <a:rPr lang="en-US" i="1" dirty="0" err="1"/>
              <a:t>lambdaStart</a:t>
            </a:r>
            <a:r>
              <a:rPr lang="en-US" dirty="0"/>
              <a:t>), the spacing (</a:t>
            </a:r>
            <a:r>
              <a:rPr lang="en-US" i="1" dirty="0" err="1"/>
              <a:t>lambdaDelta</a:t>
            </a:r>
            <a:r>
              <a:rPr lang="en-US" dirty="0"/>
              <a:t>), and the number of observations (</a:t>
            </a:r>
            <a:r>
              <a:rPr lang="en-US" i="1" dirty="0" err="1"/>
              <a:t>nObs</a:t>
            </a:r>
            <a:r>
              <a:rPr lang="en-US" dirty="0"/>
              <a:t>)*</a:t>
            </a:r>
          </a:p>
          <a:p>
            <a:pPr marL="0" indent="0">
              <a:buNone/>
            </a:pPr>
            <a:r>
              <a:rPr lang="en-US" dirty="0"/>
              <a:t>*</a:t>
            </a:r>
            <a:r>
              <a:rPr lang="en-US" dirty="0" err="1">
                <a:ea typeface="+mn-lt"/>
                <a:cs typeface="+mn-lt"/>
              </a:rPr>
              <a:t>nObs</a:t>
            </a:r>
            <a:r>
              <a:rPr lang="en-US" dirty="0">
                <a:ea typeface="+mn-lt"/>
                <a:cs typeface="+mn-lt"/>
              </a:rPr>
              <a:t> = 357</a:t>
            </a:r>
            <a:endParaRPr lang="en-US" dirty="0"/>
          </a:p>
          <a:p>
            <a:pPr>
              <a:buNone/>
            </a:pPr>
            <a:r>
              <a:rPr lang="en-US" dirty="0" err="1">
                <a:ea typeface="+mn-lt"/>
                <a:cs typeface="+mn-lt"/>
              </a:rPr>
              <a:t>lambdaStart</a:t>
            </a:r>
            <a:r>
              <a:rPr lang="en-US" dirty="0">
                <a:ea typeface="+mn-lt"/>
                <a:cs typeface="+mn-lt"/>
              </a:rPr>
              <a:t> = 630.02 (in nm)</a:t>
            </a:r>
            <a:endParaRPr lang="en-US" dirty="0"/>
          </a:p>
          <a:p>
            <a:pPr>
              <a:buNone/>
            </a:pPr>
            <a:r>
              <a:rPr lang="en-US" dirty="0" err="1">
                <a:ea typeface="+mn-lt"/>
                <a:cs typeface="+mn-lt"/>
              </a:rPr>
              <a:t>lambdaDelta</a:t>
            </a:r>
            <a:r>
              <a:rPr lang="en-US" dirty="0">
                <a:ea typeface="+mn-lt"/>
                <a:cs typeface="+mn-lt"/>
              </a:rPr>
              <a:t> = 0.14</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dirty="0"/>
              <a:t>&gt;&gt; Each column of </a:t>
            </a:r>
            <a:r>
              <a:rPr lang="en-US" b="1" dirty="0"/>
              <a:t>spectra </a:t>
            </a:r>
            <a:r>
              <a:rPr lang="en-US" dirty="0"/>
              <a:t>is the spectrum of a different star. The </a:t>
            </a:r>
            <a:r>
              <a:rPr lang="en-US" b="1" dirty="0"/>
              <a:t>6th</a:t>
            </a:r>
            <a:r>
              <a:rPr lang="en-US" dirty="0"/>
              <a:t> column is the spectrum of star </a:t>
            </a:r>
            <a:r>
              <a:rPr lang="en-US" b="1" dirty="0"/>
              <a:t>HD 94028</a:t>
            </a:r>
            <a:r>
              <a:rPr lang="en-US" dirty="0"/>
              <a:t>.</a:t>
            </a:r>
            <a:endParaRPr lang="en-US" b="1" dirty="0"/>
          </a:p>
          <a:p>
            <a:pPr marL="0" indent="0">
              <a:buNone/>
            </a:pPr>
            <a:endParaRPr lang="en-US" dirty="0"/>
          </a:p>
          <a:p>
            <a:pPr marL="0" indent="0">
              <a:buNone/>
            </a:pP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8D41B482-327B-132C-DFF0-E8BF64AEA300}"/>
              </a:ext>
            </a:extLst>
          </p:cNvPr>
          <p:cNvPicPr>
            <a:picLocks noChangeAspect="1"/>
          </p:cNvPicPr>
          <p:nvPr/>
        </p:nvPicPr>
        <p:blipFill>
          <a:blip r:embed="rId2"/>
          <a:stretch>
            <a:fillRect/>
          </a:stretch>
        </p:blipFill>
        <p:spPr>
          <a:xfrm>
            <a:off x="1524752" y="2823318"/>
            <a:ext cx="9142481" cy="2821283"/>
          </a:xfrm>
          <a:prstGeom prst="rect">
            <a:avLst/>
          </a:prstGeom>
        </p:spPr>
      </p:pic>
    </p:spTree>
    <p:extLst>
      <p:ext uri="{BB962C8B-B14F-4D97-AF65-F5344CB8AC3E}">
        <p14:creationId xmlns:p14="http://schemas.microsoft.com/office/powerpoint/2010/main" val="28838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b="1" dirty="0"/>
              <a:t>PRACTICE</a:t>
            </a:r>
          </a:p>
          <a:p>
            <a:pPr marL="457200" indent="-457200">
              <a:buAutoNum type="arabicPeriod"/>
            </a:pPr>
            <a:r>
              <a:rPr lang="en-US" dirty="0"/>
              <a:t>Create a variable named </a:t>
            </a:r>
            <a:r>
              <a:rPr lang="en-US" b="1" dirty="0" err="1"/>
              <a:t>lambdaEnd</a:t>
            </a:r>
            <a:r>
              <a:rPr lang="en-US" b="1" dirty="0"/>
              <a:t> </a:t>
            </a:r>
            <a:r>
              <a:rPr lang="en-US" dirty="0"/>
              <a:t>that contains the value of the last wavelength in the recorded spectrum. Think about how you would calculate the last element of a series of numbers if you knew the first and the total of numbers you have.</a:t>
            </a:r>
          </a:p>
          <a:p>
            <a:pPr marL="457200" indent="-457200">
              <a:buAutoNum type="arabicPeriod"/>
            </a:pPr>
            <a:r>
              <a:rPr lang="en-US" dirty="0"/>
              <a:t>Use </a:t>
            </a:r>
            <a:r>
              <a:rPr lang="en-US" b="1" dirty="0" err="1"/>
              <a:t>lambdaEnd</a:t>
            </a:r>
            <a:r>
              <a:rPr lang="en-US" dirty="0"/>
              <a:t> to create a vector named </a:t>
            </a:r>
            <a:r>
              <a:rPr lang="en-US" b="1" dirty="0"/>
              <a:t>lambda</a:t>
            </a:r>
            <a:r>
              <a:rPr lang="en-US" dirty="0"/>
              <a:t> that contains the wavelengths in the spectrum, from </a:t>
            </a:r>
            <a:r>
              <a:rPr lang="en-US" b="1" dirty="0" err="1"/>
              <a:t>lambdaStart</a:t>
            </a:r>
            <a:r>
              <a:rPr lang="en-US" dirty="0"/>
              <a:t> to </a:t>
            </a:r>
            <a:r>
              <a:rPr lang="en-US" b="1" dirty="0" err="1"/>
              <a:t>lambdaEnd</a:t>
            </a:r>
            <a:r>
              <a:rPr lang="en-US" dirty="0"/>
              <a:t>, in steps of </a:t>
            </a:r>
            <a:r>
              <a:rPr lang="en-US" b="1" dirty="0" err="1"/>
              <a:t>lambdaDelta</a:t>
            </a:r>
            <a:r>
              <a:rPr lang="en-US" dirty="0"/>
              <a:t>.</a:t>
            </a:r>
            <a:br>
              <a:rPr lang="en-US" dirty="0"/>
            </a:br>
            <a:endParaRPr lang="en-US" dirty="0"/>
          </a:p>
          <a:p>
            <a:pPr marL="0" indent="0">
              <a:buNone/>
            </a:pPr>
            <a:endParaRPr lang="en-US" b="1" dirty="0"/>
          </a:p>
        </p:txBody>
      </p:sp>
    </p:spTree>
    <p:extLst>
      <p:ext uri="{BB962C8B-B14F-4D97-AF65-F5344CB8AC3E}">
        <p14:creationId xmlns:p14="http://schemas.microsoft.com/office/powerpoint/2010/main" val="259309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AutoNum type="arabicPeriod"/>
            </a:pPr>
            <a:r>
              <a:rPr lang="en-US" sz="3600" dirty="0">
                <a:latin typeface="Corbel"/>
              </a:rPr>
              <a:t>Project I – Stellar Motion</a:t>
            </a:r>
          </a:p>
        </p:txBody>
      </p:sp>
      <p:sp>
        <p:nvSpPr>
          <p:cNvPr id="4" name="Content Placeholder 3">
            <a:extLst>
              <a:ext uri="{FF2B5EF4-FFF2-40B4-BE49-F238E27FC236}">
                <a16:creationId xmlns:a16="http://schemas.microsoft.com/office/drawing/2014/main" id="{23C85377-3D1A-7AB1-6CF2-497C3A40BD8A}"/>
              </a:ext>
            </a:extLst>
          </p:cNvPr>
          <p:cNvSpPr>
            <a:spLocks noGrp="1"/>
          </p:cNvSpPr>
          <p:nvPr>
            <p:ph idx="1"/>
          </p:nvPr>
        </p:nvSpPr>
        <p:spPr/>
        <p:txBody>
          <a:bodyPr vert="horz" lIns="91440" tIns="45720" rIns="91440" bIns="45720" rtlCol="0" anchor="t">
            <a:normAutofit/>
          </a:bodyPr>
          <a:lstStyle/>
          <a:p>
            <a:pPr marL="0" indent="0">
              <a:buNone/>
            </a:pPr>
            <a:r>
              <a:rPr lang="en-US" b="1" dirty="0"/>
              <a:t>PRACTICE</a:t>
            </a:r>
          </a:p>
          <a:p>
            <a:pPr marL="457200" indent="-457200">
              <a:buAutoNum type="arabicPeriod"/>
            </a:pPr>
            <a:r>
              <a:rPr lang="en-US" dirty="0">
                <a:ea typeface="+mn-lt"/>
                <a:cs typeface="+mn-lt"/>
              </a:rPr>
              <a:t>Extract the </a:t>
            </a:r>
            <a:r>
              <a:rPr lang="en-US" b="1" dirty="0">
                <a:ea typeface="+mn-lt"/>
                <a:cs typeface="+mn-lt"/>
              </a:rPr>
              <a:t>sixth </a:t>
            </a:r>
            <a:r>
              <a:rPr lang="en-US" dirty="0">
                <a:ea typeface="+mn-lt"/>
                <a:cs typeface="+mn-lt"/>
              </a:rPr>
              <a:t>column of </a:t>
            </a:r>
            <a:r>
              <a:rPr lang="en-US" b="1" dirty="0">
                <a:ea typeface="+mn-lt"/>
                <a:cs typeface="+mn-lt"/>
              </a:rPr>
              <a:t>spectra </a:t>
            </a:r>
            <a:r>
              <a:rPr lang="en-US" dirty="0">
                <a:ea typeface="+mn-lt"/>
                <a:cs typeface="+mn-lt"/>
              </a:rPr>
              <a:t>to a vector named </a:t>
            </a:r>
            <a:r>
              <a:rPr lang="en-US" b="1" dirty="0">
                <a:ea typeface="+mn-lt"/>
                <a:cs typeface="+mn-lt"/>
              </a:rPr>
              <a:t>s</a:t>
            </a:r>
          </a:p>
          <a:p>
            <a:pPr marL="457200" indent="-457200">
              <a:buAutoNum type="arabicPeriod"/>
            </a:pPr>
            <a:r>
              <a:rPr lang="en-US" dirty="0"/>
              <a:t>Plot the spectra(</a:t>
            </a:r>
            <a:r>
              <a:rPr lang="en-US" b="1" dirty="0"/>
              <a:t>s</a:t>
            </a:r>
            <a:r>
              <a:rPr lang="en-US" dirty="0"/>
              <a:t>) as a function of wavelength (</a:t>
            </a:r>
            <a:r>
              <a:rPr lang="en-US" b="1" dirty="0"/>
              <a:t>lambda</a:t>
            </a:r>
            <a:r>
              <a:rPr lang="en-US" dirty="0"/>
              <a:t>). Use point markers (</a:t>
            </a:r>
            <a:r>
              <a:rPr lang="en-US" b="1" dirty="0"/>
              <a:t>.</a:t>
            </a:r>
            <a:r>
              <a:rPr lang="en-US" dirty="0"/>
              <a:t>) and a solid line (</a:t>
            </a:r>
            <a:r>
              <a:rPr lang="en-US" b="1" dirty="0"/>
              <a:t>-</a:t>
            </a:r>
            <a:r>
              <a:rPr lang="en-US" dirty="0"/>
              <a:t>) to connect the points.</a:t>
            </a:r>
          </a:p>
          <a:p>
            <a:pPr marL="457200" indent="-457200">
              <a:buAutoNum type="arabicPeriod"/>
            </a:pPr>
            <a:r>
              <a:rPr lang="en-US" dirty="0"/>
              <a:t>Add the x-label </a:t>
            </a:r>
            <a:r>
              <a:rPr lang="en-US" b="1" dirty="0"/>
              <a:t>"Wavelength"</a:t>
            </a:r>
            <a:r>
              <a:rPr lang="en-US" dirty="0"/>
              <a:t> and the y-label </a:t>
            </a:r>
            <a:r>
              <a:rPr lang="en-US" b="1" dirty="0"/>
              <a:t>"Intensity"</a:t>
            </a:r>
            <a:r>
              <a:rPr lang="en-US" dirty="0"/>
              <a:t> to the plot.</a:t>
            </a:r>
          </a:p>
          <a:p>
            <a:pPr marL="0" indent="0">
              <a:buNone/>
            </a:pPr>
            <a:endParaRPr lang="en-US" b="1" dirty="0"/>
          </a:p>
        </p:txBody>
      </p:sp>
    </p:spTree>
    <p:extLst>
      <p:ext uri="{BB962C8B-B14F-4D97-AF65-F5344CB8AC3E}">
        <p14:creationId xmlns:p14="http://schemas.microsoft.com/office/powerpoint/2010/main" val="156765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Matlab Essentials 2</vt:lpstr>
      <vt:lpstr>A Little Spoiler !</vt:lpstr>
      <vt:lpstr>Another one before the start !</vt:lpstr>
      <vt:lpstr>Course Outline</vt:lpstr>
      <vt:lpstr>Project I – Stellar Motion</vt:lpstr>
      <vt:lpstr>Project I – Stellar Motion</vt:lpstr>
      <vt:lpstr>Project I – Stellar Motion</vt:lpstr>
      <vt:lpstr>Project I – Stellar Motion</vt:lpstr>
      <vt:lpstr>Project I – Stellar Motion</vt:lpstr>
      <vt:lpstr>Project I – Stellar Motion</vt:lpstr>
      <vt:lpstr>Project I – Stellar Motion</vt:lpstr>
      <vt:lpstr>Project I – Stellar Motion</vt:lpstr>
      <vt:lpstr>Project II – Compare Stellar Spectra</vt:lpstr>
      <vt:lpstr>2. Project II – Compare Stellar Spectra</vt:lpstr>
      <vt:lpstr>2. Project II – Compare Stellar Spectra</vt:lpstr>
      <vt:lpstr>2. Project II – Compare Stellar Spectra</vt:lpstr>
      <vt:lpstr>2. Project II – Compare Stellar Spectra</vt:lpstr>
      <vt:lpstr>2. Project II – Compare Stellar Spectra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David Salaguinto</dc:creator>
  <cp:lastModifiedBy>David Salaguinto</cp:lastModifiedBy>
  <cp:revision>524</cp:revision>
  <dcterms:created xsi:type="dcterms:W3CDTF">2014-04-17T22:18:44Z</dcterms:created>
  <dcterms:modified xsi:type="dcterms:W3CDTF">2024-07-08T12:05:52Z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