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0" r:id="rId6"/>
    <p:sldId id="275" r:id="rId7"/>
    <p:sldId id="257" r:id="rId8"/>
    <p:sldId id="267" r:id="rId9"/>
    <p:sldId id="271" r:id="rId10"/>
    <p:sldId id="272" r:id="rId11"/>
    <p:sldId id="273" r:id="rId12"/>
    <p:sldId id="274" r:id="rId13"/>
    <p:sldId id="260" r:id="rId14"/>
    <p:sldId id="276" r:id="rId15"/>
    <p:sldId id="277" r:id="rId16"/>
    <p:sldId id="278" r:id="rId17"/>
    <p:sldId id="279" r:id="rId18"/>
    <p:sldId id="284" r:id="rId19"/>
    <p:sldId id="283" r:id="rId20"/>
    <p:sldId id="281" r:id="rId21"/>
    <p:sldId id="288" r:id="rId22"/>
    <p:sldId id="285" r:id="rId23"/>
    <p:sldId id="286" r:id="rId24"/>
    <p:sldId id="287" r:id="rId25"/>
    <p:sldId id="289" r:id="rId26"/>
    <p:sldId id="290" r:id="rId27"/>
    <p:sldId id="291" r:id="rId28"/>
    <p:sldId id="26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79079-84E8-47E3-BC21-45ACDEAFAA4F}" v="17" dt="2024-07-09T18:26:07.136"/>
    <p1510:client id="{23B1CF86-9F2C-4CC7-A85D-49E4B38E41C6}" v="4568" dt="2024-07-11T13:37:51.75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labacademy.mathworks.com/R2023b/portal.html?course=mlvi#chapter=4&amp;lesson=1&amp;section=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labacademy.mathworks.com/R2023b/portal.html?course=mlvi#chapter=4&amp;lesson=2&amp;section=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Corbel"/>
              </a:rPr>
              <a:t>Matlab Essentials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Data Processing and 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rbel"/>
              </a:rPr>
              <a:t>2. Clean and Organize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Discrete Data 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/>
              <a:t>Countable (number of students in a classroom, number of cars in a parking lot, …)</a:t>
            </a:r>
          </a:p>
          <a:p>
            <a:pPr marL="457200" indent="-457200"/>
            <a:r>
              <a:rPr lang="en-US" dirty="0"/>
              <a:t>Visualized on bar charts or pie charts</a:t>
            </a:r>
          </a:p>
          <a:p>
            <a:pPr marL="457200" indent="-457200"/>
            <a:r>
              <a:rPr lang="en-US" dirty="0"/>
              <a:t>Finite points – summation, counting, ….</a:t>
            </a:r>
          </a:p>
          <a:p>
            <a:pPr marL="457200" indent="-45720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Continuous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Range values (height of basketball players, amount in sugar in milk)</a:t>
            </a:r>
          </a:p>
          <a:p>
            <a:r>
              <a:rPr lang="en-US" dirty="0"/>
              <a:t>Displayed on histograms or line graphs</a:t>
            </a:r>
          </a:p>
          <a:p>
            <a:r>
              <a:rPr lang="en-US" dirty="0"/>
              <a:t>Infinite values–  integration and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Clean and Organize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&gt;&gt;  To group similar data into categories, you can use the </a:t>
            </a:r>
            <a:r>
              <a:rPr lang="en-US" b="1" dirty="0"/>
              <a:t>categories </a:t>
            </a:r>
            <a:r>
              <a:rPr lang="en-US" dirty="0"/>
              <a:t>function in MATLAB.</a:t>
            </a:r>
          </a:p>
          <a:p>
            <a:pPr marL="0" indent="0">
              <a:buNone/>
            </a:pPr>
            <a:r>
              <a:rPr lang="en-US" dirty="0"/>
              <a:t>e.g. : </a:t>
            </a:r>
            <a:r>
              <a:rPr lang="en-US" b="1" dirty="0"/>
              <a:t>groups = categories(</a:t>
            </a:r>
            <a:r>
              <a:rPr lang="en-US" b="1" dirty="0" err="1">
                <a:ea typeface="+mn-lt"/>
                <a:cs typeface="+mn-lt"/>
              </a:rPr>
              <a:t>cat_array</a:t>
            </a:r>
            <a:r>
              <a:rPr lang="en-US" b="1" dirty="0"/>
              <a:t>) </a:t>
            </a:r>
            <a:r>
              <a:rPr lang="en-US" dirty="0"/>
              <a:t>returns the unique categories within the categorical array </a:t>
            </a:r>
            <a:r>
              <a:rPr lang="en-US" b="1" dirty="0" err="1"/>
              <a:t>cat_array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&gt;&gt; You can also remove a category of your choice from the array, using the </a:t>
            </a:r>
            <a:r>
              <a:rPr lang="en-US" b="1" i="1" dirty="0" err="1"/>
              <a:t>setdiff</a:t>
            </a:r>
            <a:r>
              <a:rPr lang="en-US" b="1" i="1" dirty="0"/>
              <a:t> </a:t>
            </a:r>
            <a:r>
              <a:rPr lang="en-US" dirty="0"/>
              <a:t>function.</a:t>
            </a:r>
          </a:p>
          <a:p>
            <a:pPr marL="0" indent="0">
              <a:buNone/>
            </a:pPr>
            <a:r>
              <a:rPr lang="en-US" dirty="0"/>
              <a:t>e.g. : </a:t>
            </a:r>
            <a:r>
              <a:rPr lang="en-US" b="1" dirty="0"/>
              <a:t>d = </a:t>
            </a:r>
            <a:r>
              <a:rPr lang="en-US" b="1" dirty="0" err="1"/>
              <a:t>setdiff</a:t>
            </a:r>
            <a:r>
              <a:rPr lang="en-US" b="1" dirty="0"/>
              <a:t>(</a:t>
            </a:r>
            <a:r>
              <a:rPr lang="en-US" b="1" dirty="0" err="1"/>
              <a:t>a,b</a:t>
            </a:r>
            <a:r>
              <a:rPr lang="en-US" b="1" dirty="0"/>
              <a:t>)  </a:t>
            </a:r>
            <a:r>
              <a:rPr lang="en-US" dirty="0"/>
              <a:t>performs a </a:t>
            </a:r>
            <a:r>
              <a:rPr lang="en-US" b="1" dirty="0"/>
              <a:t>set difference </a:t>
            </a:r>
            <a:r>
              <a:rPr lang="en-US" dirty="0"/>
              <a:t>between </a:t>
            </a:r>
            <a:r>
              <a:rPr lang="en-US" b="1" dirty="0"/>
              <a:t>a</a:t>
            </a:r>
            <a:r>
              <a:rPr lang="en-US" dirty="0"/>
              <a:t> and  </a:t>
            </a:r>
            <a:r>
              <a:rPr lang="en-US" b="1" dirty="0"/>
              <a:t>b</a:t>
            </a:r>
            <a:r>
              <a:rPr lang="en-US" dirty="0"/>
              <a:t>. The output has values in a that are </a:t>
            </a:r>
            <a:r>
              <a:rPr lang="en-US" b="1" dirty="0"/>
              <a:t>NOT </a:t>
            </a:r>
            <a:r>
              <a:rPr lang="en-US" dirty="0"/>
              <a:t>present in b. The result is stored in a variable named </a:t>
            </a:r>
            <a:r>
              <a:rPr lang="en-US" b="1" dirty="0"/>
              <a:t>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2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Clean and Organize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&gt;&gt; You can merge different categories in a categorical array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e.g. : </a:t>
            </a:r>
            <a:r>
              <a:rPr lang="en-US" b="1" dirty="0">
                <a:ea typeface="+mn-lt"/>
                <a:cs typeface="+mn-lt"/>
              </a:rPr>
              <a:t>a = </a:t>
            </a:r>
            <a:r>
              <a:rPr lang="en-US" b="1" dirty="0" err="1">
                <a:ea typeface="+mn-lt"/>
                <a:cs typeface="+mn-lt"/>
              </a:rPr>
              <a:t>mergecats</a:t>
            </a:r>
            <a:r>
              <a:rPr lang="en-US" b="1" dirty="0">
                <a:ea typeface="+mn-lt"/>
                <a:cs typeface="+mn-lt"/>
              </a:rPr>
              <a:t>(a, ["b1" "b2" "b3"], "b")</a:t>
            </a:r>
            <a:r>
              <a:rPr lang="en-US" dirty="0">
                <a:ea typeface="+mn-lt"/>
                <a:cs typeface="+mn-lt"/>
              </a:rPr>
              <a:t>  merge categories </a:t>
            </a:r>
            <a:r>
              <a:rPr lang="en-US" b="1" dirty="0">
                <a:ea typeface="+mn-lt"/>
                <a:cs typeface="+mn-lt"/>
              </a:rPr>
              <a:t>b1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b2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b="1" dirty="0">
                <a:ea typeface="+mn-lt"/>
                <a:cs typeface="+mn-lt"/>
              </a:rPr>
              <a:t>b3</a:t>
            </a:r>
            <a:r>
              <a:rPr lang="en-US" dirty="0">
                <a:ea typeface="+mn-lt"/>
                <a:cs typeface="+mn-lt"/>
              </a:rPr>
              <a:t> to a single category, </a:t>
            </a:r>
            <a:r>
              <a:rPr lang="en-US" b="1" dirty="0">
                <a:ea typeface="+mn-lt"/>
                <a:cs typeface="+mn-lt"/>
              </a:rPr>
              <a:t>b</a:t>
            </a:r>
            <a:r>
              <a:rPr lang="en-US" dirty="0">
                <a:ea typeface="+mn-lt"/>
                <a:cs typeface="+mn-lt"/>
              </a:rPr>
              <a:t> and stores the result in </a:t>
            </a:r>
            <a:r>
              <a:rPr lang="en-US" b="1" dirty="0"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72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Clean and Organize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PRACTICE</a:t>
            </a:r>
          </a:p>
          <a:p>
            <a:pPr marL="0" indent="0">
              <a:buNone/>
            </a:pPr>
            <a:r>
              <a:rPr lang="en-US" dirty="0"/>
              <a:t>Given the categorical array </a:t>
            </a:r>
            <a:r>
              <a:rPr lang="en-US" i="1" dirty="0">
                <a:ea typeface="+mn-lt"/>
                <a:cs typeface="+mn-lt"/>
              </a:rPr>
              <a:t>x = categorical(["medium" "large" "large" "red" "small" "red" "medium"])</a:t>
            </a:r>
          </a:p>
          <a:p>
            <a:pPr marL="457200" indent="-457200">
              <a:buAutoNum type="arabicPeriod"/>
            </a:pPr>
            <a:r>
              <a:rPr lang="en-US" dirty="0"/>
              <a:t>Find the categories in </a:t>
            </a:r>
            <a:r>
              <a:rPr lang="en-US" b="1" dirty="0"/>
              <a:t>x</a:t>
            </a:r>
            <a:r>
              <a:rPr lang="en-US" dirty="0"/>
              <a:t> and assign them to a variable named </a:t>
            </a:r>
            <a:r>
              <a:rPr lang="en-US" b="1" err="1"/>
              <a:t>x_cats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Remove the category </a:t>
            </a:r>
            <a:r>
              <a:rPr lang="en-US" b="1" dirty="0"/>
              <a:t>"red" </a:t>
            </a:r>
            <a:r>
              <a:rPr lang="en-US" dirty="0"/>
              <a:t>from </a:t>
            </a:r>
            <a:r>
              <a:rPr lang="en-US" b="1" dirty="0" err="1"/>
              <a:t>x_cats</a:t>
            </a:r>
            <a:r>
              <a:rPr lang="en-US" dirty="0"/>
              <a:t> and store the result in </a:t>
            </a:r>
            <a:r>
              <a:rPr lang="en-US" b="1" dirty="0" err="1"/>
              <a:t>x_set</a:t>
            </a:r>
            <a:r>
              <a:rPr lang="en-US" dirty="0"/>
              <a:t>. What type is the output of ?</a:t>
            </a:r>
          </a:p>
          <a:p>
            <a:pPr marL="457200" indent="-457200">
              <a:buAutoNum type="arabicPeriod"/>
            </a:pPr>
            <a:r>
              <a:rPr lang="en-US" dirty="0"/>
              <a:t>Merge the categories </a:t>
            </a:r>
            <a:r>
              <a:rPr lang="en-US" b="1" dirty="0"/>
              <a:t>"small"</a:t>
            </a:r>
            <a:r>
              <a:rPr lang="en-US" dirty="0"/>
              <a:t>, </a:t>
            </a:r>
            <a:r>
              <a:rPr lang="en-US" b="1" dirty="0"/>
              <a:t>"medium"</a:t>
            </a:r>
            <a:r>
              <a:rPr lang="en-US" dirty="0"/>
              <a:t>, and </a:t>
            </a:r>
            <a:r>
              <a:rPr lang="en-US" b="1" dirty="0"/>
              <a:t>"large"</a:t>
            </a:r>
            <a:r>
              <a:rPr lang="en-US" dirty="0"/>
              <a:t> that are contained in the variable </a:t>
            </a:r>
            <a:r>
              <a:rPr lang="en-US" b="1" dirty="0"/>
              <a:t>x</a:t>
            </a:r>
            <a:r>
              <a:rPr lang="en-US" dirty="0"/>
              <a:t> into a single category, </a:t>
            </a:r>
            <a:r>
              <a:rPr lang="en-US" b="1" dirty="0" err="1"/>
              <a:t>x_size</a:t>
            </a:r>
            <a:r>
              <a:rPr lang="en-US" dirty="0"/>
              <a:t>. Store the result back into </a:t>
            </a:r>
            <a:r>
              <a:rPr lang="en-US" b="1" dirty="0"/>
              <a:t>x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891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Clean and Organize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PRACTICE – SELF-STUDY</a:t>
            </a:r>
          </a:p>
          <a:p>
            <a:pPr marL="0" indent="0">
              <a:buNone/>
            </a:pPr>
            <a:r>
              <a:rPr lang="en-US" dirty="0"/>
              <a:t>Exercise yourself with the </a:t>
            </a:r>
            <a:r>
              <a:rPr lang="en-US" dirty="0">
                <a:hlinkClick r:id="rId2"/>
              </a:rPr>
              <a:t>Hurricane Exercise</a:t>
            </a:r>
            <a:r>
              <a:rPr lang="en-US" dirty="0"/>
              <a:t> on the Matlab Online Learning Platform !</a:t>
            </a:r>
          </a:p>
        </p:txBody>
      </p:sp>
    </p:spTree>
    <p:extLst>
      <p:ext uri="{BB962C8B-B14F-4D97-AF65-F5344CB8AC3E}">
        <p14:creationId xmlns:p14="http://schemas.microsoft.com/office/powerpoint/2010/main" val="81239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rbel"/>
              </a:rPr>
              <a:t>2. Clean and Organize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BC459C-E1AF-E9F3-36D2-AF5F3158F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384" y="2489950"/>
            <a:ext cx="5366293" cy="3618725"/>
          </a:xfrm>
        </p:spPr>
      </p:pic>
      <p:pic>
        <p:nvPicPr>
          <p:cNvPr id="15" name="Content Placeholder 14" descr="A black and white chart with white text&#10;&#10;Description automatically generated">
            <a:extLst>
              <a:ext uri="{FF2B5EF4-FFF2-40B4-BE49-F238E27FC236}">
                <a16:creationId xmlns:a16="http://schemas.microsoft.com/office/drawing/2014/main" id="{07569F9C-B8CB-3A56-486B-48D99582EA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0578" y="2487574"/>
            <a:ext cx="3771714" cy="3623477"/>
          </a:xfrm>
        </p:spPr>
      </p:pic>
    </p:spTree>
    <p:extLst>
      <p:ext uri="{BB962C8B-B14F-4D97-AF65-F5344CB8AC3E}">
        <p14:creationId xmlns:p14="http://schemas.microsoft.com/office/powerpoint/2010/main" val="251481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Clean and Organize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30353"/>
            <a:ext cx="9144000" cy="4241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▪"/>
            </a:pPr>
            <a:r>
              <a:rPr lang="en-US" b="1" dirty="0" err="1">
                <a:latin typeface="Corbel"/>
                <a:cs typeface="Arial"/>
              </a:rPr>
              <a:t>binNum</a:t>
            </a:r>
            <a:r>
              <a:rPr lang="en-US" b="1" dirty="0">
                <a:latin typeface="Corbel"/>
                <a:cs typeface="Arial"/>
              </a:rPr>
              <a:t> = discretize(x, 0:0.2:1)</a:t>
            </a:r>
            <a:r>
              <a:rPr lang="en-US" dirty="0">
                <a:latin typeface="Corbel"/>
                <a:cs typeface="Arial"/>
              </a:rPr>
              <a:t> categorizes (discretizes) each element of </a:t>
            </a:r>
            <a:r>
              <a:rPr lang="en-US" b="1" dirty="0">
                <a:latin typeface="Corbel"/>
                <a:cs typeface="Arial"/>
              </a:rPr>
              <a:t>x </a:t>
            </a:r>
            <a:r>
              <a:rPr lang="en-US" dirty="0">
                <a:latin typeface="Corbel"/>
                <a:cs typeface="Arial"/>
              </a:rPr>
              <a:t>into </a:t>
            </a:r>
            <a:r>
              <a:rPr lang="en-US" b="1" dirty="0">
                <a:latin typeface="Corbel"/>
                <a:cs typeface="Arial"/>
              </a:rPr>
              <a:t>bins</a:t>
            </a:r>
            <a:r>
              <a:rPr lang="en-US" dirty="0">
                <a:latin typeface="Corbel"/>
                <a:cs typeface="Arial"/>
              </a:rPr>
              <a:t> (or </a:t>
            </a:r>
            <a:r>
              <a:rPr lang="en-US" b="1" dirty="0">
                <a:latin typeface="Corbel"/>
                <a:cs typeface="Arial"/>
              </a:rPr>
              <a:t>bin numbers</a:t>
            </a:r>
            <a:r>
              <a:rPr lang="en-US" dirty="0">
                <a:latin typeface="Corbel"/>
                <a:cs typeface="Arial"/>
              </a:rPr>
              <a:t>) based on the </a:t>
            </a:r>
            <a:r>
              <a:rPr lang="en-US" b="1" dirty="0">
                <a:latin typeface="Corbel"/>
                <a:cs typeface="Arial"/>
              </a:rPr>
              <a:t>edges (6 in total) </a:t>
            </a:r>
            <a:r>
              <a:rPr lang="en-US" dirty="0">
                <a:latin typeface="Corbel"/>
                <a:cs typeface="Arial"/>
              </a:rPr>
              <a:t>specified in the array </a:t>
            </a:r>
            <a:r>
              <a:rPr lang="en-US" b="1" dirty="0">
                <a:latin typeface="Corbel"/>
                <a:cs typeface="Arial"/>
              </a:rPr>
              <a:t>0:0.2:1</a:t>
            </a:r>
            <a:r>
              <a:rPr lang="en-US" dirty="0">
                <a:latin typeface="Corbel"/>
                <a:cs typeface="Arial"/>
              </a:rPr>
              <a:t> (this array creates bins with edges at </a:t>
            </a:r>
            <a:r>
              <a:rPr lang="en-US" b="1" dirty="0">
                <a:latin typeface="Corbel"/>
                <a:cs typeface="Arial"/>
              </a:rPr>
              <a:t>0</a:t>
            </a:r>
            <a:r>
              <a:rPr lang="en-US" dirty="0">
                <a:latin typeface="Corbel"/>
                <a:cs typeface="Arial"/>
              </a:rPr>
              <a:t>, </a:t>
            </a:r>
            <a:r>
              <a:rPr lang="en-US" b="1" dirty="0">
                <a:latin typeface="Corbel"/>
                <a:cs typeface="Arial"/>
              </a:rPr>
              <a:t>0.2</a:t>
            </a:r>
            <a:r>
              <a:rPr lang="en-US" dirty="0">
                <a:latin typeface="Corbel"/>
                <a:cs typeface="Arial"/>
              </a:rPr>
              <a:t>, </a:t>
            </a:r>
            <a:r>
              <a:rPr lang="en-US" b="1" dirty="0">
                <a:latin typeface="Corbel"/>
                <a:cs typeface="Arial"/>
              </a:rPr>
              <a:t>0.4</a:t>
            </a:r>
            <a:r>
              <a:rPr lang="en-US" dirty="0">
                <a:latin typeface="Corbel"/>
                <a:cs typeface="Arial"/>
              </a:rPr>
              <a:t>, </a:t>
            </a:r>
            <a:r>
              <a:rPr lang="en-US" b="1" dirty="0">
                <a:latin typeface="Corbel"/>
                <a:cs typeface="Arial"/>
              </a:rPr>
              <a:t>0.6</a:t>
            </a:r>
            <a:r>
              <a:rPr lang="en-US" dirty="0">
                <a:latin typeface="Corbel"/>
                <a:cs typeface="Arial"/>
              </a:rPr>
              <a:t>, </a:t>
            </a:r>
            <a:r>
              <a:rPr lang="en-US" b="1" dirty="0">
                <a:latin typeface="Corbel"/>
                <a:cs typeface="Arial"/>
              </a:rPr>
              <a:t>0.8</a:t>
            </a:r>
            <a:r>
              <a:rPr lang="en-US" dirty="0">
                <a:latin typeface="Corbel"/>
                <a:cs typeface="Arial"/>
              </a:rPr>
              <a:t>, and </a:t>
            </a:r>
            <a:r>
              <a:rPr lang="en-US" b="1" dirty="0">
                <a:latin typeface="Corbel"/>
                <a:cs typeface="Arial"/>
              </a:rPr>
              <a:t>1</a:t>
            </a:r>
            <a:r>
              <a:rPr lang="en-US" dirty="0">
                <a:latin typeface="Corbel"/>
                <a:cs typeface="Arial"/>
              </a:rPr>
              <a:t>).</a:t>
            </a:r>
          </a:p>
          <a:p>
            <a:pPr marL="457200" indent="-457200">
              <a:buFont typeface="Arial,Sans-Serif"/>
              <a:buChar char="▪"/>
            </a:pPr>
            <a:r>
              <a:rPr lang="en-US" b="1" dirty="0" err="1">
                <a:latin typeface="Corbel"/>
                <a:cs typeface="Arial"/>
              </a:rPr>
              <a:t>binNum</a:t>
            </a:r>
            <a:r>
              <a:rPr lang="en-US" dirty="0">
                <a:latin typeface="Corbel"/>
                <a:cs typeface="Arial"/>
              </a:rPr>
              <a:t> is determined as follows : </a:t>
            </a:r>
            <a:br>
              <a:rPr lang="en-US" dirty="0">
                <a:latin typeface="Corbel"/>
                <a:cs typeface="Arial"/>
              </a:rPr>
            </a:br>
            <a:r>
              <a:rPr lang="en-US" dirty="0">
                <a:latin typeface="Corbel"/>
                <a:cs typeface="Arial"/>
              </a:rPr>
              <a:t>% 0.82 falls between 0.8 and 1 -&gt; 5</a:t>
            </a:r>
            <a:br>
              <a:rPr lang="en-US" dirty="0">
                <a:latin typeface="Corbel"/>
                <a:cs typeface="Arial"/>
              </a:rPr>
            </a:br>
            <a:r>
              <a:rPr lang="en-US" dirty="0">
                <a:latin typeface="Corbel"/>
                <a:cs typeface="Arial"/>
              </a:rPr>
              <a:t>% 0.69 falls between 0.6 and 0.8  -&gt; 4</a:t>
            </a:r>
            <a:br>
              <a:rPr lang="en-US" dirty="0">
                <a:latin typeface="Corbel"/>
                <a:cs typeface="Arial"/>
              </a:rPr>
            </a:br>
            <a:r>
              <a:rPr lang="en-US" dirty="0">
                <a:latin typeface="Corbel"/>
                <a:cs typeface="Arial"/>
              </a:rPr>
              <a:t>…</a:t>
            </a:r>
            <a:br>
              <a:rPr lang="en-US" dirty="0">
                <a:latin typeface="Corbel"/>
                <a:cs typeface="Arial"/>
              </a:rPr>
            </a:br>
            <a:r>
              <a:rPr lang="en-US" dirty="0">
                <a:latin typeface="Corbel"/>
                <a:cs typeface="Arial"/>
              </a:rPr>
              <a:t>% 0.03 falls between 0 and 0.2 -&gt; 1</a:t>
            </a:r>
          </a:p>
          <a:p>
            <a:pPr marL="457200" indent="-457200">
              <a:buFont typeface="Arial,Sans-Serif"/>
              <a:buChar char="▪"/>
            </a:pPr>
            <a:r>
              <a:rPr lang="en-US" b="1" dirty="0" err="1">
                <a:latin typeface="Corbel"/>
                <a:cs typeface="Arial"/>
              </a:rPr>
              <a:t>binNum</a:t>
            </a:r>
            <a:r>
              <a:rPr lang="en-US" b="1" dirty="0">
                <a:latin typeface="Corbel"/>
                <a:cs typeface="Arial"/>
              </a:rPr>
              <a:t> </a:t>
            </a:r>
            <a:r>
              <a:rPr lang="en-US" dirty="0">
                <a:latin typeface="Corbel"/>
                <a:cs typeface="Arial"/>
              </a:rPr>
              <a:t>is </a:t>
            </a:r>
            <a:r>
              <a:rPr lang="en-US" b="1" dirty="0">
                <a:latin typeface="Corbel"/>
                <a:cs typeface="Arial"/>
              </a:rPr>
              <a:t>[5, 4, 2, 5, 1]</a:t>
            </a:r>
            <a:endParaRPr lang="en-US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9811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Clean and Organize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30353"/>
            <a:ext cx="9144000" cy="4241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&gt;&gt; You can categorize continuous data into discrete bins using the </a:t>
            </a:r>
            <a:r>
              <a:rPr lang="en-US" b="1" dirty="0"/>
              <a:t>discretize </a:t>
            </a:r>
            <a:r>
              <a:rPr lang="en-US" dirty="0"/>
              <a:t>function</a:t>
            </a:r>
          </a:p>
          <a:p>
            <a:pPr marL="0" indent="0">
              <a:buNone/>
            </a:pPr>
            <a:r>
              <a:rPr lang="en-US" dirty="0"/>
              <a:t>e.g. : Given the array </a:t>
            </a:r>
            <a:r>
              <a:rPr lang="en-US" b="1" dirty="0"/>
              <a:t>x </a:t>
            </a:r>
            <a:r>
              <a:rPr lang="en-US" dirty="0"/>
              <a:t>with the values </a:t>
            </a:r>
            <a:r>
              <a:rPr lang="en-US" b="1" dirty="0"/>
              <a:t>[0.82, 0.69, 0.31, 0.95, 0.03]</a:t>
            </a:r>
          </a:p>
          <a:p>
            <a:pPr marL="0" indent="0">
              <a:buNone/>
            </a:pPr>
            <a:r>
              <a:rPr lang="en-US" dirty="0"/>
              <a:t>Given the array </a:t>
            </a:r>
            <a:r>
              <a:rPr lang="en-US" b="1" dirty="0"/>
              <a:t>corner </a:t>
            </a:r>
            <a:r>
              <a:rPr lang="en-US" dirty="0"/>
              <a:t>with the values (edges) </a:t>
            </a:r>
            <a:r>
              <a:rPr lang="en-US" b="1" dirty="0"/>
              <a:t>0:0.2:1</a:t>
            </a:r>
          </a:p>
          <a:p>
            <a:pPr marL="0" indent="0">
              <a:buNone/>
            </a:pPr>
            <a:r>
              <a:rPr lang="en-US" dirty="0"/>
              <a:t>There will be one fewer bin than the number of edges specified, because the edges define the </a:t>
            </a:r>
            <a:r>
              <a:rPr lang="en-US" b="1" dirty="0"/>
              <a:t>boundaries </a:t>
            </a:r>
            <a:r>
              <a:rPr lang="en-US" dirty="0"/>
              <a:t>between the bins, </a:t>
            </a:r>
            <a:r>
              <a:rPr lang="en-US" b="1" dirty="0"/>
              <a:t>NOT</a:t>
            </a:r>
            <a:r>
              <a:rPr lang="en-US" dirty="0"/>
              <a:t> the number of bins themselves.</a:t>
            </a:r>
          </a:p>
        </p:txBody>
      </p:sp>
    </p:spTree>
    <p:extLst>
      <p:ext uri="{BB962C8B-B14F-4D97-AF65-F5344CB8AC3E}">
        <p14:creationId xmlns:p14="http://schemas.microsoft.com/office/powerpoint/2010/main" val="190637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Clean and Organize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30353"/>
            <a:ext cx="9144000" cy="4241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&gt;&gt;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Binning into categories works practically the same way it does </a:t>
            </a:r>
            <a:r>
              <a:rPr lang="en-US" dirty="0">
                <a:ea typeface="+mn-lt"/>
                <a:cs typeface="+mn-lt"/>
              </a:rPr>
              <a:t>with discretized data or infinite ranges. To discretize data into categories, use the </a:t>
            </a:r>
            <a:r>
              <a:rPr lang="en-US" b="1" dirty="0">
                <a:ea typeface="+mn-lt"/>
                <a:cs typeface="+mn-lt"/>
              </a:rPr>
              <a:t>categorical </a:t>
            </a:r>
            <a:r>
              <a:rPr lang="en-US" dirty="0">
                <a:ea typeface="+mn-lt"/>
                <a:cs typeface="+mn-lt"/>
              </a:rPr>
              <a:t>option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e.g. :   Given the vector </a:t>
            </a:r>
            <a:r>
              <a:rPr lang="en-US" b="1" dirty="0">
                <a:ea typeface="+mn-lt"/>
                <a:cs typeface="+mn-lt"/>
              </a:rPr>
              <a:t>status </a:t>
            </a:r>
            <a:r>
              <a:rPr lang="en-US" dirty="0">
                <a:ea typeface="+mn-lt"/>
                <a:cs typeface="+mn-lt"/>
              </a:rPr>
              <a:t>with the values </a:t>
            </a:r>
            <a:r>
              <a:rPr lang="en-US" b="1" dirty="0">
                <a:ea typeface="+mn-lt"/>
                <a:cs typeface="+mn-lt"/>
              </a:rPr>
              <a:t>["on", "off"]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binNum = discretize(x, 0:0.5:1, "categorical", status) </a:t>
            </a:r>
            <a:r>
              <a:rPr lang="en-US" dirty="0">
                <a:ea typeface="+mn-lt"/>
                <a:cs typeface="+mn-lt"/>
              </a:rPr>
              <a:t>categorizes (discretizes) each element of </a:t>
            </a:r>
            <a:r>
              <a:rPr lang="en-US" b="1" dirty="0">
                <a:ea typeface="+mn-lt"/>
                <a:cs typeface="+mn-lt"/>
              </a:rPr>
              <a:t>x </a:t>
            </a:r>
            <a:r>
              <a:rPr lang="en-US" dirty="0">
                <a:ea typeface="+mn-lt"/>
                <a:cs typeface="+mn-lt"/>
              </a:rPr>
              <a:t>into </a:t>
            </a:r>
            <a:r>
              <a:rPr lang="en-US" b="1" dirty="0">
                <a:ea typeface="+mn-lt"/>
                <a:cs typeface="+mn-lt"/>
              </a:rPr>
              <a:t>bins</a:t>
            </a:r>
            <a:r>
              <a:rPr lang="en-US" dirty="0">
                <a:ea typeface="+mn-lt"/>
                <a:cs typeface="+mn-lt"/>
              </a:rPr>
              <a:t> (or </a:t>
            </a:r>
            <a:r>
              <a:rPr lang="en-US" b="1" dirty="0">
                <a:ea typeface="+mn-lt"/>
                <a:cs typeface="+mn-lt"/>
              </a:rPr>
              <a:t>bin numbers</a:t>
            </a:r>
            <a:r>
              <a:rPr lang="en-US" dirty="0">
                <a:ea typeface="+mn-lt"/>
                <a:cs typeface="+mn-lt"/>
              </a:rPr>
              <a:t>) based on </a:t>
            </a:r>
            <a:r>
              <a:rPr lang="en-US">
                <a:ea typeface="+mn-lt"/>
                <a:cs typeface="+mn-lt"/>
              </a:rPr>
              <a:t>the </a:t>
            </a:r>
            <a:r>
              <a:rPr lang="en-US" b="1">
                <a:ea typeface="+mn-lt"/>
                <a:cs typeface="+mn-lt"/>
              </a:rPr>
              <a:t>edges (3 in total) </a:t>
            </a:r>
            <a:r>
              <a:rPr lang="en-US" dirty="0">
                <a:ea typeface="+mn-lt"/>
                <a:cs typeface="+mn-lt"/>
              </a:rPr>
              <a:t>specified in the array </a:t>
            </a:r>
            <a:r>
              <a:rPr lang="en-US" b="1" dirty="0">
                <a:ea typeface="+mn-lt"/>
                <a:cs typeface="+mn-lt"/>
              </a:rPr>
              <a:t>0:0.5:1</a:t>
            </a:r>
            <a:r>
              <a:rPr lang="en-US" dirty="0">
                <a:ea typeface="+mn-lt"/>
                <a:cs typeface="+mn-lt"/>
              </a:rPr>
              <a:t> (this array creates bins with edges at </a:t>
            </a:r>
            <a:r>
              <a:rPr lang="en-US" b="1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0.5</a:t>
            </a:r>
            <a:r>
              <a:rPr lang="en-US" dirty="0">
                <a:ea typeface="+mn-lt"/>
                <a:cs typeface="+mn-lt"/>
              </a:rPr>
              <a:t>, and </a:t>
            </a:r>
            <a:r>
              <a:rPr lang="en-US" b="1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5577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Clean and Organize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30353"/>
            <a:ext cx="9144000" cy="4241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orbel"/>
                <a:cs typeface="Arial"/>
              </a:rPr>
              <a:t>PRACTICE – DISCRETIZED</a:t>
            </a:r>
            <a:endParaRPr lang="en-US" b="1" dirty="0">
              <a:latin typeface="Corbe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Corbel"/>
                <a:cs typeface="Arial"/>
              </a:rPr>
              <a:t>Given the vector </a:t>
            </a:r>
            <a:r>
              <a:rPr lang="en-US" b="1" dirty="0">
                <a:ea typeface="+mn-lt"/>
                <a:cs typeface="+mn-lt"/>
              </a:rPr>
              <a:t>price = [34.17 26.71 7.92 27.17 36.30 24.88 30.34 27.26 16.96]</a:t>
            </a:r>
          </a:p>
          <a:p>
            <a:pPr marL="457200" indent="-457200">
              <a:buAutoNum type="arabicPeriod"/>
            </a:pPr>
            <a:r>
              <a:rPr lang="en-US" dirty="0">
                <a:latin typeface="Corbel"/>
                <a:cs typeface="Arial"/>
              </a:rPr>
              <a:t>Create a vector, </a:t>
            </a:r>
            <a:r>
              <a:rPr lang="en-US" b="1" dirty="0">
                <a:latin typeface="Corbel"/>
                <a:cs typeface="Arial"/>
              </a:rPr>
              <a:t>levels</a:t>
            </a:r>
            <a:r>
              <a:rPr lang="en-US" dirty="0">
                <a:latin typeface="Corbel"/>
                <a:cs typeface="Arial"/>
              </a:rPr>
              <a:t>, that contains the edge values of the desired bins. The </a:t>
            </a:r>
            <a:r>
              <a:rPr lang="en-US" b="1" dirty="0">
                <a:latin typeface="Corbel"/>
                <a:cs typeface="Arial"/>
              </a:rPr>
              <a:t>lowest</a:t>
            </a:r>
            <a:r>
              <a:rPr lang="en-US" dirty="0">
                <a:latin typeface="Corbel"/>
                <a:cs typeface="Arial"/>
              </a:rPr>
              <a:t> edge value should be </a:t>
            </a:r>
            <a:r>
              <a:rPr lang="en-US" b="1" dirty="0">
                <a:latin typeface="Corbel"/>
                <a:cs typeface="Arial"/>
              </a:rPr>
              <a:t>0</a:t>
            </a:r>
            <a:r>
              <a:rPr lang="en-US" dirty="0">
                <a:latin typeface="Corbel"/>
                <a:cs typeface="Arial"/>
              </a:rPr>
              <a:t>, the </a:t>
            </a:r>
            <a:r>
              <a:rPr lang="en-US" b="1" dirty="0">
                <a:latin typeface="Corbel"/>
                <a:cs typeface="Arial"/>
              </a:rPr>
              <a:t>highest</a:t>
            </a:r>
            <a:r>
              <a:rPr lang="en-US" dirty="0">
                <a:latin typeface="Corbel"/>
                <a:cs typeface="Arial"/>
              </a:rPr>
              <a:t> should be </a:t>
            </a:r>
            <a:r>
              <a:rPr lang="en-US" b="1" dirty="0">
                <a:latin typeface="Corbel"/>
                <a:cs typeface="Arial"/>
              </a:rPr>
              <a:t>40</a:t>
            </a:r>
            <a:r>
              <a:rPr lang="en-US" dirty="0">
                <a:latin typeface="Corbel"/>
                <a:cs typeface="Arial"/>
              </a:rPr>
              <a:t> and the </a:t>
            </a:r>
            <a:r>
              <a:rPr lang="en-US" b="1" dirty="0">
                <a:latin typeface="Corbel"/>
                <a:cs typeface="Arial"/>
              </a:rPr>
              <a:t>difference</a:t>
            </a:r>
            <a:r>
              <a:rPr lang="en-US" dirty="0">
                <a:latin typeface="Corbel"/>
                <a:cs typeface="Arial"/>
              </a:rPr>
              <a:t> between the adjacent edge values should be </a:t>
            </a:r>
            <a:r>
              <a:rPr lang="en-US" b="1" dirty="0">
                <a:latin typeface="Corbel"/>
                <a:cs typeface="Arial"/>
              </a:rPr>
              <a:t>10</a:t>
            </a:r>
            <a:r>
              <a:rPr lang="en-US" dirty="0">
                <a:latin typeface="Corbel"/>
                <a:cs typeface="Arial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orbel"/>
                <a:cs typeface="Arial"/>
              </a:rPr>
              <a:t>Bin (discretize into bin numbers using the edge values) the values in the </a:t>
            </a:r>
            <a:r>
              <a:rPr lang="en-US" b="1" dirty="0">
                <a:latin typeface="Corbel"/>
                <a:cs typeface="Arial"/>
              </a:rPr>
              <a:t>price</a:t>
            </a:r>
            <a:r>
              <a:rPr lang="en-US" dirty="0">
                <a:latin typeface="Corbel"/>
                <a:cs typeface="Arial"/>
              </a:rPr>
              <a:t> vector using </a:t>
            </a:r>
            <a:r>
              <a:rPr lang="en-US" b="1" dirty="0">
                <a:latin typeface="Corbel"/>
                <a:cs typeface="Arial"/>
              </a:rPr>
              <a:t>levels</a:t>
            </a:r>
            <a:r>
              <a:rPr lang="en-US" dirty="0">
                <a:latin typeface="Corbel"/>
                <a:cs typeface="Arial"/>
              </a:rPr>
              <a:t> as the bin edges and store the result in </a:t>
            </a:r>
            <a:r>
              <a:rPr lang="en-US" b="1" dirty="0" err="1">
                <a:latin typeface="Corbel"/>
                <a:cs typeface="Arial"/>
              </a:rPr>
              <a:t>price_bin_numbers</a:t>
            </a:r>
            <a:r>
              <a:rPr lang="en-US" dirty="0">
                <a:latin typeface="Corbe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87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rbel"/>
              </a:rPr>
              <a:t>An image is worth a 1000 words !</a:t>
            </a:r>
          </a:p>
        </p:txBody>
      </p:sp>
      <p:pic>
        <p:nvPicPr>
          <p:cNvPr id="2" name="Content Placeholder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AFA34F-1D77-F98F-D70E-79E98DFF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610" y="1718127"/>
            <a:ext cx="8549383" cy="4852685"/>
          </a:xfrm>
        </p:spPr>
      </p:pic>
    </p:spTree>
    <p:extLst>
      <p:ext uri="{BB962C8B-B14F-4D97-AF65-F5344CB8AC3E}">
        <p14:creationId xmlns:p14="http://schemas.microsoft.com/office/powerpoint/2010/main" val="12036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Clean and Organize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30353"/>
            <a:ext cx="9144000" cy="42418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rbel"/>
                <a:cs typeface="Arial"/>
              </a:rPr>
              <a:t>PRACTICE – INFINITE RANGES</a:t>
            </a:r>
          </a:p>
          <a:p>
            <a:pPr marL="0" indent="0">
              <a:buNone/>
            </a:pPr>
            <a:r>
              <a:rPr lang="en-US" dirty="0">
                <a:latin typeface="Corbel"/>
                <a:cs typeface="Arial"/>
              </a:rPr>
              <a:t>Given the vectors </a:t>
            </a:r>
            <a:r>
              <a:rPr lang="en-US" b="1" dirty="0" err="1">
                <a:ea typeface="+mn-lt"/>
                <a:cs typeface="+mn-lt"/>
              </a:rPr>
              <a:t>binedges</a:t>
            </a:r>
            <a:r>
              <a:rPr lang="en-US" b="1" dirty="0">
                <a:ea typeface="+mn-lt"/>
                <a:cs typeface="+mn-lt"/>
              </a:rPr>
              <a:t> = [0 0.2 0.6 0.9]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x = [ 0.90 0.32 0.95 </a:t>
            </a:r>
            <a:r>
              <a:rPr lang="en-US" b="1" dirty="0" err="1">
                <a:ea typeface="+mn-lt"/>
                <a:cs typeface="+mn-lt"/>
              </a:rPr>
              <a:t>NaN</a:t>
            </a:r>
            <a:r>
              <a:rPr lang="en-US" b="1" dirty="0">
                <a:ea typeface="+mn-lt"/>
                <a:cs typeface="+mn-lt"/>
              </a:rPr>
              <a:t> 0.87 0.71 0.42 0.60]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en-US" dirty="0">
                <a:latin typeface="Corbel"/>
                <a:cs typeface="Arial"/>
              </a:rPr>
              <a:t>Discretize </a:t>
            </a:r>
            <a:r>
              <a:rPr lang="en-US" b="1" dirty="0">
                <a:latin typeface="Corbel"/>
                <a:cs typeface="Arial"/>
              </a:rPr>
              <a:t>x</a:t>
            </a:r>
            <a:r>
              <a:rPr lang="en-US" dirty="0">
                <a:latin typeface="Corbel"/>
                <a:cs typeface="Arial"/>
              </a:rPr>
              <a:t> using the bin edges </a:t>
            </a:r>
            <a:r>
              <a:rPr lang="en-US" b="1" dirty="0" err="1">
                <a:latin typeface="Corbel"/>
                <a:cs typeface="Arial"/>
              </a:rPr>
              <a:t>binedges</a:t>
            </a:r>
            <a:r>
              <a:rPr lang="en-US" dirty="0">
                <a:latin typeface="Corbel"/>
                <a:cs typeface="Arial"/>
              </a:rPr>
              <a:t> and store the result in </a:t>
            </a:r>
            <a:r>
              <a:rPr lang="en-US" b="1" dirty="0" err="1">
                <a:latin typeface="Corbel"/>
                <a:cs typeface="Arial"/>
              </a:rPr>
              <a:t>x_bin_numbers</a:t>
            </a:r>
            <a:r>
              <a:rPr lang="en-US" dirty="0">
                <a:latin typeface="Corbel"/>
                <a:cs typeface="Arial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orbel"/>
                <a:cs typeface="Arial"/>
              </a:rPr>
              <a:t>Update </a:t>
            </a:r>
            <a:r>
              <a:rPr lang="en-US" b="1" dirty="0" err="1">
                <a:latin typeface="Corbel"/>
                <a:cs typeface="Arial"/>
              </a:rPr>
              <a:t>binedges</a:t>
            </a:r>
            <a:r>
              <a:rPr lang="en-US" dirty="0">
                <a:latin typeface="Corbel"/>
                <a:cs typeface="Arial"/>
              </a:rPr>
              <a:t> so that there is one more category that extends the range to </a:t>
            </a:r>
            <a:r>
              <a:rPr lang="en-US" dirty="0" err="1">
                <a:latin typeface="Corbel"/>
                <a:cs typeface="Arial"/>
              </a:rPr>
              <a:t>infinty</a:t>
            </a:r>
            <a:r>
              <a:rPr lang="en-US" dirty="0">
                <a:latin typeface="Corbel"/>
                <a:cs typeface="Arial"/>
              </a:rPr>
              <a:t> (</a:t>
            </a:r>
            <a:r>
              <a:rPr lang="en-US" b="1" i="1" dirty="0">
                <a:latin typeface="Corbel"/>
                <a:cs typeface="Arial"/>
              </a:rPr>
              <a:t>-Inf</a:t>
            </a:r>
            <a:r>
              <a:rPr lang="en-US" dirty="0">
                <a:latin typeface="Corbel"/>
                <a:cs typeface="Arial"/>
              </a:rPr>
              <a:t> or </a:t>
            </a:r>
            <a:r>
              <a:rPr lang="en-US" b="1" i="1" dirty="0">
                <a:latin typeface="Corbel"/>
                <a:cs typeface="Arial"/>
              </a:rPr>
              <a:t>Inf</a:t>
            </a:r>
            <a:r>
              <a:rPr lang="en-US" dirty="0">
                <a:latin typeface="Corbel"/>
                <a:cs typeface="Arial"/>
              </a:rPr>
              <a:t>).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orbel"/>
                <a:cs typeface="Arial"/>
              </a:rPr>
              <a:t>Update </a:t>
            </a:r>
            <a:r>
              <a:rPr lang="en-US" b="1" dirty="0" err="1">
                <a:latin typeface="Corbel"/>
                <a:cs typeface="Arial"/>
              </a:rPr>
              <a:t>x_bin_numbers</a:t>
            </a:r>
            <a:r>
              <a:rPr lang="en-US" b="1" dirty="0">
                <a:latin typeface="Corbel"/>
                <a:cs typeface="Arial"/>
              </a:rPr>
              <a:t> </a:t>
            </a:r>
            <a:r>
              <a:rPr lang="en-US" dirty="0">
                <a:latin typeface="Corbel"/>
                <a:cs typeface="Arial"/>
              </a:rPr>
              <a:t> which contains the bin </a:t>
            </a:r>
            <a:r>
              <a:rPr lang="en-US" dirty="0" err="1">
                <a:latin typeface="Corbel"/>
                <a:cs typeface="Arial"/>
              </a:rPr>
              <a:t>nuber</a:t>
            </a:r>
            <a:r>
              <a:rPr lang="en-US" dirty="0">
                <a:latin typeface="Corbel"/>
                <a:cs typeface="Arial"/>
              </a:rPr>
              <a:t> for each value in </a:t>
            </a:r>
            <a:r>
              <a:rPr lang="en-US" b="1" dirty="0">
                <a:latin typeface="Corbel"/>
                <a:cs typeface="Arial"/>
              </a:rPr>
              <a:t>x </a:t>
            </a:r>
            <a:r>
              <a:rPr lang="en-US" dirty="0">
                <a:latin typeface="Corbel"/>
                <a:cs typeface="Arial"/>
              </a:rPr>
              <a:t>using the new edge values.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orbel"/>
                <a:cs typeface="Arial"/>
              </a:rPr>
              <a:t>Compare the two vectors </a:t>
            </a:r>
            <a:r>
              <a:rPr lang="en-US" b="1" err="1">
                <a:latin typeface="Corbel"/>
                <a:cs typeface="Arial"/>
              </a:rPr>
              <a:t>x_bin_numbers</a:t>
            </a:r>
            <a:r>
              <a:rPr lang="en-US" dirty="0">
                <a:latin typeface="Corbel"/>
                <a:cs typeface="Arial"/>
              </a:rPr>
              <a:t> from questions </a:t>
            </a:r>
            <a:r>
              <a:rPr lang="en-US" b="1" dirty="0">
                <a:latin typeface="Corbel"/>
                <a:cs typeface="Arial"/>
              </a:rPr>
              <a:t>1</a:t>
            </a:r>
            <a:r>
              <a:rPr lang="en-US" dirty="0">
                <a:latin typeface="Corbel"/>
                <a:cs typeface="Arial"/>
              </a:rPr>
              <a:t> &amp; </a:t>
            </a:r>
            <a:r>
              <a:rPr lang="en-US" b="1" dirty="0">
                <a:latin typeface="Corbel"/>
                <a:cs typeface="Arial"/>
              </a:rPr>
              <a:t>3</a:t>
            </a:r>
            <a:r>
              <a:rPr lang="en-US" dirty="0">
                <a:latin typeface="Corbe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90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Clean and Organize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300" y="1930353"/>
            <a:ext cx="9144000" cy="42418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latin typeface="Corbel"/>
                <a:cs typeface="Arial"/>
              </a:rPr>
              <a:t>PRACTICE – CATEGORIES</a:t>
            </a:r>
          </a:p>
          <a:p>
            <a:pPr marL="0" indent="0">
              <a:buNone/>
            </a:pPr>
            <a:r>
              <a:rPr lang="en-US" dirty="0">
                <a:latin typeface="Corbel"/>
                <a:cs typeface="Arial"/>
              </a:rPr>
              <a:t>Given the following vectors </a:t>
            </a:r>
            <a:r>
              <a:rPr lang="en-US" b="1" dirty="0">
                <a:ea typeface="+mn-lt"/>
                <a:cs typeface="+mn-lt"/>
              </a:rPr>
              <a:t>binedges = [0 0.2 0.6 0.9 Inf]</a:t>
            </a:r>
            <a:r>
              <a:rPr lang="en-US" dirty="0">
                <a:ea typeface="+mn-lt"/>
                <a:cs typeface="+mn-lt"/>
              </a:rPr>
              <a:t>,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x = [ 0.90 0.32 0.95 NaN 0.87 0.71 0.42 0.60]</a:t>
            </a:r>
            <a:r>
              <a:rPr lang="en-US" dirty="0">
                <a:ea typeface="+mn-lt"/>
                <a:cs typeface="+mn-lt"/>
              </a:rPr>
              <a:t>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colors = </a:t>
            </a:r>
            <a:r>
              <a:rPr lang="en-US" b="1">
                <a:ea typeface="+mn-lt"/>
                <a:cs typeface="+mn-lt"/>
              </a:rPr>
              <a:t>["red","green","blue","black"]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en-US">
                <a:latin typeface="Corbel"/>
                <a:cs typeface="Arial"/>
              </a:rPr>
              <a:t>Discretize </a:t>
            </a:r>
            <a:r>
              <a:rPr lang="en-US" b="1">
                <a:latin typeface="Corbel"/>
                <a:cs typeface="Arial"/>
              </a:rPr>
              <a:t>x </a:t>
            </a:r>
            <a:r>
              <a:rPr lang="en-US">
                <a:latin typeface="Corbel"/>
                <a:cs typeface="Arial"/>
              </a:rPr>
              <a:t>to create a variable </a:t>
            </a:r>
            <a:r>
              <a:rPr lang="en-US" b="1">
                <a:latin typeface="Corbel"/>
                <a:cs typeface="Arial"/>
              </a:rPr>
              <a:t>x_cat </a:t>
            </a:r>
            <a:r>
              <a:rPr lang="en-US">
                <a:latin typeface="Corbel"/>
                <a:cs typeface="Arial"/>
              </a:rPr>
              <a:t>that contains the bin category, as defined by </a:t>
            </a:r>
            <a:r>
              <a:rPr lang="en-US" b="1">
                <a:latin typeface="Corbel"/>
                <a:cs typeface="Arial"/>
              </a:rPr>
              <a:t>colors</a:t>
            </a:r>
            <a:r>
              <a:rPr lang="en-US">
                <a:latin typeface="Corbel"/>
                <a:cs typeface="Arial"/>
              </a:rPr>
              <a:t>.</a:t>
            </a:r>
          </a:p>
          <a:p>
            <a:pPr marL="457200" indent="-457200">
              <a:buAutoNum type="arabicPeriod"/>
            </a:pPr>
            <a:r>
              <a:rPr lang="en-US">
                <a:latin typeface="Corbel"/>
                <a:cs typeface="Arial"/>
              </a:rPr>
              <a:t>Create a variable named </a:t>
            </a:r>
            <a:r>
              <a:rPr lang="en-US" b="1">
                <a:latin typeface="Corbel"/>
                <a:cs typeface="Arial"/>
              </a:rPr>
              <a:t>less_Green </a:t>
            </a:r>
            <a:r>
              <a:rPr lang="en-US">
                <a:latin typeface="Corbel"/>
                <a:cs typeface="Arial"/>
              </a:rPr>
              <a:t>that contains the number of vaues in </a:t>
            </a:r>
            <a:r>
              <a:rPr lang="en-US" b="1">
                <a:latin typeface="Corbel"/>
                <a:cs typeface="Arial"/>
              </a:rPr>
              <a:t>x_cat </a:t>
            </a:r>
            <a:r>
              <a:rPr lang="en-US">
                <a:latin typeface="Corbel"/>
                <a:cs typeface="Arial"/>
              </a:rPr>
              <a:t>that are less than or equal to </a:t>
            </a:r>
            <a:r>
              <a:rPr lang="en-US" b="1">
                <a:latin typeface="Corbel"/>
                <a:cs typeface="Arial"/>
              </a:rPr>
              <a:t>"green"</a:t>
            </a:r>
            <a:r>
              <a:rPr lang="en-US">
                <a:latin typeface="Corbel"/>
                <a:cs typeface="Arial"/>
              </a:rPr>
              <a:t>.</a:t>
            </a:r>
          </a:p>
          <a:p>
            <a:pPr marL="457200" indent="-457200">
              <a:buAutoNum type="arabicPeriod"/>
            </a:pPr>
            <a:r>
              <a:rPr lang="en-US">
                <a:latin typeface="Corbel"/>
                <a:cs typeface="Arial"/>
              </a:rPr>
              <a:t>Exercise further with the </a:t>
            </a:r>
            <a:r>
              <a:rPr lang="en-US" dirty="0">
                <a:latin typeface="Corbel"/>
                <a:cs typeface="Arial"/>
                <a:hlinkClick r:id="rId2"/>
              </a:rPr>
              <a:t>Discretizing Windspeeds into Categories</a:t>
            </a:r>
            <a:r>
              <a:rPr lang="en-US" dirty="0">
                <a:latin typeface="Corbel"/>
                <a:cs typeface="Arial"/>
              </a:rPr>
              <a:t> </a:t>
            </a:r>
            <a:r>
              <a:rPr lang="en-US">
                <a:latin typeface="Corbel"/>
                <a:cs typeface="Arial"/>
              </a:rPr>
              <a:t>section on the Matlab Online Learning Platform</a:t>
            </a:r>
            <a:endParaRPr lang="en-US" dirty="0">
              <a:latin typeface="Corbe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55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rbel"/>
              </a:rPr>
              <a:t>2. Clean and Organize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BC459C-E1AF-E9F3-36D2-AF5F3158F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384" y="2489950"/>
            <a:ext cx="5366293" cy="3618725"/>
          </a:xfrm>
        </p:spPr>
      </p:pic>
      <p:pic>
        <p:nvPicPr>
          <p:cNvPr id="15" name="Content Placeholder 14" descr="A black and white chart with white text&#10;&#10;Description automatically generated">
            <a:extLst>
              <a:ext uri="{FF2B5EF4-FFF2-40B4-BE49-F238E27FC236}">
                <a16:creationId xmlns:a16="http://schemas.microsoft.com/office/drawing/2014/main" id="{07569F9C-B8CB-3A56-486B-48D99582EA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0578" y="2487574"/>
            <a:ext cx="3771714" cy="3623477"/>
          </a:xfrm>
        </p:spPr>
      </p:pic>
    </p:spTree>
    <p:extLst>
      <p:ext uri="{BB962C8B-B14F-4D97-AF65-F5344CB8AC3E}">
        <p14:creationId xmlns:p14="http://schemas.microsoft.com/office/powerpoint/2010/main" val="237265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orbel"/>
              </a:rPr>
              <a:t>3. Key Takeaways</a:t>
            </a:r>
            <a:endParaRPr lang="en-US" sz="3600" dirty="0">
              <a:latin typeface="Corbel"/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37FF97-770B-5B42-0B2E-627E174C8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117" y="1993876"/>
            <a:ext cx="5411384" cy="4114800"/>
          </a:xfrm>
        </p:spPr>
      </p:pic>
    </p:spTree>
    <p:extLst>
      <p:ext uri="{BB962C8B-B14F-4D97-AF65-F5344CB8AC3E}">
        <p14:creationId xmlns:p14="http://schemas.microsoft.com/office/powerpoint/2010/main" val="63763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orbel"/>
              </a:rPr>
              <a:t>3. Key Takeaways</a:t>
            </a:r>
            <a:endParaRPr lang="en-US" sz="3600" dirty="0">
              <a:latin typeface="Corbel"/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84C873C-0FAE-927D-C7AA-2DD680665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506" y="1995487"/>
            <a:ext cx="6089815" cy="4086225"/>
          </a:xfrm>
        </p:spPr>
      </p:pic>
    </p:spTree>
    <p:extLst>
      <p:ext uri="{BB962C8B-B14F-4D97-AF65-F5344CB8AC3E}">
        <p14:creationId xmlns:p14="http://schemas.microsoft.com/office/powerpoint/2010/main" val="347966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38E4C5-0649-9125-F0D2-2DDEF03D448C}"/>
              </a:ext>
            </a:extLst>
          </p:cNvPr>
          <p:cNvSpPr txBox="1"/>
          <p:nvPr/>
        </p:nvSpPr>
        <p:spPr>
          <a:xfrm>
            <a:off x="2947125" y="2883487"/>
            <a:ext cx="6281891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>
                <a:cs typeface="Segoe UI"/>
              </a:rPr>
              <a:t>THANK YOU !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rbel"/>
              </a:rPr>
              <a:t>Steps to processing 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7FEDE-E9DD-576F-9437-8E7C6C1E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&gt;&gt; Data Analysis typically requires following steps in that order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Reading data from file &gt; Cleaning and Organizing it &gt; Performing calculations &gt; Visualizing the results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0480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rbel"/>
              </a:rPr>
              <a:t>Course Outline 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3600" dirty="0"/>
              <a:t>Import Data</a:t>
            </a:r>
          </a:p>
          <a:p>
            <a:pPr marL="457200" indent="-457200">
              <a:buAutoNum type="arabicPeriod"/>
            </a:pPr>
            <a:r>
              <a:rPr lang="en-US" sz="3600"/>
              <a:t>Clean and Organize Data</a:t>
            </a:r>
          </a:p>
          <a:p>
            <a:pPr marL="457200" indent="-457200">
              <a:buAutoNum type="arabicPeriod"/>
            </a:pPr>
            <a:r>
              <a:rPr lang="en-US" sz="3600"/>
              <a:t>Key Takeaways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>
                <a:latin typeface="Corbel"/>
              </a:rPr>
              <a:t>Import 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 Working with irregularly formatted (</a:t>
            </a:r>
            <a:r>
              <a:rPr lang="en-US" b="1" dirty="0"/>
              <a:t>unstructured</a:t>
            </a:r>
            <a:r>
              <a:rPr lang="en-US" dirty="0"/>
              <a:t>) data can be overwhelming and non-productive</a:t>
            </a:r>
          </a:p>
          <a:p>
            <a:pPr marL="0" indent="0">
              <a:buNone/>
            </a:pPr>
            <a:r>
              <a:rPr lang="en-US" dirty="0"/>
              <a:t>&gt;&gt; A best practice is to convert given unstructured data to </a:t>
            </a:r>
            <a:r>
              <a:rPr lang="en-US" b="1" dirty="0"/>
              <a:t>structured </a:t>
            </a:r>
            <a:r>
              <a:rPr lang="en-US" dirty="0"/>
              <a:t>data - its regular formatting is easier to work with and more efficient</a:t>
            </a:r>
          </a:p>
          <a:p>
            <a:pPr marL="0" indent="0">
              <a:buNone/>
            </a:pPr>
            <a:r>
              <a:rPr lang="en-US" dirty="0"/>
              <a:t>&gt;&gt; Examples of unstructured data are </a:t>
            </a:r>
            <a:r>
              <a:rPr lang="en-US" b="1" dirty="0"/>
              <a:t>csv</a:t>
            </a:r>
            <a:r>
              <a:rPr lang="en-US" dirty="0"/>
              <a:t>-, </a:t>
            </a:r>
            <a:r>
              <a:rPr lang="en-US" b="1" dirty="0"/>
              <a:t>unformatted Excell</a:t>
            </a:r>
            <a:r>
              <a:rPr lang="en-US" dirty="0"/>
              <a:t>-, </a:t>
            </a:r>
            <a:r>
              <a:rPr lang="en-US" b="1" dirty="0"/>
              <a:t>hand-written</a:t>
            </a:r>
            <a:r>
              <a:rPr lang="en-US" dirty="0"/>
              <a:t> </a:t>
            </a:r>
            <a:r>
              <a:rPr lang="en-US" b="1" dirty="0"/>
              <a:t>files</a:t>
            </a:r>
          </a:p>
          <a:p>
            <a:pPr marL="0" indent="0">
              <a:buNone/>
            </a:pPr>
            <a:r>
              <a:rPr lang="en-US" dirty="0"/>
              <a:t>&gt;&gt; Structured data could be well </a:t>
            </a:r>
            <a:r>
              <a:rPr lang="en-US" b="1" dirty="0"/>
              <a:t>organized spreadsheets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&gt;&gt; One of the most important functions to work with spreadsheets in Matlab is </a:t>
            </a:r>
            <a:r>
              <a:rPr lang="en-US" b="1" dirty="0" err="1"/>
              <a:t>readtable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>
                <a:latin typeface="Corbel"/>
              </a:rPr>
              <a:t>Import Data</a:t>
            </a:r>
          </a:p>
        </p:txBody>
      </p:sp>
      <p:pic>
        <p:nvPicPr>
          <p:cNvPr id="5" name="Content Placeholder 4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A0D54CDF-8C68-6B7A-521A-D7F21969B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667" y="3213921"/>
            <a:ext cx="9145829" cy="11296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75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>
                <a:latin typeface="Corbel"/>
              </a:rPr>
              <a:t>Import 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 You can import tabular data into MATLAB using the </a:t>
            </a:r>
            <a:r>
              <a:rPr lang="en-US" b="1" dirty="0" err="1"/>
              <a:t>readtable</a:t>
            </a:r>
            <a:r>
              <a:rPr lang="en-US" b="1" dirty="0"/>
              <a:t> </a:t>
            </a:r>
            <a:r>
              <a:rPr lang="en-US" dirty="0"/>
              <a:t>function </a:t>
            </a:r>
          </a:p>
          <a:p>
            <a:pPr marL="0" indent="0">
              <a:buNone/>
            </a:pPr>
            <a:r>
              <a:rPr lang="en-US" dirty="0"/>
              <a:t>e.g. :  table = </a:t>
            </a:r>
            <a:r>
              <a:rPr lang="en-US" err="1"/>
              <a:t>readtable</a:t>
            </a:r>
            <a:r>
              <a:rPr lang="en-US" dirty="0"/>
              <a:t>(</a:t>
            </a:r>
            <a:r>
              <a:rPr lang="en-US" b="1" dirty="0"/>
              <a:t>"filename"</a:t>
            </a:r>
            <a:r>
              <a:rPr lang="en-US" dirty="0"/>
              <a:t>, </a:t>
            </a:r>
            <a:r>
              <a:rPr lang="en-US" i="1" dirty="0"/>
              <a:t>options</a:t>
            </a:r>
            <a:r>
              <a:rPr lang="en-US" dirty="0"/>
              <a:t>) reads the data stored in the file named </a:t>
            </a:r>
            <a:r>
              <a:rPr lang="en-US" b="1" dirty="0"/>
              <a:t>filename</a:t>
            </a:r>
            <a:r>
              <a:rPr lang="en-US" dirty="0"/>
              <a:t> and </a:t>
            </a:r>
            <a:r>
              <a:rPr lang="en-US" b="1" dirty="0"/>
              <a:t>imports</a:t>
            </a:r>
            <a:r>
              <a:rPr lang="en-US" dirty="0"/>
              <a:t> it </a:t>
            </a:r>
            <a:r>
              <a:rPr lang="en-US" b="1" dirty="0"/>
              <a:t>as a table</a:t>
            </a:r>
            <a:r>
              <a:rPr lang="en-US" dirty="0"/>
              <a:t> into the MATLAB </a:t>
            </a:r>
            <a:r>
              <a:rPr lang="en-US" b="1" dirty="0"/>
              <a:t>Workspace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Filename </a:t>
            </a:r>
            <a:r>
              <a:rPr lang="en-US" dirty="0"/>
              <a:t>: name of the file you want to import into the Workspace</a:t>
            </a:r>
          </a:p>
          <a:p>
            <a:pPr marL="0" indent="0">
              <a:buNone/>
            </a:pPr>
            <a:r>
              <a:rPr lang="en-US" b="1" dirty="0"/>
              <a:t>Options </a:t>
            </a:r>
            <a:r>
              <a:rPr lang="en-US" dirty="0"/>
              <a:t>: consists of various tuning parameters (options) that range from the </a:t>
            </a:r>
            <a:r>
              <a:rPr lang="en-US" b="1" i="1" dirty="0"/>
              <a:t>Text Type </a:t>
            </a:r>
            <a:r>
              <a:rPr lang="en-US" i="1" dirty="0"/>
              <a:t>(char, string, …)</a:t>
            </a:r>
            <a:r>
              <a:rPr lang="en-US" dirty="0"/>
              <a:t>, over </a:t>
            </a:r>
            <a:r>
              <a:rPr lang="en-US" b="1" i="1" dirty="0"/>
              <a:t>NumHeaderLines</a:t>
            </a:r>
            <a:r>
              <a:rPr lang="en-US" b="1" dirty="0"/>
              <a:t> </a:t>
            </a:r>
            <a:r>
              <a:rPr lang="en-US" i="1" dirty="0"/>
              <a:t>(indicates the number of header lines in the file –l when the file has headers, variable names can be imported incorrectly) </a:t>
            </a:r>
            <a:r>
              <a:rPr lang="en-US" dirty="0"/>
              <a:t>to  </a:t>
            </a:r>
            <a:r>
              <a:rPr lang="en-US" b="1" i="1" dirty="0"/>
              <a:t>Delimiter </a:t>
            </a:r>
            <a:r>
              <a:rPr lang="en-US" i="1" dirty="0"/>
              <a:t>(comma, point, semi-colon, …) </a:t>
            </a:r>
            <a:r>
              <a:rPr lang="en-US" dirty="0"/>
              <a:t>and many more...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0021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>
                <a:latin typeface="Corbel"/>
              </a:rPr>
              <a:t>Import 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PRACTICE</a:t>
            </a:r>
          </a:p>
          <a:p>
            <a:pPr marL="457200" indent="-457200">
              <a:buAutoNum type="arabicPeriod"/>
            </a:pPr>
            <a:r>
              <a:rPr lang="en-US" dirty="0"/>
              <a:t>Import the data from the file </a:t>
            </a:r>
            <a:r>
              <a:rPr lang="en-US" b="1" dirty="0"/>
              <a:t>hurricaneData90s.txt</a:t>
            </a:r>
            <a:r>
              <a:rPr lang="en-US" dirty="0"/>
              <a:t>, and store the result in a variable named </a:t>
            </a:r>
            <a:r>
              <a:rPr lang="en-US" b="1" dirty="0"/>
              <a:t>hurricanes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Use additional inputs as importing options to limit the number of header lines and store the newly imported data in </a:t>
            </a:r>
            <a:r>
              <a:rPr lang="en-US" b="1" dirty="0"/>
              <a:t>hurricanes</a:t>
            </a:r>
            <a:r>
              <a:rPr lang="en-US" dirty="0"/>
              <a:t>. </a:t>
            </a:r>
          </a:p>
          <a:p>
            <a:pPr marL="457200" indent="-457200">
              <a:buAutoNum type="arabicPeriod"/>
            </a:pPr>
            <a:r>
              <a:rPr lang="en-US" dirty="0"/>
              <a:t>Import once again the data from the same file so that comment lines will be ignored. Save the data into </a:t>
            </a:r>
            <a:r>
              <a:rPr lang="en-US" b="1" dirty="0"/>
              <a:t>hurricanes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/>
              <a:t>Save the table as a file named </a:t>
            </a:r>
            <a:r>
              <a:rPr lang="en-US" b="1" dirty="0"/>
              <a:t>hurricanes_processed.csv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7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rbel"/>
              </a:rPr>
              <a:t>2. Clean and Organize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92F4-1C77-A2F7-FD4D-29764BD2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&gt;&gt; Cleaning and organizing data </a:t>
            </a:r>
            <a:r>
              <a:rPr lang="en-US" dirty="0">
                <a:ea typeface="+mn-lt"/>
                <a:cs typeface="+mn-lt"/>
              </a:rPr>
              <a:t>usually take advantage of the preprocessing techniques of </a:t>
            </a:r>
            <a:r>
              <a:rPr lang="en-US" b="1" dirty="0">
                <a:ea typeface="+mn-lt"/>
                <a:cs typeface="+mn-lt"/>
              </a:rPr>
              <a:t>combining </a:t>
            </a:r>
            <a:r>
              <a:rPr lang="en-US" dirty="0">
                <a:ea typeface="+mn-lt"/>
                <a:cs typeface="+mn-lt"/>
              </a:rPr>
              <a:t>and </a:t>
            </a:r>
            <a:r>
              <a:rPr lang="en-US" b="1" dirty="0">
                <a:ea typeface="+mn-lt"/>
                <a:cs typeface="+mn-lt"/>
              </a:rPr>
              <a:t>discretizing categorical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data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19D28-AE78-617C-CD65-9261D677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36" y="2892070"/>
            <a:ext cx="5725888" cy="381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4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Custom</vt:lpstr>
      <vt:lpstr>Matlab Essentials 3</vt:lpstr>
      <vt:lpstr>An image is worth a 1000 words !</vt:lpstr>
      <vt:lpstr>Steps to processing Data</vt:lpstr>
      <vt:lpstr>Course Outline </vt:lpstr>
      <vt:lpstr>Import Data</vt:lpstr>
      <vt:lpstr>Import Data</vt:lpstr>
      <vt:lpstr>Import Data</vt:lpstr>
      <vt:lpstr>Import Data</vt:lpstr>
      <vt:lpstr>2. Clean and Organize Data</vt:lpstr>
      <vt:lpstr>2. Clean and Organize Data</vt:lpstr>
      <vt:lpstr>2. Clean and Organize Data</vt:lpstr>
      <vt:lpstr>2. Clean and Organize Data</vt:lpstr>
      <vt:lpstr>2. Clean and Organize Data</vt:lpstr>
      <vt:lpstr>2. Clean and Organize Data</vt:lpstr>
      <vt:lpstr>2. Clean and Organize Data</vt:lpstr>
      <vt:lpstr>2. Clean and Organize Data</vt:lpstr>
      <vt:lpstr>2. Clean and Organize Data</vt:lpstr>
      <vt:lpstr>2. Clean and Organize Data</vt:lpstr>
      <vt:lpstr>2. Clean and Organize Data</vt:lpstr>
      <vt:lpstr>2. Clean and Organize Data</vt:lpstr>
      <vt:lpstr>2. Clean and Organize Data</vt:lpstr>
      <vt:lpstr>2. Clean and Organize Data</vt:lpstr>
      <vt:lpstr>3. Key Takeaways</vt:lpstr>
      <vt:lpstr>3. 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David Salaguinto</dc:creator>
  <cp:lastModifiedBy>David Salaguinto</cp:lastModifiedBy>
  <cp:revision>887</cp:revision>
  <dcterms:created xsi:type="dcterms:W3CDTF">2014-04-17T22:18:44Z</dcterms:created>
  <dcterms:modified xsi:type="dcterms:W3CDTF">2024-07-11T13:43:17Z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