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67" r:id="rId7"/>
    <p:sldId id="271" r:id="rId8"/>
    <p:sldId id="272" r:id="rId9"/>
    <p:sldId id="270" r:id="rId10"/>
    <p:sldId id="273" r:id="rId11"/>
    <p:sldId id="274" r:id="rId12"/>
    <p:sldId id="268" r:id="rId13"/>
    <p:sldId id="276" r:id="rId14"/>
    <p:sldId id="275" r:id="rId15"/>
    <p:sldId id="269" r:id="rId16"/>
    <p:sldId id="277" r:id="rId17"/>
    <p:sldId id="278" r:id="rId18"/>
    <p:sldId id="280" r:id="rId19"/>
    <p:sldId id="281" r:id="rId20"/>
    <p:sldId id="279" r:id="rId21"/>
    <p:sldId id="282" r:id="rId22"/>
    <p:sldId id="283" r:id="rId23"/>
    <p:sldId id="284" r:id="rId24"/>
    <p:sldId id="26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DC4AB-B19A-492C-B17E-C71EC294A681}" v="1" dt="2024-07-07T13:08:37.22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Corbel"/>
              </a:rPr>
              <a:t>Matlab Essentials 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The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851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&gt;&gt; You can request two separate outputs from the </a:t>
            </a:r>
            <a:r>
              <a:rPr lang="en-US" b="1" dirty="0"/>
              <a:t>size </a:t>
            </a:r>
            <a:r>
              <a:rPr lang="en-US" dirty="0"/>
              <a:t>function : one for the number of rows and the other one for the number of </a:t>
            </a:r>
            <a:r>
              <a:rPr lang="en-US" dirty="0" err="1"/>
              <a:t>colums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e.g. : </a:t>
            </a:r>
            <a:r>
              <a:rPr lang="en-US" b="1" dirty="0"/>
              <a:t>[</a:t>
            </a:r>
            <a:r>
              <a:rPr lang="en-US" b="1" err="1"/>
              <a:t>xrow,xcol</a:t>
            </a:r>
            <a:r>
              <a:rPr lang="en-US" b="1" dirty="0"/>
              <a:t>] = size(x) </a:t>
            </a:r>
            <a:r>
              <a:rPr lang="en-US" dirty="0"/>
              <a:t> delivers the number of rows (</a:t>
            </a:r>
            <a:r>
              <a:rPr lang="en-US" b="1" err="1"/>
              <a:t>xrow</a:t>
            </a:r>
            <a:r>
              <a:rPr lang="en-US" dirty="0"/>
              <a:t>) and the number of columns (</a:t>
            </a:r>
            <a:r>
              <a:rPr lang="en-US" b="1" err="1"/>
              <a:t>xcol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&gt;&gt; To find the maximum value of a vector and its corresponding index, you can use the </a:t>
            </a:r>
            <a:r>
              <a:rPr lang="en-US" b="1" dirty="0"/>
              <a:t>max </a:t>
            </a:r>
            <a:r>
              <a:rPr lang="en-US" dirty="0"/>
              <a:t>function with two arguments : one for the actual maximum value and the other one for the corresponding index.</a:t>
            </a:r>
          </a:p>
          <a:p>
            <a:pPr marL="0" indent="0">
              <a:buNone/>
            </a:pPr>
            <a:r>
              <a:rPr lang="en-US" dirty="0"/>
              <a:t>e.g. : </a:t>
            </a:r>
            <a:r>
              <a:rPr lang="en-US" b="1" dirty="0"/>
              <a:t>[</a:t>
            </a:r>
            <a:r>
              <a:rPr lang="en-US" b="1" dirty="0" err="1"/>
              <a:t>xMax,idx</a:t>
            </a:r>
            <a:r>
              <a:rPr lang="en-US" b="1" dirty="0"/>
              <a:t>] = max(x)</a:t>
            </a:r>
            <a:r>
              <a:rPr lang="en-US" dirty="0"/>
              <a:t> is an example of the syntax to output the maximum value </a:t>
            </a:r>
            <a:r>
              <a:rPr lang="en-US" dirty="0" err="1"/>
              <a:t>o</a:t>
            </a:r>
            <a:r>
              <a:rPr lang="en-US" dirty="0"/>
              <a:t> the </a:t>
            </a:r>
            <a:r>
              <a:rPr lang="en-US" b="1" dirty="0"/>
              <a:t>x </a:t>
            </a:r>
            <a:r>
              <a:rPr lang="en-US" dirty="0"/>
              <a:t> vector and its index.</a:t>
            </a:r>
          </a:p>
        </p:txBody>
      </p:sp>
    </p:spTree>
    <p:extLst>
      <p:ext uri="{BB962C8B-B14F-4D97-AF65-F5344CB8AC3E}">
        <p14:creationId xmlns:p14="http://schemas.microsoft.com/office/powerpoint/2010/main" val="11236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8518" cy="4267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PRACTICE</a:t>
            </a:r>
          </a:p>
          <a:p>
            <a:pPr marL="457200" indent="-457200">
              <a:buAutoNum type="arabicPeriod"/>
            </a:pPr>
            <a:r>
              <a:rPr lang="en-US" dirty="0"/>
              <a:t>Create a variable named </a:t>
            </a:r>
            <a:r>
              <a:rPr lang="en-US" b="1" dirty="0"/>
              <a:t>data B </a:t>
            </a:r>
            <a:r>
              <a:rPr lang="en-US" dirty="0"/>
              <a:t>(7 x 4 matrix) with values of your choice.</a:t>
            </a:r>
          </a:p>
          <a:p>
            <a:pPr marL="457200" indent="-457200">
              <a:buAutoNum type="arabicPeriod"/>
            </a:pPr>
            <a:r>
              <a:rPr lang="en-US" dirty="0"/>
              <a:t>Create a variable named </a:t>
            </a:r>
            <a:r>
              <a:rPr lang="en-US" b="1" err="1"/>
              <a:t>dsize</a:t>
            </a:r>
            <a:r>
              <a:rPr lang="en-US" dirty="0"/>
              <a:t> containing the size of the </a:t>
            </a:r>
            <a:r>
              <a:rPr lang="en-US" b="1" dirty="0"/>
              <a:t>data </a:t>
            </a:r>
            <a:r>
              <a:rPr lang="en-US" dirty="0"/>
              <a:t> variable.</a:t>
            </a:r>
          </a:p>
          <a:p>
            <a:pPr marL="457200" indent="-457200">
              <a:buAutoNum type="arabicPeriod"/>
            </a:pPr>
            <a:r>
              <a:rPr lang="en-US" dirty="0"/>
              <a:t>Create the variables </a:t>
            </a:r>
            <a:r>
              <a:rPr lang="en-US" b="1" err="1"/>
              <a:t>dr</a:t>
            </a:r>
            <a:r>
              <a:rPr lang="en-US" b="1" dirty="0"/>
              <a:t> </a:t>
            </a:r>
            <a:r>
              <a:rPr lang="en-US" dirty="0"/>
              <a:t> and </a:t>
            </a:r>
            <a:r>
              <a:rPr lang="en-US" b="1" dirty="0"/>
              <a:t>dc </a:t>
            </a:r>
            <a:r>
              <a:rPr lang="en-US" dirty="0"/>
              <a:t> that respectively contain the number of rows and columns of the variable </a:t>
            </a:r>
            <a:r>
              <a:rPr lang="en-US" b="1" dirty="0"/>
              <a:t>data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Create the variables </a:t>
            </a:r>
            <a:r>
              <a:rPr lang="en-US" b="1" dirty="0" err="1"/>
              <a:t>vMax</a:t>
            </a:r>
            <a:r>
              <a:rPr lang="en-US" b="1" dirty="0"/>
              <a:t> </a:t>
            </a:r>
            <a:r>
              <a:rPr lang="en-US" dirty="0"/>
              <a:t>and </a:t>
            </a:r>
            <a:r>
              <a:rPr lang="en-US" b="1" dirty="0" err="1">
                <a:ea typeface="+mn-lt"/>
                <a:cs typeface="+mn-lt"/>
              </a:rPr>
              <a:t>ivMax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/>
              <a:t>containing the maximum value of the </a:t>
            </a:r>
            <a:r>
              <a:rPr lang="en-US" b="1" dirty="0"/>
              <a:t>v2 </a:t>
            </a:r>
            <a:r>
              <a:rPr lang="en-US" dirty="0"/>
              <a:t>vector (all rows of the 4th column of the data matrix) and the corresponding index value,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553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3. Loops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2F5109-489C-3AC4-06E7-146A518C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50537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&gt;&gt; Like in many other programming languages, instructions can be condition-defined using different decision-branching blocks  or loops to automate code : </a:t>
            </a:r>
          </a:p>
          <a:p>
            <a:pPr marL="457200" indent="-457200">
              <a:buAutoNum type="alphaLcPeriod"/>
            </a:pPr>
            <a:r>
              <a:rPr lang="en-US" b="1" dirty="0"/>
              <a:t>if </a:t>
            </a:r>
            <a:r>
              <a:rPr lang="en-US" dirty="0"/>
              <a:t>branch</a:t>
            </a:r>
          </a:p>
          <a:p>
            <a:pPr marL="457200" indent="-457200">
              <a:buAutoNum type="alphaLcPeriod"/>
            </a:pPr>
            <a:r>
              <a:rPr lang="en-US" b="1" dirty="0"/>
              <a:t>if-else </a:t>
            </a:r>
            <a:r>
              <a:rPr lang="en-US" dirty="0"/>
              <a:t>branch</a:t>
            </a:r>
          </a:p>
          <a:p>
            <a:pPr marL="457200" indent="-457200">
              <a:buAutoNum type="alphaLcPeriod"/>
            </a:pPr>
            <a:r>
              <a:rPr lang="en-US" b="1" dirty="0"/>
              <a:t>for</a:t>
            </a:r>
            <a:r>
              <a:rPr lang="en-US" dirty="0"/>
              <a:t> loop</a:t>
            </a:r>
          </a:p>
          <a:p>
            <a:pPr marL="457200" indent="-4572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3. Loops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2F5109-489C-3AC4-06E7-146A518C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50537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lphaLcPeriod"/>
            </a:pPr>
            <a:r>
              <a:rPr lang="en-US" sz="3200" b="1" dirty="0"/>
              <a:t>If-block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The body of an </a:t>
            </a:r>
            <a:r>
              <a:rPr lang="en-US" b="1" dirty="0"/>
              <a:t>if </a:t>
            </a:r>
            <a:r>
              <a:rPr lang="en-US" dirty="0"/>
              <a:t>block executes only </a:t>
            </a:r>
            <a:r>
              <a:rPr lang="en-US" b="1" dirty="0"/>
              <a:t>if</a:t>
            </a:r>
            <a:r>
              <a:rPr lang="en-US" dirty="0"/>
              <a:t> the condition is </a:t>
            </a:r>
            <a:r>
              <a:rPr lang="en-US" b="1" dirty="0"/>
              <a:t>true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x = rand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 x &gt; 0.5  % </a:t>
            </a:r>
            <a:r>
              <a:rPr lang="en-US" b="1" dirty="0"/>
              <a:t>condition</a:t>
            </a:r>
          </a:p>
          <a:p>
            <a:pPr marL="0" indent="0">
              <a:buNone/>
            </a:pPr>
            <a:r>
              <a:rPr lang="en-US" dirty="0"/>
              <a:t>    y = 3  % </a:t>
            </a:r>
            <a:r>
              <a:rPr lang="en-US" b="1" dirty="0"/>
              <a:t>body</a:t>
            </a:r>
            <a:r>
              <a:rPr lang="en-US" dirty="0"/>
              <a:t> </a:t>
            </a:r>
          </a:p>
          <a:p>
            <a:pPr marL="0" indent="0">
              <a:buNone/>
            </a:pPr>
            <a:r>
              <a:rPr lang="en-US" b="1" dirty="0"/>
              <a:t>end*</a:t>
            </a:r>
          </a:p>
          <a:p>
            <a:pPr marL="0" indent="0">
              <a:buNone/>
            </a:pPr>
            <a:r>
              <a:rPr lang="en-US" b="1" dirty="0"/>
              <a:t>*if </a:t>
            </a:r>
            <a:r>
              <a:rPr lang="en-US" dirty="0"/>
              <a:t>and </a:t>
            </a:r>
            <a:r>
              <a:rPr lang="en-US" b="1" dirty="0"/>
              <a:t>end </a:t>
            </a:r>
            <a:r>
              <a:rPr lang="en-US" dirty="0"/>
              <a:t> are keywords - Matlab interprets them as the </a:t>
            </a:r>
            <a:r>
              <a:rPr lang="en-US" b="1" dirty="0"/>
              <a:t>start </a:t>
            </a:r>
            <a:r>
              <a:rPr lang="en-US" dirty="0"/>
              <a:t>and </a:t>
            </a:r>
            <a:r>
              <a:rPr lang="en-US" b="1" dirty="0"/>
              <a:t>end </a:t>
            </a:r>
            <a:r>
              <a:rPr lang="en-US" dirty="0"/>
              <a:t> of the block,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5318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3. Loops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2F5109-489C-3AC4-06E7-146A518C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50537" cy="45730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b. If-else-block</a:t>
            </a:r>
          </a:p>
          <a:p>
            <a:pPr marL="0" indent="0">
              <a:buNone/>
            </a:pPr>
            <a:r>
              <a:rPr lang="en-US" dirty="0"/>
              <a:t>&gt;&gt; To execute some other code if the condition is not met, you can use the </a:t>
            </a:r>
            <a:r>
              <a:rPr lang="en-US" b="1" dirty="0"/>
              <a:t>else </a:t>
            </a:r>
            <a:r>
              <a:rPr lang="en-US" dirty="0"/>
              <a:t> keyword: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 = rand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 x &gt; 0.5  % </a:t>
            </a:r>
            <a:r>
              <a:rPr lang="en-US" b="1" dirty="0">
                <a:ea typeface="+mn-lt"/>
                <a:cs typeface="+mn-lt"/>
              </a:rPr>
              <a:t>condition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y = 3  % </a:t>
            </a:r>
            <a:r>
              <a:rPr lang="en-US" b="1" dirty="0">
                <a:ea typeface="+mn-lt"/>
                <a:cs typeface="+mn-lt"/>
              </a:rPr>
              <a:t>executes this if condition is true</a:t>
            </a:r>
            <a:r>
              <a:rPr lang="en-US" dirty="0">
                <a:ea typeface="+mn-lt"/>
                <a:cs typeface="+mn-lt"/>
              </a:rPr>
              <a:t> 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else   </a:t>
            </a:r>
            <a:r>
              <a:rPr lang="en-US" dirty="0">
                <a:ea typeface="+mn-lt"/>
                <a:cs typeface="+mn-lt"/>
              </a:rPr>
              <a:t>%</a:t>
            </a:r>
            <a:r>
              <a:rPr lang="en-US" b="1" dirty="0">
                <a:ea typeface="+mn-lt"/>
                <a:cs typeface="+mn-lt"/>
              </a:rPr>
              <a:t> keyword that introduces the second part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y = 4  % </a:t>
            </a:r>
            <a:r>
              <a:rPr lang="en-US" b="1" dirty="0">
                <a:ea typeface="+mn-lt"/>
                <a:cs typeface="+mn-lt"/>
              </a:rPr>
              <a:t>executes this if condition is not met</a:t>
            </a:r>
            <a:r>
              <a:rPr lang="en-US" dirty="0">
                <a:ea typeface="+mn-lt"/>
                <a:cs typeface="+mn-lt"/>
              </a:rPr>
              <a:t> 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end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76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3. Loops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2F5109-489C-3AC4-06E7-146A518C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50537" cy="4573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c. For loop</a:t>
            </a:r>
          </a:p>
          <a:p>
            <a:pPr marL="0" indent="0">
              <a:buNone/>
            </a:pPr>
            <a:r>
              <a:rPr lang="en-US" dirty="0"/>
              <a:t>&gt;&gt; To automate the execution of your code, the </a:t>
            </a:r>
            <a:r>
              <a:rPr lang="en-US" b="1" dirty="0"/>
              <a:t>for </a:t>
            </a:r>
            <a:r>
              <a:rPr lang="en-US" dirty="0"/>
              <a:t> loop is essential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c = 1:3*</a:t>
            </a:r>
          </a:p>
          <a:p>
            <a:pPr marL="0" indent="0">
              <a:buNone/>
            </a:pPr>
            <a:r>
              <a:rPr lang="en-US" dirty="0"/>
              <a:t>    </a:t>
            </a:r>
            <a:r>
              <a:rPr lang="en-US" dirty="0" err="1"/>
              <a:t>disp</a:t>
            </a:r>
            <a:r>
              <a:rPr lang="en-US" dirty="0"/>
              <a:t>(c) % </a:t>
            </a:r>
            <a:r>
              <a:rPr lang="en-US" b="1" dirty="0"/>
              <a:t>body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End</a:t>
            </a:r>
          </a:p>
          <a:p>
            <a:pPr marL="0" indent="0">
              <a:buNone/>
            </a:pPr>
            <a:r>
              <a:rPr lang="en-US" b="1" dirty="0"/>
              <a:t>*c </a:t>
            </a:r>
            <a:r>
              <a:rPr lang="en-US" dirty="0"/>
              <a:t>is the </a:t>
            </a:r>
            <a:r>
              <a:rPr lang="en-US" b="1" dirty="0"/>
              <a:t>loop counter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09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3. Loops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2F5109-489C-3AC4-06E7-146A518C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09262" cy="4454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/>
              <a:t>PRACTICE</a:t>
            </a:r>
          </a:p>
          <a:p>
            <a:pPr marL="0" indent="0">
              <a:buNone/>
            </a:pPr>
            <a:r>
              <a:rPr lang="en-US" dirty="0">
                <a:latin typeface="Corbel"/>
                <a:cs typeface="Arial"/>
              </a:rPr>
              <a:t>Given the following script :</a:t>
            </a:r>
          </a:p>
          <a:p>
            <a:pPr marL="0" indent="0">
              <a:buNone/>
            </a:pPr>
            <a:r>
              <a:rPr lang="en-US" b="1" dirty="0">
                <a:latin typeface="Corbel"/>
                <a:cs typeface="Arial"/>
              </a:rPr>
              <a:t>vector = data(:,1);</a:t>
            </a:r>
            <a:endParaRPr lang="en-US">
              <a:latin typeface="Corbel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Corbel"/>
                <a:cs typeface="Arial"/>
              </a:rPr>
              <a:t>plot(vector)</a:t>
            </a:r>
            <a:endParaRPr lang="en-US">
              <a:latin typeface="Corbel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Corbel"/>
                <a:cs typeface="Arial"/>
              </a:rPr>
              <a:t>title("Elements of vector")</a:t>
            </a:r>
            <a:endParaRPr lang="en-US" dirty="0">
              <a:latin typeface="Corbel"/>
            </a:endParaRPr>
          </a:p>
          <a:p>
            <a:pPr marL="514350" indent="-514350">
              <a:buAutoNum type="arabicPeriod"/>
            </a:pPr>
            <a:r>
              <a:rPr lang="en-US" dirty="0"/>
              <a:t>Create a random number </a:t>
            </a:r>
            <a:r>
              <a:rPr lang="en-US" b="1" err="1"/>
              <a:t>doPlot</a:t>
            </a:r>
            <a:r>
              <a:rPr lang="en-US" dirty="0"/>
              <a:t> using the following syntax: </a:t>
            </a:r>
            <a:r>
              <a:rPr lang="en-US" b="1" err="1"/>
              <a:t>doPlot</a:t>
            </a:r>
            <a:r>
              <a:rPr lang="en-US" b="1" dirty="0"/>
              <a:t> = </a:t>
            </a:r>
            <a:r>
              <a:rPr lang="en-US" b="1" err="1"/>
              <a:t>randi</a:t>
            </a:r>
            <a:r>
              <a:rPr lang="en-US" b="1" dirty="0"/>
              <a:t>( [0 1])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Modify the script so that the plotting code executes only if </a:t>
            </a:r>
            <a:r>
              <a:rPr lang="en-US" b="1" dirty="0" err="1"/>
              <a:t>doPlot</a:t>
            </a:r>
            <a:r>
              <a:rPr lang="en-US" dirty="0"/>
              <a:t> is </a:t>
            </a:r>
            <a:r>
              <a:rPr lang="en-US" b="1" dirty="0"/>
              <a:t>1</a:t>
            </a:r>
            <a:r>
              <a:rPr lang="en-US" dirty="0"/>
              <a:t>.</a:t>
            </a:r>
            <a:endParaRPr lang="en-US" b="1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3. Loops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2F5109-489C-3AC4-06E7-146A518C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09262" cy="4454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/>
              <a:t>PRACTICE</a:t>
            </a:r>
          </a:p>
          <a:p>
            <a:pPr marL="0" indent="0">
              <a:buNone/>
            </a:pPr>
            <a:r>
              <a:rPr lang="en-US" dirty="0">
                <a:latin typeface="Corbel"/>
                <a:cs typeface="Arial"/>
              </a:rPr>
              <a:t>Given the following script :</a:t>
            </a:r>
          </a:p>
          <a:p>
            <a:pPr marL="0" indent="0">
              <a:buNone/>
            </a:pPr>
            <a:r>
              <a:rPr lang="en-US" b="1" dirty="0">
                <a:cs typeface="Arial"/>
              </a:rPr>
              <a:t>plot(</a:t>
            </a:r>
            <a:r>
              <a:rPr lang="en-US" b="1" dirty="0" err="1">
                <a:cs typeface="Arial"/>
              </a:rPr>
              <a:t>idx,vector</a:t>
            </a:r>
            <a:r>
              <a:rPr lang="en-US" b="1" dirty="0">
                <a:cs typeface="Arial"/>
              </a:rPr>
              <a:t>(</a:t>
            </a:r>
            <a:r>
              <a:rPr lang="en-US" b="1" dirty="0" err="1">
                <a:cs typeface="Arial"/>
              </a:rPr>
              <a:t>idx</a:t>
            </a:r>
            <a:r>
              <a:rPr lang="en-US" b="1" dirty="0">
                <a:cs typeface="Arial"/>
              </a:rPr>
              <a:t>), '*')</a:t>
            </a:r>
          </a:p>
          <a:p>
            <a:pPr marL="0" indent="0">
              <a:buNone/>
            </a:pPr>
            <a:r>
              <a:rPr lang="en-US" b="1" dirty="0" err="1">
                <a:cs typeface="Arial"/>
              </a:rPr>
              <a:t>drawnow</a:t>
            </a:r>
            <a:endParaRPr lang="en-US" b="1" dirty="0">
              <a:cs typeface="Arial"/>
            </a:endParaRPr>
          </a:p>
          <a:p>
            <a:pPr marL="514350" indent="-514350">
              <a:buAutoNum type="arabicPeriod"/>
            </a:pPr>
            <a:r>
              <a:rPr lang="en-US" dirty="0"/>
              <a:t>Wrap the code in a </a:t>
            </a:r>
            <a:r>
              <a:rPr lang="en-US" b="1" dirty="0"/>
              <a:t>for </a:t>
            </a:r>
            <a:r>
              <a:rPr lang="en-US" dirty="0"/>
              <a:t>loop so that the code executes </a:t>
            </a:r>
            <a:r>
              <a:rPr lang="en-US" b="1" dirty="0"/>
              <a:t>10 </a:t>
            </a:r>
            <a:r>
              <a:rPr lang="en-US" dirty="0"/>
              <a:t>times.</a:t>
            </a:r>
          </a:p>
          <a:p>
            <a:pPr marL="514350" indent="-514350">
              <a:buAutoNum type="arabicPeriod"/>
            </a:pPr>
            <a:r>
              <a:rPr lang="en-US" dirty="0"/>
              <a:t>Name your loop counter </a:t>
            </a:r>
            <a:r>
              <a:rPr lang="en-US" b="1" dirty="0" err="1"/>
              <a:t>idx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4. Final Project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2F5109-489C-3AC4-06E7-146A518C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09262" cy="4454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romanUcPeriod"/>
            </a:pPr>
            <a:r>
              <a:rPr lang="en-US" sz="3200" b="1" dirty="0"/>
              <a:t>Stellar Motion</a:t>
            </a:r>
          </a:p>
          <a:p>
            <a:pPr marL="0" indent="0">
              <a:buNone/>
            </a:pPr>
            <a:r>
              <a:rPr lang="en-US" dirty="0"/>
              <a:t>&gt;&gt; Background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 this project, you'll use MATLAB to find the observed wavelength of the </a:t>
            </a:r>
            <a:r>
              <a:rPr lang="en-US">
                <a:ea typeface="+mn-lt"/>
                <a:cs typeface="+mn-lt"/>
              </a:rPr>
              <a:t>hydrogen alpha line of HD 94028 and compare it to the </a:t>
            </a:r>
            <a:r>
              <a:rPr lang="en-US" dirty="0">
                <a:ea typeface="+mn-lt"/>
                <a:cs typeface="+mn-lt"/>
              </a:rPr>
              <a:t>known wavelength of the hydrogen absorption to determine how fast the star is moving away from the Earth.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4. Final Project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2F5109-489C-3AC4-06E7-146A518C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09262" cy="44541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dirty="0"/>
              <a:t>II.  Compare Stellar Spectra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 Background</a:t>
            </a:r>
            <a:endParaRPr lang="en-US" b="1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 the previous project, you calculated the speed (in km/s) of a star relative to Earth by using its spectrum. In this project, you will calculate all the stars' speeds at once. Then you'll create this plot of the star spectra.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rbel"/>
              </a:rPr>
              <a:t>Course 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Logical Arrays</a:t>
            </a:r>
          </a:p>
          <a:p>
            <a:pPr marL="742950" indent="-742950">
              <a:buAutoNum type="arabicPeriod"/>
            </a:pPr>
            <a:r>
              <a:rPr lang="en-US" sz="3600" dirty="0"/>
              <a:t>Functions</a:t>
            </a:r>
          </a:p>
          <a:p>
            <a:pPr marL="742950" indent="-742950">
              <a:buAutoNum type="arabicPeriod"/>
            </a:pPr>
            <a:r>
              <a:rPr lang="en-US" sz="3600" dirty="0"/>
              <a:t>Loops</a:t>
            </a:r>
          </a:p>
          <a:p>
            <a:pPr marL="742950" indent="-742950">
              <a:buAutoNum type="arabicPeriod"/>
            </a:pPr>
            <a:r>
              <a:rPr lang="en-US" sz="36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4. Final Project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46B9FD7-FADA-615D-2A88-FB00CDD5F3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9410" y="1714042"/>
            <a:ext cx="6517703" cy="4861375"/>
          </a:xfrm>
        </p:spPr>
      </p:pic>
    </p:spTree>
    <p:extLst>
      <p:ext uri="{BB962C8B-B14F-4D97-AF65-F5344CB8AC3E}">
        <p14:creationId xmlns:p14="http://schemas.microsoft.com/office/powerpoint/2010/main" val="28270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3C03E-8A71-98F7-0CF2-67659FC01FC0}"/>
              </a:ext>
            </a:extLst>
          </p:cNvPr>
          <p:cNvSpPr txBox="1"/>
          <p:nvPr/>
        </p:nvSpPr>
        <p:spPr>
          <a:xfrm>
            <a:off x="2871024" y="2883487"/>
            <a:ext cx="6434092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dirty="0">
                <a:cs typeface="Arial"/>
              </a:rPr>
              <a:t>THANK YOU 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orbel"/>
              </a:rPr>
              <a:t>Logical 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48848-5003-BDA2-5CE5-69FB141A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&gt;&gt; Just like in math, Matlab allows you to use following relational operators :</a:t>
            </a:r>
          </a:p>
          <a:p>
            <a:pPr>
              <a:buChar char="•"/>
            </a:pPr>
            <a:r>
              <a:rPr lang="en-US" dirty="0"/>
              <a:t>Less than (</a:t>
            </a:r>
            <a:r>
              <a:rPr lang="en-US" b="1" dirty="0"/>
              <a:t>&lt;</a:t>
            </a:r>
            <a:r>
              <a:rPr lang="en-US" dirty="0"/>
              <a:t>)</a:t>
            </a:r>
          </a:p>
          <a:p>
            <a:pPr>
              <a:buChar char="•"/>
            </a:pPr>
            <a:r>
              <a:rPr lang="en-US" dirty="0"/>
              <a:t>Greater than (</a:t>
            </a:r>
            <a:r>
              <a:rPr lang="en-US" b="1" dirty="0"/>
              <a:t>&gt;</a:t>
            </a:r>
            <a:r>
              <a:rPr lang="en-US" dirty="0"/>
              <a:t>)</a:t>
            </a:r>
          </a:p>
          <a:p>
            <a:pPr>
              <a:buChar char="•"/>
            </a:pPr>
            <a:r>
              <a:rPr lang="en-US" dirty="0"/>
              <a:t>Equal to (</a:t>
            </a:r>
            <a:r>
              <a:rPr lang="en-US" b="1" dirty="0"/>
              <a:t>==</a:t>
            </a:r>
            <a:r>
              <a:rPr lang="en-US" dirty="0"/>
              <a:t>)</a:t>
            </a:r>
          </a:p>
          <a:p>
            <a:pPr>
              <a:buChar char="•"/>
            </a:pPr>
            <a:r>
              <a:rPr lang="en-US" dirty="0"/>
              <a:t>Not equal to (</a:t>
            </a:r>
            <a:r>
              <a:rPr lang="en-US" b="1" dirty="0"/>
              <a:t>~= </a:t>
            </a:r>
            <a:r>
              <a:rPr lang="en-US" dirty="0"/>
              <a:t>or </a:t>
            </a:r>
            <a:r>
              <a:rPr lang="en-US" b="1" dirty="0">
                <a:ea typeface="+mn-lt"/>
                <a:cs typeface="+mn-lt"/>
              </a:rPr>
              <a:t>!=</a:t>
            </a:r>
            <a:r>
              <a:rPr lang="en-US" b="1" dirty="0"/>
              <a:t> </a:t>
            </a:r>
            <a:r>
              <a:rPr lang="en-US" dirty="0"/>
              <a:t>in Python)</a:t>
            </a:r>
          </a:p>
          <a:p>
            <a:pPr marL="0" indent="0">
              <a:buNone/>
            </a:pPr>
            <a:r>
              <a:rPr lang="en-US" dirty="0"/>
              <a:t>&gt;&gt; The outcome of a comparison for equality / not equality is either </a:t>
            </a:r>
            <a:r>
              <a:rPr lang="en-US" b="1" dirty="0"/>
              <a:t>1 (true)</a:t>
            </a:r>
            <a:r>
              <a:rPr lang="en-US" dirty="0"/>
              <a:t> or </a:t>
            </a:r>
            <a:r>
              <a:rPr lang="en-US" b="1" dirty="0"/>
              <a:t>0 (false)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orbel"/>
              </a:rPr>
              <a:t>Logical 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48848-5003-BDA2-5CE5-69FB141A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&gt;&gt; You can also perform a comparison between an array and a single scalar value with relational operators. The result is a </a:t>
            </a:r>
            <a:r>
              <a:rPr lang="en-US" b="1" dirty="0">
                <a:ea typeface="+mn-lt"/>
                <a:cs typeface="+mn-lt"/>
              </a:rPr>
              <a:t>logical array </a:t>
            </a:r>
            <a:r>
              <a:rPr lang="en-US" dirty="0">
                <a:ea typeface="+mn-lt"/>
                <a:cs typeface="+mn-lt"/>
              </a:rPr>
              <a:t>of the same size as the original array.</a:t>
            </a:r>
          </a:p>
          <a:p>
            <a:pPr marL="0" indent="0">
              <a:buNone/>
            </a:pPr>
            <a:r>
              <a:rPr lang="en-US" dirty="0"/>
              <a:t>&gt;&gt; Indexing can also be done using logical arrays</a:t>
            </a:r>
          </a:p>
          <a:p>
            <a:pPr marL="0" indent="0">
              <a:buNone/>
            </a:pPr>
            <a:r>
              <a:rPr lang="en-US" dirty="0"/>
              <a:t>e.g. : </a:t>
            </a:r>
            <a:r>
              <a:rPr lang="en-US" b="1" dirty="0"/>
              <a:t>v = v1(v1  &gt; 6)</a:t>
            </a:r>
            <a:r>
              <a:rPr lang="en-US" dirty="0"/>
              <a:t> extracts all elements of </a:t>
            </a:r>
            <a:r>
              <a:rPr lang="en-US" b="1" dirty="0"/>
              <a:t>v1</a:t>
            </a:r>
            <a:r>
              <a:rPr lang="en-US" dirty="0"/>
              <a:t> that are </a:t>
            </a:r>
            <a:r>
              <a:rPr lang="en-US" b="1" dirty="0"/>
              <a:t>greater than</a:t>
            </a:r>
            <a:r>
              <a:rPr lang="en-US" dirty="0"/>
              <a:t> </a:t>
            </a:r>
            <a:r>
              <a:rPr lang="en-US" b="1" dirty="0"/>
              <a:t>6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&gt;&gt; Logical indexing can also be used with two different arrays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e.g. : </a:t>
            </a:r>
            <a:r>
              <a:rPr lang="en-US" b="1" dirty="0">
                <a:ea typeface="+mn-lt"/>
                <a:cs typeface="+mn-lt"/>
              </a:rPr>
              <a:t>v = sample(v1 &gt; 6)</a:t>
            </a:r>
            <a:r>
              <a:rPr lang="en-US" dirty="0">
                <a:ea typeface="+mn-lt"/>
                <a:cs typeface="+mn-lt"/>
              </a:rPr>
              <a:t> extracts the </a:t>
            </a:r>
            <a:r>
              <a:rPr lang="en-US" b="1" dirty="0">
                <a:ea typeface="+mn-lt"/>
                <a:cs typeface="+mn-lt"/>
              </a:rPr>
              <a:t>elements of sample</a:t>
            </a:r>
            <a:r>
              <a:rPr lang="en-US" dirty="0">
                <a:ea typeface="+mn-lt"/>
                <a:cs typeface="+mn-lt"/>
              </a:rPr>
              <a:t> corresponding to where </a:t>
            </a:r>
            <a:r>
              <a:rPr lang="en-US" b="1" dirty="0">
                <a:ea typeface="+mn-lt"/>
                <a:cs typeface="+mn-lt"/>
              </a:rPr>
              <a:t>v1</a:t>
            </a:r>
            <a:r>
              <a:rPr lang="en-US" dirty="0">
                <a:ea typeface="+mn-lt"/>
                <a:cs typeface="+mn-lt"/>
              </a:rPr>
              <a:t> is greater than </a:t>
            </a:r>
            <a:r>
              <a:rPr lang="en-US" b="1" dirty="0">
                <a:ea typeface="+mn-lt"/>
                <a:cs typeface="+mn-lt"/>
              </a:rPr>
              <a:t>6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orbel"/>
              </a:rPr>
              <a:t>Logical 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48848-5003-BDA2-5CE5-69FB141A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&gt;&gt; You can reassign values in an array using logical indexing.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e.g. : </a:t>
            </a:r>
            <a:r>
              <a:rPr lang="en-US" b="1" dirty="0">
                <a:ea typeface="+mn-lt"/>
                <a:cs typeface="+mn-lt"/>
              </a:rPr>
              <a:t>x(x == 999) = 1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replaces</a:t>
            </a:r>
            <a:r>
              <a:rPr lang="en-US" dirty="0">
                <a:ea typeface="+mn-lt"/>
                <a:cs typeface="+mn-lt"/>
              </a:rPr>
              <a:t> the values in array </a:t>
            </a:r>
            <a:r>
              <a:rPr lang="en-US" b="1" dirty="0"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 that are </a:t>
            </a:r>
            <a:r>
              <a:rPr lang="en-US" b="1" dirty="0">
                <a:ea typeface="+mn-lt"/>
                <a:cs typeface="+mn-lt"/>
              </a:rPr>
              <a:t>equal to 999</a:t>
            </a:r>
            <a:r>
              <a:rPr lang="en-US" dirty="0">
                <a:ea typeface="+mn-lt"/>
                <a:cs typeface="+mn-lt"/>
              </a:rPr>
              <a:t> with the value </a:t>
            </a:r>
            <a:r>
              <a:rPr lang="en-US" b="1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&gt;&gt; You can combine logical comparisons by using the logical operators AND (</a:t>
            </a:r>
            <a:r>
              <a:rPr lang="en-US" b="1" dirty="0">
                <a:ea typeface="+mn-lt"/>
                <a:cs typeface="+mn-lt"/>
              </a:rPr>
              <a:t>&amp;</a:t>
            </a:r>
            <a:r>
              <a:rPr lang="en-US" dirty="0">
                <a:ea typeface="+mn-lt"/>
                <a:cs typeface="+mn-lt"/>
              </a:rPr>
              <a:t>) and OR (</a:t>
            </a:r>
            <a:r>
              <a:rPr lang="en-US" b="1" dirty="0">
                <a:ea typeface="+mn-lt"/>
                <a:cs typeface="+mn-lt"/>
              </a:rPr>
              <a:t>|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4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orbel"/>
              </a:rPr>
              <a:t>Logical 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48848-5003-BDA2-5CE5-69FB141A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PRACTICE</a:t>
            </a:r>
          </a:p>
          <a:p>
            <a:pPr marL="457200" indent="-457200">
              <a:buAutoNum type="arabicPeriod"/>
            </a:pPr>
            <a:r>
              <a:rPr lang="en-US" dirty="0"/>
              <a:t>Test if </a:t>
            </a:r>
            <a:r>
              <a:rPr lang="en-US" b="1" i="1" dirty="0">
                <a:solidFill>
                  <a:srgbClr val="D9D9D9"/>
                </a:solidFill>
                <a:ea typeface="+mn-lt"/>
                <a:cs typeface="+mn-lt"/>
              </a:rPr>
              <a:t>π </a:t>
            </a:r>
            <a:r>
              <a:rPr lang="en-US" dirty="0"/>
              <a:t>is less than 4 by using the relational operator </a:t>
            </a:r>
            <a:r>
              <a:rPr lang="en-US" b="1" dirty="0"/>
              <a:t>&lt;</a:t>
            </a:r>
            <a:r>
              <a:rPr lang="en-US" dirty="0"/>
              <a:t>. Assign the result to a variable named </a:t>
            </a:r>
            <a:r>
              <a:rPr lang="en-US" b="1" dirty="0"/>
              <a:t>x</a:t>
            </a:r>
            <a:r>
              <a:rPr lang="en-US" dirty="0"/>
              <a:t>.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 dirty="0"/>
              <a:t>Create a vector </a:t>
            </a:r>
            <a:r>
              <a:rPr lang="en-US" b="1" dirty="0"/>
              <a:t>v1</a:t>
            </a:r>
            <a:r>
              <a:rPr lang="en-US" dirty="0"/>
              <a:t> with the values </a:t>
            </a:r>
            <a:r>
              <a:rPr lang="en-US" b="1" dirty="0"/>
              <a:t>3 5 7 1 2 9 0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Test the vector </a:t>
            </a:r>
            <a:r>
              <a:rPr lang="en-US" b="1" dirty="0"/>
              <a:t>v1 </a:t>
            </a:r>
            <a:r>
              <a:rPr lang="en-US" dirty="0"/>
              <a:t>for elements that are less than </a:t>
            </a:r>
            <a:r>
              <a:rPr lang="en-US" b="1" dirty="0"/>
              <a:t>4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Assign the output to a variable named </a:t>
            </a:r>
            <a:r>
              <a:rPr lang="en-US" b="1" dirty="0"/>
              <a:t>y.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orbel"/>
              </a:rPr>
              <a:t>Logical 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48848-5003-BDA2-5CE5-69FB141A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/>
              <a:t>PRACTICE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Create a variable </a:t>
            </a:r>
            <a:r>
              <a:rPr lang="en-US" b="1" dirty="0">
                <a:latin typeface="Corbel"/>
                <a:cs typeface="Arial"/>
              </a:rPr>
              <a:t>z </a:t>
            </a:r>
            <a:r>
              <a:rPr lang="en-US" dirty="0">
                <a:latin typeface="Corbel"/>
                <a:cs typeface="Arial"/>
              </a:rPr>
              <a:t> that contains all the elements of </a:t>
            </a:r>
            <a:r>
              <a:rPr lang="en-US" b="1" dirty="0">
                <a:latin typeface="Corbel"/>
                <a:cs typeface="Arial"/>
              </a:rPr>
              <a:t>v1</a:t>
            </a:r>
            <a:r>
              <a:rPr lang="en-US" dirty="0">
                <a:latin typeface="Corbel"/>
                <a:cs typeface="Arial"/>
              </a:rPr>
              <a:t> that are less than </a:t>
            </a:r>
            <a:r>
              <a:rPr lang="en-US" b="1" dirty="0">
                <a:latin typeface="Corbel"/>
                <a:cs typeface="Arial"/>
              </a:rPr>
              <a:t>4</a:t>
            </a:r>
            <a:r>
              <a:rPr lang="en-US" dirty="0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Create a vector </a:t>
            </a:r>
            <a:r>
              <a:rPr lang="en-US" b="1" dirty="0">
                <a:latin typeface="Corbel"/>
                <a:cs typeface="Arial"/>
              </a:rPr>
              <a:t>sample</a:t>
            </a:r>
            <a:r>
              <a:rPr lang="en-US" dirty="0">
                <a:latin typeface="Corbel"/>
                <a:cs typeface="Arial"/>
              </a:rPr>
              <a:t> with following values </a:t>
            </a:r>
            <a:r>
              <a:rPr lang="en-US" b="1" dirty="0">
                <a:latin typeface="Corbel"/>
                <a:cs typeface="Arial"/>
              </a:rPr>
              <a:t>10 25 6 5 18 4 23</a:t>
            </a:r>
            <a:r>
              <a:rPr lang="en-US" dirty="0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Create a variable </a:t>
            </a:r>
            <a:r>
              <a:rPr lang="en-US" b="1" dirty="0">
                <a:latin typeface="Corbel"/>
                <a:cs typeface="Arial"/>
              </a:rPr>
              <a:t>a</a:t>
            </a:r>
            <a:r>
              <a:rPr lang="en-US" dirty="0">
                <a:latin typeface="Corbel"/>
                <a:cs typeface="Arial"/>
              </a:rPr>
              <a:t> that contains the elements of </a:t>
            </a:r>
            <a:r>
              <a:rPr lang="en-US" b="1" dirty="0">
                <a:latin typeface="Corbel"/>
                <a:cs typeface="Arial"/>
              </a:rPr>
              <a:t>sample</a:t>
            </a:r>
            <a:r>
              <a:rPr lang="en-US" dirty="0">
                <a:latin typeface="Corbel"/>
                <a:cs typeface="Arial"/>
              </a:rPr>
              <a:t> corresponding to where </a:t>
            </a:r>
            <a:r>
              <a:rPr lang="en-US" b="1" dirty="0">
                <a:latin typeface="Corbel"/>
                <a:cs typeface="Arial"/>
              </a:rPr>
              <a:t>v1</a:t>
            </a:r>
            <a:r>
              <a:rPr lang="en-US" dirty="0">
                <a:latin typeface="Corbel"/>
                <a:cs typeface="Arial"/>
              </a:rPr>
              <a:t> is less than </a:t>
            </a:r>
            <a:r>
              <a:rPr lang="en-US" b="1" dirty="0">
                <a:latin typeface="Corbel"/>
                <a:cs typeface="Arial"/>
              </a:rPr>
              <a:t>4</a:t>
            </a:r>
            <a:r>
              <a:rPr lang="en-US" dirty="0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Modify Create a variable </a:t>
            </a:r>
            <a:r>
              <a:rPr lang="en-US" b="1" dirty="0">
                <a:latin typeface="Corbel"/>
                <a:cs typeface="Arial"/>
              </a:rPr>
              <a:t>z </a:t>
            </a:r>
            <a:r>
              <a:rPr lang="en-US" dirty="0">
                <a:latin typeface="Corbel"/>
                <a:cs typeface="Arial"/>
              </a:rPr>
              <a:t> that contains all the elements of </a:t>
            </a:r>
            <a:r>
              <a:rPr lang="en-US" b="1" dirty="0">
                <a:latin typeface="Corbel"/>
                <a:cs typeface="Arial"/>
              </a:rPr>
              <a:t>v1</a:t>
            </a:r>
            <a:r>
              <a:rPr lang="en-US" dirty="0">
                <a:latin typeface="Corbel"/>
                <a:cs typeface="Arial"/>
              </a:rPr>
              <a:t> that are less than </a:t>
            </a:r>
            <a:r>
              <a:rPr lang="en-US" b="1" dirty="0">
                <a:latin typeface="Corbel"/>
                <a:cs typeface="Arial"/>
              </a:rPr>
              <a:t>4</a:t>
            </a:r>
            <a:r>
              <a:rPr lang="en-US" dirty="0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Create a vector </a:t>
            </a:r>
            <a:r>
              <a:rPr lang="en-US" b="1" dirty="0">
                <a:latin typeface="Corbel"/>
                <a:cs typeface="Arial"/>
              </a:rPr>
              <a:t>sample</a:t>
            </a:r>
            <a:r>
              <a:rPr lang="en-US" dirty="0">
                <a:latin typeface="Corbel"/>
                <a:cs typeface="Arial"/>
              </a:rPr>
              <a:t> with following values </a:t>
            </a:r>
            <a:r>
              <a:rPr lang="en-US" b="1" dirty="0">
                <a:latin typeface="Corbel"/>
                <a:cs typeface="Arial"/>
              </a:rPr>
              <a:t>10 25 6 5 18 4 23</a:t>
            </a:r>
            <a:r>
              <a:rPr lang="en-US" dirty="0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endParaRPr lang="en-US" dirty="0">
              <a:latin typeface="Corbe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0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orbel"/>
              </a:rPr>
              <a:t>Logical 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48848-5003-BDA2-5CE5-69FB141A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/>
              <a:t>PRACTICE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Create a variable </a:t>
            </a:r>
            <a:r>
              <a:rPr lang="en-US" b="1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 that contains the elements of </a:t>
            </a:r>
            <a:r>
              <a:rPr lang="en-US" b="1" dirty="0">
                <a:ea typeface="+mn-lt"/>
                <a:cs typeface="+mn-lt"/>
              </a:rPr>
              <a:t>sample</a:t>
            </a:r>
            <a:r>
              <a:rPr lang="en-US" dirty="0">
                <a:ea typeface="+mn-lt"/>
                <a:cs typeface="+mn-lt"/>
              </a:rPr>
              <a:t> corresponding to where </a:t>
            </a:r>
            <a:r>
              <a:rPr lang="en-US" b="1" dirty="0">
                <a:ea typeface="+mn-lt"/>
                <a:cs typeface="+mn-lt"/>
              </a:rPr>
              <a:t>v1</a:t>
            </a:r>
            <a:r>
              <a:rPr lang="en-US" dirty="0">
                <a:ea typeface="+mn-lt"/>
                <a:cs typeface="+mn-lt"/>
              </a:rPr>
              <a:t> is less than </a:t>
            </a:r>
            <a:r>
              <a:rPr lang="en-US" b="1" dirty="0">
                <a:ea typeface="+mn-lt"/>
                <a:cs typeface="+mn-lt"/>
              </a:rPr>
              <a:t>4 </a:t>
            </a:r>
            <a:r>
              <a:rPr lang="en-US" dirty="0">
                <a:ea typeface="+mn-lt"/>
                <a:cs typeface="+mn-lt"/>
              </a:rPr>
              <a:t>so that any value less than </a:t>
            </a:r>
            <a:r>
              <a:rPr lang="en-US" b="1" dirty="0">
                <a:ea typeface="+mn-lt"/>
                <a:cs typeface="+mn-lt"/>
              </a:rPr>
              <a:t>4</a:t>
            </a:r>
            <a:r>
              <a:rPr lang="en-US" dirty="0">
                <a:ea typeface="+mn-lt"/>
                <a:cs typeface="+mn-lt"/>
              </a:rPr>
              <a:t> is replaced with the value </a:t>
            </a:r>
            <a:r>
              <a:rPr lang="en-US" b="1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Find the values less than </a:t>
            </a:r>
            <a:r>
              <a:rPr lang="en-US" b="1" dirty="0"/>
              <a:t>6</a:t>
            </a:r>
            <a:r>
              <a:rPr lang="en-US" dirty="0"/>
              <a:t> </a:t>
            </a:r>
            <a:r>
              <a:rPr lang="en-US" b="1" dirty="0"/>
              <a:t>and </a:t>
            </a:r>
            <a:r>
              <a:rPr lang="en-US" dirty="0"/>
              <a:t>greater than </a:t>
            </a:r>
            <a:r>
              <a:rPr lang="en-US" b="1" dirty="0"/>
              <a:t>5</a:t>
            </a:r>
            <a:r>
              <a:rPr lang="en-US" dirty="0"/>
              <a:t>, use </a:t>
            </a:r>
            <a:r>
              <a:rPr lang="en-US" b="1" dirty="0"/>
              <a:t>&amp;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Find the values greater that </a:t>
            </a:r>
            <a:r>
              <a:rPr lang="en-US" b="1" dirty="0"/>
              <a:t>6 or</a:t>
            </a:r>
            <a:r>
              <a:rPr lang="en-US" dirty="0"/>
              <a:t> less than </a:t>
            </a:r>
            <a:r>
              <a:rPr lang="en-US" b="1" dirty="0"/>
              <a:t>2</a:t>
            </a:r>
            <a:r>
              <a:rPr lang="en-US" dirty="0"/>
              <a:t>, use the </a:t>
            </a:r>
            <a:r>
              <a:rPr lang="en-US" b="1" dirty="0"/>
              <a:t>|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Extract the values in </a:t>
            </a:r>
            <a:r>
              <a:rPr lang="en-US" b="1" dirty="0"/>
              <a:t>sample</a:t>
            </a:r>
            <a:r>
              <a:rPr lang="en-US" dirty="0"/>
              <a:t> that are between </a:t>
            </a:r>
            <a:r>
              <a:rPr lang="en-US" b="1" dirty="0"/>
              <a:t>10 </a:t>
            </a:r>
            <a:r>
              <a:rPr lang="en-US" dirty="0"/>
              <a:t> and </a:t>
            </a:r>
            <a:r>
              <a:rPr lang="en-US" b="1" dirty="0"/>
              <a:t>20</a:t>
            </a:r>
            <a:r>
              <a:rPr lang="en-US" dirty="0"/>
              <a:t> and store it in a vector named </a:t>
            </a:r>
            <a:r>
              <a:rPr lang="en-US" b="1" dirty="0"/>
              <a:t>bet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7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851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&gt;&gt; MATLAB has many built-in functions that make it easier to write and code. One of the frequently used is the </a:t>
            </a:r>
            <a:r>
              <a:rPr lang="en-US" b="1" dirty="0"/>
              <a:t>size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r>
              <a:rPr lang="en-US" dirty="0"/>
              <a:t>&gt;&gt; The </a:t>
            </a:r>
            <a:r>
              <a:rPr lang="en-US" b="1" dirty="0"/>
              <a:t>size </a:t>
            </a:r>
            <a:r>
              <a:rPr lang="en-US" dirty="0"/>
              <a:t> function is used to retrieve the array size (in a two-element row vector*) of a vector / matrix.</a:t>
            </a:r>
          </a:p>
          <a:p>
            <a:pPr marL="0" indent="0">
              <a:buNone/>
            </a:pPr>
            <a:r>
              <a:rPr lang="en-US" dirty="0"/>
              <a:t>e.g. : </a:t>
            </a:r>
            <a:r>
              <a:rPr lang="en-US" b="1" dirty="0"/>
              <a:t>s = size(x)</a:t>
            </a:r>
            <a:r>
              <a:rPr lang="en-US" dirty="0"/>
              <a:t> stores the size of the vector </a:t>
            </a:r>
            <a:r>
              <a:rPr lang="en-US" b="1" dirty="0"/>
              <a:t>x</a:t>
            </a:r>
            <a:r>
              <a:rPr lang="en-US" dirty="0"/>
              <a:t> in a variable named </a:t>
            </a:r>
            <a:r>
              <a:rPr lang="en-US" b="1" dirty="0"/>
              <a:t>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 first element is the number of rows and the second is the number of columns (row x column). 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</vt:lpstr>
      <vt:lpstr>Matlab Essentials 2</vt:lpstr>
      <vt:lpstr>Course Outline</vt:lpstr>
      <vt:lpstr>Logical Arrays</vt:lpstr>
      <vt:lpstr>Logical Arrays</vt:lpstr>
      <vt:lpstr>Logical Arrays</vt:lpstr>
      <vt:lpstr>Logical Arrays</vt:lpstr>
      <vt:lpstr>Logical Arrays</vt:lpstr>
      <vt:lpstr>Logical Arrays</vt:lpstr>
      <vt:lpstr>2. Functions</vt:lpstr>
      <vt:lpstr>2. Functions</vt:lpstr>
      <vt:lpstr>2. Functions</vt:lpstr>
      <vt:lpstr>3. Loops</vt:lpstr>
      <vt:lpstr>3. Loops</vt:lpstr>
      <vt:lpstr>3. Loops</vt:lpstr>
      <vt:lpstr>3. Loops</vt:lpstr>
      <vt:lpstr>3. Loops</vt:lpstr>
      <vt:lpstr>3. Loops</vt:lpstr>
      <vt:lpstr>4. Final Project</vt:lpstr>
      <vt:lpstr>4. Final Project</vt:lpstr>
      <vt:lpstr>4. Final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673</cp:revision>
  <dcterms:created xsi:type="dcterms:W3CDTF">2024-07-03T14:30:56Z</dcterms:created>
  <dcterms:modified xsi:type="dcterms:W3CDTF">2024-07-08T12:06:52Z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