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Canva Sans" panose="020B0604020202020204" charset="0"/>
      <p:regular r:id="rId12"/>
    </p:embeddedFont>
    <p:embeddedFont>
      <p:font typeface="Canva Sans Bold" panose="020B0604020202020204" charset="0"/>
      <p:regular r:id="rId13"/>
    </p:embeddedFont>
    <p:embeddedFont>
      <p:font typeface="Josefin Sans" pitchFamily="2" charset="0"/>
      <p:regular r:id="rId14"/>
      <p:bold r:id="rId15"/>
    </p:embeddedFont>
    <p:embeddedFont>
      <p:font typeface="Josefin Sans Bold" pitchFamily="2" charset="0"/>
      <p:regular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6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hyperlink" Target="https://app.diagrams.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902445" y="1302079"/>
            <a:ext cx="8217084" cy="7682843"/>
            <a:chOff x="0" y="0"/>
            <a:chExt cx="10956112" cy="10243790"/>
          </a:xfrm>
        </p:grpSpPr>
        <p:sp>
          <p:nvSpPr>
            <p:cNvPr id="3" name="TextBox 3"/>
            <p:cNvSpPr txBox="1"/>
            <p:nvPr/>
          </p:nvSpPr>
          <p:spPr>
            <a:xfrm>
              <a:off x="0" y="1966573"/>
              <a:ext cx="10956112" cy="6273419"/>
            </a:xfrm>
            <a:prstGeom prst="rect">
              <a:avLst/>
            </a:prstGeom>
          </p:spPr>
          <p:txBody>
            <a:bodyPr lIns="0" tIns="0" rIns="0" bIns="0" rtlCol="0" anchor="t">
              <a:spAutoFit/>
            </a:bodyPr>
            <a:lstStyle/>
            <a:p>
              <a:pPr algn="l">
                <a:lnSpc>
                  <a:spcPts val="7318"/>
                </a:lnSpc>
              </a:pPr>
              <a:r>
                <a:rPr lang="en-US" sz="7175">
                  <a:solidFill>
                    <a:srgbClr val="F7B4A7"/>
                  </a:solidFill>
                  <a:latin typeface="Josefin Sans Bold"/>
                  <a:ea typeface="Josefin Sans Bold"/>
                  <a:cs typeface="Josefin Sans Bold"/>
                  <a:sym typeface="Josefin Sans Bold"/>
                </a:rPr>
                <a:t>Comprendre l'art d'écrire des algorithmes avant le langage de programmation.</a:t>
              </a:r>
            </a:p>
          </p:txBody>
        </p:sp>
        <p:sp>
          <p:nvSpPr>
            <p:cNvPr id="4" name="TextBox 4"/>
            <p:cNvSpPr txBox="1"/>
            <p:nvPr/>
          </p:nvSpPr>
          <p:spPr>
            <a:xfrm>
              <a:off x="0" y="-66675"/>
              <a:ext cx="10956112" cy="544195"/>
            </a:xfrm>
            <a:prstGeom prst="rect">
              <a:avLst/>
            </a:prstGeom>
          </p:spPr>
          <p:txBody>
            <a:bodyPr lIns="0" tIns="0" rIns="0" bIns="0" rtlCol="0" anchor="t">
              <a:spAutoFit/>
            </a:bodyPr>
            <a:lstStyle/>
            <a:p>
              <a:pPr algn="l">
                <a:lnSpc>
                  <a:spcPts val="3359"/>
                </a:lnSpc>
              </a:pPr>
              <a:r>
                <a:rPr lang="en-US" sz="2400" spc="446">
                  <a:solidFill>
                    <a:srgbClr val="94DDDE"/>
                  </a:solidFill>
                  <a:latin typeface="Josefin Sans"/>
                  <a:ea typeface="Josefin Sans"/>
                  <a:cs typeface="Josefin Sans"/>
                  <a:sym typeface="Josefin Sans"/>
                </a:rPr>
                <a:t>COURT TUTORIEL EN ALGORITHMES</a:t>
              </a:r>
            </a:p>
          </p:txBody>
        </p:sp>
        <p:sp>
          <p:nvSpPr>
            <p:cNvPr id="5" name="TextBox 5"/>
            <p:cNvSpPr txBox="1"/>
            <p:nvPr/>
          </p:nvSpPr>
          <p:spPr>
            <a:xfrm>
              <a:off x="0" y="9478827"/>
              <a:ext cx="10956112" cy="717973"/>
            </a:xfrm>
            <a:prstGeom prst="rect">
              <a:avLst/>
            </a:prstGeom>
          </p:spPr>
          <p:txBody>
            <a:bodyPr lIns="0" tIns="0" rIns="0" bIns="0" rtlCol="0" anchor="t">
              <a:spAutoFit/>
            </a:bodyPr>
            <a:lstStyle/>
            <a:p>
              <a:pPr algn="l">
                <a:lnSpc>
                  <a:spcPts val="4445"/>
                </a:lnSpc>
              </a:pPr>
              <a:r>
                <a:rPr lang="en-US" sz="3175">
                  <a:solidFill>
                    <a:srgbClr val="94DDDE"/>
                  </a:solidFill>
                  <a:latin typeface="Josefin Sans"/>
                  <a:ea typeface="Josefin Sans"/>
                  <a:cs typeface="Josefin Sans"/>
                  <a:sym typeface="Josefin Sans"/>
                </a:rPr>
                <a:t>Étude de cas avec mise en œuvre en python</a:t>
              </a: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TextBox 12"/>
          <p:cNvSpPr txBox="1"/>
          <p:nvPr/>
        </p:nvSpPr>
        <p:spPr>
          <a:xfrm>
            <a:off x="10326601" y="9262469"/>
            <a:ext cx="4211010" cy="407668"/>
          </a:xfrm>
          <a:prstGeom prst="rect">
            <a:avLst/>
          </a:prstGeom>
        </p:spPr>
        <p:txBody>
          <a:bodyPr lIns="0" tIns="0" rIns="0" bIns="0" rtlCol="0" anchor="t">
            <a:spAutoFit/>
          </a:bodyPr>
          <a:lstStyle/>
          <a:p>
            <a:pPr algn="ctr">
              <a:lnSpc>
                <a:spcPts val="3336"/>
              </a:lnSpc>
            </a:pPr>
            <a:r>
              <a:rPr lang="en-US" sz="2382">
                <a:solidFill>
                  <a:srgbClr val="FFFFFF"/>
                </a:solidFill>
                <a:latin typeface="Canva Sans"/>
                <a:ea typeface="Canva Sans"/>
                <a:cs typeface="Canva Sans"/>
                <a:sym typeface="Canva Sans"/>
              </a:rPr>
              <a:t>Date : 17.07.2024 à 15 heures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7326739" y="232510"/>
            <a:ext cx="10782311" cy="9642920"/>
            <a:chOff x="-765196" y="-19050"/>
            <a:chExt cx="14376415" cy="12857228"/>
          </a:xfrm>
        </p:grpSpPr>
        <p:sp>
          <p:nvSpPr>
            <p:cNvPr id="3" name="TextBox 3"/>
            <p:cNvSpPr txBox="1"/>
            <p:nvPr/>
          </p:nvSpPr>
          <p:spPr>
            <a:xfrm>
              <a:off x="572259" y="-19050"/>
              <a:ext cx="7988280" cy="1925115"/>
            </a:xfrm>
            <a:prstGeom prst="rect">
              <a:avLst/>
            </a:prstGeom>
          </p:spPr>
          <p:txBody>
            <a:bodyPr lIns="0" tIns="0" rIns="0" bIns="0" rtlCol="0" anchor="t">
              <a:spAutoFit/>
            </a:bodyPr>
            <a:lstStyle/>
            <a:p>
              <a:pPr algn="l">
                <a:lnSpc>
                  <a:spcPts val="11308"/>
                </a:lnSpc>
              </a:pPr>
              <a:r>
                <a:rPr lang="en-US" sz="9423">
                  <a:solidFill>
                    <a:srgbClr val="F7B4A7"/>
                  </a:solidFill>
                  <a:latin typeface="Josefin Sans Bold"/>
                  <a:ea typeface="Josefin Sans Bold"/>
                  <a:cs typeface="Josefin Sans Bold"/>
                  <a:sym typeface="Josefin Sans Bold"/>
                </a:rPr>
                <a:t>AGENDA</a:t>
              </a:r>
            </a:p>
          </p:txBody>
        </p:sp>
        <p:sp>
          <p:nvSpPr>
            <p:cNvPr id="4" name="TextBox 4"/>
            <p:cNvSpPr txBox="1"/>
            <p:nvPr/>
          </p:nvSpPr>
          <p:spPr>
            <a:xfrm>
              <a:off x="572259" y="2675727"/>
              <a:ext cx="8955283" cy="1619706"/>
            </a:xfrm>
            <a:prstGeom prst="rect">
              <a:avLst/>
            </a:prstGeom>
          </p:spPr>
          <p:txBody>
            <a:bodyPr lIns="0" tIns="0" rIns="0" bIns="0" rtlCol="0" anchor="t">
              <a:spAutoFit/>
            </a:bodyPr>
            <a:lstStyle/>
            <a:p>
              <a:pPr algn="l">
                <a:lnSpc>
                  <a:spcPts val="5135"/>
                </a:lnSpc>
              </a:pPr>
              <a:r>
                <a:rPr lang="en-US" sz="3112" spc="373">
                  <a:solidFill>
                    <a:srgbClr val="94DDDE"/>
                  </a:solidFill>
                  <a:latin typeface="Josefin Sans"/>
                  <a:ea typeface="Josefin Sans"/>
                  <a:cs typeface="Josefin Sans"/>
                  <a:sym typeface="Josefin Sans"/>
                </a:rPr>
                <a:t>LES PRINCIPAUX THÈMES DE CETTE PRÉSENTATION</a:t>
              </a:r>
            </a:p>
          </p:txBody>
        </p:sp>
        <p:sp>
          <p:nvSpPr>
            <p:cNvPr id="5" name="TextBox 5"/>
            <p:cNvSpPr txBox="1"/>
            <p:nvPr/>
          </p:nvSpPr>
          <p:spPr>
            <a:xfrm>
              <a:off x="-765196" y="4655596"/>
              <a:ext cx="14376415" cy="8182582"/>
            </a:xfrm>
            <a:prstGeom prst="rect">
              <a:avLst/>
            </a:prstGeom>
          </p:spPr>
          <p:txBody>
            <a:bodyPr wrap="square" lIns="0" tIns="0" rIns="0" bIns="0" rtlCol="0" anchor="t">
              <a:spAutoFit/>
            </a:bodyPr>
            <a:lstStyle/>
            <a:p>
              <a:pPr marL="615408" lvl="1" indent="-307704" algn="just">
                <a:lnSpc>
                  <a:spcPts val="3990"/>
                </a:lnSpc>
                <a:buFont typeface="Arial"/>
                <a:buChar char="•"/>
              </a:pPr>
              <a:r>
                <a:rPr lang="en-US" sz="2850" dirty="0">
                  <a:solidFill>
                    <a:srgbClr val="94DDDE"/>
                  </a:solidFill>
                  <a:latin typeface="Josefin Sans"/>
                  <a:ea typeface="Josefin Sans"/>
                  <a:cs typeface="Josefin Sans"/>
                  <a:sym typeface="Josefin Sans"/>
                </a:rPr>
                <a:t>Introduction à </a:t>
              </a:r>
              <a:r>
                <a:rPr lang="en-US" sz="2850" dirty="0" err="1">
                  <a:solidFill>
                    <a:srgbClr val="94DDDE"/>
                  </a:solidFill>
                  <a:latin typeface="Josefin Sans"/>
                  <a:ea typeface="Josefin Sans"/>
                  <a:cs typeface="Josefin Sans"/>
                  <a:sym typeface="Josefin Sans"/>
                </a:rPr>
                <a:t>l'algorithmique</a:t>
              </a:r>
              <a:endParaRPr lang="en-US" sz="2850" dirty="0">
                <a:solidFill>
                  <a:srgbClr val="94DDDE"/>
                </a:solidFill>
                <a:latin typeface="Josefin Sans"/>
                <a:ea typeface="Josefin Sans"/>
                <a:cs typeface="Josefin Sans"/>
                <a:sym typeface="Josefin Sans"/>
              </a:endParaRPr>
            </a:p>
            <a:p>
              <a:pPr marL="615408" lvl="1" indent="-307704" algn="just">
                <a:lnSpc>
                  <a:spcPts val="3990"/>
                </a:lnSpc>
                <a:buFont typeface="Arial"/>
                <a:buChar char="•"/>
              </a:pPr>
              <a:r>
                <a:rPr lang="en-US" sz="2850" dirty="0" err="1">
                  <a:solidFill>
                    <a:srgbClr val="94DDDE"/>
                  </a:solidFill>
                  <a:latin typeface="Josefin Sans"/>
                  <a:ea typeface="Josefin Sans"/>
                  <a:cs typeface="Josefin Sans"/>
                  <a:sym typeface="Josefin Sans"/>
                </a:rPr>
                <a:t>Comprendre</a:t>
              </a:r>
              <a:r>
                <a:rPr lang="en-US" sz="2850" dirty="0">
                  <a:solidFill>
                    <a:srgbClr val="94DDDE"/>
                  </a:solidFill>
                  <a:latin typeface="Josefin Sans"/>
                  <a:ea typeface="Josefin Sans"/>
                  <a:cs typeface="Josefin Sans"/>
                  <a:sym typeface="Josefin Sans"/>
                </a:rPr>
                <a:t> la </a:t>
              </a:r>
              <a:r>
                <a:rPr lang="en-US" sz="2850" dirty="0" err="1">
                  <a:solidFill>
                    <a:srgbClr val="94DDDE"/>
                  </a:solidFill>
                  <a:latin typeface="Josefin Sans"/>
                  <a:ea typeface="Josefin Sans"/>
                  <a:cs typeface="Josefin Sans"/>
                  <a:sym typeface="Josefin Sans"/>
                </a:rPr>
                <a:t>mémoire</a:t>
              </a:r>
              <a:r>
                <a:rPr lang="en-US" sz="2850" dirty="0">
                  <a:solidFill>
                    <a:srgbClr val="94DDDE"/>
                  </a:solidFill>
                  <a:latin typeface="Josefin Sans"/>
                  <a:ea typeface="Josefin Sans"/>
                  <a:cs typeface="Josefin Sans"/>
                  <a:sym typeface="Josefin Sans"/>
                </a:rPr>
                <a:t> d'un </a:t>
              </a:r>
              <a:r>
                <a:rPr lang="en-US" sz="2850" dirty="0" err="1">
                  <a:solidFill>
                    <a:srgbClr val="94DDDE"/>
                  </a:solidFill>
                  <a:latin typeface="Josefin Sans"/>
                  <a:ea typeface="Josefin Sans"/>
                  <a:cs typeface="Josefin Sans"/>
                  <a:sym typeface="Josefin Sans"/>
                </a:rPr>
                <a:t>ordinateur</a:t>
              </a:r>
              <a:r>
                <a:rPr lang="en-US" sz="2850" dirty="0">
                  <a:solidFill>
                    <a:srgbClr val="94DDDE"/>
                  </a:solidFill>
                  <a:latin typeface="Josefin Sans"/>
                  <a:ea typeface="Josefin Sans"/>
                  <a:cs typeface="Josefin Sans"/>
                  <a:sym typeface="Josefin Sans"/>
                </a:rPr>
                <a:t> </a:t>
              </a:r>
            </a:p>
            <a:p>
              <a:pPr marL="615408" lvl="1" indent="-307704" algn="just">
                <a:lnSpc>
                  <a:spcPts val="3990"/>
                </a:lnSpc>
                <a:buFont typeface="Arial"/>
                <a:buChar char="•"/>
              </a:pPr>
              <a:r>
                <a:rPr lang="en-US" sz="2850" dirty="0">
                  <a:solidFill>
                    <a:srgbClr val="94DDDE"/>
                  </a:solidFill>
                  <a:latin typeface="Josefin Sans"/>
                  <a:ea typeface="Josefin Sans"/>
                  <a:cs typeface="Josefin Sans"/>
                  <a:sym typeface="Josefin Sans"/>
                </a:rPr>
                <a:t>Les variables </a:t>
              </a:r>
            </a:p>
            <a:p>
              <a:pPr marL="615408" lvl="1" indent="-307704" algn="just">
                <a:lnSpc>
                  <a:spcPts val="3990"/>
                </a:lnSpc>
                <a:buFont typeface="Arial"/>
                <a:buChar char="•"/>
              </a:pPr>
              <a:r>
                <a:rPr lang="en-US" sz="2850" dirty="0" err="1">
                  <a:solidFill>
                    <a:srgbClr val="94DDDE"/>
                  </a:solidFill>
                  <a:latin typeface="Josefin Sans"/>
                  <a:ea typeface="Josefin Sans"/>
                  <a:cs typeface="Josefin Sans"/>
                  <a:sym typeface="Josefin Sans"/>
                </a:rPr>
                <a:t>Exemples</a:t>
              </a:r>
              <a:r>
                <a:rPr lang="en-US" sz="2850" dirty="0">
                  <a:solidFill>
                    <a:srgbClr val="94DDDE"/>
                  </a:solidFill>
                  <a:latin typeface="Josefin Sans"/>
                  <a:ea typeface="Josefin Sans"/>
                  <a:cs typeface="Josefin Sans"/>
                  <a:sym typeface="Josefin Sans"/>
                </a:rPr>
                <a:t> et </a:t>
              </a:r>
              <a:r>
                <a:rPr lang="en-US" sz="2850" dirty="0" err="1">
                  <a:solidFill>
                    <a:srgbClr val="94DDDE"/>
                  </a:solidFill>
                  <a:latin typeface="Josefin Sans"/>
                  <a:ea typeface="Josefin Sans"/>
                  <a:cs typeface="Josefin Sans"/>
                  <a:sym typeface="Josefin Sans"/>
                </a:rPr>
                <a:t>exercices</a:t>
              </a:r>
              <a:r>
                <a:rPr lang="en-US" sz="2850" dirty="0">
                  <a:solidFill>
                    <a:srgbClr val="94DDDE"/>
                  </a:solidFill>
                  <a:latin typeface="Josefin Sans"/>
                  <a:ea typeface="Josefin Sans"/>
                  <a:cs typeface="Josefin Sans"/>
                  <a:sym typeface="Josefin Sans"/>
                </a:rPr>
                <a:t> sur les variables</a:t>
              </a:r>
            </a:p>
            <a:p>
              <a:pPr marL="615408" lvl="1" indent="-307704" algn="just">
                <a:lnSpc>
                  <a:spcPts val="3990"/>
                </a:lnSpc>
                <a:buFont typeface="Arial"/>
                <a:buChar char="•"/>
              </a:pPr>
              <a:r>
                <a:rPr lang="en-US" sz="2850" dirty="0">
                  <a:solidFill>
                    <a:srgbClr val="94DDDE"/>
                  </a:solidFill>
                  <a:latin typeface="Josefin Sans"/>
                  <a:ea typeface="Josefin Sans"/>
                  <a:cs typeface="Josefin Sans"/>
                  <a:sym typeface="Josefin Sans"/>
                </a:rPr>
                <a:t>Les structures de </a:t>
              </a:r>
              <a:r>
                <a:rPr lang="en-US" sz="2850" dirty="0" err="1">
                  <a:solidFill>
                    <a:srgbClr val="94DDDE"/>
                  </a:solidFill>
                  <a:latin typeface="Josefin Sans"/>
                  <a:ea typeface="Josefin Sans"/>
                  <a:cs typeface="Josefin Sans"/>
                  <a:sym typeface="Josefin Sans"/>
                </a:rPr>
                <a:t>contrôle</a:t>
              </a:r>
              <a:r>
                <a:rPr lang="en-US" sz="2850" dirty="0">
                  <a:solidFill>
                    <a:srgbClr val="94DDDE"/>
                  </a:solidFill>
                  <a:latin typeface="Josefin Sans"/>
                  <a:ea typeface="Josefin Sans"/>
                  <a:cs typeface="Josefin Sans"/>
                  <a:sym typeface="Josefin Sans"/>
                </a:rPr>
                <a:t> </a:t>
              </a:r>
            </a:p>
            <a:p>
              <a:pPr marL="615408" lvl="1" indent="-307704" algn="just">
                <a:lnSpc>
                  <a:spcPts val="3990"/>
                </a:lnSpc>
                <a:buFont typeface="Arial"/>
                <a:buChar char="•"/>
              </a:pPr>
              <a:r>
                <a:rPr lang="en-US" sz="2850" dirty="0">
                  <a:solidFill>
                    <a:srgbClr val="94DDDE"/>
                  </a:solidFill>
                  <a:latin typeface="Josefin Sans"/>
                  <a:ea typeface="Josefin Sans"/>
                  <a:cs typeface="Josefin Sans"/>
                  <a:sym typeface="Josefin Sans"/>
                </a:rPr>
                <a:t>Les </a:t>
              </a:r>
              <a:r>
                <a:rPr lang="en-US" sz="2850" dirty="0" err="1">
                  <a:solidFill>
                    <a:srgbClr val="94DDDE"/>
                  </a:solidFill>
                  <a:latin typeface="Josefin Sans"/>
                  <a:ea typeface="Josefin Sans"/>
                  <a:cs typeface="Josefin Sans"/>
                  <a:sym typeface="Josefin Sans"/>
                </a:rPr>
                <a:t>fonctions</a:t>
              </a:r>
              <a:endParaRPr lang="en-US" sz="2850" dirty="0">
                <a:solidFill>
                  <a:srgbClr val="94DDDE"/>
                </a:solidFill>
                <a:latin typeface="Josefin Sans"/>
                <a:ea typeface="Josefin Sans"/>
                <a:cs typeface="Josefin Sans"/>
                <a:sym typeface="Josefin Sans"/>
              </a:endParaRPr>
            </a:p>
            <a:p>
              <a:pPr marL="615408" lvl="1" indent="-307704" algn="just">
                <a:lnSpc>
                  <a:spcPts val="3990"/>
                </a:lnSpc>
                <a:buFont typeface="Arial"/>
                <a:buChar char="•"/>
              </a:pPr>
              <a:r>
                <a:rPr lang="en-US" sz="2850" dirty="0" err="1">
                  <a:solidFill>
                    <a:srgbClr val="94DDDE"/>
                  </a:solidFill>
                  <a:latin typeface="Josefin Sans"/>
                  <a:ea typeface="Josefin Sans"/>
                  <a:cs typeface="Josefin Sans"/>
                  <a:sym typeface="Josefin Sans"/>
                </a:rPr>
                <a:t>Exemples</a:t>
              </a:r>
              <a:r>
                <a:rPr lang="en-US" sz="2850" dirty="0">
                  <a:solidFill>
                    <a:srgbClr val="94DDDE"/>
                  </a:solidFill>
                  <a:latin typeface="Josefin Sans"/>
                  <a:ea typeface="Josefin Sans"/>
                  <a:cs typeface="Josefin Sans"/>
                  <a:sym typeface="Josefin Sans"/>
                </a:rPr>
                <a:t> et </a:t>
              </a:r>
              <a:r>
                <a:rPr lang="en-US" sz="2850" dirty="0" err="1">
                  <a:solidFill>
                    <a:srgbClr val="94DDDE"/>
                  </a:solidFill>
                  <a:latin typeface="Josefin Sans"/>
                  <a:ea typeface="Josefin Sans"/>
                  <a:cs typeface="Josefin Sans"/>
                  <a:sym typeface="Josefin Sans"/>
                </a:rPr>
                <a:t>exercices</a:t>
              </a:r>
              <a:r>
                <a:rPr lang="en-US" sz="2850" dirty="0">
                  <a:solidFill>
                    <a:srgbClr val="94DDDE"/>
                  </a:solidFill>
                  <a:latin typeface="Josefin Sans"/>
                  <a:ea typeface="Josefin Sans"/>
                  <a:cs typeface="Josefin Sans"/>
                  <a:sym typeface="Josefin Sans"/>
                </a:rPr>
                <a:t> sur les structures de </a:t>
              </a:r>
              <a:r>
                <a:rPr lang="en-US" sz="2850" dirty="0" err="1">
                  <a:solidFill>
                    <a:srgbClr val="94DDDE"/>
                  </a:solidFill>
                  <a:latin typeface="Josefin Sans"/>
                  <a:ea typeface="Josefin Sans"/>
                  <a:cs typeface="Josefin Sans"/>
                  <a:sym typeface="Josefin Sans"/>
                </a:rPr>
                <a:t>contrôle</a:t>
              </a:r>
              <a:r>
                <a:rPr lang="en-US" sz="2850" dirty="0">
                  <a:solidFill>
                    <a:srgbClr val="94DDDE"/>
                  </a:solidFill>
                  <a:latin typeface="Josefin Sans"/>
                  <a:ea typeface="Josefin Sans"/>
                  <a:cs typeface="Josefin Sans"/>
                  <a:sym typeface="Josefin Sans"/>
                </a:rPr>
                <a:t> et les </a:t>
              </a:r>
              <a:r>
                <a:rPr lang="en-US" sz="2850" dirty="0" err="1">
                  <a:solidFill>
                    <a:srgbClr val="94DDDE"/>
                  </a:solidFill>
                  <a:latin typeface="Josefin Sans"/>
                  <a:ea typeface="Josefin Sans"/>
                  <a:cs typeface="Josefin Sans"/>
                  <a:sym typeface="Josefin Sans"/>
                </a:rPr>
                <a:t>fonctions</a:t>
              </a:r>
              <a:endParaRPr lang="en-US" sz="2850" dirty="0">
                <a:solidFill>
                  <a:srgbClr val="94DDDE"/>
                </a:solidFill>
                <a:latin typeface="Josefin Sans"/>
                <a:ea typeface="Josefin Sans"/>
                <a:cs typeface="Josefin Sans"/>
                <a:sym typeface="Josefin Sans"/>
              </a:endParaRPr>
            </a:p>
            <a:p>
              <a:pPr marL="615408" lvl="1" indent="-307704" algn="just">
                <a:lnSpc>
                  <a:spcPts val="3990"/>
                </a:lnSpc>
                <a:buFont typeface="Arial"/>
                <a:buChar char="•"/>
              </a:pPr>
              <a:r>
                <a:rPr lang="en-US" sz="2850" dirty="0">
                  <a:solidFill>
                    <a:srgbClr val="94DDDE"/>
                  </a:solidFill>
                  <a:latin typeface="Josefin Sans"/>
                  <a:ea typeface="Josefin Sans"/>
                  <a:cs typeface="Josefin Sans"/>
                  <a:sym typeface="Josefin Sans"/>
                </a:rPr>
                <a:t>Les structures de </a:t>
              </a:r>
              <a:r>
                <a:rPr lang="en-US" sz="2850" dirty="0" err="1">
                  <a:solidFill>
                    <a:srgbClr val="94DDDE"/>
                  </a:solidFill>
                  <a:latin typeface="Josefin Sans"/>
                  <a:ea typeface="Josefin Sans"/>
                  <a:cs typeface="Josefin Sans"/>
                  <a:sym typeface="Josefin Sans"/>
                </a:rPr>
                <a:t>données</a:t>
              </a:r>
              <a:r>
                <a:rPr lang="en-US" sz="2850" dirty="0">
                  <a:solidFill>
                    <a:srgbClr val="94DDDE"/>
                  </a:solidFill>
                  <a:latin typeface="Josefin Sans"/>
                  <a:ea typeface="Josefin Sans"/>
                  <a:cs typeface="Josefin Sans"/>
                  <a:sym typeface="Josefin Sans"/>
                </a:rPr>
                <a:t> </a:t>
              </a:r>
              <a:r>
                <a:rPr lang="en-US" sz="2850" dirty="0" err="1">
                  <a:solidFill>
                    <a:srgbClr val="94DDDE"/>
                  </a:solidFill>
                  <a:latin typeface="Josefin Sans"/>
                  <a:ea typeface="Josefin Sans"/>
                  <a:cs typeface="Josefin Sans"/>
                  <a:sym typeface="Josefin Sans"/>
                </a:rPr>
                <a:t>avancées</a:t>
              </a:r>
              <a:endParaRPr lang="en-US" sz="2850" dirty="0">
                <a:solidFill>
                  <a:srgbClr val="94DDDE"/>
                </a:solidFill>
                <a:latin typeface="Josefin Sans"/>
                <a:ea typeface="Josefin Sans"/>
                <a:cs typeface="Josefin Sans"/>
                <a:sym typeface="Josefin Sans"/>
              </a:endParaRPr>
            </a:p>
            <a:p>
              <a:pPr marL="615408" lvl="1" indent="-307704" algn="just">
                <a:lnSpc>
                  <a:spcPts val="3990"/>
                </a:lnSpc>
                <a:buFont typeface="Arial"/>
                <a:buChar char="•"/>
              </a:pPr>
              <a:r>
                <a:rPr lang="en-US" sz="2850" dirty="0">
                  <a:solidFill>
                    <a:srgbClr val="94DDDE"/>
                  </a:solidFill>
                  <a:latin typeface="Josefin Sans"/>
                  <a:ea typeface="Josefin Sans"/>
                  <a:cs typeface="Josefin Sans"/>
                  <a:sym typeface="Josefin Sans"/>
                </a:rPr>
                <a:t>Les </a:t>
              </a:r>
              <a:r>
                <a:rPr lang="en-US" sz="2850" dirty="0" err="1">
                  <a:solidFill>
                    <a:srgbClr val="94DDDE"/>
                  </a:solidFill>
                  <a:latin typeface="Josefin Sans"/>
                  <a:ea typeface="Josefin Sans"/>
                  <a:cs typeface="Josefin Sans"/>
                  <a:sym typeface="Josefin Sans"/>
                </a:rPr>
                <a:t>algorithmes</a:t>
              </a:r>
              <a:r>
                <a:rPr lang="en-US" sz="2850" dirty="0">
                  <a:solidFill>
                    <a:srgbClr val="94DDDE"/>
                  </a:solidFill>
                  <a:latin typeface="Josefin Sans"/>
                  <a:ea typeface="Josefin Sans"/>
                  <a:cs typeface="Josefin Sans"/>
                  <a:sym typeface="Josefin Sans"/>
                </a:rPr>
                <a:t> de base</a:t>
              </a:r>
            </a:p>
            <a:p>
              <a:pPr marL="615408" lvl="1" indent="-307704" algn="just">
                <a:lnSpc>
                  <a:spcPts val="3990"/>
                </a:lnSpc>
                <a:buFont typeface="Arial"/>
                <a:buChar char="•"/>
              </a:pPr>
              <a:r>
                <a:rPr lang="en-US" sz="2850" dirty="0" err="1">
                  <a:solidFill>
                    <a:srgbClr val="94DDDE"/>
                  </a:solidFill>
                  <a:latin typeface="Josefin Sans"/>
                  <a:ea typeface="Josefin Sans"/>
                  <a:cs typeface="Josefin Sans"/>
                  <a:sym typeface="Josefin Sans"/>
                </a:rPr>
                <a:t>Exemples</a:t>
              </a:r>
              <a:r>
                <a:rPr lang="en-US" sz="2850" dirty="0">
                  <a:solidFill>
                    <a:srgbClr val="94DDDE"/>
                  </a:solidFill>
                  <a:latin typeface="Josefin Sans"/>
                  <a:ea typeface="Josefin Sans"/>
                  <a:cs typeface="Josefin Sans"/>
                  <a:sym typeface="Josefin Sans"/>
                </a:rPr>
                <a:t> et </a:t>
              </a:r>
              <a:r>
                <a:rPr lang="en-US" sz="2850" dirty="0" err="1">
                  <a:solidFill>
                    <a:srgbClr val="94DDDE"/>
                  </a:solidFill>
                  <a:latin typeface="Josefin Sans"/>
                  <a:ea typeface="Josefin Sans"/>
                  <a:cs typeface="Josefin Sans"/>
                  <a:sym typeface="Josefin Sans"/>
                </a:rPr>
                <a:t>exercices</a:t>
              </a:r>
              <a:r>
                <a:rPr lang="en-US" sz="2850" dirty="0">
                  <a:solidFill>
                    <a:srgbClr val="94DDDE"/>
                  </a:solidFill>
                  <a:latin typeface="Josefin Sans"/>
                  <a:ea typeface="Josefin Sans"/>
                  <a:cs typeface="Josefin Sans"/>
                  <a:sym typeface="Josefin Sans"/>
                </a:rPr>
                <a:t> sur les structures de </a:t>
              </a:r>
              <a:r>
                <a:rPr lang="en-US" sz="2850" dirty="0" err="1">
                  <a:solidFill>
                    <a:srgbClr val="94DDDE"/>
                  </a:solidFill>
                  <a:latin typeface="Josefin Sans"/>
                  <a:ea typeface="Josefin Sans"/>
                  <a:cs typeface="Josefin Sans"/>
                  <a:sym typeface="Josefin Sans"/>
                </a:rPr>
                <a:t>données</a:t>
              </a:r>
              <a:r>
                <a:rPr lang="en-US" sz="2850" dirty="0">
                  <a:solidFill>
                    <a:srgbClr val="94DDDE"/>
                  </a:solidFill>
                  <a:latin typeface="Josefin Sans"/>
                  <a:ea typeface="Josefin Sans"/>
                  <a:cs typeface="Josefin Sans"/>
                  <a:sym typeface="Josefin Sans"/>
                </a:rPr>
                <a:t> et les </a:t>
              </a:r>
              <a:r>
                <a:rPr lang="en-US" sz="2850" dirty="0" err="1">
                  <a:solidFill>
                    <a:srgbClr val="94DDDE"/>
                  </a:solidFill>
                  <a:latin typeface="Josefin Sans"/>
                  <a:ea typeface="Josefin Sans"/>
                  <a:cs typeface="Josefin Sans"/>
                  <a:sym typeface="Josefin Sans"/>
                </a:rPr>
                <a:t>algorithmes</a:t>
              </a:r>
              <a:endParaRPr lang="en-US" sz="2850" dirty="0">
                <a:solidFill>
                  <a:srgbClr val="94DDDE"/>
                </a:solidFill>
                <a:latin typeface="Josefin Sans"/>
                <a:ea typeface="Josefin Sans"/>
                <a:cs typeface="Josefin Sans"/>
                <a:sym typeface="Josefin Sans"/>
              </a:endParaRPr>
            </a:p>
          </p:txBody>
        </p:sp>
      </p:grpSp>
      <p:sp>
        <p:nvSpPr>
          <p:cNvPr id="6" name="Freeform 6"/>
          <p:cNvSpPr/>
          <p:nvPr/>
        </p:nvSpPr>
        <p:spPr>
          <a:xfrm>
            <a:off x="1309758" y="1684366"/>
            <a:ext cx="3874545" cy="5122596"/>
          </a:xfrm>
          <a:custGeom>
            <a:avLst/>
            <a:gdLst/>
            <a:ahLst/>
            <a:cxnLst/>
            <a:rect l="l" t="t" r="r" b="b"/>
            <a:pathLst>
              <a:path w="3874545" h="5122596">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380976" y="2475095"/>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3495732" y="3214319"/>
            <a:ext cx="3874545" cy="5122596"/>
          </a:xfrm>
          <a:custGeom>
            <a:avLst/>
            <a:gdLst/>
            <a:ahLst/>
            <a:cxnLst/>
            <a:rect l="l" t="t" r="r" b="b"/>
            <a:pathLst>
              <a:path w="3874545" h="5122596">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1339934" y="706832"/>
            <a:ext cx="5820305" cy="4984298"/>
          </a:xfrm>
          <a:custGeom>
            <a:avLst/>
            <a:gdLst/>
            <a:ahLst/>
            <a:cxnLst/>
            <a:rect l="l" t="t" r="r" b="b"/>
            <a:pathLst>
              <a:path w="5820305" h="4984298">
                <a:moveTo>
                  <a:pt x="0" y="0"/>
                </a:moveTo>
                <a:lnTo>
                  <a:pt x="5820305" y="0"/>
                </a:lnTo>
                <a:lnTo>
                  <a:pt x="5820305" y="4984298"/>
                </a:lnTo>
                <a:lnTo>
                  <a:pt x="0" y="4984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95149" y="2521126"/>
            <a:ext cx="10691890" cy="4984858"/>
            <a:chOff x="0" y="0"/>
            <a:chExt cx="14255854" cy="6646477"/>
          </a:xfrm>
        </p:grpSpPr>
        <p:sp>
          <p:nvSpPr>
            <p:cNvPr id="4" name="TextBox 4"/>
            <p:cNvSpPr txBox="1"/>
            <p:nvPr/>
          </p:nvSpPr>
          <p:spPr>
            <a:xfrm>
              <a:off x="0" y="-9525"/>
              <a:ext cx="14255854" cy="2706020"/>
            </a:xfrm>
            <a:prstGeom prst="rect">
              <a:avLst/>
            </a:prstGeom>
          </p:spPr>
          <p:txBody>
            <a:bodyPr lIns="0" tIns="0" rIns="0" bIns="0" rtlCol="0" anchor="t">
              <a:spAutoFit/>
            </a:bodyPr>
            <a:lstStyle/>
            <a:p>
              <a:pPr algn="l">
                <a:lnSpc>
                  <a:spcPts val="7993"/>
                </a:lnSpc>
              </a:pPr>
              <a:r>
                <a:rPr lang="en-US" sz="6661">
                  <a:solidFill>
                    <a:srgbClr val="31356E"/>
                  </a:solidFill>
                  <a:latin typeface="Josefin Sans Bold"/>
                  <a:ea typeface="Josefin Sans Bold"/>
                  <a:cs typeface="Josefin Sans Bold"/>
                  <a:sym typeface="Josefin Sans Bold"/>
                </a:rPr>
                <a:t>Introduction à l'algorithmique</a:t>
              </a:r>
            </a:p>
          </p:txBody>
        </p:sp>
        <p:sp>
          <p:nvSpPr>
            <p:cNvPr id="5" name="TextBox 5"/>
            <p:cNvSpPr txBox="1"/>
            <p:nvPr/>
          </p:nvSpPr>
          <p:spPr>
            <a:xfrm>
              <a:off x="0" y="3834713"/>
              <a:ext cx="13658493" cy="2653147"/>
            </a:xfrm>
            <a:prstGeom prst="rect">
              <a:avLst/>
            </a:prstGeom>
          </p:spPr>
          <p:txBody>
            <a:bodyPr lIns="0" tIns="0" rIns="0" bIns="0" rtlCol="0" anchor="t">
              <a:spAutoFit/>
            </a:bodyPr>
            <a:lstStyle/>
            <a:p>
              <a:pPr algn="l">
                <a:lnSpc>
                  <a:spcPts val="3153"/>
                </a:lnSpc>
              </a:pPr>
              <a:r>
                <a:rPr lang="en-US" sz="2628">
                  <a:solidFill>
                    <a:srgbClr val="2B4B82"/>
                  </a:solidFill>
                  <a:latin typeface="Josefin Sans"/>
                  <a:ea typeface="Josefin Sans"/>
                  <a:cs typeface="Josefin Sans"/>
                  <a:sym typeface="Josefin Sans"/>
                </a:rPr>
                <a:t>Un algorithme est une série finie d'instructions ou d'étapes logiques permettant de résoudre un problème ou d'accomplir une tâche spécifique. Il s'agit d'un concept fondamental en informatique et mathématiques, et peut être appliqué dans divers domaines, de la programmation à la prise de décisions complexes.</a:t>
              </a:r>
            </a:p>
          </p:txBody>
        </p:sp>
      </p:grpSp>
      <p:sp>
        <p:nvSpPr>
          <p:cNvPr id="6" name="Freeform 6"/>
          <p:cNvSpPr/>
          <p:nvPr/>
        </p:nvSpPr>
        <p:spPr>
          <a:xfrm>
            <a:off x="12316131" y="6011853"/>
            <a:ext cx="3867912" cy="4114800"/>
          </a:xfrm>
          <a:custGeom>
            <a:avLst/>
            <a:gdLst/>
            <a:ahLst/>
            <a:cxnLst/>
            <a:rect l="l" t="t" r="r" b="b"/>
            <a:pathLst>
              <a:path w="3867912" h="4114800">
                <a:moveTo>
                  <a:pt x="0" y="0"/>
                </a:moveTo>
                <a:lnTo>
                  <a:pt x="3867912" y="0"/>
                </a:lnTo>
                <a:lnTo>
                  <a:pt x="386791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grpSp>
        <p:nvGrpSpPr>
          <p:cNvPr id="2" name="Group 2"/>
          <p:cNvGrpSpPr/>
          <p:nvPr/>
        </p:nvGrpSpPr>
        <p:grpSpPr>
          <a:xfrm>
            <a:off x="2051969" y="3258915"/>
            <a:ext cx="14021736" cy="669290"/>
            <a:chOff x="0" y="0"/>
            <a:chExt cx="18695648" cy="892387"/>
          </a:xfrm>
        </p:grpSpPr>
        <p:sp>
          <p:nvSpPr>
            <p:cNvPr id="3" name="TextBox 3"/>
            <p:cNvSpPr txBox="1"/>
            <p:nvPr/>
          </p:nvSpPr>
          <p:spPr>
            <a:xfrm>
              <a:off x="0" y="-104775"/>
              <a:ext cx="804493" cy="997162"/>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1</a:t>
              </a:r>
            </a:p>
          </p:txBody>
        </p:sp>
        <p:sp>
          <p:nvSpPr>
            <p:cNvPr id="4" name="TextBox 4"/>
            <p:cNvSpPr txBox="1"/>
            <p:nvPr/>
          </p:nvSpPr>
          <p:spPr>
            <a:xfrm>
              <a:off x="4575484" y="-104775"/>
              <a:ext cx="804493" cy="997162"/>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2</a:t>
              </a:r>
            </a:p>
          </p:txBody>
        </p:sp>
        <p:sp>
          <p:nvSpPr>
            <p:cNvPr id="5" name="TextBox 5"/>
            <p:cNvSpPr txBox="1"/>
            <p:nvPr/>
          </p:nvSpPr>
          <p:spPr>
            <a:xfrm>
              <a:off x="8926794" y="-104775"/>
              <a:ext cx="804493" cy="997162"/>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3</a:t>
              </a:r>
            </a:p>
          </p:txBody>
        </p:sp>
        <p:sp>
          <p:nvSpPr>
            <p:cNvPr id="6" name="TextBox 6"/>
            <p:cNvSpPr txBox="1"/>
            <p:nvPr/>
          </p:nvSpPr>
          <p:spPr>
            <a:xfrm>
              <a:off x="13670775" y="-104775"/>
              <a:ext cx="804493" cy="997162"/>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4</a:t>
              </a:r>
            </a:p>
          </p:txBody>
        </p:sp>
        <p:sp>
          <p:nvSpPr>
            <p:cNvPr id="7" name="TextBox 7"/>
            <p:cNvSpPr txBox="1"/>
            <p:nvPr/>
          </p:nvSpPr>
          <p:spPr>
            <a:xfrm>
              <a:off x="17891155" y="-104775"/>
              <a:ext cx="804493" cy="997162"/>
            </a:xfrm>
            <a:prstGeom prst="rect">
              <a:avLst/>
            </a:prstGeom>
          </p:spPr>
          <p:txBody>
            <a:bodyPr lIns="0" tIns="0" rIns="0" bIns="0" rtlCol="0" anchor="t">
              <a:spAutoFit/>
            </a:bodyPr>
            <a:lstStyle/>
            <a:p>
              <a:pPr algn="ctr">
                <a:lnSpc>
                  <a:spcPts val="6160"/>
                </a:lnSpc>
              </a:pPr>
              <a:r>
                <a:rPr lang="en-US" sz="4400" spc="752">
                  <a:solidFill>
                    <a:srgbClr val="2B4B82"/>
                  </a:solidFill>
                  <a:latin typeface="Josefin Sans Bold"/>
                  <a:ea typeface="Josefin Sans Bold"/>
                  <a:cs typeface="Josefin Sans Bold"/>
                  <a:sym typeface="Josefin Sans Bold"/>
                </a:rPr>
                <a:t>5</a:t>
              </a:r>
            </a:p>
          </p:txBody>
        </p:sp>
        <p:sp>
          <p:nvSpPr>
            <p:cNvPr id="8" name="AutoShape 8"/>
            <p:cNvSpPr/>
            <p:nvPr/>
          </p:nvSpPr>
          <p:spPr>
            <a:xfrm>
              <a:off x="804493" y="395393"/>
              <a:ext cx="3529461" cy="0"/>
            </a:xfrm>
            <a:prstGeom prst="line">
              <a:avLst/>
            </a:prstGeom>
            <a:ln w="38100" cap="flat">
              <a:solidFill>
                <a:srgbClr val="2B4B82"/>
              </a:solidFill>
              <a:prstDash val="solid"/>
              <a:headEnd type="none" w="sm" len="sm"/>
              <a:tailEnd type="none" w="sm" len="sm"/>
            </a:ln>
          </p:spPr>
        </p:sp>
        <p:sp>
          <p:nvSpPr>
            <p:cNvPr id="9" name="AutoShape 9"/>
            <p:cNvSpPr/>
            <p:nvPr/>
          </p:nvSpPr>
          <p:spPr>
            <a:xfrm>
              <a:off x="5397334" y="382693"/>
              <a:ext cx="3529461" cy="0"/>
            </a:xfrm>
            <a:prstGeom prst="line">
              <a:avLst/>
            </a:prstGeom>
            <a:ln w="38100" cap="flat">
              <a:solidFill>
                <a:srgbClr val="2B4B82"/>
              </a:solidFill>
              <a:prstDash val="solid"/>
              <a:headEnd type="none" w="sm" len="sm"/>
              <a:tailEnd type="none" w="sm" len="sm"/>
            </a:ln>
          </p:spPr>
        </p:sp>
        <p:sp>
          <p:nvSpPr>
            <p:cNvPr id="10" name="AutoShape 10"/>
            <p:cNvSpPr/>
            <p:nvPr/>
          </p:nvSpPr>
          <p:spPr>
            <a:xfrm>
              <a:off x="9980379" y="382693"/>
              <a:ext cx="3529461" cy="0"/>
            </a:xfrm>
            <a:prstGeom prst="line">
              <a:avLst/>
            </a:prstGeom>
            <a:ln w="38100" cap="flat">
              <a:solidFill>
                <a:srgbClr val="2B4B82"/>
              </a:solidFill>
              <a:prstDash val="solid"/>
              <a:headEnd type="none" w="sm" len="sm"/>
              <a:tailEnd type="none" w="sm" len="sm"/>
            </a:ln>
          </p:spPr>
        </p:sp>
        <p:sp>
          <p:nvSpPr>
            <p:cNvPr id="11" name="AutoShape 11"/>
            <p:cNvSpPr/>
            <p:nvPr/>
          </p:nvSpPr>
          <p:spPr>
            <a:xfrm>
              <a:off x="14361695" y="382693"/>
              <a:ext cx="3529461" cy="0"/>
            </a:xfrm>
            <a:prstGeom prst="line">
              <a:avLst/>
            </a:prstGeom>
            <a:ln w="38100" cap="flat">
              <a:solidFill>
                <a:srgbClr val="2B4B82"/>
              </a:solidFill>
              <a:prstDash val="solid"/>
              <a:headEnd type="none" w="sm" len="sm"/>
              <a:tailEnd type="none" w="sm" len="sm"/>
            </a:ln>
          </p:spPr>
        </p:sp>
      </p:grpSp>
      <p:sp>
        <p:nvSpPr>
          <p:cNvPr id="12" name="Freeform 12"/>
          <p:cNvSpPr/>
          <p:nvPr/>
        </p:nvSpPr>
        <p:spPr>
          <a:xfrm rot="1646460">
            <a:off x="9781981" y="6655500"/>
            <a:ext cx="1602722" cy="3029199"/>
          </a:xfrm>
          <a:custGeom>
            <a:avLst/>
            <a:gdLst/>
            <a:ahLst/>
            <a:cxnLst/>
            <a:rect l="l" t="t" r="r" b="b"/>
            <a:pathLst>
              <a:path w="1602722" h="3029199">
                <a:moveTo>
                  <a:pt x="0" y="0"/>
                </a:moveTo>
                <a:lnTo>
                  <a:pt x="1602722" y="0"/>
                </a:lnTo>
                <a:lnTo>
                  <a:pt x="1602722" y="3029200"/>
                </a:lnTo>
                <a:lnTo>
                  <a:pt x="0" y="3029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5069088" y="7959565"/>
            <a:ext cx="2500533" cy="2000426"/>
          </a:xfrm>
          <a:custGeom>
            <a:avLst/>
            <a:gdLst/>
            <a:ahLst/>
            <a:cxnLst/>
            <a:rect l="l" t="t" r="r" b="b"/>
            <a:pathLst>
              <a:path w="2500533" h="2000426">
                <a:moveTo>
                  <a:pt x="0" y="0"/>
                </a:moveTo>
                <a:lnTo>
                  <a:pt x="2500533" y="0"/>
                </a:lnTo>
                <a:lnTo>
                  <a:pt x="2500533" y="2000426"/>
                </a:lnTo>
                <a:lnTo>
                  <a:pt x="0" y="20004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5699584" y="7039309"/>
            <a:ext cx="748242" cy="533478"/>
          </a:xfrm>
          <a:custGeom>
            <a:avLst/>
            <a:gdLst/>
            <a:ahLst/>
            <a:cxnLst/>
            <a:rect l="l" t="t" r="r" b="b"/>
            <a:pathLst>
              <a:path w="748242" h="533478">
                <a:moveTo>
                  <a:pt x="0" y="0"/>
                </a:moveTo>
                <a:lnTo>
                  <a:pt x="748242" y="0"/>
                </a:lnTo>
                <a:lnTo>
                  <a:pt x="748242" y="533477"/>
                </a:lnTo>
                <a:lnTo>
                  <a:pt x="0" y="5334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5" name="Group 15"/>
          <p:cNvGrpSpPr/>
          <p:nvPr/>
        </p:nvGrpSpPr>
        <p:grpSpPr>
          <a:xfrm>
            <a:off x="7819046" y="4153055"/>
            <a:ext cx="2459408" cy="2390175"/>
            <a:chOff x="0" y="0"/>
            <a:chExt cx="3279211" cy="3186901"/>
          </a:xfrm>
        </p:grpSpPr>
        <p:sp>
          <p:nvSpPr>
            <p:cNvPr id="16" name="TextBox 16"/>
            <p:cNvSpPr txBox="1"/>
            <p:nvPr/>
          </p:nvSpPr>
          <p:spPr>
            <a:xfrm>
              <a:off x="0" y="-57150"/>
              <a:ext cx="3279211" cy="616279"/>
            </a:xfrm>
            <a:prstGeom prst="rect">
              <a:avLst/>
            </a:prstGeom>
          </p:spPr>
          <p:txBody>
            <a:bodyPr lIns="0" tIns="0" rIns="0" bIns="0" rtlCol="0" anchor="t">
              <a:spAutoFit/>
            </a:bodyPr>
            <a:lstStyle/>
            <a:p>
              <a:pPr algn="ctr">
                <a:lnSpc>
                  <a:spcPts val="3919"/>
                </a:lnSpc>
              </a:pPr>
              <a:r>
                <a:rPr lang="en-US" sz="2799" spc="478">
                  <a:solidFill>
                    <a:srgbClr val="2B4B82"/>
                  </a:solidFill>
                  <a:latin typeface="Josefin Sans Bold"/>
                  <a:ea typeface="Josefin Sans Bold"/>
                  <a:cs typeface="Josefin Sans Bold"/>
                  <a:sym typeface="Josefin Sans Bold"/>
                </a:rPr>
                <a:t>ÉTAPE</a:t>
              </a:r>
            </a:p>
          </p:txBody>
        </p:sp>
        <p:sp>
          <p:nvSpPr>
            <p:cNvPr id="17" name="TextBox 17"/>
            <p:cNvSpPr txBox="1"/>
            <p:nvPr/>
          </p:nvSpPr>
          <p:spPr>
            <a:xfrm>
              <a:off x="0" y="2515125"/>
              <a:ext cx="3279211" cy="355865"/>
            </a:xfrm>
            <a:prstGeom prst="rect">
              <a:avLst/>
            </a:prstGeom>
          </p:spPr>
          <p:txBody>
            <a:bodyPr lIns="0" tIns="0" rIns="0" bIns="0" rtlCol="0" anchor="t">
              <a:spAutoFit/>
            </a:bodyPr>
            <a:lstStyle/>
            <a:p>
              <a:pPr algn="ctr">
                <a:lnSpc>
                  <a:spcPts val="2274"/>
                </a:lnSpc>
              </a:pPr>
              <a:r>
                <a:rPr lang="en-US" sz="1624">
                  <a:solidFill>
                    <a:srgbClr val="2B4B82"/>
                  </a:solidFill>
                  <a:latin typeface="Josefin Sans"/>
                  <a:ea typeface="Josefin Sans"/>
                  <a:cs typeface="Josefin Sans"/>
                  <a:sym typeface="Josefin Sans"/>
                </a:rPr>
                <a:t>Réflexion humaine</a:t>
              </a:r>
            </a:p>
          </p:txBody>
        </p:sp>
        <p:sp>
          <p:nvSpPr>
            <p:cNvPr id="18" name="TextBox 18"/>
            <p:cNvSpPr txBox="1"/>
            <p:nvPr/>
          </p:nvSpPr>
          <p:spPr>
            <a:xfrm>
              <a:off x="0" y="915746"/>
              <a:ext cx="3279211" cy="859213"/>
            </a:xfrm>
            <a:prstGeom prst="rect">
              <a:avLst/>
            </a:prstGeom>
          </p:spPr>
          <p:txBody>
            <a:bodyPr lIns="0" tIns="0" rIns="0" bIns="0" rtlCol="0" anchor="t">
              <a:spAutoFit/>
            </a:bodyPr>
            <a:lstStyle/>
            <a:p>
              <a:pPr algn="ctr">
                <a:lnSpc>
                  <a:spcPts val="2611"/>
                </a:lnSpc>
              </a:pPr>
              <a:r>
                <a:rPr lang="en-US" sz="1865">
                  <a:solidFill>
                    <a:srgbClr val="2B4B82"/>
                  </a:solidFill>
                  <a:latin typeface="Josefin Sans Bold"/>
                  <a:ea typeface="Josefin Sans Bold"/>
                  <a:cs typeface="Josefin Sans Bold"/>
                  <a:sym typeface="Josefin Sans Bold"/>
                </a:rPr>
                <a:t>Écriture de l'algorithme</a:t>
              </a:r>
            </a:p>
          </p:txBody>
        </p:sp>
      </p:grpSp>
      <p:sp>
        <p:nvSpPr>
          <p:cNvPr id="19" name="Freeform 19"/>
          <p:cNvSpPr/>
          <p:nvPr/>
        </p:nvSpPr>
        <p:spPr>
          <a:xfrm rot="-435082">
            <a:off x="8134026" y="6372183"/>
            <a:ext cx="1158933" cy="2190423"/>
          </a:xfrm>
          <a:custGeom>
            <a:avLst/>
            <a:gdLst/>
            <a:ahLst/>
            <a:cxnLst/>
            <a:rect l="l" t="t" r="r" b="b"/>
            <a:pathLst>
              <a:path w="1158933" h="2190423">
                <a:moveTo>
                  <a:pt x="0" y="0"/>
                </a:moveTo>
                <a:lnTo>
                  <a:pt x="1158932" y="0"/>
                </a:lnTo>
                <a:lnTo>
                  <a:pt x="1158932" y="2190423"/>
                </a:lnTo>
                <a:lnTo>
                  <a:pt x="0" y="2190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rot="-6646321">
            <a:off x="3333795" y="6760747"/>
            <a:ext cx="2772492" cy="3074336"/>
          </a:xfrm>
          <a:custGeom>
            <a:avLst/>
            <a:gdLst/>
            <a:ahLst/>
            <a:cxnLst/>
            <a:rect l="l" t="t" r="r" b="b"/>
            <a:pathLst>
              <a:path w="2772492" h="3074336">
                <a:moveTo>
                  <a:pt x="0" y="0"/>
                </a:moveTo>
                <a:lnTo>
                  <a:pt x="2772492" y="0"/>
                </a:lnTo>
                <a:lnTo>
                  <a:pt x="2772492" y="3074336"/>
                </a:lnTo>
                <a:lnTo>
                  <a:pt x="0" y="30743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21" name="Group 21"/>
          <p:cNvGrpSpPr/>
          <p:nvPr/>
        </p:nvGrpSpPr>
        <p:grpSpPr>
          <a:xfrm>
            <a:off x="4584432" y="4153055"/>
            <a:ext cx="2401669" cy="2714638"/>
            <a:chOff x="0" y="0"/>
            <a:chExt cx="3202226" cy="3619517"/>
          </a:xfrm>
        </p:grpSpPr>
        <p:sp>
          <p:nvSpPr>
            <p:cNvPr id="22" name="TextBox 22"/>
            <p:cNvSpPr txBox="1"/>
            <p:nvPr/>
          </p:nvSpPr>
          <p:spPr>
            <a:xfrm>
              <a:off x="0" y="-57150"/>
              <a:ext cx="3202226" cy="616279"/>
            </a:xfrm>
            <a:prstGeom prst="rect">
              <a:avLst/>
            </a:prstGeom>
          </p:spPr>
          <p:txBody>
            <a:bodyPr lIns="0" tIns="0" rIns="0" bIns="0" rtlCol="0" anchor="t">
              <a:spAutoFit/>
            </a:bodyPr>
            <a:lstStyle/>
            <a:p>
              <a:pPr algn="ctr">
                <a:lnSpc>
                  <a:spcPts val="3919"/>
                </a:lnSpc>
              </a:pPr>
              <a:r>
                <a:rPr lang="en-US" sz="2800" spc="478">
                  <a:solidFill>
                    <a:srgbClr val="2B4B82"/>
                  </a:solidFill>
                  <a:latin typeface="Josefin Sans Bold"/>
                  <a:ea typeface="Josefin Sans Bold"/>
                  <a:cs typeface="Josefin Sans Bold"/>
                  <a:sym typeface="Josefin Sans Bold"/>
                </a:rPr>
                <a:t>ÉTAPE</a:t>
              </a:r>
            </a:p>
          </p:txBody>
        </p:sp>
        <p:sp>
          <p:nvSpPr>
            <p:cNvPr id="23" name="TextBox 23"/>
            <p:cNvSpPr txBox="1"/>
            <p:nvPr/>
          </p:nvSpPr>
          <p:spPr>
            <a:xfrm>
              <a:off x="0" y="2947742"/>
              <a:ext cx="3202226" cy="355865"/>
            </a:xfrm>
            <a:prstGeom prst="rect">
              <a:avLst/>
            </a:prstGeom>
          </p:spPr>
          <p:txBody>
            <a:bodyPr lIns="0" tIns="0" rIns="0" bIns="0" rtlCol="0" anchor="t">
              <a:spAutoFit/>
            </a:bodyPr>
            <a:lstStyle/>
            <a:p>
              <a:pPr algn="ctr">
                <a:lnSpc>
                  <a:spcPts val="2274"/>
                </a:lnSpc>
              </a:pPr>
              <a:r>
                <a:rPr lang="en-US" sz="1624">
                  <a:solidFill>
                    <a:srgbClr val="2B4B82"/>
                  </a:solidFill>
                  <a:latin typeface="Josefin Sans"/>
                  <a:ea typeface="Josefin Sans"/>
                  <a:cs typeface="Josefin Sans"/>
                  <a:sym typeface="Josefin Sans"/>
                </a:rPr>
                <a:t>Réflexion humaine</a:t>
              </a:r>
            </a:p>
          </p:txBody>
        </p:sp>
        <p:sp>
          <p:nvSpPr>
            <p:cNvPr id="24" name="TextBox 24"/>
            <p:cNvSpPr txBox="1"/>
            <p:nvPr/>
          </p:nvSpPr>
          <p:spPr>
            <a:xfrm>
              <a:off x="0" y="906221"/>
              <a:ext cx="3202226" cy="1675619"/>
            </a:xfrm>
            <a:prstGeom prst="rect">
              <a:avLst/>
            </a:prstGeom>
          </p:spPr>
          <p:txBody>
            <a:bodyPr lIns="0" tIns="0" rIns="0" bIns="0" rtlCol="0" anchor="t">
              <a:spAutoFit/>
            </a:bodyPr>
            <a:lstStyle/>
            <a:p>
              <a:pPr algn="ctr">
                <a:lnSpc>
                  <a:spcPts val="3359"/>
                </a:lnSpc>
              </a:pPr>
              <a:r>
                <a:rPr lang="en-US" sz="2400">
                  <a:solidFill>
                    <a:srgbClr val="2B4B82"/>
                  </a:solidFill>
                  <a:latin typeface="Josefin Sans Bold"/>
                  <a:ea typeface="Josefin Sans Bold"/>
                  <a:cs typeface="Josefin Sans Bold"/>
                  <a:sym typeface="Josefin Sans Bold"/>
                </a:rPr>
                <a:t>Description précise du problème</a:t>
              </a:r>
            </a:p>
          </p:txBody>
        </p:sp>
      </p:grpSp>
      <p:sp>
        <p:nvSpPr>
          <p:cNvPr id="25" name="Freeform 25"/>
          <p:cNvSpPr/>
          <p:nvPr/>
        </p:nvSpPr>
        <p:spPr>
          <a:xfrm rot="-4598916">
            <a:off x="5828820" y="6896653"/>
            <a:ext cx="1640207" cy="1818778"/>
          </a:xfrm>
          <a:custGeom>
            <a:avLst/>
            <a:gdLst/>
            <a:ahLst/>
            <a:cxnLst/>
            <a:rect l="l" t="t" r="r" b="b"/>
            <a:pathLst>
              <a:path w="1640207" h="1818778">
                <a:moveTo>
                  <a:pt x="0" y="0"/>
                </a:moveTo>
                <a:lnTo>
                  <a:pt x="1640208" y="0"/>
                </a:lnTo>
                <a:lnTo>
                  <a:pt x="1640208" y="1818779"/>
                </a:lnTo>
                <a:lnTo>
                  <a:pt x="0" y="18187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6" name="Freeform 26"/>
          <p:cNvSpPr/>
          <p:nvPr/>
        </p:nvSpPr>
        <p:spPr>
          <a:xfrm>
            <a:off x="6986101" y="8532981"/>
            <a:ext cx="1521904" cy="1606231"/>
          </a:xfrm>
          <a:custGeom>
            <a:avLst/>
            <a:gdLst/>
            <a:ahLst/>
            <a:cxnLst/>
            <a:rect l="l" t="t" r="r" b="b"/>
            <a:pathLst>
              <a:path w="1521904" h="1606231">
                <a:moveTo>
                  <a:pt x="0" y="0"/>
                </a:moveTo>
                <a:lnTo>
                  <a:pt x="1521904" y="0"/>
                </a:lnTo>
                <a:lnTo>
                  <a:pt x="1521904" y="1606230"/>
                </a:lnTo>
                <a:lnTo>
                  <a:pt x="0" y="1606230"/>
                </a:lnTo>
                <a:lnTo>
                  <a:pt x="0" y="0"/>
                </a:lnTo>
                <a:close/>
              </a:path>
            </a:pathLst>
          </a:custGeom>
          <a:blipFill>
            <a:blip r:embed="rId10"/>
            <a:stretch>
              <a:fillRect/>
            </a:stretch>
          </a:blipFill>
        </p:spPr>
      </p:sp>
      <p:sp>
        <p:nvSpPr>
          <p:cNvPr id="27" name="TextBox 27"/>
          <p:cNvSpPr txBox="1"/>
          <p:nvPr/>
        </p:nvSpPr>
        <p:spPr>
          <a:xfrm>
            <a:off x="1028700" y="1028700"/>
            <a:ext cx="16135350" cy="857250"/>
          </a:xfrm>
          <a:prstGeom prst="rect">
            <a:avLst/>
          </a:prstGeom>
        </p:spPr>
        <p:txBody>
          <a:bodyPr lIns="0" tIns="0" rIns="0" bIns="0" rtlCol="0" anchor="t">
            <a:spAutoFit/>
          </a:bodyPr>
          <a:lstStyle/>
          <a:p>
            <a:pPr algn="ctr">
              <a:lnSpc>
                <a:spcPts val="6780"/>
              </a:lnSpc>
            </a:pPr>
            <a:r>
              <a:rPr lang="en-US" sz="5650">
                <a:solidFill>
                  <a:srgbClr val="2B4B82"/>
                </a:solidFill>
                <a:latin typeface="Josefin Sans Bold"/>
                <a:ea typeface="Josefin Sans Bold"/>
                <a:cs typeface="Josefin Sans Bold"/>
                <a:sym typeface="Josefin Sans Bold"/>
              </a:rPr>
              <a:t>Introduction à l'algorithmique</a:t>
            </a:r>
          </a:p>
        </p:txBody>
      </p:sp>
      <p:grpSp>
        <p:nvGrpSpPr>
          <p:cNvPr id="28" name="Group 28"/>
          <p:cNvGrpSpPr/>
          <p:nvPr/>
        </p:nvGrpSpPr>
        <p:grpSpPr>
          <a:xfrm>
            <a:off x="1123950" y="4153055"/>
            <a:ext cx="2459408" cy="2645050"/>
            <a:chOff x="0" y="0"/>
            <a:chExt cx="3279211" cy="3526734"/>
          </a:xfrm>
        </p:grpSpPr>
        <p:sp>
          <p:nvSpPr>
            <p:cNvPr id="29" name="TextBox 29"/>
            <p:cNvSpPr txBox="1"/>
            <p:nvPr/>
          </p:nvSpPr>
          <p:spPr>
            <a:xfrm>
              <a:off x="0" y="-57150"/>
              <a:ext cx="3279211" cy="616279"/>
            </a:xfrm>
            <a:prstGeom prst="rect">
              <a:avLst/>
            </a:prstGeom>
          </p:spPr>
          <p:txBody>
            <a:bodyPr lIns="0" tIns="0" rIns="0" bIns="0" rtlCol="0" anchor="t">
              <a:spAutoFit/>
            </a:bodyPr>
            <a:lstStyle/>
            <a:p>
              <a:pPr algn="ctr">
                <a:lnSpc>
                  <a:spcPts val="3919"/>
                </a:lnSpc>
              </a:pPr>
              <a:r>
                <a:rPr lang="en-US" sz="2799" spc="478">
                  <a:solidFill>
                    <a:srgbClr val="2B4B82"/>
                  </a:solidFill>
                  <a:latin typeface="Josefin Sans Bold"/>
                  <a:ea typeface="Josefin Sans Bold"/>
                  <a:cs typeface="Josefin Sans Bold"/>
                  <a:sym typeface="Josefin Sans Bold"/>
                </a:rPr>
                <a:t>ÉTAPE</a:t>
              </a:r>
            </a:p>
          </p:txBody>
        </p:sp>
        <p:sp>
          <p:nvSpPr>
            <p:cNvPr id="30" name="TextBox 30"/>
            <p:cNvSpPr txBox="1"/>
            <p:nvPr/>
          </p:nvSpPr>
          <p:spPr>
            <a:xfrm>
              <a:off x="0" y="2926992"/>
              <a:ext cx="3279211" cy="426696"/>
            </a:xfrm>
            <a:prstGeom prst="rect">
              <a:avLst/>
            </a:prstGeom>
          </p:spPr>
          <p:txBody>
            <a:bodyPr lIns="0" tIns="0" rIns="0" bIns="0" rtlCol="0" anchor="t">
              <a:spAutoFit/>
            </a:bodyPr>
            <a:lstStyle/>
            <a:p>
              <a:pPr algn="ctr">
                <a:lnSpc>
                  <a:spcPts val="2607"/>
                </a:lnSpc>
              </a:pPr>
              <a:r>
                <a:rPr lang="en-US" sz="1862">
                  <a:solidFill>
                    <a:srgbClr val="2B4B82"/>
                  </a:solidFill>
                  <a:latin typeface="Josefin Sans"/>
                  <a:ea typeface="Josefin Sans"/>
                  <a:cs typeface="Josefin Sans"/>
                  <a:sym typeface="Josefin Sans"/>
                </a:rPr>
                <a:t>Réflexion humaine</a:t>
              </a:r>
            </a:p>
          </p:txBody>
        </p:sp>
        <p:sp>
          <p:nvSpPr>
            <p:cNvPr id="31" name="TextBox 31"/>
            <p:cNvSpPr txBox="1"/>
            <p:nvPr/>
          </p:nvSpPr>
          <p:spPr>
            <a:xfrm>
              <a:off x="0" y="900631"/>
              <a:ext cx="3279211" cy="1675619"/>
            </a:xfrm>
            <a:prstGeom prst="rect">
              <a:avLst/>
            </a:prstGeom>
          </p:spPr>
          <p:txBody>
            <a:bodyPr lIns="0" tIns="0" rIns="0" bIns="0" rtlCol="0" anchor="t">
              <a:spAutoFit/>
            </a:bodyPr>
            <a:lstStyle/>
            <a:p>
              <a:pPr algn="ctr">
                <a:lnSpc>
                  <a:spcPts val="3359"/>
                </a:lnSpc>
              </a:pPr>
              <a:r>
                <a:rPr lang="en-US" sz="2400">
                  <a:solidFill>
                    <a:srgbClr val="2B4B82"/>
                  </a:solidFill>
                  <a:latin typeface="Josefin Sans Bold"/>
                  <a:ea typeface="Josefin Sans Bold"/>
                  <a:cs typeface="Josefin Sans Bold"/>
                  <a:sym typeface="Josefin Sans Bold"/>
                </a:rPr>
                <a:t>Description imprécise du problème</a:t>
              </a:r>
            </a:p>
          </p:txBody>
        </p:sp>
      </p:grpSp>
      <p:grpSp>
        <p:nvGrpSpPr>
          <p:cNvPr id="32" name="Group 32"/>
          <p:cNvGrpSpPr/>
          <p:nvPr/>
        </p:nvGrpSpPr>
        <p:grpSpPr>
          <a:xfrm>
            <a:off x="11266418" y="4153055"/>
            <a:ext cx="2680634" cy="2148715"/>
            <a:chOff x="0" y="0"/>
            <a:chExt cx="3574179" cy="2864953"/>
          </a:xfrm>
        </p:grpSpPr>
        <p:sp>
          <p:nvSpPr>
            <p:cNvPr id="33" name="TextBox 33"/>
            <p:cNvSpPr txBox="1"/>
            <p:nvPr/>
          </p:nvSpPr>
          <p:spPr>
            <a:xfrm>
              <a:off x="0" y="-57150"/>
              <a:ext cx="3574179" cy="616279"/>
            </a:xfrm>
            <a:prstGeom prst="rect">
              <a:avLst/>
            </a:prstGeom>
          </p:spPr>
          <p:txBody>
            <a:bodyPr lIns="0" tIns="0" rIns="0" bIns="0" rtlCol="0" anchor="t">
              <a:spAutoFit/>
            </a:bodyPr>
            <a:lstStyle/>
            <a:p>
              <a:pPr algn="ctr">
                <a:lnSpc>
                  <a:spcPts val="3919"/>
                </a:lnSpc>
              </a:pPr>
              <a:r>
                <a:rPr lang="en-US" sz="2800" spc="478">
                  <a:solidFill>
                    <a:srgbClr val="2B4B82"/>
                  </a:solidFill>
                  <a:latin typeface="Josefin Sans Bold"/>
                  <a:ea typeface="Josefin Sans Bold"/>
                  <a:cs typeface="Josefin Sans Bold"/>
                  <a:sym typeface="Josefin Sans Bold"/>
                </a:rPr>
                <a:t>ÉTAPE</a:t>
              </a:r>
            </a:p>
          </p:txBody>
        </p:sp>
        <p:sp>
          <p:nvSpPr>
            <p:cNvPr id="34" name="TextBox 34"/>
            <p:cNvSpPr txBox="1"/>
            <p:nvPr/>
          </p:nvSpPr>
          <p:spPr>
            <a:xfrm>
              <a:off x="0" y="2395466"/>
              <a:ext cx="3574179" cy="469487"/>
            </a:xfrm>
            <a:prstGeom prst="rect">
              <a:avLst/>
            </a:prstGeom>
          </p:spPr>
          <p:txBody>
            <a:bodyPr lIns="0" tIns="0" rIns="0" bIns="0" rtlCol="0" anchor="t">
              <a:spAutoFit/>
            </a:bodyPr>
            <a:lstStyle/>
            <a:p>
              <a:pPr algn="ctr">
                <a:lnSpc>
                  <a:spcPts val="2940"/>
                </a:lnSpc>
              </a:pPr>
              <a:r>
                <a:rPr lang="en-US" sz="2100">
                  <a:solidFill>
                    <a:srgbClr val="2B4B82"/>
                  </a:solidFill>
                  <a:latin typeface="Josefin Sans"/>
                  <a:ea typeface="Josefin Sans"/>
                  <a:cs typeface="Josefin Sans"/>
                  <a:sym typeface="Josefin Sans"/>
                </a:rPr>
                <a:t>Réflexion humaine</a:t>
              </a:r>
            </a:p>
          </p:txBody>
        </p:sp>
        <p:sp>
          <p:nvSpPr>
            <p:cNvPr id="35" name="TextBox 35"/>
            <p:cNvSpPr txBox="1"/>
            <p:nvPr/>
          </p:nvSpPr>
          <p:spPr>
            <a:xfrm>
              <a:off x="0" y="925271"/>
              <a:ext cx="3574179" cy="1036820"/>
            </a:xfrm>
            <a:prstGeom prst="rect">
              <a:avLst/>
            </a:prstGeom>
          </p:spPr>
          <p:txBody>
            <a:bodyPr lIns="0" tIns="0" rIns="0" bIns="0" rtlCol="0" anchor="t">
              <a:spAutoFit/>
            </a:bodyPr>
            <a:lstStyle/>
            <a:p>
              <a:pPr algn="ctr">
                <a:lnSpc>
                  <a:spcPts val="3193"/>
                </a:lnSpc>
              </a:pPr>
              <a:r>
                <a:rPr lang="en-US" sz="2281">
                  <a:solidFill>
                    <a:srgbClr val="2B4B82"/>
                  </a:solidFill>
                  <a:latin typeface="Josefin Sans Bold"/>
                  <a:ea typeface="Josefin Sans Bold"/>
                  <a:cs typeface="Josefin Sans Bold"/>
                  <a:sym typeface="Josefin Sans Bold"/>
                </a:rPr>
                <a:t>Choix du langage de programmation</a:t>
              </a:r>
            </a:p>
          </p:txBody>
        </p:sp>
      </p:grpSp>
      <p:grpSp>
        <p:nvGrpSpPr>
          <p:cNvPr id="36" name="Group 36"/>
          <p:cNvGrpSpPr/>
          <p:nvPr/>
        </p:nvGrpSpPr>
        <p:grpSpPr>
          <a:xfrm>
            <a:off x="14704642" y="4153055"/>
            <a:ext cx="2459408" cy="2971190"/>
            <a:chOff x="0" y="0"/>
            <a:chExt cx="3279211" cy="3961587"/>
          </a:xfrm>
        </p:grpSpPr>
        <p:sp>
          <p:nvSpPr>
            <p:cNvPr id="37" name="TextBox 37"/>
            <p:cNvSpPr txBox="1"/>
            <p:nvPr/>
          </p:nvSpPr>
          <p:spPr>
            <a:xfrm>
              <a:off x="0" y="-57150"/>
              <a:ext cx="3279211" cy="616279"/>
            </a:xfrm>
            <a:prstGeom prst="rect">
              <a:avLst/>
            </a:prstGeom>
          </p:spPr>
          <p:txBody>
            <a:bodyPr lIns="0" tIns="0" rIns="0" bIns="0" rtlCol="0" anchor="t">
              <a:spAutoFit/>
            </a:bodyPr>
            <a:lstStyle/>
            <a:p>
              <a:pPr algn="ctr">
                <a:lnSpc>
                  <a:spcPts val="3919"/>
                </a:lnSpc>
              </a:pPr>
              <a:r>
                <a:rPr lang="en-US" sz="2799" spc="478">
                  <a:solidFill>
                    <a:srgbClr val="2B4B82"/>
                  </a:solidFill>
                  <a:latin typeface="Josefin Sans Bold"/>
                  <a:ea typeface="Josefin Sans Bold"/>
                  <a:cs typeface="Josefin Sans Bold"/>
                  <a:sym typeface="Josefin Sans Bold"/>
                </a:rPr>
                <a:t>ÉTAPE</a:t>
              </a:r>
            </a:p>
          </p:txBody>
        </p:sp>
        <p:sp>
          <p:nvSpPr>
            <p:cNvPr id="38" name="TextBox 38"/>
            <p:cNvSpPr txBox="1"/>
            <p:nvPr/>
          </p:nvSpPr>
          <p:spPr>
            <a:xfrm>
              <a:off x="0" y="2516196"/>
              <a:ext cx="3279211" cy="980579"/>
            </a:xfrm>
            <a:prstGeom prst="rect">
              <a:avLst/>
            </a:prstGeom>
          </p:spPr>
          <p:txBody>
            <a:bodyPr lIns="0" tIns="0" rIns="0" bIns="0" rtlCol="0" anchor="t">
              <a:spAutoFit/>
            </a:bodyPr>
            <a:lstStyle/>
            <a:p>
              <a:pPr algn="ctr">
                <a:lnSpc>
                  <a:spcPts val="3023"/>
                </a:lnSpc>
              </a:pPr>
              <a:r>
                <a:rPr lang="en-US" sz="2159">
                  <a:solidFill>
                    <a:srgbClr val="2B4B82"/>
                  </a:solidFill>
                  <a:latin typeface="Josefin Sans"/>
                  <a:ea typeface="Josefin Sans"/>
                  <a:cs typeface="Josefin Sans"/>
                  <a:sym typeface="Josefin Sans"/>
                </a:rPr>
                <a:t>Contact avec la machine</a:t>
              </a:r>
            </a:p>
          </p:txBody>
        </p:sp>
        <p:sp>
          <p:nvSpPr>
            <p:cNvPr id="39" name="TextBox 39"/>
            <p:cNvSpPr txBox="1"/>
            <p:nvPr/>
          </p:nvSpPr>
          <p:spPr>
            <a:xfrm>
              <a:off x="0" y="934796"/>
              <a:ext cx="3279211" cy="1216439"/>
            </a:xfrm>
            <a:prstGeom prst="rect">
              <a:avLst/>
            </a:prstGeom>
          </p:spPr>
          <p:txBody>
            <a:bodyPr lIns="0" tIns="0" rIns="0" bIns="0" rtlCol="0" anchor="t">
              <a:spAutoFit/>
            </a:bodyPr>
            <a:lstStyle/>
            <a:p>
              <a:pPr algn="ctr">
                <a:lnSpc>
                  <a:spcPts val="2445"/>
                </a:lnSpc>
              </a:pPr>
              <a:r>
                <a:rPr lang="en-US" sz="1746">
                  <a:solidFill>
                    <a:srgbClr val="2B4B82"/>
                  </a:solidFill>
                  <a:latin typeface="Josefin Sans Bold"/>
                  <a:ea typeface="Josefin Sans Bold"/>
                  <a:cs typeface="Josefin Sans Bold"/>
                  <a:sym typeface="Josefin Sans Bold"/>
                </a:rPr>
                <a:t>Écrire le programme, le compiler et l'exécuter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485854" y="3669033"/>
            <a:ext cx="2701677" cy="5003105"/>
          </a:xfrm>
          <a:custGeom>
            <a:avLst/>
            <a:gdLst/>
            <a:ahLst/>
            <a:cxnLst/>
            <a:rect l="l" t="t" r="r" b="b"/>
            <a:pathLst>
              <a:path w="2701677" h="5003105">
                <a:moveTo>
                  <a:pt x="0" y="0"/>
                </a:moveTo>
                <a:lnTo>
                  <a:pt x="2701677" y="0"/>
                </a:lnTo>
                <a:lnTo>
                  <a:pt x="2701677" y="5003105"/>
                </a:lnTo>
                <a:lnTo>
                  <a:pt x="0" y="5003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27824" y="176692"/>
            <a:ext cx="1969026" cy="2251485"/>
          </a:xfrm>
          <a:custGeom>
            <a:avLst/>
            <a:gdLst/>
            <a:ahLst/>
            <a:cxnLst/>
            <a:rect l="l" t="t" r="r" b="b"/>
            <a:pathLst>
              <a:path w="1969026" h="2251485">
                <a:moveTo>
                  <a:pt x="0" y="0"/>
                </a:moveTo>
                <a:lnTo>
                  <a:pt x="1969026" y="0"/>
                </a:lnTo>
                <a:lnTo>
                  <a:pt x="1969026" y="2251485"/>
                </a:lnTo>
                <a:lnTo>
                  <a:pt x="0" y="2251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438775" y="4233352"/>
            <a:ext cx="7315200" cy="3378292"/>
          </a:xfrm>
          <a:custGeom>
            <a:avLst/>
            <a:gdLst/>
            <a:ahLst/>
            <a:cxnLst/>
            <a:rect l="l" t="t" r="r" b="b"/>
            <a:pathLst>
              <a:path w="7315200" h="3378292">
                <a:moveTo>
                  <a:pt x="0" y="0"/>
                </a:moveTo>
                <a:lnTo>
                  <a:pt x="7315200" y="0"/>
                </a:lnTo>
                <a:lnTo>
                  <a:pt x="7315200" y="3378293"/>
                </a:lnTo>
                <a:lnTo>
                  <a:pt x="0" y="33782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001750" y="3669033"/>
            <a:ext cx="3461918" cy="4114800"/>
          </a:xfrm>
          <a:custGeom>
            <a:avLst/>
            <a:gdLst/>
            <a:ahLst/>
            <a:cxnLst/>
            <a:rect l="l" t="t" r="r" b="b"/>
            <a:pathLst>
              <a:path w="3461918" h="4114800">
                <a:moveTo>
                  <a:pt x="0" y="0"/>
                </a:moveTo>
                <a:lnTo>
                  <a:pt x="3461918" y="0"/>
                </a:lnTo>
                <a:lnTo>
                  <a:pt x="346191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1028700" y="1028700"/>
            <a:ext cx="16135350" cy="857250"/>
          </a:xfrm>
          <a:prstGeom prst="rect">
            <a:avLst/>
          </a:prstGeom>
        </p:spPr>
        <p:txBody>
          <a:bodyPr lIns="0" tIns="0" rIns="0" bIns="0" rtlCol="0" anchor="t">
            <a:spAutoFit/>
          </a:bodyPr>
          <a:lstStyle/>
          <a:p>
            <a:pPr algn="ctr">
              <a:lnSpc>
                <a:spcPts val="6780"/>
              </a:lnSpc>
            </a:pPr>
            <a:r>
              <a:rPr lang="en-US" sz="5650">
                <a:solidFill>
                  <a:srgbClr val="2B4B82"/>
                </a:solidFill>
                <a:latin typeface="Josefin Sans Bold"/>
                <a:ea typeface="Josefin Sans Bold"/>
                <a:cs typeface="Josefin Sans Bold"/>
                <a:sym typeface="Josefin Sans Bold"/>
              </a:rPr>
              <a:t>Introduction à l'algorithmique</a:t>
            </a:r>
          </a:p>
        </p:txBody>
      </p:sp>
      <p:sp>
        <p:nvSpPr>
          <p:cNvPr id="7" name="TextBox 7"/>
          <p:cNvSpPr txBox="1"/>
          <p:nvPr/>
        </p:nvSpPr>
        <p:spPr>
          <a:xfrm>
            <a:off x="1485854" y="9153525"/>
            <a:ext cx="3238546" cy="774065"/>
          </a:xfrm>
          <a:prstGeom prst="rect">
            <a:avLst/>
          </a:prstGeom>
        </p:spPr>
        <p:txBody>
          <a:bodyPr wrap="square" lIns="0" tIns="0" rIns="0" bIns="0" rtlCol="0" anchor="t">
            <a:spAutoFit/>
          </a:bodyPr>
          <a:lstStyle/>
          <a:p>
            <a:pPr algn="ctr">
              <a:lnSpc>
                <a:spcPts val="6160"/>
              </a:lnSpc>
              <a:spcBef>
                <a:spcPct val="0"/>
              </a:spcBef>
            </a:pPr>
            <a:r>
              <a:rPr lang="en-US" sz="4400" spc="752" dirty="0">
                <a:solidFill>
                  <a:srgbClr val="2B4B82"/>
                </a:solidFill>
                <a:latin typeface="Josefin Sans Bold"/>
                <a:ea typeface="Josefin Sans Bold"/>
                <a:cs typeface="Josefin Sans Bold"/>
                <a:sym typeface="Josefin Sans Bold"/>
              </a:rPr>
              <a:t>SIMPLE</a:t>
            </a:r>
          </a:p>
        </p:txBody>
      </p:sp>
      <p:sp>
        <p:nvSpPr>
          <p:cNvPr id="8" name="TextBox 8"/>
          <p:cNvSpPr txBox="1"/>
          <p:nvPr/>
        </p:nvSpPr>
        <p:spPr>
          <a:xfrm>
            <a:off x="7728496" y="9153525"/>
            <a:ext cx="2735759" cy="774065"/>
          </a:xfrm>
          <a:prstGeom prst="rect">
            <a:avLst/>
          </a:prstGeom>
        </p:spPr>
        <p:txBody>
          <a:bodyPr lIns="0" tIns="0" rIns="0" bIns="0" rtlCol="0" anchor="t">
            <a:spAutoFit/>
          </a:bodyPr>
          <a:lstStyle/>
          <a:p>
            <a:pPr algn="ctr">
              <a:lnSpc>
                <a:spcPts val="6160"/>
              </a:lnSpc>
              <a:spcBef>
                <a:spcPct val="0"/>
              </a:spcBef>
            </a:pPr>
            <a:r>
              <a:rPr lang="en-US" sz="4400" spc="752">
                <a:solidFill>
                  <a:srgbClr val="2B4B82"/>
                </a:solidFill>
                <a:latin typeface="Josefin Sans Bold"/>
                <a:ea typeface="Josefin Sans Bold"/>
                <a:cs typeface="Josefin Sans Bold"/>
                <a:sym typeface="Josefin Sans Bold"/>
              </a:rPr>
              <a:t>MOYEN</a:t>
            </a:r>
          </a:p>
        </p:txBody>
      </p:sp>
      <p:sp>
        <p:nvSpPr>
          <p:cNvPr id="9" name="TextBox 9"/>
          <p:cNvSpPr txBox="1"/>
          <p:nvPr/>
        </p:nvSpPr>
        <p:spPr>
          <a:xfrm>
            <a:off x="13335000" y="9153525"/>
            <a:ext cx="4386005" cy="774065"/>
          </a:xfrm>
          <a:prstGeom prst="rect">
            <a:avLst/>
          </a:prstGeom>
        </p:spPr>
        <p:txBody>
          <a:bodyPr wrap="square" lIns="0" tIns="0" rIns="0" bIns="0" rtlCol="0" anchor="t">
            <a:spAutoFit/>
          </a:bodyPr>
          <a:lstStyle/>
          <a:p>
            <a:pPr algn="ctr">
              <a:lnSpc>
                <a:spcPts val="6160"/>
              </a:lnSpc>
              <a:spcBef>
                <a:spcPct val="0"/>
              </a:spcBef>
            </a:pPr>
            <a:r>
              <a:rPr lang="en-US" sz="4400" spc="752" dirty="0">
                <a:solidFill>
                  <a:srgbClr val="2B4B82"/>
                </a:solidFill>
                <a:latin typeface="Josefin Sans Bold"/>
                <a:ea typeface="Josefin Sans Bold"/>
                <a:cs typeface="Josefin Sans Bold"/>
                <a:sym typeface="Josefin Sans Bold"/>
              </a:rPr>
              <a:t>COMPLEXE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8292330" y="8996847"/>
            <a:ext cx="1123654" cy="1148717"/>
          </a:xfrm>
          <a:custGeom>
            <a:avLst/>
            <a:gdLst/>
            <a:ahLst/>
            <a:cxnLst/>
            <a:rect l="l" t="t" r="r" b="b"/>
            <a:pathLst>
              <a:path w="1123654" h="1148717">
                <a:moveTo>
                  <a:pt x="0" y="0"/>
                </a:moveTo>
                <a:lnTo>
                  <a:pt x="1123654" y="0"/>
                </a:lnTo>
                <a:lnTo>
                  <a:pt x="1123654" y="1148717"/>
                </a:lnTo>
                <a:lnTo>
                  <a:pt x="0" y="11487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028700"/>
            <a:ext cx="16135350" cy="857250"/>
          </a:xfrm>
          <a:prstGeom prst="rect">
            <a:avLst/>
          </a:prstGeom>
        </p:spPr>
        <p:txBody>
          <a:bodyPr lIns="0" tIns="0" rIns="0" bIns="0" rtlCol="0" anchor="t">
            <a:spAutoFit/>
          </a:bodyPr>
          <a:lstStyle/>
          <a:p>
            <a:pPr algn="ctr">
              <a:lnSpc>
                <a:spcPts val="6780"/>
              </a:lnSpc>
            </a:pPr>
            <a:r>
              <a:rPr lang="en-US" sz="5650">
                <a:solidFill>
                  <a:srgbClr val="2B4B82"/>
                </a:solidFill>
                <a:latin typeface="Josefin Sans Bold"/>
                <a:ea typeface="Josefin Sans Bold"/>
                <a:cs typeface="Josefin Sans Bold"/>
                <a:sym typeface="Josefin Sans Bold"/>
              </a:rPr>
              <a:t>Introduction à l'algorithmique</a:t>
            </a:r>
          </a:p>
        </p:txBody>
      </p:sp>
      <p:sp>
        <p:nvSpPr>
          <p:cNvPr id="4" name="TextBox 4"/>
          <p:cNvSpPr txBox="1"/>
          <p:nvPr/>
        </p:nvSpPr>
        <p:spPr>
          <a:xfrm>
            <a:off x="2701453" y="2864430"/>
            <a:ext cx="7971261" cy="1007062"/>
          </a:xfrm>
          <a:prstGeom prst="rect">
            <a:avLst/>
          </a:prstGeom>
        </p:spPr>
        <p:txBody>
          <a:bodyPr lIns="0" tIns="0" rIns="0" bIns="0" rtlCol="0" anchor="t">
            <a:spAutoFit/>
          </a:bodyPr>
          <a:lstStyle/>
          <a:p>
            <a:pPr algn="ctr">
              <a:lnSpc>
                <a:spcPts val="8242"/>
              </a:lnSpc>
            </a:pPr>
            <a:r>
              <a:rPr lang="en-US" sz="5887" dirty="0">
                <a:solidFill>
                  <a:srgbClr val="2B4B82"/>
                </a:solidFill>
                <a:latin typeface="Canva Sans Bold"/>
                <a:ea typeface="Canva Sans Bold"/>
                <a:cs typeface="Canva Sans Bold"/>
                <a:sym typeface="Canva Sans Bold"/>
              </a:rPr>
              <a:t>TP1: Routine </a:t>
            </a:r>
            <a:r>
              <a:rPr lang="en-US" sz="5887" dirty="0" err="1">
                <a:solidFill>
                  <a:srgbClr val="2B4B82"/>
                </a:solidFill>
                <a:latin typeface="Canva Sans Bold"/>
                <a:ea typeface="Canva Sans Bold"/>
                <a:cs typeface="Canva Sans Bold"/>
                <a:sym typeface="Canva Sans Bold"/>
              </a:rPr>
              <a:t>matinale</a:t>
            </a:r>
            <a:endParaRPr lang="en-US" sz="5887" dirty="0">
              <a:solidFill>
                <a:srgbClr val="2B4B82"/>
              </a:solidFill>
              <a:latin typeface="Canva Sans Bold"/>
              <a:ea typeface="Canva Sans Bold"/>
              <a:cs typeface="Canva Sans Bold"/>
              <a:sym typeface="Canva Sans Bold"/>
            </a:endParaRPr>
          </a:p>
        </p:txBody>
      </p:sp>
      <p:sp>
        <p:nvSpPr>
          <p:cNvPr id="5" name="TextBox 5"/>
          <p:cNvSpPr txBox="1"/>
          <p:nvPr/>
        </p:nvSpPr>
        <p:spPr>
          <a:xfrm>
            <a:off x="2701453" y="4852567"/>
            <a:ext cx="11246929" cy="1007062"/>
          </a:xfrm>
          <a:prstGeom prst="rect">
            <a:avLst/>
          </a:prstGeom>
        </p:spPr>
        <p:txBody>
          <a:bodyPr lIns="0" tIns="0" rIns="0" bIns="0" rtlCol="0" anchor="t">
            <a:spAutoFit/>
          </a:bodyPr>
          <a:lstStyle/>
          <a:p>
            <a:pPr algn="ctr">
              <a:lnSpc>
                <a:spcPts val="8242"/>
              </a:lnSpc>
            </a:pPr>
            <a:r>
              <a:rPr lang="en-US" sz="5887">
                <a:solidFill>
                  <a:srgbClr val="2B4B82"/>
                </a:solidFill>
                <a:latin typeface="Canva Sans Bold"/>
                <a:ea typeface="Canva Sans Bold"/>
                <a:cs typeface="Canva Sans Bold"/>
                <a:sym typeface="Canva Sans Bold"/>
              </a:rPr>
              <a:t>TP2: Équation du second degré</a:t>
            </a:r>
          </a:p>
        </p:txBody>
      </p:sp>
      <p:sp>
        <p:nvSpPr>
          <p:cNvPr id="6" name="TextBox 6"/>
          <p:cNvSpPr txBox="1"/>
          <p:nvPr/>
        </p:nvSpPr>
        <p:spPr>
          <a:xfrm>
            <a:off x="2701453" y="6840704"/>
            <a:ext cx="6736957" cy="1007062"/>
          </a:xfrm>
          <a:prstGeom prst="rect">
            <a:avLst/>
          </a:prstGeom>
        </p:spPr>
        <p:txBody>
          <a:bodyPr lIns="0" tIns="0" rIns="0" bIns="0" rtlCol="0" anchor="t">
            <a:spAutoFit/>
          </a:bodyPr>
          <a:lstStyle/>
          <a:p>
            <a:pPr algn="ctr">
              <a:lnSpc>
                <a:spcPts val="8242"/>
              </a:lnSpc>
            </a:pPr>
            <a:r>
              <a:rPr lang="en-US" sz="5887" dirty="0">
                <a:solidFill>
                  <a:srgbClr val="2B4B82"/>
                </a:solidFill>
                <a:latin typeface="Canva Sans Bold"/>
                <a:ea typeface="Canva Sans Bold"/>
                <a:cs typeface="Canva Sans Bold"/>
                <a:sym typeface="Canva Sans Bold"/>
              </a:rPr>
              <a:t>TP3: </a:t>
            </a:r>
            <a:r>
              <a:rPr lang="en-US" sz="5887" dirty="0" err="1">
                <a:solidFill>
                  <a:srgbClr val="2B4B82"/>
                </a:solidFill>
                <a:latin typeface="Canva Sans Bold"/>
                <a:ea typeface="Canva Sans Bold"/>
                <a:cs typeface="Canva Sans Bold"/>
                <a:sym typeface="Canva Sans Bold"/>
              </a:rPr>
              <a:t>Repas</a:t>
            </a:r>
            <a:r>
              <a:rPr lang="en-US" sz="5887" dirty="0">
                <a:solidFill>
                  <a:srgbClr val="2B4B82"/>
                </a:solidFill>
                <a:latin typeface="Canva Sans Bold"/>
                <a:ea typeface="Canva Sans Bold"/>
                <a:cs typeface="Canva Sans Bold"/>
                <a:sym typeface="Canva Sans Bold"/>
              </a:rPr>
              <a:t> du jour</a:t>
            </a:r>
          </a:p>
        </p:txBody>
      </p:sp>
      <p:sp>
        <p:nvSpPr>
          <p:cNvPr id="7" name="TextBox 7"/>
          <p:cNvSpPr txBox="1"/>
          <p:nvPr/>
        </p:nvSpPr>
        <p:spPr>
          <a:xfrm>
            <a:off x="9438410" y="7635366"/>
            <a:ext cx="8849590" cy="2646761"/>
          </a:xfrm>
          <a:prstGeom prst="rect">
            <a:avLst/>
          </a:prstGeom>
        </p:spPr>
        <p:txBody>
          <a:bodyPr lIns="0" tIns="0" rIns="0" bIns="0" rtlCol="0" anchor="t">
            <a:spAutoFit/>
          </a:bodyPr>
          <a:lstStyle/>
          <a:p>
            <a:pPr marL="819731" lvl="1" indent="-409865" algn="l">
              <a:lnSpc>
                <a:spcPts val="5315"/>
              </a:lnSpc>
              <a:buFont typeface="Arial"/>
              <a:buChar char="•"/>
            </a:pPr>
            <a:r>
              <a:rPr lang="en-US" sz="3796" dirty="0" err="1">
                <a:solidFill>
                  <a:srgbClr val="2B4B82"/>
                </a:solidFill>
                <a:latin typeface="Canva Sans"/>
                <a:ea typeface="Canva Sans"/>
                <a:cs typeface="Canva Sans"/>
                <a:sym typeface="Canva Sans"/>
              </a:rPr>
              <a:t>Système</a:t>
            </a:r>
            <a:r>
              <a:rPr lang="en-US" sz="3796" dirty="0">
                <a:solidFill>
                  <a:srgbClr val="2B4B82"/>
                </a:solidFill>
                <a:latin typeface="Canva Sans"/>
                <a:ea typeface="Canva Sans"/>
                <a:cs typeface="Canva Sans"/>
                <a:sym typeface="Canva Sans"/>
              </a:rPr>
              <a:t> de </a:t>
            </a:r>
            <a:r>
              <a:rPr lang="en-US" sz="3796" dirty="0" err="1">
                <a:solidFill>
                  <a:srgbClr val="2B4B82"/>
                </a:solidFill>
                <a:latin typeface="Canva Sans"/>
                <a:ea typeface="Canva Sans"/>
                <a:cs typeface="Canva Sans"/>
                <a:sym typeface="Canva Sans"/>
              </a:rPr>
              <a:t>recrutement</a:t>
            </a:r>
            <a:endParaRPr lang="en-US" sz="3796" dirty="0">
              <a:solidFill>
                <a:srgbClr val="2B4B82"/>
              </a:solidFill>
              <a:latin typeface="Canva Sans"/>
              <a:ea typeface="Canva Sans"/>
              <a:cs typeface="Canva Sans"/>
              <a:sym typeface="Canva Sans"/>
            </a:endParaRPr>
          </a:p>
          <a:p>
            <a:pPr marL="819731" lvl="1" indent="-409865" algn="l">
              <a:lnSpc>
                <a:spcPts val="5315"/>
              </a:lnSpc>
              <a:buFont typeface="Arial"/>
              <a:buChar char="•"/>
            </a:pPr>
            <a:r>
              <a:rPr lang="en-US" sz="3796" dirty="0" err="1">
                <a:solidFill>
                  <a:srgbClr val="2B4B82"/>
                </a:solidFill>
                <a:latin typeface="Canva Sans"/>
                <a:ea typeface="Canva Sans"/>
                <a:cs typeface="Canva Sans"/>
                <a:sym typeface="Canva Sans"/>
              </a:rPr>
              <a:t>Système</a:t>
            </a:r>
            <a:r>
              <a:rPr lang="en-US" sz="3796" dirty="0">
                <a:solidFill>
                  <a:srgbClr val="2B4B82"/>
                </a:solidFill>
                <a:latin typeface="Canva Sans"/>
                <a:ea typeface="Canva Sans"/>
                <a:cs typeface="Canva Sans"/>
                <a:sym typeface="Canva Sans"/>
              </a:rPr>
              <a:t> </a:t>
            </a:r>
            <a:r>
              <a:rPr lang="en-US" sz="3796" dirty="0" err="1">
                <a:solidFill>
                  <a:srgbClr val="2B4B82"/>
                </a:solidFill>
                <a:latin typeface="Canva Sans"/>
                <a:ea typeface="Canva Sans"/>
                <a:cs typeface="Canva Sans"/>
                <a:sym typeface="Canva Sans"/>
              </a:rPr>
              <a:t>d'appel</a:t>
            </a:r>
            <a:r>
              <a:rPr lang="en-US" sz="3796" dirty="0">
                <a:solidFill>
                  <a:srgbClr val="2B4B82"/>
                </a:solidFill>
                <a:latin typeface="Canva Sans"/>
                <a:ea typeface="Canva Sans"/>
                <a:cs typeface="Canva Sans"/>
                <a:sym typeface="Canva Sans"/>
              </a:rPr>
              <a:t> </a:t>
            </a:r>
            <a:r>
              <a:rPr lang="en-US" sz="3796" dirty="0" err="1">
                <a:solidFill>
                  <a:srgbClr val="2B4B82"/>
                </a:solidFill>
                <a:latin typeface="Canva Sans"/>
                <a:ea typeface="Canva Sans"/>
                <a:cs typeface="Canva Sans"/>
                <a:sym typeface="Canva Sans"/>
              </a:rPr>
              <a:t>d'urgence</a:t>
            </a:r>
            <a:endParaRPr lang="en-US" sz="3796" dirty="0">
              <a:solidFill>
                <a:srgbClr val="2B4B82"/>
              </a:solidFill>
              <a:latin typeface="Canva Sans"/>
              <a:ea typeface="Canva Sans"/>
              <a:cs typeface="Canva Sans"/>
              <a:sym typeface="Canva Sans"/>
            </a:endParaRPr>
          </a:p>
          <a:p>
            <a:pPr marL="819731" lvl="1" indent="-409865" algn="l">
              <a:lnSpc>
                <a:spcPts val="5315"/>
              </a:lnSpc>
              <a:buFont typeface="Arial"/>
              <a:buChar char="•"/>
            </a:pPr>
            <a:r>
              <a:rPr lang="en-US" sz="3796" dirty="0">
                <a:solidFill>
                  <a:srgbClr val="2B4B82"/>
                </a:solidFill>
                <a:latin typeface="Canva Sans"/>
                <a:ea typeface="Canva Sans"/>
                <a:cs typeface="Canva Sans"/>
                <a:sym typeface="Canva Sans"/>
              </a:rPr>
              <a:t>Centre </a:t>
            </a:r>
            <a:r>
              <a:rPr lang="en-US" sz="3796" dirty="0" err="1">
                <a:solidFill>
                  <a:srgbClr val="2B4B82"/>
                </a:solidFill>
                <a:latin typeface="Canva Sans"/>
                <a:ea typeface="Canva Sans"/>
                <a:cs typeface="Canva Sans"/>
                <a:sym typeface="Canva Sans"/>
              </a:rPr>
              <a:t>d'aide</a:t>
            </a:r>
            <a:r>
              <a:rPr lang="en-US" sz="3796" dirty="0">
                <a:solidFill>
                  <a:srgbClr val="2B4B82"/>
                </a:solidFill>
                <a:latin typeface="Canva Sans"/>
                <a:ea typeface="Canva Sans"/>
                <a:cs typeface="Canva Sans"/>
                <a:sym typeface="Canva Sans"/>
              </a:rPr>
              <a:t> </a:t>
            </a:r>
            <a:r>
              <a:rPr lang="en-US" sz="3796" dirty="0" err="1">
                <a:solidFill>
                  <a:srgbClr val="2B4B82"/>
                </a:solidFill>
                <a:latin typeface="Canva Sans"/>
                <a:ea typeface="Canva Sans"/>
                <a:cs typeface="Canva Sans"/>
                <a:sym typeface="Canva Sans"/>
              </a:rPr>
              <a:t>en</a:t>
            </a:r>
            <a:r>
              <a:rPr lang="en-US" sz="3796" dirty="0">
                <a:solidFill>
                  <a:srgbClr val="2B4B82"/>
                </a:solidFill>
                <a:latin typeface="Canva Sans"/>
                <a:ea typeface="Canva Sans"/>
                <a:cs typeface="Canva Sans"/>
                <a:sym typeface="Canva Sans"/>
              </a:rPr>
              <a:t> </a:t>
            </a:r>
            <a:r>
              <a:rPr lang="en-US" sz="3796" dirty="0" err="1">
                <a:solidFill>
                  <a:srgbClr val="2B4B82"/>
                </a:solidFill>
                <a:latin typeface="Canva Sans"/>
                <a:ea typeface="Canva Sans"/>
                <a:cs typeface="Canva Sans"/>
                <a:sym typeface="Canva Sans"/>
              </a:rPr>
              <a:t>ligne</a:t>
            </a:r>
            <a:endParaRPr lang="en-US" sz="3796" dirty="0">
              <a:solidFill>
                <a:srgbClr val="2B4B82"/>
              </a:solidFill>
              <a:latin typeface="Canva Sans"/>
              <a:ea typeface="Canva Sans"/>
              <a:cs typeface="Canva Sans"/>
              <a:sym typeface="Canva Sans"/>
            </a:endParaRPr>
          </a:p>
          <a:p>
            <a:pPr marL="819731" lvl="1" indent="-409865" algn="l">
              <a:lnSpc>
                <a:spcPts val="5315"/>
              </a:lnSpc>
              <a:buFont typeface="Arial"/>
              <a:buChar char="•"/>
            </a:pPr>
            <a:r>
              <a:rPr lang="en-US" sz="3796" dirty="0">
                <a:solidFill>
                  <a:srgbClr val="2B4B82"/>
                </a:solidFill>
                <a:latin typeface="Canva Sans"/>
                <a:ea typeface="Canva Sans"/>
                <a:cs typeface="Canva Sans"/>
                <a:sym typeface="Canva Sans"/>
              </a:rPr>
              <a:t>Les </a:t>
            </a:r>
            <a:r>
              <a:rPr lang="en-US" sz="3796" dirty="0" err="1">
                <a:solidFill>
                  <a:srgbClr val="2B4B82"/>
                </a:solidFill>
                <a:latin typeface="Canva Sans"/>
                <a:ea typeface="Canva Sans"/>
                <a:cs typeface="Canva Sans"/>
                <a:sym typeface="Canva Sans"/>
              </a:rPr>
              <a:t>protocoles</a:t>
            </a:r>
            <a:endParaRPr lang="en-US" sz="3796" dirty="0">
              <a:solidFill>
                <a:srgbClr val="2B4B82"/>
              </a:solidFill>
              <a:latin typeface="Canva Sans"/>
              <a:ea typeface="Canva Sans"/>
              <a:cs typeface="Canva Sans"/>
              <a:sym typeface="Canva Sans"/>
            </a:endParaRPr>
          </a:p>
        </p:txBody>
      </p:sp>
      <p:sp>
        <p:nvSpPr>
          <p:cNvPr id="8" name="TextBox 8"/>
          <p:cNvSpPr txBox="1"/>
          <p:nvPr/>
        </p:nvSpPr>
        <p:spPr>
          <a:xfrm>
            <a:off x="1028700" y="9247673"/>
            <a:ext cx="5623464" cy="580390"/>
          </a:xfrm>
          <a:prstGeom prst="rect">
            <a:avLst/>
          </a:prstGeom>
        </p:spPr>
        <p:txBody>
          <a:bodyPr lIns="0" tIns="0" rIns="0" bIns="0" rtlCol="0" anchor="t">
            <a:spAutoFit/>
          </a:bodyPr>
          <a:lstStyle/>
          <a:p>
            <a:pPr algn="ctr">
              <a:lnSpc>
                <a:spcPts val="4759"/>
              </a:lnSpc>
            </a:pPr>
            <a:r>
              <a:rPr lang="en-US" sz="3399" dirty="0">
                <a:solidFill>
                  <a:srgbClr val="2B4B82"/>
                </a:solidFill>
                <a:latin typeface="Canva Sans"/>
                <a:ea typeface="Canva Sans"/>
                <a:cs typeface="Canva Sans"/>
                <a:sym typeface="Canva Sans"/>
              </a:rPr>
              <a:t>Lien </a:t>
            </a:r>
            <a:r>
              <a:rPr lang="en-US" sz="3399" u="sng" dirty="0">
                <a:solidFill>
                  <a:srgbClr val="2B4B82"/>
                </a:solidFill>
                <a:latin typeface="Canva Sans"/>
                <a:ea typeface="Canva Sans"/>
                <a:cs typeface="Canva Sans"/>
                <a:sym typeface="Canva Sans"/>
                <a:hlinkClick r:id="rId4" tooltip="https://app.diagrams.net"/>
              </a:rPr>
              <a:t>draw.io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Words>
  <Application>Microsoft Office PowerPoint</Application>
  <PresentationFormat>Benutzerdefiniert</PresentationFormat>
  <Paragraphs>52</Paragraphs>
  <Slides>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vt:i4>
      </vt:variant>
    </vt:vector>
  </HeadingPairs>
  <TitlesOfParts>
    <vt:vector size="13" baseType="lpstr">
      <vt:lpstr>Josefin Sans</vt:lpstr>
      <vt:lpstr>Arial</vt:lpstr>
      <vt:lpstr>Josefin Sans Bold</vt:lpstr>
      <vt:lpstr>Canva Sans</vt:lpstr>
      <vt:lpstr>Calibri</vt:lpstr>
      <vt:lpstr>Canva Sans Bold</vt:lpstr>
      <vt:lpstr>Office Theme</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Blau Isometrische Elemente und Mockups Technologie im Bildungswesen Technologie Präsentation</dc:title>
  <cp:lastModifiedBy>Vermont Nandjou</cp:lastModifiedBy>
  <cp:revision>7</cp:revision>
  <dcterms:created xsi:type="dcterms:W3CDTF">2006-08-16T00:00:00Z</dcterms:created>
  <dcterms:modified xsi:type="dcterms:W3CDTF">2024-07-17T23:56:54Z</dcterms:modified>
  <dc:identifier>DAGLJSjUsg4</dc:identifier>
</cp:coreProperties>
</file>