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7" r:id="rId2"/>
    <p:sldId id="270" r:id="rId3"/>
    <p:sldId id="271" r:id="rId4"/>
    <p:sldId id="273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78" r:id="rId13"/>
    <p:sldId id="275" r:id="rId14"/>
    <p:sldId id="266" r:id="rId15"/>
    <p:sldId id="265" r:id="rId16"/>
    <p:sldId id="2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2787"/>
    <p:restoredTop sz="54452" autoAdjust="0"/>
  </p:normalViewPr>
  <p:slideViewPr>
    <p:cSldViewPr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USA Z scores among advanced economies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'[Country comparisons with z scores 2011.xlsx]Sheet1'!$B$34</c:f>
              <c:strCache>
                <c:ptCount val="1"/>
                <c:pt idx="0">
                  <c:v>USA</c:v>
                </c:pt>
              </c:strCache>
            </c:strRef>
          </c:tx>
          <c:spPr>
            <a:ln w="47625"/>
          </c:spPr>
          <c:invertIfNegative val="0"/>
          <c:cat>
            <c:strRef>
              <c:f>'[Country comparisons with z scores 2011.xlsx]Sheet1'!$C$1,'[Country comparisons with z scores 2011.xlsx]Sheet1'!$E$1,'[Country comparisons with z scores 2011.xlsx]Sheet1'!$G$1,'[Country comparisons with z scores 2011.xlsx]Sheet1'!$I$1,'[Country comparisons with z scores 2011.xlsx]Sheet1'!$K$1,'[Country comparisons with z scores 2011.xlsx]Sheet1'!$M$1,'[Country comparisons with z scores 2011.xlsx]Sheet1'!$O$1,'[Country comparisons with z scores 2011.xlsx]Sheet1'!$Q$1,'[Country comparisons with z scores 2011.xlsx]Sheet1'!$S$1</c:f>
              <c:strCache>
                <c:ptCount val="9"/>
                <c:pt idx="0">
                  <c:v>GINI</c:v>
                </c:pt>
                <c:pt idx="1">
                  <c:v>Unemployment</c:v>
                </c:pt>
                <c:pt idx="2">
                  <c:v>Democracy</c:v>
                </c:pt>
                <c:pt idx="3">
                  <c:v>Wellbeing</c:v>
                </c:pt>
                <c:pt idx="4">
                  <c:v>Food Insecurity</c:v>
                </c:pt>
                <c:pt idx="5">
                  <c:v>Life expectancy</c:v>
                </c:pt>
                <c:pt idx="6">
                  <c:v>Prison population</c:v>
                </c:pt>
                <c:pt idx="7">
                  <c:v>Math score</c:v>
                </c:pt>
                <c:pt idx="8">
                  <c:v>Science score</c:v>
                </c:pt>
              </c:strCache>
            </c:strRef>
          </c:cat>
          <c:val>
            <c:numRef>
              <c:f>'[Country comparisons with z scores 2011.xlsx]Sheet1'!$D$34,'[Country comparisons with z scores 2011.xlsx]Sheet1'!$F$34,'[Country comparisons with z scores 2011.xlsx]Sheet1'!$H$34,'[Country comparisons with z scores 2011.xlsx]Sheet1'!$J$34,'[Country comparisons with z scores 2011.xlsx]Sheet1'!$L$34,'[Country comparisons with z scores 2011.xlsx]Sheet1'!$N$34,'[Country comparisons with z scores 2011.xlsx]Sheet1'!$P$34,'[Country comparisons with z scores 2011.xlsx]Sheet1'!$R$34,'[Country comparisons with z scores 2011.xlsx]Sheet1'!$T$34</c:f>
              <c:numCache>
                <c:formatCode>0.00</c:formatCode>
                <c:ptCount val="9"/>
                <c:pt idx="0">
                  <c:v>1.8822254758137205</c:v>
                </c:pt>
                <c:pt idx="1">
                  <c:v>0.46079786039542542</c:v>
                </c:pt>
                <c:pt idx="2">
                  <c:v>8.6325529099791715E-2</c:v>
                </c:pt>
                <c:pt idx="3">
                  <c:v>-0.56048857887094516</c:v>
                </c:pt>
                <c:pt idx="4">
                  <c:v>1.5989945257877378</c:v>
                </c:pt>
                <c:pt idx="5">
                  <c:v>0.9647899823870153</c:v>
                </c:pt>
                <c:pt idx="6">
                  <c:v>4.4665843931993869</c:v>
                </c:pt>
                <c:pt idx="7">
                  <c:v>0.74765543530996537</c:v>
                </c:pt>
                <c:pt idx="8" formatCode="General">
                  <c:v>0.29642832582472539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9-4402-9146-187DFCD906B5}"/>
            </c:ext>
          </c:extLst>
        </c:ser>
        <c:ser>
          <c:idx val="2"/>
          <c:order val="1"/>
          <c:tx>
            <c:strRef>
              <c:f>'[Country comparisons with z scores 2011.xlsx]Sheet1'!$B$19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rgbClr val="FFC000"/>
            </a:solidFill>
            <a:ln w="47625"/>
          </c:spPr>
          <c:invertIfNegative val="0"/>
          <c:val>
            <c:numRef>
              <c:f>'[Country comparisons with z scores 2011.xlsx]Sheet1'!$D$19,'[Country comparisons with z scores 2011.xlsx]Sheet1'!$F$19,'[Country comparisons with z scores 2011.xlsx]Sheet1'!$H$19,'[Country comparisons with z scores 2011.xlsx]Sheet1'!$J$19,'[Country comparisons with z scores 2011.xlsx]Sheet1'!$L$19,'[Country comparisons with z scores 2011.xlsx]Sheet1'!$N$19,'[Country comparisons with z scores 2011.xlsx]Sheet1'!$P$19,'[Country comparisons with z scores 2011.xlsx]Sheet1'!$R$19,'[Country comparisons with z scores 2011.xlsx]Sheet1'!$T$19</c:f>
              <c:numCache>
                <c:formatCode>0.00</c:formatCode>
                <c:ptCount val="9"/>
                <c:pt idx="0">
                  <c:v>0.27293869542404375</c:v>
                </c:pt>
                <c:pt idx="1">
                  <c:v>0.13346004567225664</c:v>
                </c:pt>
                <c:pt idx="2">
                  <c:v>0.10604000979386131</c:v>
                </c:pt>
                <c:pt idx="3">
                  <c:v>0</c:v>
                </c:pt>
                <c:pt idx="4">
                  <c:v>-2.3173833707068582E-2</c:v>
                </c:pt>
                <c:pt idx="5">
                  <c:v>-0.10347358109482806</c:v>
                </c:pt>
                <c:pt idx="6">
                  <c:v>0.37517831277519925</c:v>
                </c:pt>
                <c:pt idx="7">
                  <c:v>0.55362720815339983</c:v>
                </c:pt>
                <c:pt idx="8" formatCode="General">
                  <c:v>-0.22160175814081357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B9-4402-9146-187DFCD906B5}"/>
            </c:ext>
          </c:extLst>
        </c:ser>
        <c:ser>
          <c:idx val="3"/>
          <c:order val="2"/>
          <c:tx>
            <c:strRef>
              <c:f>'[Country comparisons with z scores 2011.xlsx]Sheet1'!$B$6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rgbClr val="7030A0"/>
            </a:solidFill>
            <a:ln w="47625"/>
          </c:spPr>
          <c:invertIfNegative val="0"/>
          <c:val>
            <c:numRef>
              <c:f>'[Country comparisons with z scores 2011.xlsx]Sheet1'!$D$6,'[Country comparisons with z scores 2011.xlsx]Sheet1'!$F$6,'[Country comparisons with z scores 2011.xlsx]Sheet1'!$H$6,'[Country comparisons with z scores 2011.xlsx]Sheet1'!$J$6,'[Country comparisons with z scores 2011.xlsx]Sheet1'!$L$6,'[Country comparisons with z scores 2011.xlsx]Sheet1'!$N$6,'[Country comparisons with z scores 2011.xlsx]Sheet1'!$P$6,'[Country comparisons with z scores 2011.xlsx]Sheet1'!$R$6,'[Country comparisons with z scores 2011.xlsx]Sheet1'!$T$6</c:f>
              <c:numCache>
                <c:formatCode>0.00</c:formatCode>
                <c:ptCount val="9"/>
                <c:pt idx="0">
                  <c:v>-0.75115289209665959</c:v>
                </c:pt>
                <c:pt idx="1">
                  <c:v>-0.1046038195809573</c:v>
                </c:pt>
                <c:pt idx="2">
                  <c:v>-0.11081927784090949</c:v>
                </c:pt>
                <c:pt idx="3">
                  <c:v>0.21174012979569021</c:v>
                </c:pt>
                <c:pt idx="4">
                  <c:v>-0.71838884491912847</c:v>
                </c:pt>
                <c:pt idx="5">
                  <c:v>0.22082071496216205</c:v>
                </c:pt>
                <c:pt idx="6">
                  <c:v>-0.54672138132410564</c:v>
                </c:pt>
                <c:pt idx="7">
                  <c:v>-0.26129134590417552</c:v>
                </c:pt>
                <c:pt idx="8" formatCode="General">
                  <c:v>-0.48061680012358304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B9-4402-9146-187DFCD906B5}"/>
            </c:ext>
          </c:extLst>
        </c:ser>
        <c:ser>
          <c:idx val="4"/>
          <c:order val="3"/>
          <c:tx>
            <c:strRef>
              <c:f>'[Country comparisons with z scores 2011.xlsx]Sheet1'!$B$13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val>
            <c:numRef>
              <c:f>'[Country comparisons with z scores 2011.xlsx]Sheet1'!$D$13,'[Country comparisons with z scores 2011.xlsx]Sheet1'!$F$13,'[Country comparisons with z scores 2011.xlsx]Sheet1'!$H$13,'[Country comparisons with z scores 2011.xlsx]Sheet1'!$J$13,'[Country comparisons with z scores 2011.xlsx]Sheet1'!$L$13,'[Country comparisons with z scores 2011.xlsx]Sheet1'!$N$13,'[Country comparisons with z scores 2011.xlsx]Sheet1'!$P$13,'[Country comparisons with z scores 2011.xlsx]Sheet1'!$R$13,'[Country comparisons with z scores 2011.xlsx]Sheet1'!$T$13</c:f>
              <c:numCache>
                <c:formatCode>0.00</c:formatCode>
                <c:ptCount val="9"/>
                <c:pt idx="0">
                  <c:v>0.87276376811474166</c:v>
                </c:pt>
                <c:pt idx="1">
                  <c:v>-0.67000549955733968</c:v>
                </c:pt>
                <c:pt idx="2">
                  <c:v>0.18489793257014145</c:v>
                </c:pt>
                <c:pt idx="3">
                  <c:v>1.535560773224208</c:v>
                </c:pt>
                <c:pt idx="4">
                  <c:v>-0.48665050784844188</c:v>
                </c:pt>
                <c:pt idx="5">
                  <c:v>-1.5341837107580054</c:v>
                </c:pt>
                <c:pt idx="6">
                  <c:v>-0.74481553046941074</c:v>
                </c:pt>
                <c:pt idx="7">
                  <c:v>-0.88218167280518534</c:v>
                </c:pt>
                <c:pt idx="8" formatCode="General">
                  <c:v>-1.3008310997356864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B9-4402-9146-187DFCD906B5}"/>
            </c:ext>
          </c:extLst>
        </c:ser>
        <c:ser>
          <c:idx val="5"/>
          <c:order val="4"/>
          <c:tx>
            <c:strRef>
              <c:f>'[Country comparisons with z scores 2011.xlsx]Sheet1'!$B$3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00B050"/>
            </a:solidFill>
            <a:ln w="47625"/>
          </c:spPr>
          <c:invertIfNegative val="0"/>
          <c:val>
            <c:numRef>
              <c:f>'[Country comparisons with z scores 2011.xlsx]Sheet1'!$D$3,'[Country comparisons with z scores 2011.xlsx]Sheet1'!$F$3,'[Country comparisons with z scores 2011.xlsx]Sheet1'!$H$3,'[Country comparisons with z scores 2011.xlsx]Sheet1'!$J$3,'[Country comparisons with z scores 2011.xlsx]Sheet1'!$L$3,'[Country comparisons with z scores 2011.xlsx]Sheet1'!$N$3,'[Country comparisons with z scores 2011.xlsx]Sheet1'!$P$3,'[Country comparisons with z scores 2011.xlsx]Sheet1'!$R$3,'[Country comparisons with z scores 2011.xlsx]Sheet1'!$T$3</c:f>
              <c:numCache>
                <c:formatCode>0.00</c:formatCode>
                <c:ptCount val="9"/>
                <c:pt idx="0">
                  <c:v>-5.0290211887183637E-3</c:v>
                </c:pt>
                <c:pt idx="1">
                  <c:v>0.16321802882890823</c:v>
                </c:pt>
                <c:pt idx="2">
                  <c:v>-0.80082610213335936</c:v>
                </c:pt>
                <c:pt idx="3">
                  <c:v>-0.83628454625188642</c:v>
                </c:pt>
                <c:pt idx="4">
                  <c:v>-0.25491217077775524</c:v>
                </c:pt>
                <c:pt idx="5">
                  <c:v>-0.97461708226752108</c:v>
                </c:pt>
                <c:pt idx="6">
                  <c:v>-0.30291319776065306</c:v>
                </c:pt>
                <c:pt idx="7">
                  <c:v>-0.80457038194255903</c:v>
                </c:pt>
                <c:pt idx="8" formatCode="General">
                  <c:v>-0.86913936309773732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B9-4402-9146-187DFCD90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0792016"/>
        <c:axId val="380792576"/>
      </c:barChart>
      <c:catAx>
        <c:axId val="3807920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txPr>
          <a:bodyPr/>
          <a:lstStyle/>
          <a:p>
            <a:pPr>
              <a:defRPr sz="1200" baseline="0"/>
            </a:pPr>
            <a:endParaRPr lang="en-US"/>
          </a:p>
        </c:txPr>
        <c:crossAx val="380792576"/>
        <c:crosses val="autoZero"/>
        <c:auto val="1"/>
        <c:lblAlgn val="ctr"/>
        <c:lblOffset val="100"/>
        <c:noMultiLvlLbl val="0"/>
      </c:catAx>
      <c:valAx>
        <c:axId val="3807925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z score - smaller is better</a:t>
                </a:r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crossAx val="38079201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0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sp>
        <p:nvSpPr>
          <p:cNvPr id="245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899FB6-A71F-4153-A5A2-4D54BF07575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23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051DF-6F2C-4360-9063-70C354496AB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445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C8B55-4719-43CF-98F9-EAD9C28AF02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916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67A7F-24D1-4905-A012-BE59C911CB1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495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1E720-44ED-4321-BCE4-10A942A51D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418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3D8AB-DF54-4ED7-BBB7-05A066AA9A2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78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5FD6E-1866-44EA-8BB7-FBA44BAA9AB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358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44CF8-E1F7-4F85-BBBD-F4487C0A98A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4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2B09D-7B8A-4657-85C4-F6C8A08A0E8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303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72DEB0-0F57-481D-82EC-6836BD117B1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690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6BB14-15F1-4F65-A293-542217BC1ED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89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BAF6F4-8D72-4850-958F-E4B670BB112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Discipline of Statistics: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descriptive</a:t>
            </a:r>
            <a:r>
              <a:rPr lang="en-US" sz="2800" dirty="0">
                <a:latin typeface="Calibri" panose="020F0502020204030204" pitchFamily="34" charset="0"/>
              </a:rPr>
              <a:t> and 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</a:rPr>
              <a:t>inferential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905000"/>
            <a:ext cx="7772400" cy="4227513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Theory and Methods, from Mathematics and Probability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 Probability distribution functions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Probability mass functions for discrete random variable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Probability density functions for continuous random variables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Applications, that require Data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Population data: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describe</a:t>
            </a:r>
            <a:r>
              <a:rPr lang="en-US" sz="2000" dirty="0">
                <a:latin typeface="Calibri" panose="020F0502020204030204" pitchFamily="34" charset="0"/>
              </a:rPr>
              <a:t> with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parameters</a:t>
            </a:r>
            <a:r>
              <a:rPr lang="en-US" sz="2000" dirty="0">
                <a:latin typeface="Calibri" panose="020F0502020204030204" pitchFamily="34" charset="0"/>
              </a:rPr>
              <a:t> (usually Greek letters)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Sample data: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describe</a:t>
            </a:r>
            <a:r>
              <a:rPr lang="en-US" sz="2000" dirty="0">
                <a:latin typeface="Calibri" panose="020F0502020204030204" pitchFamily="34" charset="0"/>
              </a:rPr>
              <a:t> with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statistics</a:t>
            </a:r>
            <a:r>
              <a:rPr lang="en-US" sz="2000" dirty="0">
                <a:latin typeface="Calibri" panose="020F0502020204030204" pitchFamily="34" charset="0"/>
              </a:rPr>
              <a:t> and from which to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infer</a:t>
            </a:r>
            <a:r>
              <a:rPr lang="en-US" sz="2000" dirty="0">
                <a:latin typeface="Calibri" panose="020F0502020204030204" pitchFamily="34" charset="0"/>
              </a:rPr>
              <a:t> to populations or probability distribution functions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Experimental data: basis for causal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inference</a:t>
            </a:r>
            <a:r>
              <a:rPr lang="en-US" sz="2000" dirty="0">
                <a:latin typeface="Calibri" panose="020F0502020204030204" pitchFamily="34" charset="0"/>
              </a:rPr>
              <a:t>; only correlations or associations can be inferred from observational data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Cross sectional vs. time series data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Inferences </a:t>
            </a:r>
            <a:r>
              <a:rPr lang="en-US" sz="2400" dirty="0">
                <a:latin typeface="Calibri" panose="020F0502020204030204" pitchFamily="34" charset="0"/>
              </a:rPr>
              <a:t>– require randomness in the data selection</a:t>
            </a:r>
            <a:endParaRPr lang="en-US" sz="24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4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Calibri" panose="020F0502020204030204" pitchFamily="34" charset="0"/>
              </a:rPr>
              <a:t>Describing distributions: Center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774715"/>
            <a:ext cx="7772400" cy="4465747"/>
          </a:xfrm>
        </p:spPr>
        <p:txBody>
          <a:bodyPr/>
          <a:lstStyle/>
          <a:p>
            <a:pPr lvl="1" eaLnBrk="1" hangingPunct="1"/>
            <a:r>
              <a:rPr lang="en-US" altLang="en-US" dirty="0">
                <a:latin typeface="Calibri" panose="020F0502020204030204" pitchFamily="34" charset="0"/>
              </a:rPr>
              <a:t>Numeric measures</a:t>
            </a:r>
          </a:p>
          <a:p>
            <a:pPr lvl="2" eaLnBrk="1" hangingPunct="1"/>
            <a:r>
              <a:rPr lang="en-US" altLang="en-US" sz="1800" dirty="0">
                <a:latin typeface="Calibri" panose="020F0502020204030204" pitchFamily="34" charset="0"/>
              </a:rPr>
              <a:t>Mean – the arithmetic average</a:t>
            </a:r>
          </a:p>
          <a:p>
            <a:pPr lvl="2" eaLnBrk="1" hangingPunct="1"/>
            <a:r>
              <a:rPr lang="en-US" altLang="en-US" sz="1800" dirty="0">
                <a:latin typeface="Calibri" panose="020F0502020204030204" pitchFamily="34" charset="0"/>
              </a:rPr>
              <a:t>Median – the middle in the sense of frequency</a:t>
            </a:r>
          </a:p>
          <a:p>
            <a:pPr lvl="2" eaLnBrk="1" hangingPunct="1"/>
            <a:r>
              <a:rPr lang="en-US" altLang="en-US" sz="1800" dirty="0">
                <a:latin typeface="Calibri" panose="020F0502020204030204" pitchFamily="34" charset="0"/>
              </a:rPr>
              <a:t>Mode – the most frequent value or bin</a:t>
            </a:r>
          </a:p>
          <a:p>
            <a:pPr lvl="2" eaLnBrk="1" hangingPunct="1"/>
            <a:r>
              <a:rPr lang="en-US" altLang="en-US" sz="1800" dirty="0">
                <a:latin typeface="Calibri" panose="020F0502020204030204" pitchFamily="34" charset="0"/>
              </a:rPr>
              <a:t>Mid-point of the range – midway between the maximum and the minimum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</a:rPr>
              <a:t>Rule of thumb </a:t>
            </a:r>
          </a:p>
          <a:p>
            <a:pPr lvl="2" eaLnBrk="1" hangingPunct="1"/>
            <a:r>
              <a:rPr lang="en-US" altLang="en-US" sz="1800" dirty="0">
                <a:latin typeface="Calibri" panose="020F0502020204030204" pitchFamily="34" charset="0"/>
              </a:rPr>
              <a:t>In a unimodal moderately skewed distribution, the median is about one-third of the way from the mean to the mode</a:t>
            </a:r>
          </a:p>
          <a:p>
            <a:pPr lvl="2" eaLnBrk="1" hangingPunct="1"/>
            <a:r>
              <a:rPr lang="en-US" altLang="en-US" sz="1800" dirty="0">
                <a:latin typeface="Calibri" panose="020F0502020204030204" pitchFamily="34" charset="0"/>
              </a:rPr>
              <a:t>+ skewed: mode &lt; median &lt; mean</a:t>
            </a:r>
          </a:p>
          <a:p>
            <a:pPr lvl="2" eaLnBrk="1" hangingPunct="1"/>
            <a:r>
              <a:rPr lang="en-US" altLang="en-US" sz="1800" dirty="0">
                <a:latin typeface="Calibri" panose="020F0502020204030204" pitchFamily="34" charset="0"/>
              </a:rPr>
              <a:t>- skewed: mean &lt; median &lt; mode</a:t>
            </a:r>
          </a:p>
          <a:p>
            <a:pPr lvl="2" eaLnBrk="1" hangingPunct="1"/>
            <a:r>
              <a:rPr lang="en-US" altLang="en-US" sz="1800" dirty="0">
                <a:latin typeface="Calibri" panose="020F0502020204030204" pitchFamily="34" charset="0"/>
              </a:rPr>
              <a:t>Symmetric, unimodal: mean=median=mode=midpoint of range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Calibri" panose="020F0502020204030204" pitchFamily="34" charset="0"/>
              </a:rPr>
              <a:t>Descriptive Statistics: Spread (dispersion)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Numeric Measures – cont’d.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Range = Max - Min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Skewed distributions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Five-point summary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sz="1800" dirty="0">
                <a:latin typeface="Calibri" panose="020F0502020204030204" pitchFamily="34" charset="0"/>
              </a:rPr>
              <a:t>3 Quartiles: 25</a:t>
            </a:r>
            <a:r>
              <a:rPr lang="en-US" altLang="en-US" sz="1800" baseline="30000" dirty="0">
                <a:latin typeface="Calibri" panose="020F0502020204030204" pitchFamily="34" charset="0"/>
              </a:rPr>
              <a:t>th</a:t>
            </a:r>
            <a:r>
              <a:rPr lang="en-US" altLang="en-US" sz="1800" dirty="0">
                <a:latin typeface="Calibri" panose="020F0502020204030204" pitchFamily="34" charset="0"/>
              </a:rPr>
              <a:t>, 50</a:t>
            </a:r>
            <a:r>
              <a:rPr lang="en-US" altLang="en-US" sz="1800" baseline="30000" dirty="0">
                <a:latin typeface="Calibri" panose="020F0502020204030204" pitchFamily="34" charset="0"/>
              </a:rPr>
              <a:t>th</a:t>
            </a:r>
            <a:r>
              <a:rPr lang="en-US" altLang="en-US" sz="1800" dirty="0">
                <a:latin typeface="Calibri" panose="020F0502020204030204" pitchFamily="34" charset="0"/>
              </a:rPr>
              <a:t>, and 75</a:t>
            </a:r>
            <a:r>
              <a:rPr lang="en-US" altLang="en-US" sz="1800" baseline="30000" dirty="0">
                <a:latin typeface="Calibri" panose="020F0502020204030204" pitchFamily="34" charset="0"/>
              </a:rPr>
              <a:t>th</a:t>
            </a:r>
            <a:r>
              <a:rPr lang="en-US" altLang="en-US" sz="1800" dirty="0">
                <a:latin typeface="Calibri" panose="020F0502020204030204" pitchFamily="34" charset="0"/>
              </a:rPr>
              <a:t> percentile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sz="1800" dirty="0">
                <a:latin typeface="Calibri" panose="020F0502020204030204" pitchFamily="34" charset="0"/>
              </a:rPr>
              <a:t>Min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sz="1800" dirty="0">
                <a:latin typeface="Calibri" panose="020F0502020204030204" pitchFamily="34" charset="0"/>
              </a:rPr>
              <a:t>Max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>
                <a:latin typeface="Calibri" panose="020F0502020204030204" pitchFamily="34" charset="0"/>
              </a:rPr>
              <a:t>Interquartile range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>
                <a:latin typeface="Calibri" panose="020F0502020204030204" pitchFamily="34" charset="0"/>
              </a:rPr>
              <a:t>Percentiles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Symmetric distributions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>
                <a:latin typeface="Calibri" panose="020F0502020204030204" pitchFamily="34" charset="0"/>
              </a:rPr>
              <a:t>Standard deviation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>
                <a:latin typeface="Calibri" panose="020F0502020204030204" pitchFamily="34" charset="0"/>
              </a:rPr>
              <a:t>Variance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Calibri" panose="020F0502020204030204" pitchFamily="34" charset="0"/>
              </a:rPr>
              <a:t>Summary: Variance and Standard Deviation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017713"/>
            <a:ext cx="6019786" cy="2859072"/>
          </a:xfrm>
        </p:spPr>
        <p:txBody>
          <a:bodyPr/>
          <a:lstStyle/>
          <a:p>
            <a:pPr lvl="4" eaLnBrk="1" hangingPunct="1">
              <a:buFont typeface="Wingdings" panose="05000000000000000000" pitchFamily="2" charset="2"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</a:t>
            </a:r>
            <a:r>
              <a:rPr lang="en-US" altLang="en-US" sz="1800" b="1" dirty="0">
                <a:latin typeface="Calibri" panose="020F0502020204030204" pitchFamily="34" charset="0"/>
              </a:rPr>
              <a:t>Population	Sample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 dirty="0"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EBBF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altLang="en-US" sz="1800" b="1" dirty="0">
                <a:latin typeface="Calibri" panose="020F0502020204030204" pitchFamily="34" charset="0"/>
              </a:rPr>
              <a:t>Variance		    </a:t>
            </a:r>
            <a:r>
              <a:rPr lang="en-US" altLang="en-US" sz="1800" b="1" dirty="0">
                <a:latin typeface="Symbol" panose="05050102010706020507" pitchFamily="18" charset="2"/>
              </a:rPr>
              <a:t>s</a:t>
            </a:r>
            <a:r>
              <a:rPr lang="en-US" altLang="en-US" sz="1800" b="1" baseline="30000" dirty="0">
                <a:latin typeface="Calibri" panose="020F0502020204030204" pitchFamily="34" charset="0"/>
              </a:rPr>
              <a:t>2</a:t>
            </a:r>
            <a:r>
              <a:rPr lang="en-US" altLang="en-US" sz="1800" b="1" dirty="0">
                <a:latin typeface="Calibri" panose="020F0502020204030204" pitchFamily="34" charset="0"/>
              </a:rPr>
              <a:t> =  </a:t>
            </a:r>
            <a:r>
              <a:rPr lang="el-GR" altLang="en-US" sz="1800" b="1" dirty="0">
                <a:latin typeface="Calibri" panose="020F0502020204030204" pitchFamily="34" charset="0"/>
              </a:rPr>
              <a:t>Σ</a:t>
            </a:r>
            <a:r>
              <a:rPr lang="en-US" altLang="en-US" sz="1800" b="1" dirty="0">
                <a:latin typeface="Calibri" panose="020F0502020204030204" pitchFamily="34" charset="0"/>
              </a:rPr>
              <a:t>(x-</a:t>
            </a:r>
            <a:r>
              <a:rPr lang="en-US" altLang="en-US" sz="1800" b="1" dirty="0">
                <a:latin typeface="Symbol" panose="05050102010706020507" pitchFamily="18" charset="2"/>
              </a:rPr>
              <a:t>m</a:t>
            </a:r>
            <a:r>
              <a:rPr lang="en-US" altLang="en-US" sz="1800" b="1" dirty="0">
                <a:latin typeface="Calibri" panose="020F0502020204030204" pitchFamily="34" charset="0"/>
              </a:rPr>
              <a:t>)</a:t>
            </a:r>
            <a:r>
              <a:rPr lang="en-US" altLang="en-US" sz="1800" b="1" baseline="30000" dirty="0">
                <a:latin typeface="Calibri" panose="020F0502020204030204" pitchFamily="34" charset="0"/>
              </a:rPr>
              <a:t>2</a:t>
            </a:r>
            <a:r>
              <a:rPr lang="en-US" altLang="en-US" sz="1800" b="1" dirty="0">
                <a:latin typeface="Calibri" panose="020F0502020204030204" pitchFamily="34" charset="0"/>
              </a:rPr>
              <a:t>/N	s</a:t>
            </a:r>
            <a:r>
              <a:rPr lang="en-US" altLang="en-US" sz="1800" b="1" baseline="30000" dirty="0">
                <a:latin typeface="Calibri" panose="020F0502020204030204" pitchFamily="34" charset="0"/>
              </a:rPr>
              <a:t>2 </a:t>
            </a:r>
            <a:r>
              <a:rPr lang="en-US" altLang="en-US" sz="1800" b="1" dirty="0">
                <a:latin typeface="Calibri" panose="020F0502020204030204" pitchFamily="34" charset="0"/>
              </a:rPr>
              <a:t>= </a:t>
            </a:r>
            <a:r>
              <a:rPr kumimoji="0" lang="el-G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Σ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(x-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xbar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  <a:r>
              <a:rPr kumimoji="0" lang="en-US" altLang="en-US" sz="1800" b="1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/(n-1)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Standard deviation	      </a:t>
            </a:r>
            <a:r>
              <a:rPr lang="en-US" altLang="en-US" sz="1800" b="1" dirty="0">
                <a:latin typeface="Symbol" panose="05050102010706020507" pitchFamily="18" charset="2"/>
              </a:rPr>
              <a:t>s</a:t>
            </a:r>
            <a:r>
              <a:rPr lang="en-US" altLang="en-US" sz="1800" b="1" dirty="0">
                <a:latin typeface="Calibri" panose="020F0502020204030204" pitchFamily="34" charset="0"/>
              </a:rPr>
              <a:t> = √</a:t>
            </a:r>
            <a:r>
              <a:rPr lang="en-US" altLang="en-US" sz="1800" dirty="0">
                <a:latin typeface="Calibri" panose="020F0502020204030204" pitchFamily="34" charset="0"/>
              </a:rPr>
              <a:t>	</a:t>
            </a:r>
            <a:r>
              <a:rPr lang="en-US" altLang="en-US" sz="1800" b="1" dirty="0">
                <a:latin typeface="Symbol" panose="05050102010706020507" pitchFamily="18" charset="2"/>
              </a:rPr>
              <a:t> s</a:t>
            </a:r>
            <a:r>
              <a:rPr lang="en-US" altLang="en-US" sz="1800" b="1" baseline="30000" dirty="0">
                <a:latin typeface="Calibri" panose="020F0502020204030204" pitchFamily="34" charset="0"/>
              </a:rPr>
              <a:t>2	</a:t>
            </a:r>
            <a:r>
              <a:rPr lang="en-US" altLang="en-US" sz="1800" b="1" dirty="0">
                <a:latin typeface="Symbol" panose="05050102010706020507" pitchFamily="18" charset="2"/>
              </a:rPr>
              <a:t> 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sz="1800" b="1" dirty="0">
                <a:latin typeface="Calibri" panose="020F0502020204030204" pitchFamily="34" charset="0"/>
              </a:rPr>
              <a:t> = √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s</a:t>
            </a:r>
            <a:r>
              <a:rPr kumimoji="0" lang="en-US" altLang="en-US" sz="1800" b="1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 </a:t>
            </a:r>
            <a:r>
              <a:rPr lang="en-US" altLang="en-US" sz="1800" dirty="0">
                <a:latin typeface="Calibri" panose="020F0502020204030204" pitchFamily="34" charset="0"/>
              </a:rPr>
              <a:t>	</a:t>
            </a:r>
            <a:r>
              <a:rPr lang="en-US" altLang="en-US" sz="1800" b="1" dirty="0">
                <a:latin typeface="Symbol" panose="05050102010706020507" pitchFamily="18" charset="2"/>
              </a:rPr>
              <a:t> </a:t>
            </a:r>
            <a:endParaRPr lang="en-US" altLang="en-US" sz="1800" dirty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5257800" y="2438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3912780" y="3581400"/>
            <a:ext cx="378340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9BE4C2-DF2B-4907-8976-C81114116600}"/>
              </a:ext>
            </a:extLst>
          </p:cNvPr>
          <p:cNvCxnSpPr>
            <a:cxnSpLocks/>
          </p:cNvCxnSpPr>
          <p:nvPr/>
        </p:nvCxnSpPr>
        <p:spPr bwMode="auto">
          <a:xfrm>
            <a:off x="4343400" y="37338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C37D6-CBEB-4143-8B98-E73AF02EE24E}"/>
              </a:ext>
            </a:extLst>
          </p:cNvPr>
          <p:cNvCxnSpPr/>
          <p:nvPr/>
        </p:nvCxnSpPr>
        <p:spPr bwMode="auto">
          <a:xfrm>
            <a:off x="5867400" y="3733785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1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Chebyshev’s Rule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</a:rPr>
              <a:t>For all distributions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Let k be greater than or equal to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At least 1-(1/k</a:t>
            </a:r>
            <a:r>
              <a:rPr lang="en-US" altLang="en-US" sz="2000" baseline="30000" dirty="0">
                <a:latin typeface="Calibri" panose="020F0502020204030204" pitchFamily="34" charset="0"/>
              </a:rPr>
              <a:t>2</a:t>
            </a:r>
            <a:r>
              <a:rPr lang="en-US" altLang="en-US" sz="2000" dirty="0">
                <a:latin typeface="Calibri" panose="020F0502020204030204" pitchFamily="34" charset="0"/>
              </a:rPr>
              <a:t>)</a:t>
            </a:r>
            <a:r>
              <a:rPr lang="en-US" altLang="en-US" sz="1600" baseline="30000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of the observations are within k standard deviations of the mean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K=1   zero observations may be within one standard deviation of the mean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K=2   3/4</a:t>
            </a:r>
            <a:r>
              <a:rPr lang="en-US" altLang="en-US" sz="2400" baseline="30000" dirty="0">
                <a:latin typeface="Calibri" panose="020F0502020204030204" pitchFamily="34" charset="0"/>
              </a:rPr>
              <a:t>th</a:t>
            </a:r>
            <a:r>
              <a:rPr lang="en-US" altLang="en-US" sz="2400" dirty="0">
                <a:latin typeface="Calibri" panose="020F0502020204030204" pitchFamily="34" charset="0"/>
              </a:rPr>
              <a:t>’s of observations must be within two standard deviations of the mean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K=3   8/9</a:t>
            </a:r>
            <a:r>
              <a:rPr lang="en-US" altLang="en-US" sz="2400" baseline="30000" dirty="0">
                <a:latin typeface="Calibri" panose="020F0502020204030204" pitchFamily="34" charset="0"/>
              </a:rPr>
              <a:t>th</a:t>
            </a:r>
            <a:r>
              <a:rPr lang="en-US" altLang="en-US" sz="2400" dirty="0">
                <a:latin typeface="Calibri" panose="020F0502020204030204" pitchFamily="34" charset="0"/>
              </a:rPr>
              <a:t>’s of observations must be within three standard deviations of the mean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Empirical Rule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For approximately symmetric mound shaped distributions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</a:rPr>
              <a:t>About 68% of observations are within one standard deviation of the mean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</a:rPr>
              <a:t>About 95% of observations are within two standard deviations of the mean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</a:rPr>
              <a:t>Almost all (99.7%) observations are within three standard deviations of the mean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Z Scores and t-scores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Measures distance from the mean in standard deviations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E.g. T score for bone density – 1 to 2.5 standard deviations below the norm (mean) for a 23 year old indicates osteopenia; 2.5 or more indicates osteoporosis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(X-</a:t>
            </a:r>
            <a:r>
              <a:rPr lang="en-US" altLang="en-US" sz="2000" dirty="0">
                <a:latin typeface="Symbol" panose="05050102010706020507" pitchFamily="18" charset="2"/>
              </a:rPr>
              <a:t>m</a:t>
            </a:r>
            <a:r>
              <a:rPr lang="en-US" altLang="en-US" sz="2000" dirty="0">
                <a:latin typeface="Calibri" panose="020F0502020204030204" pitchFamily="34" charset="0"/>
              </a:rPr>
              <a:t>)/</a:t>
            </a:r>
            <a:r>
              <a:rPr lang="en-US" altLang="en-US" sz="2000" dirty="0">
                <a:latin typeface="Symbol" panose="05050102010706020507" pitchFamily="18" charset="2"/>
              </a:rPr>
              <a:t>s</a:t>
            </a:r>
            <a:r>
              <a:rPr lang="en-US" altLang="en-US" sz="2000" dirty="0">
                <a:latin typeface="Calibri" panose="020F0502020204030204" pitchFamily="34" charset="0"/>
              </a:rPr>
              <a:t> = z score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(X – Xbar)/s = t score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Bar Chart with Quantitative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992734"/>
              </p:ext>
            </p:extLst>
          </p:nvPr>
        </p:nvGraphicFramePr>
        <p:xfrm>
          <a:off x="533400" y="198120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75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Sampling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‘Scientific sampling’ is random sampling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Simple random samples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Stratified random samples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Random cluster samples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What?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Why?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How?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781800" cy="1189038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Calibri" panose="020F0502020204030204" pitchFamily="34" charset="0"/>
              </a:rPr>
              <a:t>Random</a:t>
            </a:r>
            <a:r>
              <a:rPr lang="en-US" altLang="en-US" dirty="0"/>
              <a:t> </a:t>
            </a:r>
            <a:r>
              <a:rPr lang="en-US" altLang="en-US" sz="3200" dirty="0">
                <a:latin typeface="Calibri" panose="020F0502020204030204" pitchFamily="34" charset="0"/>
              </a:rPr>
              <a:t>sampling, what and 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What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Simple random sample -Every sample with the same number of observations has the same </a:t>
            </a:r>
            <a:r>
              <a:rPr lang="en-US" altLang="en-US" sz="2000" dirty="0">
                <a:solidFill>
                  <a:srgbClr val="7030A0"/>
                </a:solidFill>
                <a:latin typeface="Calibri" panose="020F0502020204030204" pitchFamily="34" charset="0"/>
              </a:rPr>
              <a:t>probability</a:t>
            </a:r>
            <a:r>
              <a:rPr lang="en-US" altLang="en-US" sz="2000" dirty="0">
                <a:latin typeface="Calibri" panose="020F0502020204030204" pitchFamily="34" charset="0"/>
              </a:rPr>
              <a:t> of being chosen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Stratified random sample – Choose simple random samples from the mutually exclusive strata of a population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Random  cluster sample – Choose a simple random sample of groups or clusters of the population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	Why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To make valid statistical inferences for a population or probability distribution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Conclusions from a convenience sample can be questioned because the sample may not be representative of the population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Conclusions from a self-selected sample are SLOP (Self seLected OPinion survey)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atin typeface="Calibri" panose="020F0502020204030204" pitchFamily="34" charset="0"/>
              </a:rPr>
              <a:t>How</a:t>
            </a:r>
            <a:r>
              <a:rPr lang="en-US" altLang="en-US" sz="3200" dirty="0">
                <a:latin typeface="Calibri" panose="020F0502020204030204" pitchFamily="34" charset="0"/>
              </a:rPr>
              <a:t> can samples be randomly chosen?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Random number generators (software)</a:t>
            </a:r>
          </a:p>
          <a:p>
            <a:pPr eaLnBrk="1" hangingPunct="1"/>
            <a:r>
              <a:rPr lang="en-US" altLang="en-US" sz="2400" dirty="0"/>
              <a:t>Ping pong balls in a hopper</a:t>
            </a:r>
          </a:p>
          <a:p>
            <a:pPr eaLnBrk="1" hangingPunct="1"/>
            <a:r>
              <a:rPr lang="en-US" altLang="en-US" sz="2400" dirty="0"/>
              <a:t>Other mechanical devices</a:t>
            </a:r>
          </a:p>
          <a:p>
            <a:pPr eaLnBrk="1" hangingPunct="1"/>
            <a:r>
              <a:rPr lang="en-US" altLang="en-US" sz="2400" dirty="0"/>
              <a:t>Random number tables</a:t>
            </a:r>
          </a:p>
          <a:p>
            <a:pPr eaLnBrk="1" hangingPunct="1"/>
            <a:r>
              <a:rPr lang="en-US" altLang="en-US" sz="2400" dirty="0"/>
              <a:t>Slips of paper in a ‘hat’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With or without replacement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058862"/>
          </a:xfrm>
        </p:spPr>
        <p:txBody>
          <a:bodyPr/>
          <a:lstStyle/>
          <a:p>
            <a:pPr eaLnBrk="1" hangingPunct="1"/>
            <a:br>
              <a:rPr lang="en-US" altLang="en-US" sz="3200" dirty="0">
                <a:latin typeface="Calibri" panose="020F0502020204030204" pitchFamily="34" charset="0"/>
              </a:rPr>
            </a:br>
            <a:br>
              <a:rPr lang="en-US" altLang="en-US" sz="3200" dirty="0">
                <a:latin typeface="Calibri" panose="020F0502020204030204" pitchFamily="34" charset="0"/>
              </a:rPr>
            </a:br>
            <a:br>
              <a:rPr lang="en-US" altLang="en-US" sz="3200" dirty="0">
                <a:latin typeface="Calibri" panose="020F0502020204030204" pitchFamily="34" charset="0"/>
              </a:rPr>
            </a:br>
            <a:br>
              <a:rPr lang="en-US" altLang="en-US" sz="3200" dirty="0">
                <a:latin typeface="Calibri" panose="020F0502020204030204" pitchFamily="34" charset="0"/>
              </a:rPr>
            </a:br>
            <a:br>
              <a:rPr lang="en-US" altLang="en-US" sz="3200" dirty="0">
                <a:latin typeface="Calibri" panose="020F0502020204030204" pitchFamily="34" charset="0"/>
              </a:rPr>
            </a:br>
            <a:r>
              <a:rPr lang="en-US" altLang="en-US" sz="3200" dirty="0">
                <a:latin typeface="Calibri" panose="020F0502020204030204" pitchFamily="34" charset="0"/>
              </a:rPr>
              <a:t>Descriptive Statistics  –  Graphic Guidelines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150938" y="1828800"/>
            <a:ext cx="7772400" cy="4800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Pie charts </a:t>
            </a:r>
            <a:r>
              <a:rPr lang="en-US" altLang="en-US" sz="2000" dirty="0">
                <a:latin typeface="Calibri" panose="020F0502020204030204" pitchFamily="34" charset="0"/>
              </a:rPr>
              <a:t>– </a:t>
            </a:r>
            <a:r>
              <a:rPr lang="en-US" altLang="en-US" sz="1800" dirty="0">
                <a:latin typeface="Calibri" panose="020F0502020204030204" pitchFamily="34" charset="0"/>
              </a:rPr>
              <a:t>qualitative (categorical, nominal) variables have values that are categories or names, e.g. Religion with values Christian, Islam, None, Hindu, Folk, Jewish, Other, cross sectional data in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Bar charts</a:t>
            </a:r>
            <a:r>
              <a:rPr lang="en-US" altLang="en-US" sz="2000" dirty="0">
                <a:latin typeface="Calibri" panose="020F0502020204030204" pitchFamily="34" charset="0"/>
              </a:rPr>
              <a:t> – </a:t>
            </a:r>
            <a:r>
              <a:rPr lang="en-US" altLang="en-US" sz="1800" dirty="0">
                <a:latin typeface="Calibri" panose="020F0502020204030204" pitchFamily="34" charset="0"/>
              </a:rPr>
              <a:t>qualitative or quantitative variables, quantitative variables have values that are numbers on ordinal, interval, or ratio scale, e.g. Drug Overdose Deaths; cross sectional or time series 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Line graphs </a:t>
            </a:r>
            <a:r>
              <a:rPr lang="en-US" altLang="en-US" sz="1800" dirty="0">
                <a:latin typeface="Calibri" panose="020F0502020204030204" pitchFamily="34" charset="0"/>
              </a:rPr>
              <a:t>– quantitative variables, ordinal to ratio scale data; time series data, e.g. Drug Overdose Deaths 2012 to 2018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Histograms </a:t>
            </a:r>
            <a:r>
              <a:rPr lang="en-US" altLang="en-US" sz="2000" dirty="0">
                <a:latin typeface="Calibri" panose="020F0502020204030204" pitchFamily="34" charset="0"/>
              </a:rPr>
              <a:t>– </a:t>
            </a:r>
            <a:r>
              <a:rPr lang="en-US" altLang="en-US" sz="1800" dirty="0">
                <a:latin typeface="Calibri" panose="020F0502020204030204" pitchFamily="34" charset="0"/>
              </a:rPr>
              <a:t>quantitative variables, ordinal to ratio scale data; cross sectional data – depicts the SHAPE of a frequency distribution, e.g. Incubation Days for Ebola, Annual % Change in GDP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>
                <a:latin typeface="Calibri" panose="020F0502020204030204" pitchFamily="34" charset="0"/>
              </a:rPr>
              <a:t>Stem and Leaf Plot</a:t>
            </a:r>
            <a:r>
              <a:rPr lang="en-US" altLang="en-US" sz="1800" dirty="0">
                <a:latin typeface="Calibri" panose="020F0502020204030204" pitchFamily="34" charset="0"/>
              </a:rPr>
              <a:t>– quick and dirty histogram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>
                <a:latin typeface="Calibri" panose="020F0502020204030204" pitchFamily="34" charset="0"/>
              </a:rPr>
              <a:t>Relative Frequency Polygon </a:t>
            </a:r>
            <a:r>
              <a:rPr lang="en-US" altLang="en-US" sz="1800" dirty="0">
                <a:latin typeface="Calibri" panose="020F0502020204030204" pitchFamily="34" charset="0"/>
              </a:rPr>
              <a:t>– connects midpoints of histogram bars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>
                <a:latin typeface="Calibri" panose="020F0502020204030204" pitchFamily="34" charset="0"/>
              </a:rPr>
              <a:t>Ogive</a:t>
            </a:r>
            <a:r>
              <a:rPr lang="en-US" altLang="en-US" sz="1800" dirty="0">
                <a:latin typeface="Calibri" panose="020F0502020204030204" pitchFamily="34" charset="0"/>
              </a:rPr>
              <a:t> – depicts a cumulative relative frequency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Scatterplots</a:t>
            </a:r>
            <a:r>
              <a:rPr lang="en-US" altLang="en-US" sz="2000" dirty="0">
                <a:latin typeface="Calibri" panose="020F0502020204030204" pitchFamily="34" charset="0"/>
              </a:rPr>
              <a:t>– </a:t>
            </a:r>
            <a:r>
              <a:rPr lang="en-US" altLang="en-US" sz="1800" dirty="0">
                <a:latin typeface="Calibri" panose="020F0502020204030204" pitchFamily="34" charset="0"/>
              </a:rPr>
              <a:t>two quantitative variables, egg. Five Year Survival of Infants vs. Per Capita GDP for countries of the world</a:t>
            </a:r>
            <a:endParaRPr lang="en-US" altLang="en-US" sz="2000" b="1" dirty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17538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Calibri" panose="020F0502020204030204" pitchFamily="34" charset="0"/>
              </a:rPr>
              <a:t>Graphic Deception – some widely used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2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Graphs without a scale on an axis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Graphs side by side or superimposed with different scales on the vertical axis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Captions or titles intended to influence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Reporting only percentage changes in value and not absolute changes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Stretching the scale of the vertical axis with breaks or truncations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Shrinking the scale of the vertical axis by giving a high value as the upper limit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 Changing the scale of the horizontal axis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Changing the width as well as the height of bars or pictogram figures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Calibri" panose="020F0502020204030204" pitchFamily="34" charset="0"/>
              </a:rPr>
              <a:t>Summary: data types and graphic techniques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 eaLnBrk="1" hangingPunct="1">
              <a:buFont typeface="Wingdings" panose="05000000000000000000" pitchFamily="2" charset="2"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</a:t>
            </a:r>
            <a:r>
              <a:rPr lang="en-US" altLang="en-US" sz="1800" b="1" dirty="0">
                <a:latin typeface="Calibri" panose="020F0502020204030204" pitchFamily="34" charset="0"/>
              </a:rPr>
              <a:t>Quantitative variables                	Qualitative variables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Cross-sectional data</a:t>
            </a:r>
            <a:r>
              <a:rPr lang="en-US" altLang="en-US" sz="1800" dirty="0">
                <a:latin typeface="Calibri" panose="020F0502020204030204" pitchFamily="34" charset="0"/>
              </a:rPr>
              <a:t>    Histograms                              	Pie charts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                        Relative frequency histograms   	Bar charts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                        Ogives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                        Stem and leaf plots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                        Box and whisker plots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Time-series data</a:t>
            </a:r>
            <a:r>
              <a:rPr lang="en-US" altLang="en-US" sz="1800" dirty="0">
                <a:latin typeface="Calibri" panose="020F0502020204030204" pitchFamily="34" charset="0"/>
              </a:rPr>
              <a:t>          Line graphs                              	Complex pie                       		     Bar charts                               	 or bar charts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6400800" y="2667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886200" y="4343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17538"/>
            <a:ext cx="7800975" cy="1135062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Calibri" panose="020F0502020204030204" pitchFamily="34" charset="0"/>
              </a:rPr>
              <a:t>Describing the frequency distribution for quantitative, cross- sectional data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60513" y="2362200"/>
            <a:ext cx="7583487" cy="2932113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Shape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Center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Spread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Calibri" panose="020F0502020204030204" pitchFamily="34" charset="0"/>
              </a:rPr>
              <a:t>Describing distributions: Shape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Graphs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Histograms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Relative frequency histograms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Frequency polygons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Ogives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Stem and leaf plots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Box plots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Symmetric, skewed, bell shaped, flat, peaked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5387</TotalTime>
  <Words>1047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Symbol</vt:lpstr>
      <vt:lpstr>Tahoma</vt:lpstr>
      <vt:lpstr>Wingdings</vt:lpstr>
      <vt:lpstr>Blends</vt:lpstr>
      <vt:lpstr>Discipline of Statistics: descriptive and inferential</vt:lpstr>
      <vt:lpstr>Sampling</vt:lpstr>
      <vt:lpstr>Random sampling, what and why?</vt:lpstr>
      <vt:lpstr>How can samples be randomly chosen?</vt:lpstr>
      <vt:lpstr>     Descriptive Statistics  –  Graphic Guidelines</vt:lpstr>
      <vt:lpstr>Graphic Deception – some widely used methods</vt:lpstr>
      <vt:lpstr>Summary: data types and graphic techniques</vt:lpstr>
      <vt:lpstr>Describing the frequency distribution for quantitative, cross- sectional data</vt:lpstr>
      <vt:lpstr>Describing distributions: Shape</vt:lpstr>
      <vt:lpstr>Describing distributions: Center</vt:lpstr>
      <vt:lpstr>Descriptive Statistics: Spread (dispersion)</vt:lpstr>
      <vt:lpstr>Summary: Variance and Standard Deviation</vt:lpstr>
      <vt:lpstr>Chebyshev’s Rule</vt:lpstr>
      <vt:lpstr>Empirical Rule</vt:lpstr>
      <vt:lpstr>Z Scores and t-scores</vt:lpstr>
      <vt:lpstr>Bar Chart with Quantitative Data</vt:lpstr>
    </vt:vector>
  </TitlesOfParts>
  <Company>UTA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 –  Graphic Guidelines</dc:title>
  <dc:creator>whiteside</dc:creator>
  <cp:lastModifiedBy>Whiteside, Mary M</cp:lastModifiedBy>
  <cp:revision>49</cp:revision>
  <dcterms:created xsi:type="dcterms:W3CDTF">2002-01-15T19:54:12Z</dcterms:created>
  <dcterms:modified xsi:type="dcterms:W3CDTF">2021-02-02T01:22:30Z</dcterms:modified>
</cp:coreProperties>
</file>